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D58D64-F9AE-4BFE-8BAC-AD47269E4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FA1F8-8DBB-4342-BADE-377522641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07F4C7-F8C3-49E5-A8F8-3C9285FA6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2DBA5D-2157-479E-BBEA-A9201487E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2A56E4-9FC6-45A6-81E7-E31965FC73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80155B-9F98-419C-9922-F5542E2694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AC2716-58A6-4B8D-8F0A-4283216F90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C1EED-8A5F-4670-8AD6-22EB1E0B6F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62B7F-35FC-431C-A9EE-2A4E71417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9571E-8FA1-4AA7-B761-51E9963BA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699E3-D91E-49E8-BCB4-359D7DD48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10/25/2023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10/25/2023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10/25/2023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10/25/2023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3100204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flipH="1">
            <a:off x="7294208" y="3656743"/>
            <a:ext cx="2230792" cy="1701070"/>
          </a:xfrm>
          <a:prstGeom prst="rtTriangle">
            <a:avLst/>
          </a:prstGeom>
          <a:solidFill>
            <a:schemeClr val="accent2">
              <a:alpha val="2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181855" y="3335242"/>
            <a:ext cx="4506515"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spcBef>
                <a:spcPts val="375"/>
              </a:spcBef>
            </a:pPr>
            <a:r>
              <a:rPr lang="en-US" sz="1575" err="1">
                <a:solidFill>
                  <a:schemeClr val="accent1"/>
                </a:solidFill>
                <a:latin typeface="Microsoft Yahei"/>
                <a:ea typeface="Microsoft Yahei"/>
                <a:cs typeface="Microsoft Yahei"/>
              </a:rPr>
              <a:t>汇报人</a:t>
            </a:r>
            <a:r>
              <a:rPr lang="en-US" sz="1575" smtClean="0">
                <a:solidFill>
                  <a:schemeClr val="accent1"/>
                </a:solidFill>
                <a:latin typeface="Microsoft Yahei"/>
                <a:ea typeface="Microsoft Yahei"/>
                <a:cs typeface="Microsoft Yahei"/>
              </a:rPr>
              <a:t>：</a:t>
            </a:r>
            <a:r>
              <a:rPr lang="en-US" altLang="zh-CN" sz="1575" smtClean="0">
                <a:solidFill>
                  <a:schemeClr val="accent1"/>
                </a:solidFill>
                <a:latin typeface="Microsoft Yahei"/>
                <a:ea typeface="Microsoft Yahei"/>
                <a:cs typeface="Microsoft Yahei"/>
              </a:rPr>
              <a:t>XXX</a:t>
            </a:r>
            <a:endParaRPr lang="en-US" sz="1575">
              <a:solidFill>
                <a:schemeClr val="accent1"/>
              </a:solidFill>
              <a:latin typeface="Microsoft Yahei"/>
              <a:ea typeface="Microsoft Yahei"/>
              <a:cs typeface="Microsoft Yahei"/>
            </a:endParaRPr>
          </a:p>
        </p:txBody>
      </p:sp>
      <p:sp>
        <p:nvSpPr>
          <p:cNvPr id="6" name="TextBox 6"/>
          <p:cNvSpPr txBox="1"/>
          <p:nvPr/>
        </p:nvSpPr>
        <p:spPr>
          <a:xfrm>
            <a:off x="6177682" y="3815971"/>
            <a:ext cx="2510687"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spcBef>
                <a:spcPts val="375"/>
              </a:spcBef>
            </a:pPr>
            <a:r>
              <a:rPr lang="en-US" sz="1575">
                <a:solidFill>
                  <a:schemeClr val="accent1"/>
                </a:solidFill>
                <a:latin typeface="Microsoft Yahei"/>
                <a:ea typeface="Microsoft Yahei"/>
                <a:cs typeface="Microsoft Yahei"/>
              </a:rPr>
              <a:t>xx年xx月xx日</a:t>
            </a:r>
          </a:p>
        </p:txBody>
      </p:sp>
      <p:sp>
        <p:nvSpPr>
          <p:cNvPr id="7" name="AutoShape 7"/>
          <p:cNvSpPr/>
          <p:nvPr/>
        </p:nvSpPr>
        <p:spPr>
          <a:xfrm>
            <a:off x="-6290" y="1359846"/>
            <a:ext cx="4156409" cy="3997967"/>
          </a:xfrm>
          <a:prstGeom prst="rtTriangle">
            <a:avLst/>
          </a:prstGeom>
          <a:solidFill>
            <a:schemeClr val="accent1">
              <a:alpha val="2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flipV="1">
            <a:off x="-6290" y="0"/>
            <a:ext cx="6327667" cy="4841975"/>
          </a:xfrm>
          <a:prstGeom prst="rtTriangle">
            <a:avLst/>
          </a:prstGeom>
          <a:solidFill>
            <a:schemeClr val="accent1">
              <a:alpha val="1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801669" y="945356"/>
            <a:ext cx="7886700" cy="9620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050" b="1">
                <a:solidFill>
                  <a:schemeClr val="accent1"/>
                </a:solidFill>
                <a:latin typeface="Microsoft Yahei"/>
                <a:ea typeface="Microsoft Yahei"/>
                <a:cs typeface="Microsoft Yahei"/>
              </a:rPr>
              <a:t>压力性损伤的预防和护理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261" y="0"/>
            <a:ext cx="3078497" cy="5357813"/>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1070470" y="-1193497"/>
            <a:ext cx="2554230" cy="2554230"/>
          </a:xfrm>
          <a:prstGeom prst="ellipse">
            <a:avLst/>
          </a:prstGeom>
          <a:solidFill>
            <a:schemeClr val="accent3">
              <a:alpha val="67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TextBox 7"/>
          <p:cNvSpPr txBox="1"/>
          <p:nvPr/>
        </p:nvSpPr>
        <p:spPr>
          <a:xfrm>
            <a:off x="3754141" y="890588"/>
            <a:ext cx="5127370" cy="2819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压力性损伤的概述</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压力性损伤的预防</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压力性损伤的护理</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特殊人群的压力性损伤预防和护理</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压力性损伤的相关研究和发展</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压力性损伤的预防和护理实践建议</a:t>
            </a:r>
          </a:p>
        </p:txBody>
      </p:sp>
      <p:sp>
        <p:nvSpPr>
          <p:cNvPr id="8" name="TextBox 8"/>
          <p:cNvSpPr txBox="1"/>
          <p:nvPr/>
        </p:nvSpPr>
        <p:spPr>
          <a:xfrm>
            <a:off x="6811833" y="4652963"/>
            <a:ext cx="3444166" cy="9906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9" name="TextBox 9"/>
          <p:cNvSpPr txBox="1"/>
          <p:nvPr/>
        </p:nvSpPr>
        <p:spPr>
          <a:xfrm>
            <a:off x="-212036" y="2782468"/>
            <a:ext cx="2833586" cy="2095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000" b="1">
                <a:solidFill>
                  <a:srgbClr val="FFFFFF"/>
                </a:solidFill>
                <a:latin typeface="Microsoft Yahei"/>
                <a:ea typeface="Microsoft Yahei"/>
                <a:cs typeface="Microsoft Yahei"/>
              </a:rPr>
              <a:t>目</a:t>
            </a:r>
          </a:p>
          <a:p>
            <a:pPr algn="ctr">
              <a:lnSpc>
                <a:spcPct val="100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01</a:t>
            </a:r>
          </a:p>
        </p:txBody>
      </p:sp>
      <p:sp>
        <p:nvSpPr>
          <p:cNvPr id="19" name="TextBox 19"/>
          <p:cNvSpPr txBox="1"/>
          <p:nvPr/>
        </p:nvSpPr>
        <p:spPr>
          <a:xfrm>
            <a:off x="1538646" y="2716087"/>
            <a:ext cx="5510063" cy="8477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压力性损伤的概述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75" r="16675"/>
          <a:stretch>
            <a:fillRect/>
          </a:stretch>
        </p:blipFill>
        <p:spPr>
          <a:xfrm>
            <a:off x="733971" y="1105724"/>
            <a:ext cx="3783824" cy="3783825"/>
          </a:xfrm>
          <a:prstGeom prst="roundRect">
            <a:avLst/>
          </a:prstGeom>
        </p:spPr>
      </p:pic>
      <p:sp>
        <p:nvSpPr>
          <p:cNvPr id="5" name="TextBox 5"/>
          <p:cNvSpPr txBox="1"/>
          <p:nvPr/>
        </p:nvSpPr>
        <p:spPr>
          <a:xfrm>
            <a:off x="4891990" y="1567100"/>
            <a:ext cx="3718928" cy="1104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压力性损伤是指由于长时间受压而引起的局部皮肤和皮下组织的损伤，通常发生在骨隆突处，如臀部、足跟、头枕部等。</a:t>
            </a:r>
          </a:p>
        </p:txBody>
      </p:sp>
      <p:sp>
        <p:nvSpPr>
          <p:cNvPr id="6" name="TextBox 6"/>
          <p:cNvSpPr txBox="1"/>
          <p:nvPr/>
        </p:nvSpPr>
        <p:spPr>
          <a:xfrm>
            <a:off x="4891990" y="1056815"/>
            <a:ext cx="3626635" cy="7810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压力性损伤的定义</a:t>
            </a:r>
          </a:p>
        </p:txBody>
      </p:sp>
      <p:sp>
        <p:nvSpPr>
          <p:cNvPr id="7" name="TextBox 7"/>
          <p:cNvSpPr txBox="1"/>
          <p:nvPr/>
        </p:nvSpPr>
        <p:spPr>
          <a:xfrm>
            <a:off x="4891990" y="3515137"/>
            <a:ext cx="3718928" cy="8001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根据损伤的严重程度和范围，压力性损伤可分为四级，从I级到IV级，I级最轻，IV级最严重。</a:t>
            </a:r>
          </a:p>
        </p:txBody>
      </p:sp>
      <p:sp>
        <p:nvSpPr>
          <p:cNvPr id="8" name="TextBox 8"/>
          <p:cNvSpPr txBox="1"/>
          <p:nvPr/>
        </p:nvSpPr>
        <p:spPr>
          <a:xfrm>
            <a:off x="4891990" y="3023901"/>
            <a:ext cx="4003302" cy="7810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压力性损伤的分类</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定义和分类</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442804" y="953528"/>
            <a:ext cx="5383822"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压力因素</a:t>
            </a:r>
          </a:p>
        </p:txBody>
      </p:sp>
      <p:sp>
        <p:nvSpPr>
          <p:cNvPr id="8" name="TextBox 8"/>
          <p:cNvSpPr txBox="1"/>
          <p:nvPr/>
        </p:nvSpPr>
        <p:spPr>
          <a:xfrm>
            <a:off x="3442804" y="1382153"/>
            <a:ext cx="5383822"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长时间处于压力状态，导致局部血液循环受阻，皮肤和皮下组织缺氧、缺血，从而引发损伤。</a:t>
            </a:r>
          </a:p>
        </p:txBody>
      </p:sp>
      <p:sp>
        <p:nvSpPr>
          <p:cNvPr id="9" name="AutoShape 9"/>
          <p:cNvSpPr/>
          <p:nvPr/>
        </p:nvSpPr>
        <p:spPr>
          <a:xfrm>
            <a:off x="-426256" y="1916924"/>
            <a:ext cx="3024183" cy="3024183"/>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19995" r="19995"/>
          <a:stretch>
            <a:fillRect/>
          </a:stretch>
        </p:blipFill>
        <p:spPr>
          <a:xfrm>
            <a:off x="-269179" y="2074002"/>
            <a:ext cx="2710028" cy="2710028"/>
          </a:xfrm>
          <a:prstGeom prst="ellipse">
            <a:avLst/>
          </a:prstGeom>
        </p:spPr>
      </p:pic>
      <p:sp>
        <p:nvSpPr>
          <p:cNvPr id="11" name="AutoShape 1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发生原因</a:t>
            </a:r>
          </a:p>
        </p:txBody>
      </p:sp>
      <p:sp>
        <p:nvSpPr>
          <p:cNvPr id="32" name="AutoShape 32"/>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4" name="Connector 34"/>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35"/>
          <p:cNvSpPr txBox="1"/>
          <p:nvPr/>
        </p:nvSpPr>
        <p:spPr>
          <a:xfrm>
            <a:off x="3442804" y="2297532"/>
            <a:ext cx="5383822"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局部组织因素</a:t>
            </a:r>
          </a:p>
        </p:txBody>
      </p:sp>
      <p:sp>
        <p:nvSpPr>
          <p:cNvPr id="36" name="TextBox 36"/>
          <p:cNvSpPr txBox="1"/>
          <p:nvPr/>
        </p:nvSpPr>
        <p:spPr>
          <a:xfrm>
            <a:off x="3442804" y="2726157"/>
            <a:ext cx="5383822"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如皮肤和皮下组织的厚度、弹性、敏感性等个体差异，以及局部存在感染、炎症等病理状态，都可能增加压力性损伤的风险。</a:t>
            </a:r>
          </a:p>
        </p:txBody>
      </p:sp>
      <p:sp>
        <p:nvSpPr>
          <p:cNvPr id="37" name="AutoShape 37"/>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9" name="Connector 39"/>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0" name="TextBox 40"/>
          <p:cNvSpPr txBox="1"/>
          <p:nvPr/>
        </p:nvSpPr>
        <p:spPr>
          <a:xfrm>
            <a:off x="3442804" y="3641536"/>
            <a:ext cx="5383822"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全身因素</a:t>
            </a:r>
          </a:p>
        </p:txBody>
      </p:sp>
      <p:sp>
        <p:nvSpPr>
          <p:cNvPr id="41" name="TextBox 41"/>
          <p:cNvSpPr txBox="1"/>
          <p:nvPr/>
        </p:nvSpPr>
        <p:spPr>
          <a:xfrm>
            <a:off x="3442804" y="4070161"/>
            <a:ext cx="5383822"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如年龄、营养不良、糖尿病等全身疾病，以及使用某些药物，也可能导致压力性损伤的发生。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3">
            <a:alphaModFix/>
          </a:blip>
          <a:srcRect t="16650" b="16650"/>
          <a:stretch>
            <a:fillRect/>
          </a:stretch>
        </p:blipFill>
        <p:spPr>
          <a:xfrm>
            <a:off x="-215943" y="1394010"/>
            <a:ext cx="2948512" cy="2948512"/>
          </a:xfrm>
          <a:prstGeom prst="ellipse">
            <a:avLst/>
          </a:prstGeom>
        </p:spPr>
      </p:pic>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TextBox 25"/>
          <p:cNvSpPr txBox="1"/>
          <p:nvPr/>
        </p:nvSpPr>
        <p:spPr>
          <a:xfrm>
            <a:off x="854864" y="111487"/>
            <a:ext cx="7815272" cy="6477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损伤的危害</a:t>
            </a:r>
          </a:p>
        </p:txBody>
      </p:sp>
      <p:sp>
        <p:nvSpPr>
          <p:cNvPr id="26" name="AutoShape 26"/>
          <p:cNvSpPr/>
          <p:nvPr/>
        </p:nvSpPr>
        <p:spPr>
          <a:xfrm>
            <a:off x="3010599" y="1313817"/>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3010599" y="1016405"/>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3167805" y="1626267"/>
            <a:ext cx="2543088" cy="6477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压力性损伤可引起局部疼痛和不适，影响患者的日常生活和工作。</a:t>
            </a:r>
          </a:p>
        </p:txBody>
      </p:sp>
      <p:sp>
        <p:nvSpPr>
          <p:cNvPr id="29" name="TextBox 29"/>
          <p:cNvSpPr txBox="1"/>
          <p:nvPr/>
        </p:nvSpPr>
        <p:spPr>
          <a:xfrm>
            <a:off x="3177228" y="1054505"/>
            <a:ext cx="2637353"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局部疼痛和不适</a:t>
            </a:r>
          </a:p>
        </p:txBody>
      </p:sp>
      <p:sp>
        <p:nvSpPr>
          <p:cNvPr id="30" name="AutoShape 30"/>
          <p:cNvSpPr/>
          <p:nvPr/>
        </p:nvSpPr>
        <p:spPr>
          <a:xfrm>
            <a:off x="6150922" y="1282192"/>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150922" y="1016405"/>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6317551" y="1054505"/>
            <a:ext cx="2637353"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感染风险增加</a:t>
            </a:r>
          </a:p>
        </p:txBody>
      </p:sp>
      <p:sp>
        <p:nvSpPr>
          <p:cNvPr id="33" name="AutoShape 33"/>
          <p:cNvSpPr/>
          <p:nvPr/>
        </p:nvSpPr>
        <p:spPr>
          <a:xfrm>
            <a:off x="3010599" y="3291591"/>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3010599" y="3043203"/>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3177228" y="3081303"/>
            <a:ext cx="2637353"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增加医疗费用</a:t>
            </a:r>
          </a:p>
        </p:txBody>
      </p:sp>
      <p:sp>
        <p:nvSpPr>
          <p:cNvPr id="36" name="AutoShape 36"/>
          <p:cNvSpPr/>
          <p:nvPr/>
        </p:nvSpPr>
        <p:spPr>
          <a:xfrm>
            <a:off x="6150922" y="3259967"/>
            <a:ext cx="2857500" cy="1554450"/>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150922" y="3043203"/>
            <a:ext cx="2857500" cy="56197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TextBox 38"/>
          <p:cNvSpPr txBox="1"/>
          <p:nvPr/>
        </p:nvSpPr>
        <p:spPr>
          <a:xfrm>
            <a:off x="6317551" y="3081303"/>
            <a:ext cx="2637353"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影响生活质量</a:t>
            </a:r>
          </a:p>
        </p:txBody>
      </p:sp>
      <p:sp>
        <p:nvSpPr>
          <p:cNvPr id="39" name="TextBox 39"/>
          <p:cNvSpPr txBox="1"/>
          <p:nvPr/>
        </p:nvSpPr>
        <p:spPr>
          <a:xfrm>
            <a:off x="6308127" y="1626267"/>
            <a:ext cx="2543088"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压力性损伤易继发感染，如细菌、真菌等感染，加重局部炎症反应，使病情恶化。</a:t>
            </a:r>
          </a:p>
        </p:txBody>
      </p:sp>
      <p:sp>
        <p:nvSpPr>
          <p:cNvPr id="40" name="TextBox 40"/>
          <p:cNvSpPr txBox="1"/>
          <p:nvPr/>
        </p:nvSpPr>
        <p:spPr>
          <a:xfrm>
            <a:off x="3167805" y="3652803"/>
            <a:ext cx="2543088"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压力性损伤的治疗和护理需要一定的医疗资源和费用，增加了患者的经济负担。</a:t>
            </a:r>
          </a:p>
        </p:txBody>
      </p:sp>
      <p:sp>
        <p:nvSpPr>
          <p:cNvPr id="41" name="TextBox 41"/>
          <p:cNvSpPr txBox="1"/>
          <p:nvPr/>
        </p:nvSpPr>
        <p:spPr>
          <a:xfrm>
            <a:off x="6308127" y="3655615"/>
            <a:ext cx="2543088"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压力性损伤会影响患者的外观、舒适度和活动能力，从而影响其生活质量。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02</a:t>
            </a:r>
          </a:p>
        </p:txBody>
      </p:sp>
      <p:sp>
        <p:nvSpPr>
          <p:cNvPr id="19" name="TextBox 19"/>
          <p:cNvSpPr txBox="1"/>
          <p:nvPr/>
        </p:nvSpPr>
        <p:spPr>
          <a:xfrm>
            <a:off x="1538646" y="2716087"/>
            <a:ext cx="5510063" cy="8477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压力性损伤的预防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2722981" y="2403001"/>
            <a:ext cx="1527112" cy="15387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422401" y="2676626"/>
            <a:ext cx="2108743" cy="212483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131636" y="1182148"/>
            <a:ext cx="1345136" cy="13451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TextBox 7"/>
          <p:cNvSpPr txBox="1"/>
          <p:nvPr/>
        </p:nvSpPr>
        <p:spPr>
          <a:xfrm>
            <a:off x="421180" y="2118352"/>
            <a:ext cx="21704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chemeClr val="dk1"/>
                </a:solidFill>
                <a:latin typeface="Microsoft Yahei"/>
                <a:ea typeface="Microsoft Yahei"/>
                <a:cs typeface="Microsoft Yahei"/>
              </a:rPr>
              <a:t>每两小时翻身一次，可以避免长时间受压。</a:t>
            </a:r>
          </a:p>
        </p:txBody>
      </p:sp>
      <p:grpSp>
        <p:nvGrpSpPr>
          <p:cNvPr id="8" name="Group 8"/>
          <p:cNvGrpSpPr/>
          <p:nvPr/>
        </p:nvGrpSpPr>
        <p:grpSpPr>
          <a:xfrm>
            <a:off x="355440" y="227689"/>
            <a:ext cx="402793" cy="344077"/>
            <a:chOff x="355440" y="227689"/>
            <a:chExt cx="402793" cy="344077"/>
          </a:xfrm>
        </p:grpSpPr>
        <p:sp>
          <p:nvSpPr>
            <p:cNvPr id="9" name="AutoShape 9"/>
            <p:cNvSpPr/>
            <p:nvPr/>
          </p:nvSpPr>
          <p:spPr>
            <a:xfrm>
              <a:off x="355440" y="22999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355440" y="3220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355440" y="4140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355440" y="5060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29" name="TextBox 29"/>
          <p:cNvSpPr txBox="1"/>
          <p:nvPr/>
        </p:nvSpPr>
        <p:spPr>
          <a:xfrm>
            <a:off x="854864" y="182587"/>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定期改变体位</a:t>
            </a:r>
          </a:p>
        </p:txBody>
      </p:sp>
      <p:pic>
        <p:nvPicPr>
          <p:cNvPr id="30" name="Picture 30"/>
          <p:cNvPicPr>
            <a:picLocks noChangeAspect="1"/>
          </p:cNvPicPr>
          <p:nvPr/>
        </p:nvPicPr>
        <p:blipFill>
          <a:blip r:embed="rId3"/>
          <a:srcRect l="15500" r="15500"/>
          <a:stretch>
            <a:fillRect/>
          </a:stretch>
        </p:blipFill>
        <p:spPr>
          <a:xfrm>
            <a:off x="4218167" y="1268679"/>
            <a:ext cx="1172074" cy="1172074"/>
          </a:xfrm>
          <a:prstGeom prst="ellipse">
            <a:avLst/>
          </a:prstGeom>
        </p:spPr>
      </p:pic>
      <p:sp>
        <p:nvSpPr>
          <p:cNvPr id="31" name="TextBox 31"/>
          <p:cNvSpPr txBox="1"/>
          <p:nvPr/>
        </p:nvSpPr>
        <p:spPr>
          <a:xfrm>
            <a:off x="479542" y="1739285"/>
            <a:ext cx="2112104" cy="31045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1800" b="1">
                <a:solidFill>
                  <a:schemeClr val="accent1"/>
                </a:solidFill>
                <a:latin typeface="Microsoft Yahei"/>
                <a:ea typeface="Microsoft Yahei"/>
                <a:cs typeface="Microsoft Yahei"/>
              </a:rPr>
              <a:t>定期翻身</a:t>
            </a:r>
          </a:p>
        </p:txBody>
      </p:sp>
      <p:sp>
        <p:nvSpPr>
          <p:cNvPr id="32" name="TextBox 32"/>
          <p:cNvSpPr txBox="1"/>
          <p:nvPr/>
        </p:nvSpPr>
        <p:spPr>
          <a:xfrm>
            <a:off x="5703716" y="1540228"/>
            <a:ext cx="24389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在改变体位时，要注意避免拖、拉、推等动作，以免皮肤受损。</a:t>
            </a:r>
          </a:p>
        </p:txBody>
      </p:sp>
      <p:sp>
        <p:nvSpPr>
          <p:cNvPr id="33" name="TextBox 33"/>
          <p:cNvSpPr txBox="1"/>
          <p:nvPr/>
        </p:nvSpPr>
        <p:spPr>
          <a:xfrm>
            <a:off x="5703716" y="1182148"/>
            <a:ext cx="2112104" cy="31045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定期改变体位</a:t>
            </a:r>
          </a:p>
        </p:txBody>
      </p:sp>
      <p:pic>
        <p:nvPicPr>
          <p:cNvPr id="34" name="Picture 34"/>
          <p:cNvPicPr>
            <a:picLocks noChangeAspect="1"/>
          </p:cNvPicPr>
          <p:nvPr/>
        </p:nvPicPr>
        <p:blipFill>
          <a:blip r:embed="rId4"/>
          <a:srcRect l="17333" r="17333"/>
          <a:stretch>
            <a:fillRect/>
          </a:stretch>
        </p:blipFill>
        <p:spPr>
          <a:xfrm>
            <a:off x="4546995" y="2809264"/>
            <a:ext cx="1859554" cy="1859554"/>
          </a:xfrm>
          <a:prstGeom prst="ellipse">
            <a:avLst/>
          </a:prstGeom>
        </p:spPr>
      </p:pic>
      <p:pic>
        <p:nvPicPr>
          <p:cNvPr id="35" name="Picture 35"/>
          <p:cNvPicPr>
            <a:picLocks noChangeAspect="1"/>
          </p:cNvPicPr>
          <p:nvPr/>
        </p:nvPicPr>
        <p:blipFill>
          <a:blip r:embed="rId5"/>
          <a:stretch>
            <a:fillRect/>
          </a:stretch>
        </p:blipFill>
        <p:spPr>
          <a:xfrm>
            <a:off x="2841439" y="2527284"/>
            <a:ext cx="1290197" cy="1290197"/>
          </a:xfrm>
          <a:prstGeom prst="ellipse">
            <a:avLst/>
          </a:prstGeom>
        </p:spPr>
      </p:pic>
      <p:sp>
        <p:nvSpPr>
          <p:cNvPr id="36" name="TextBox 36"/>
          <p:cNvSpPr txBox="1"/>
          <p:nvPr/>
        </p:nvSpPr>
        <p:spPr>
          <a:xfrm>
            <a:off x="6735556" y="3732213"/>
            <a:ext cx="25116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对于不能自主翻身的病人，定期坐起可以减少局部受压的时间。</a:t>
            </a:r>
          </a:p>
        </p:txBody>
      </p:sp>
      <p:sp>
        <p:nvSpPr>
          <p:cNvPr id="37" name="TextBox 37"/>
          <p:cNvSpPr txBox="1"/>
          <p:nvPr/>
        </p:nvSpPr>
        <p:spPr>
          <a:xfrm>
            <a:off x="6735556" y="3374133"/>
            <a:ext cx="2112104" cy="31045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定期坐起</a:t>
            </a:r>
          </a:p>
        </p:txBody>
      </p:sp>
      <p:sp>
        <p:nvSpPr>
          <p:cNvPr id="38" name="AutoShape 38"/>
          <p:cNvSpPr/>
          <p:nvPr/>
        </p:nvSpPr>
        <p:spPr>
          <a:xfrm>
            <a:off x="-471539" y="4177254"/>
            <a:ext cx="1653957" cy="1653957"/>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8288230" y="435337"/>
            <a:ext cx="451320" cy="463426"/>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flipH="1">
            <a:off x="0" y="0"/>
            <a:ext cx="0" cy="0"/>
          </a:xfrm>
          <a:prstGeom prst="roundRect">
            <a:avLst>
              <a:gd name="adj" fmla="val 12500"/>
            </a:avLst>
          </a:prstGeom>
          <a:solidFill>
            <a:schemeClr val="lt1">
              <a:alpha val="100000"/>
            </a:schemeClr>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flipH="1">
            <a:off x="0" y="0"/>
            <a:ext cx="0" cy="0"/>
          </a:xfrm>
          <a:prstGeom prst="roundRect">
            <a:avLst>
              <a:gd name="adj" fmla="val 12500"/>
            </a:avLst>
          </a:prstGeom>
          <a:solidFill>
            <a:schemeClr val="lt1">
              <a:alpha val="100000"/>
            </a:schemeClr>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flipH="1">
            <a:off x="0" y="0"/>
            <a:ext cx="0" cy="0"/>
          </a:xfrm>
          <a:prstGeom prst="roundRect">
            <a:avLst>
              <a:gd name="adj" fmla="val 12500"/>
            </a:avLst>
          </a:prstGeom>
          <a:solidFill>
            <a:schemeClr val="lt1">
              <a:alpha val="100000"/>
            </a:schemeClr>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rot="-2700000" flipH="1" flipV="1">
            <a:off x="4120989"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TextBox 8"/>
          <p:cNvSpPr txBox="1"/>
          <p:nvPr/>
        </p:nvSpPr>
        <p:spPr>
          <a:xfrm>
            <a:off x="3580998" y="2659856"/>
            <a:ext cx="2363004" cy="243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软垫</a:t>
            </a:r>
          </a:p>
        </p:txBody>
      </p:sp>
      <p:sp>
        <p:nvSpPr>
          <p:cNvPr id="9" name="TextBox 9"/>
          <p:cNvSpPr txBox="1"/>
          <p:nvPr/>
        </p:nvSpPr>
        <p:spPr>
          <a:xfrm>
            <a:off x="3604443" y="3064936"/>
            <a:ext cx="2316114"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在病人骨突部位加用软垫，如海绵垫、水垫等，可以减轻压力。</a:t>
            </a:r>
          </a:p>
        </p:txBody>
      </p:sp>
      <p:sp>
        <p:nvSpPr>
          <p:cNvPr id="10" name="AutoShape 10"/>
          <p:cNvSpPr/>
          <p:nvPr/>
        </p:nvSpPr>
        <p:spPr>
          <a:xfrm>
            <a:off x="4545471"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rot="-2700000" flipH="1" flipV="1">
            <a:off x="1171796"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631805" y="2659856"/>
            <a:ext cx="2363004" cy="243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气垫床</a:t>
            </a:r>
          </a:p>
        </p:txBody>
      </p:sp>
      <p:sp>
        <p:nvSpPr>
          <p:cNvPr id="13" name="TextBox 13"/>
          <p:cNvSpPr txBox="1"/>
          <p:nvPr/>
        </p:nvSpPr>
        <p:spPr>
          <a:xfrm>
            <a:off x="655249" y="3064936"/>
            <a:ext cx="2316114"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可以减轻病人与床垫之间的压力，有效预防压力性损伤。</a:t>
            </a:r>
          </a:p>
        </p:txBody>
      </p:sp>
      <p:sp>
        <p:nvSpPr>
          <p:cNvPr id="14" name="AutoShape 14"/>
          <p:cNvSpPr/>
          <p:nvPr/>
        </p:nvSpPr>
        <p:spPr>
          <a:xfrm>
            <a:off x="1596278"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rot="-2700000" flipH="1" flipV="1">
            <a:off x="7062985"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TextBox 16"/>
          <p:cNvSpPr txBox="1"/>
          <p:nvPr/>
        </p:nvSpPr>
        <p:spPr>
          <a:xfrm>
            <a:off x="6522993" y="2659856"/>
            <a:ext cx="2363004" cy="243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翻身垫</a:t>
            </a:r>
          </a:p>
        </p:txBody>
      </p:sp>
      <p:sp>
        <p:nvSpPr>
          <p:cNvPr id="17" name="TextBox 17"/>
          <p:cNvSpPr txBox="1"/>
          <p:nvPr/>
        </p:nvSpPr>
        <p:spPr>
          <a:xfrm>
            <a:off x="6546438" y="3064936"/>
            <a:ext cx="2316114"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协助病人翻身时，可以使用翻身垫来分散压力。</a:t>
            </a:r>
          </a:p>
        </p:txBody>
      </p:sp>
      <p:sp>
        <p:nvSpPr>
          <p:cNvPr id="18" name="AutoShape 18"/>
          <p:cNvSpPr/>
          <p:nvPr/>
        </p:nvSpPr>
        <p:spPr>
          <a:xfrm>
            <a:off x="7487467"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9" name="Picture 19"/>
          <p:cNvPicPr>
            <a:picLocks noChangeAspect="1"/>
          </p:cNvPicPr>
          <p:nvPr/>
        </p:nvPicPr>
        <p:blipFill>
          <a:blip r:embed="rId3">
            <a:alphaModFix/>
          </a:blip>
          <a:srcRect l="38550" r="38550"/>
          <a:stretch>
            <a:fillRect/>
          </a:stretch>
        </p:blipFill>
        <p:spPr>
          <a:xfrm>
            <a:off x="1236968" y="1106829"/>
            <a:ext cx="1152678" cy="1152677"/>
          </a:xfrm>
          <a:prstGeom prst="ellipse">
            <a:avLst/>
          </a:prstGeom>
        </p:spPr>
      </p:pic>
      <p:pic>
        <p:nvPicPr>
          <p:cNvPr id="20" name="Picture 20"/>
          <p:cNvPicPr>
            <a:picLocks noChangeAspect="1"/>
          </p:cNvPicPr>
          <p:nvPr/>
        </p:nvPicPr>
        <p:blipFill>
          <a:blip r:embed="rId4">
            <a:alphaModFix/>
          </a:blip>
          <a:stretch>
            <a:fillRect/>
          </a:stretch>
        </p:blipFill>
        <p:spPr>
          <a:xfrm>
            <a:off x="4186161" y="1106829"/>
            <a:ext cx="1152677" cy="1152677"/>
          </a:xfrm>
          <a:prstGeom prst="ellipse">
            <a:avLst/>
          </a:prstGeom>
        </p:spPr>
      </p:pic>
      <p:pic>
        <p:nvPicPr>
          <p:cNvPr id="21" name="Picture 21"/>
          <p:cNvPicPr>
            <a:picLocks noChangeAspect="1"/>
          </p:cNvPicPr>
          <p:nvPr/>
        </p:nvPicPr>
        <p:blipFill>
          <a:blip r:embed="rId5">
            <a:alphaModFix/>
          </a:blip>
          <a:srcRect l="11583" r="11583"/>
          <a:stretch>
            <a:fillRect/>
          </a:stretch>
        </p:blipFill>
        <p:spPr>
          <a:xfrm>
            <a:off x="7125855" y="1106829"/>
            <a:ext cx="1152677" cy="1152677"/>
          </a:xfrm>
          <a:prstGeom prst="ellipse">
            <a:avLst/>
          </a:prstGeom>
        </p:spPr>
      </p:pic>
      <p:grpSp>
        <p:nvGrpSpPr>
          <p:cNvPr id="22" name="Group 22"/>
          <p:cNvGrpSpPr/>
          <p:nvPr/>
        </p:nvGrpSpPr>
        <p:grpSpPr>
          <a:xfrm>
            <a:off x="355440" y="175639"/>
            <a:ext cx="402793" cy="344077"/>
            <a:chOff x="355440" y="175639"/>
            <a:chExt cx="402793" cy="344077"/>
          </a:xfrm>
        </p:grpSpPr>
        <p:sp>
          <p:nvSpPr>
            <p:cNvPr id="23" name="AutoShape 23"/>
            <p:cNvSpPr/>
            <p:nvPr/>
          </p:nvSpPr>
          <p:spPr>
            <a:xfrm>
              <a:off x="355440" y="17794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355440" y="26995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355440" y="36196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355440" y="45397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3" name="TextBox 43"/>
          <p:cNvSpPr txBox="1"/>
          <p:nvPr/>
        </p:nvSpPr>
        <p:spPr>
          <a:xfrm>
            <a:off x="952245" y="130537"/>
            <a:ext cx="8572755"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使用压力缓解工具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596741" y="1105319"/>
            <a:ext cx="5262477"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保持皮肤清洁</a:t>
            </a:r>
          </a:p>
        </p:txBody>
      </p:sp>
      <p:sp>
        <p:nvSpPr>
          <p:cNvPr id="5" name="TextBox 5"/>
          <p:cNvSpPr txBox="1"/>
          <p:nvPr/>
        </p:nvSpPr>
        <p:spPr>
          <a:xfrm>
            <a:off x="596741" y="1635662"/>
            <a:ext cx="5262477"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皮肤上的污垢和油脂会阻碍空气流通，容易引发压力性损伤，因此要保持皮肤清洁。</a:t>
            </a:r>
          </a:p>
        </p:txBody>
      </p:sp>
      <p:sp>
        <p:nvSpPr>
          <p:cNvPr id="6" name="TextBox 6"/>
          <p:cNvSpPr txBox="1"/>
          <p:nvPr/>
        </p:nvSpPr>
        <p:spPr>
          <a:xfrm>
            <a:off x="538745" y="3085265"/>
            <a:ext cx="5100318"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保持皮肤干燥</a:t>
            </a:r>
          </a:p>
        </p:txBody>
      </p:sp>
      <p:sp>
        <p:nvSpPr>
          <p:cNvPr id="7" name="TextBox 7"/>
          <p:cNvSpPr txBox="1"/>
          <p:nvPr/>
        </p:nvSpPr>
        <p:spPr>
          <a:xfrm>
            <a:off x="538745" y="3629644"/>
            <a:ext cx="5320474"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皮肤干燥的病人更容易出现压力性损伤，因此要保持皮肤干燥。</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保持皮肤清洁和干燥</a:t>
            </a:r>
          </a:p>
        </p:txBody>
      </p:sp>
      <p:sp>
        <p:nvSpPr>
          <p:cNvPr id="29" name="AutoShape 29"/>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12500" r="125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6" name="Picture 6"/>
          <p:cNvPicPr>
            <a:picLocks noChangeAspect="1"/>
          </p:cNvPicPr>
          <p:nvPr/>
        </p:nvPicPr>
        <p:blipFill>
          <a:blip r:embed="rId3">
            <a:alphaModFix/>
          </a:blip>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增加蛋白质摄入</a:t>
            </a:r>
          </a:p>
        </p:txBody>
      </p:sp>
      <p:sp>
        <p:nvSpPr>
          <p:cNvPr id="15" name="TextBox 15"/>
          <p:cNvSpPr txBox="1"/>
          <p:nvPr/>
        </p:nvSpPr>
        <p:spPr>
          <a:xfrm>
            <a:off x="3714750" y="1800004"/>
            <a:ext cx="4875483"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蛋白质是构成肌肉和皮肤的重要成分，缺乏蛋白质会导致皮肤弹性下降，容易受损。</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增加水分摄入</a:t>
            </a:r>
          </a:p>
        </p:txBody>
      </p:sp>
      <p:sp>
        <p:nvSpPr>
          <p:cNvPr id="17" name="TextBox 17"/>
          <p:cNvSpPr txBox="1"/>
          <p:nvPr/>
        </p:nvSpPr>
        <p:spPr>
          <a:xfrm>
            <a:off x="3714750" y="3466266"/>
            <a:ext cx="4875483" cy="6858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水分摄入不足会导致皮肤干燥、脱皮，增加发生压力性损伤的风险。同时，水分还可以帮助代谢废物排出体外。</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增加营养和水分摄入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03</a:t>
            </a:r>
          </a:p>
        </p:txBody>
      </p:sp>
      <p:sp>
        <p:nvSpPr>
          <p:cNvPr id="19" name="TextBox 19"/>
          <p:cNvSpPr txBox="1"/>
          <p:nvPr/>
        </p:nvSpPr>
        <p:spPr>
          <a:xfrm>
            <a:off x="1538646" y="2716087"/>
            <a:ext cx="5510063" cy="8477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压力性损伤的护理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 name="Connector 4"/>
          <p:cNvCxnSpPr/>
          <p:nvPr/>
        </p:nvCxnSpPr>
        <p:spPr>
          <a:xfrm flipH="1">
            <a:off x="944678" y="845676"/>
            <a:ext cx="0" cy="4512136"/>
          </a:xfrm>
          <a:prstGeom prst="line">
            <a:avLst/>
          </a:prstGeom>
          <a:ln w="19050">
            <a:solidFill>
              <a:schemeClr val="accent1"/>
            </a:solidFill>
            <a:headEnd type="ova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681278" y="1022583"/>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rot="-5400000">
            <a:off x="1499845" y="1151484"/>
            <a:ext cx="216262" cy="245753"/>
          </a:xfrm>
          <a:prstGeom prs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681278" y="2396349"/>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rot="-5400000">
            <a:off x="1499845" y="2525250"/>
            <a:ext cx="216262" cy="245753"/>
          </a:xfrm>
          <a:prstGeom prs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681278" y="3770115"/>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rot="-5400000">
            <a:off x="1499845" y="3899016"/>
            <a:ext cx="216262" cy="245753"/>
          </a:xfrm>
          <a:prstGeom prs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TextBox 13"/>
          <p:cNvSpPr txBox="1"/>
          <p:nvPr/>
        </p:nvSpPr>
        <p:spPr>
          <a:xfrm>
            <a:off x="1854050" y="986153"/>
            <a:ext cx="5588727"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定期更换敷料和绷带</a:t>
            </a:r>
          </a:p>
        </p:txBody>
      </p:sp>
      <p:sp>
        <p:nvSpPr>
          <p:cNvPr id="14" name="TextBox 14"/>
          <p:cNvSpPr txBox="1"/>
          <p:nvPr/>
        </p:nvSpPr>
        <p:spPr>
          <a:xfrm>
            <a:off x="1775643" y="1600247"/>
            <a:ext cx="7006708" cy="4191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保持伤口清洁和干燥是预防感染的关键，应定期更换敷料和绷带。</a:t>
            </a:r>
          </a:p>
        </p:txBody>
      </p:sp>
      <p:sp>
        <p:nvSpPr>
          <p:cNvPr id="15" name="TextBox 15"/>
          <p:cNvSpPr txBox="1"/>
          <p:nvPr/>
        </p:nvSpPr>
        <p:spPr>
          <a:xfrm>
            <a:off x="1870007" y="2362650"/>
            <a:ext cx="5588727"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清洗伤口</a:t>
            </a:r>
          </a:p>
        </p:txBody>
      </p:sp>
      <p:sp>
        <p:nvSpPr>
          <p:cNvPr id="16" name="TextBox 16"/>
          <p:cNvSpPr txBox="1"/>
          <p:nvPr/>
        </p:nvSpPr>
        <p:spPr>
          <a:xfrm>
            <a:off x="1775643" y="2957054"/>
            <a:ext cx="6990751" cy="4191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使用温和的清洁剂清洗伤口，避免使用刺激性强的化学物质。</a:t>
            </a:r>
          </a:p>
        </p:txBody>
      </p:sp>
      <p:sp>
        <p:nvSpPr>
          <p:cNvPr id="17" name="TextBox 17"/>
          <p:cNvSpPr txBox="1"/>
          <p:nvPr/>
        </p:nvSpPr>
        <p:spPr>
          <a:xfrm>
            <a:off x="1898582" y="3741540"/>
            <a:ext cx="5588727"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去除坏死组织和渗出物</a:t>
            </a:r>
          </a:p>
        </p:txBody>
      </p:sp>
      <p:sp>
        <p:nvSpPr>
          <p:cNvPr id="18" name="TextBox 18"/>
          <p:cNvSpPr txBox="1"/>
          <p:nvPr/>
        </p:nvSpPr>
        <p:spPr>
          <a:xfrm>
            <a:off x="1789930" y="4330820"/>
            <a:ext cx="6962176" cy="4191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当伤口出现坏死组织和渗出物时，应及时去除，以促进愈合。</a:t>
            </a:r>
          </a:p>
        </p:txBody>
      </p:sp>
      <p:sp>
        <p:nvSpPr>
          <p:cNvPr id="19" name="TextBox 19"/>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伤口的清洁和处理</a:t>
            </a:r>
          </a:p>
        </p:txBody>
      </p:sp>
      <p:sp>
        <p:nvSpPr>
          <p:cNvPr id="20" name="AutoShape 2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773507" y="1183579"/>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773507" y="3654030"/>
            <a:ext cx="1882662" cy="6343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根据伤口的类型和程度，选择合适的敷料，如纱布、绷带、泡沫敷料等。</a:t>
            </a:r>
          </a:p>
        </p:txBody>
      </p:sp>
      <p:sp>
        <p:nvSpPr>
          <p:cNvPr id="6" name="TextBox 6"/>
          <p:cNvSpPr txBox="1"/>
          <p:nvPr/>
        </p:nvSpPr>
        <p:spPr>
          <a:xfrm>
            <a:off x="773507" y="3039320"/>
            <a:ext cx="1882662" cy="3295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选择合适的敷料</a:t>
            </a:r>
          </a:p>
        </p:txBody>
      </p:sp>
      <p:cxnSp>
        <p:nvCxnSpPr>
          <p:cNvPr id="7" name="Connector 7"/>
          <p:cNvCxnSpPr/>
          <p:nvPr/>
        </p:nvCxnSpPr>
        <p:spPr>
          <a:xfrm>
            <a:off x="855471" y="3521225"/>
            <a:ext cx="2091267" cy="0"/>
          </a:xfrm>
          <a:prstGeom prst="line">
            <a:avLst/>
          </a:prstGeom>
          <a:ln w="9525">
            <a:solidFill>
              <a:schemeClr val="accent1">
                <a:lumMod val="75000"/>
              </a:schemeClr>
            </a:solidFill>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2788998" y="3212197"/>
            <a:ext cx="161925" cy="0"/>
          </a:xfrm>
          <a:prstGeom prst="line">
            <a:avLst/>
          </a:prstGeom>
          <a:ln w="38100">
            <a:solidFill>
              <a:schemeClr val="accent1"/>
            </a:solidFill>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2881073" y="3138985"/>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3649450" y="1136053"/>
            <a:ext cx="728133" cy="72813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1" name="Picture 11"/>
          <p:cNvPicPr>
            <a:picLocks noChangeAspect="1"/>
          </p:cNvPicPr>
          <p:nvPr/>
        </p:nvPicPr>
        <p:blipFill>
          <a:blip r:embed="rId3"/>
          <a:srcRect t="11917" b="11917"/>
          <a:stretch>
            <a:fillRect/>
          </a:stretch>
        </p:blipFill>
        <p:spPr>
          <a:xfrm>
            <a:off x="3937452" y="1088428"/>
            <a:ext cx="1743365" cy="1743365"/>
          </a:xfrm>
          <a:prstGeom prst="ellipse">
            <a:avLst/>
          </a:prstGeom>
        </p:spPr>
      </p:pic>
      <p:sp>
        <p:nvSpPr>
          <p:cNvPr id="12" name="TextBox 12"/>
          <p:cNvSpPr txBox="1"/>
          <p:nvPr/>
        </p:nvSpPr>
        <p:spPr>
          <a:xfrm>
            <a:off x="3649450" y="2991794"/>
            <a:ext cx="1882662" cy="3295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正确使用敷料</a:t>
            </a:r>
          </a:p>
        </p:txBody>
      </p:sp>
      <p:cxnSp>
        <p:nvCxnSpPr>
          <p:cNvPr id="13" name="Connector 13"/>
          <p:cNvCxnSpPr/>
          <p:nvPr/>
        </p:nvCxnSpPr>
        <p:spPr>
          <a:xfrm>
            <a:off x="3731414" y="3473700"/>
            <a:ext cx="2091267" cy="0"/>
          </a:xfrm>
          <a:prstGeom prst="line">
            <a:avLst/>
          </a:prstGeom>
          <a:ln w="9525">
            <a:solidFill>
              <a:schemeClr val="accent2">
                <a:lumMod val="75000"/>
              </a:schemeClr>
            </a:solidFill>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5664941" y="3164671"/>
            <a:ext cx="161925" cy="0"/>
          </a:xfrm>
          <a:prstGeom prst="line">
            <a:avLst/>
          </a:prstGeom>
          <a:ln w="38100">
            <a:solidFill>
              <a:schemeClr val="accent2"/>
            </a:solidFill>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5757016"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541418" y="1136053"/>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4"/>
          <a:srcRect t="16667" b="16667"/>
          <a:stretch>
            <a:fillRect/>
          </a:stretch>
        </p:blipFill>
        <p:spPr>
          <a:xfrm>
            <a:off x="6829419" y="1088428"/>
            <a:ext cx="1743365" cy="1743365"/>
          </a:xfrm>
          <a:prstGeom prst="ellipse">
            <a:avLst/>
          </a:prstGeom>
        </p:spPr>
      </p:pic>
      <p:sp>
        <p:nvSpPr>
          <p:cNvPr id="18" name="TextBox 18"/>
          <p:cNvSpPr txBox="1"/>
          <p:nvPr/>
        </p:nvSpPr>
        <p:spPr>
          <a:xfrm>
            <a:off x="6541418" y="2991794"/>
            <a:ext cx="1882662" cy="3295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正确使用绷带</a:t>
            </a:r>
          </a:p>
        </p:txBody>
      </p:sp>
      <p:cxnSp>
        <p:nvCxnSpPr>
          <p:cNvPr id="19" name="Connector 19"/>
          <p:cNvCxnSpPr/>
          <p:nvPr/>
        </p:nvCxnSpPr>
        <p:spPr>
          <a:xfrm>
            <a:off x="6623382" y="3473700"/>
            <a:ext cx="2091267" cy="0"/>
          </a:xfrm>
          <a:prstGeom prst="line">
            <a:avLst/>
          </a:prstGeom>
          <a:ln w="9525">
            <a:solidFill>
              <a:schemeClr val="accent1">
                <a:lumMod val="75000"/>
              </a:schemeClr>
            </a:solidFill>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8556909" y="3164671"/>
            <a:ext cx="161925" cy="0"/>
          </a:xfrm>
          <a:prstGeom prst="line">
            <a:avLst/>
          </a:prstGeom>
          <a:ln w="38100">
            <a:solidFill>
              <a:schemeClr val="accent1"/>
            </a:solidFill>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8648983"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2" name="Picture 22"/>
          <p:cNvPicPr>
            <a:picLocks noChangeAspect="1"/>
          </p:cNvPicPr>
          <p:nvPr/>
        </p:nvPicPr>
        <p:blipFill>
          <a:blip r:embed="rId5"/>
          <a:srcRect l="16797" r="16797"/>
          <a:stretch>
            <a:fillRect/>
          </a:stretch>
        </p:blipFill>
        <p:spPr>
          <a:xfrm>
            <a:off x="1061374" y="1136053"/>
            <a:ext cx="1743365" cy="1743365"/>
          </a:xfrm>
          <a:prstGeom prst="ellipse">
            <a:avLst/>
          </a:prstGeom>
        </p:spPr>
      </p:pic>
      <p:sp>
        <p:nvSpPr>
          <p:cNvPr id="23" name="TextBox 23"/>
          <p:cNvSpPr txBox="1"/>
          <p:nvPr/>
        </p:nvSpPr>
        <p:spPr>
          <a:xfrm>
            <a:off x="3649450" y="3654030"/>
            <a:ext cx="1882662" cy="4533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将敷料轻轻贴在伤口上，避免过度拉伸和摩擦。</a:t>
            </a:r>
          </a:p>
        </p:txBody>
      </p:sp>
      <p:sp>
        <p:nvSpPr>
          <p:cNvPr id="24" name="TextBox 24"/>
          <p:cNvSpPr txBox="1"/>
          <p:nvPr/>
        </p:nvSpPr>
        <p:spPr>
          <a:xfrm>
            <a:off x="6541418" y="3654030"/>
            <a:ext cx="1882662" cy="6343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使用绷带固定敷料，确保绷带不紧不松，以避免血液循环障碍。</a:t>
            </a:r>
          </a:p>
        </p:txBody>
      </p:sp>
      <p:sp>
        <p:nvSpPr>
          <p:cNvPr id="25" name="TextBox 25"/>
          <p:cNvSpPr txBox="1"/>
          <p:nvPr/>
        </p:nvSpPr>
        <p:spPr>
          <a:xfrm>
            <a:off x="6589043" y="1264095"/>
            <a:ext cx="451795" cy="3390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dk2"/>
                </a:solidFill>
                <a:latin typeface="Microsoft Yahei"/>
                <a:ea typeface="Microsoft Yahei"/>
                <a:cs typeface="Microsoft Yahei"/>
              </a:rPr>
              <a:t>03</a:t>
            </a:r>
          </a:p>
        </p:txBody>
      </p:sp>
      <p:grpSp>
        <p:nvGrpSpPr>
          <p:cNvPr id="26" name="Group 26"/>
          <p:cNvGrpSpPr/>
          <p:nvPr/>
        </p:nvGrpSpPr>
        <p:grpSpPr>
          <a:xfrm>
            <a:off x="355440" y="265159"/>
            <a:ext cx="402793" cy="344077"/>
            <a:chOff x="355440" y="265159"/>
            <a:chExt cx="402793" cy="344077"/>
          </a:xfrm>
        </p:grpSpPr>
        <p:sp>
          <p:nvSpPr>
            <p:cNvPr id="27" name="AutoShape 27"/>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7" name="TextBox 47"/>
          <p:cNvSpPr txBox="1"/>
          <p:nvPr/>
        </p:nvSpPr>
        <p:spPr>
          <a:xfrm>
            <a:off x="952245" y="178162"/>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使用敷料和绷带</a:t>
            </a:r>
          </a:p>
        </p:txBody>
      </p:sp>
      <p:sp>
        <p:nvSpPr>
          <p:cNvPr id="48" name="TextBox 48"/>
          <p:cNvSpPr txBox="1"/>
          <p:nvPr/>
        </p:nvSpPr>
        <p:spPr>
          <a:xfrm>
            <a:off x="3668500" y="1264095"/>
            <a:ext cx="451795" cy="3390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dk2"/>
                </a:solidFill>
                <a:latin typeface="Microsoft Yahei"/>
                <a:ea typeface="Microsoft Yahei"/>
                <a:cs typeface="Microsoft Yahei"/>
              </a:rPr>
              <a:t>02</a:t>
            </a:r>
          </a:p>
        </p:txBody>
      </p:sp>
      <p:sp>
        <p:nvSpPr>
          <p:cNvPr id="49" name="TextBox 49"/>
          <p:cNvSpPr txBox="1"/>
          <p:nvPr/>
        </p:nvSpPr>
        <p:spPr>
          <a:xfrm>
            <a:off x="835476" y="1264095"/>
            <a:ext cx="451795" cy="3390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dk2"/>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3915833" y="2906733"/>
            <a:ext cx="1693333" cy="1656522"/>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882576" y="3019541"/>
            <a:ext cx="1693333" cy="1426782"/>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2950717" y="3019541"/>
            <a:ext cx="1693333" cy="1426782"/>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3915833" y="1336791"/>
            <a:ext cx="1693333" cy="1426782"/>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保持伤口干燥和通风</a:t>
            </a:r>
          </a:p>
        </p:txBody>
      </p:sp>
      <p:sp>
        <p:nvSpPr>
          <p:cNvPr id="29" name="Freeform 29"/>
          <p:cNvSpPr/>
          <p:nvPr/>
        </p:nvSpPr>
        <p:spPr>
          <a:xfrm>
            <a:off x="4487333" y="2361406"/>
            <a:ext cx="550333" cy="406400"/>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Freeform 30"/>
          <p:cNvSpPr/>
          <p:nvPr/>
        </p:nvSpPr>
        <p:spPr>
          <a:xfrm rot="7259206">
            <a:off x="5147733" y="3651840"/>
            <a:ext cx="550333" cy="406400"/>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Freeform 31"/>
          <p:cNvSpPr/>
          <p:nvPr/>
        </p:nvSpPr>
        <p:spPr>
          <a:xfrm rot="-7221168">
            <a:off x="3836613" y="3639400"/>
            <a:ext cx="550333" cy="406400"/>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2" name="Connector 32"/>
          <p:cNvCxnSpPr/>
          <p:nvPr/>
        </p:nvCxnSpPr>
        <p:spPr>
          <a:xfrm>
            <a:off x="5326857" y="2565665"/>
            <a:ext cx="32088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33" name="AutoShape 33"/>
          <p:cNvSpPr/>
          <p:nvPr/>
        </p:nvSpPr>
        <p:spPr>
          <a:xfrm>
            <a:off x="8513498" y="2512748"/>
            <a:ext cx="118533" cy="1185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TextBox 34"/>
          <p:cNvSpPr txBox="1"/>
          <p:nvPr/>
        </p:nvSpPr>
        <p:spPr>
          <a:xfrm>
            <a:off x="5465878" y="943768"/>
            <a:ext cx="3047621"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通风</a:t>
            </a:r>
          </a:p>
        </p:txBody>
      </p:sp>
      <p:sp>
        <p:nvSpPr>
          <p:cNvPr id="35" name="TextBox 35"/>
          <p:cNvSpPr txBox="1"/>
          <p:nvPr/>
        </p:nvSpPr>
        <p:spPr>
          <a:xfrm>
            <a:off x="5465878" y="1599390"/>
            <a:ext cx="3166154" cy="4381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保持伤口通风良好，避免密闭不透气。</a:t>
            </a:r>
          </a:p>
        </p:txBody>
      </p:sp>
      <p:sp>
        <p:nvSpPr>
          <p:cNvPr id="36" name="TextBox 36"/>
          <p:cNvSpPr txBox="1"/>
          <p:nvPr/>
        </p:nvSpPr>
        <p:spPr>
          <a:xfrm>
            <a:off x="6351042" y="2736056"/>
            <a:ext cx="2721475"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避免使用密闭的敷料</a:t>
            </a:r>
          </a:p>
        </p:txBody>
      </p:sp>
      <p:sp>
        <p:nvSpPr>
          <p:cNvPr id="37" name="TextBox 37"/>
          <p:cNvSpPr txBox="1"/>
          <p:nvPr/>
        </p:nvSpPr>
        <p:spPr>
          <a:xfrm>
            <a:off x="6360567" y="3460462"/>
            <a:ext cx="2721475" cy="4381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如透明敷料等，以保持伤口通风。</a:t>
            </a:r>
          </a:p>
        </p:txBody>
      </p:sp>
      <p:cxnSp>
        <p:nvCxnSpPr>
          <p:cNvPr id="38" name="Connector 38"/>
          <p:cNvCxnSpPr/>
          <p:nvPr/>
        </p:nvCxnSpPr>
        <p:spPr>
          <a:xfrm>
            <a:off x="5738767" y="4396581"/>
            <a:ext cx="32088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39" name="AutoShape 39"/>
          <p:cNvSpPr/>
          <p:nvPr/>
        </p:nvSpPr>
        <p:spPr>
          <a:xfrm>
            <a:off x="8925409" y="4343665"/>
            <a:ext cx="118533" cy="1185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0" name="Connector 40"/>
          <p:cNvCxnSpPr/>
          <p:nvPr/>
        </p:nvCxnSpPr>
        <p:spPr>
          <a:xfrm>
            <a:off x="706988" y="3585898"/>
            <a:ext cx="2963333"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41" name="AutoShape 41"/>
          <p:cNvSpPr/>
          <p:nvPr/>
        </p:nvSpPr>
        <p:spPr>
          <a:xfrm>
            <a:off x="706988" y="3523456"/>
            <a:ext cx="118533" cy="1185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TextBox 42"/>
          <p:cNvSpPr txBox="1"/>
          <p:nvPr/>
        </p:nvSpPr>
        <p:spPr>
          <a:xfrm>
            <a:off x="678911" y="1794044"/>
            <a:ext cx="2721475"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保持伤口干燥</a:t>
            </a:r>
          </a:p>
        </p:txBody>
      </p:sp>
      <p:sp>
        <p:nvSpPr>
          <p:cNvPr id="43" name="TextBox 43"/>
          <p:cNvSpPr txBox="1"/>
          <p:nvPr/>
        </p:nvSpPr>
        <p:spPr>
          <a:xfrm>
            <a:off x="678911" y="2518449"/>
            <a:ext cx="2721475" cy="4381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避免伤口沾水，以保持干燥。</a:t>
            </a:r>
          </a:p>
        </p:txBody>
      </p:sp>
      <p:sp>
        <p:nvSpPr>
          <p:cNvPr id="44" name="Freeform 44"/>
          <p:cNvSpPr/>
          <p:nvPr/>
        </p:nvSpPr>
        <p:spPr>
          <a:xfrm>
            <a:off x="4520633" y="3124956"/>
            <a:ext cx="517033" cy="5170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944944" y="4613067"/>
            <a:ext cx="3083371" cy="3083371"/>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49713" y="-903030"/>
            <a:ext cx="1364637" cy="1364637"/>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https://d.book118.com/295131002043011043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2024-09-04T21:40:37.312</cp:lastPrinted>
  <dcterms:created xsi:type="dcterms:W3CDTF">2024-09-04T13:40:37Z</dcterms:created>
  <dcterms:modified xsi:type="dcterms:W3CDTF">2024-09-04T13:40:39Z</dcterms:modified>
</cp:coreProperties>
</file>