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62D9607-B304-46E1-97AE-9FEE8F117E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867B9B-2021-41E5-9295-2EACCF8E01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F5DC6DB-9549-460D-8471-9236870690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A312E7B-69B2-4A82-8965-EE1612FD64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0E852B9-F90B-4597-823C-7B3CE66C37B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1E622E6-F3FD-4092-B6F9-A048D1FE6B7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4D65AE9-607F-44D3-ADD4-3641D665A69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8C8CB98-C099-4304-9299-A44C4AC85E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BB0B788-4DDD-4A26-8586-95C420DE01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4E137F-8365-4786-86C8-A24EA7E498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AD0409-70D1-47E6-8C31-71A1BFFE87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514111200401111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489687" y="2615175"/>
            <a:ext cx="98869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无效成分不一定无效</a:t>
            </a:r>
          </a:p>
        </p:txBody>
      </p:sp>
      <p:sp>
        <p:nvSpPr>
          <p:cNvPr id="3" name="TextBox 3"/>
          <p:cNvSpPr txBox="1"/>
          <p:nvPr/>
        </p:nvSpPr>
        <p:spPr>
          <a:xfrm>
            <a:off x="489687" y="5731877"/>
            <a:ext cx="24479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chemeClr val="dk1">
                  <a:alpha val="100000"/>
                </a:schemeClr>
              </a:solidFill>
              <a:latin typeface="Microsoft Yahei"/>
              <a:ea typeface="Microsoft Yahei"/>
              <a:cs typeface="Microsoft Yahei"/>
            </a:endParaRPr>
          </a:p>
        </p:txBody>
      </p:sp>
      <p:sp>
        <p:nvSpPr>
          <p:cNvPr id="4" name="TextBox 4"/>
          <p:cNvSpPr txBox="1"/>
          <p:nvPr/>
        </p:nvSpPr>
        <p:spPr>
          <a:xfrm>
            <a:off x="2831743" y="5731877"/>
            <a:ext cx="693420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alpha val="100000"/>
                  </a:schemeClr>
                </a:solidFill>
                <a:latin typeface="Microsoft Yahei"/>
                <a:ea typeface="Microsoft Yahei"/>
                <a:cs typeface="Microsoft Yahei"/>
              </a:rPr>
              <a:t>2024-02-01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7" y="0"/>
            <a:ext cx="12191747" cy="6858000"/>
          </a:xfrm>
          <a:prstGeom prst="rect">
            <a:avLst/>
          </a:prstGeom>
        </p:spPr>
      </p:pic>
      <p:sp>
        <p:nvSpPr>
          <p:cNvPr id="3" name="TextBox 3"/>
          <p:cNvSpPr txBox="1"/>
          <p:nvPr/>
        </p:nvSpPr>
        <p:spPr>
          <a:xfrm>
            <a:off x="1433708" y="1852562"/>
            <a:ext cx="6974588"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无效成分定义与认识误区</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药物中无效成分作用机制</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化妆品中无效成分功能剖析</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食品中无效成分营养价值评估</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法规监管及行业标准要求</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科学研究进展及未来趋势预测</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01</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无效成分定义与认识误区</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51" r="3255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在药物、保健品、化妆品等产品中，被认为对人体不产生直接治疗作用或保健效果的成分。</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无效成分定义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有效成分是指能够直接针对疾病或身体需求产生治疗或保健作用的成分，而无效成分则不具备这些功能。</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与有效成分区别</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无效成分概念解析</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误区二</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无效成分有害健康。并非所有无效成分都对人体有害，许多无效成分在安全剂量范围内使用是安全的。</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误区一</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无效成分即无用成分。实际上，无效成分可能在产品中发挥其他作用，如稳定剂、增稠剂等，对产品的质地和使用感受有重要影响。</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原因分析</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对无效成分的认识不足、缺乏科学依据以及广告宣传的误导等是导致这些误区的主要原因。</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3000" r="30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3083" r="3083"/>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8625" r="8625"/>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常见认识误区及原因</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0781" r="20781"/>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维持产品稳定性</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无效成分在维持产品稳定性方面发挥重要作用，确保产品在储存和使用过程中保持一致的质量和效果。</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提高使用感受</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一些无效成分可以改善产品的质地、气味和口感等，从而提高使用者的舒适度和满意度。</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潜在健康益处</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虽然无效成分不直接针对疾病或身体需求产生治疗或保健作用，但一些研究表明，某些无效成分可能具有潜在的健康益处，如抗氧化、抗炎等。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正确理解无效成分重要性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02</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药物中无效成分作用机制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6160" b="6160"/>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6261" b="16261"/>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药物代谢过程中角色分析</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促进药物吸收</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某些无效成分可能通过改变药物在胃肠道的溶解度、渗透性等，从而增加药物在体内的吸收速率和程度。</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影响药物分布</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无效成分可能与药物竞争血浆蛋白结合位点，从而影响药物在体内的分布和转运。</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调节药物代谢</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某些无效成分可能通过影响肝脏或肠道中的代谢酶活性，进而调节药物的代谢速度和途径。</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一些无效成分在特定条件下可能表现出药理活性，如抗氧化、抗炎等作用，对疾病治疗产生积极影响。</a:t>
            </a:r>
          </a:p>
        </p:txBody>
      </p:sp>
      <p:pic>
        <p:nvPicPr>
          <p:cNvPr id="6" name="Picture 6"/>
          <p:cNvPicPr>
            <a:picLocks noChangeAspect="1"/>
          </p:cNvPicPr>
          <p:nvPr/>
        </p:nvPicPr>
        <p:blipFill>
          <a:blip r:embed="rId2"/>
          <a:srcRect l="20000" r="200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潜在药理活性</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通过与主药成分协同作用，无效成分可能增强主药的药效，提高治疗效果。</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增强主药疗效</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1042" b="104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某些无效成分可能通过拮抗或抑制药物中的某些毒性成分，从而减轻或避免药物不良反应的发生。</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减轻不良反应</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潜在活性或辅助功效探讨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5208" r="5208"/>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某中药制剂中的无效成分被发现具有显著的抗氧化作用，能够清除体内自由基，对治疗氧化应激相关疾病具有积极意义。</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案例一</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一种抗病毒药物中的无效成分被证实能够增强机体免疫功能，从而提高抗病毒治疗效果。</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案例二</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某降压药物中的无效成分被发现具有利尿作用，能够辅助降低血压，同时减轻水肿症状。</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案例三</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案例分析：某药物中无效成分实际作用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03</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化妆品中无效成分功能剖析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化妆品的配方中通常包含水、油、乳化剂等基础成分，这些成分对于产品的质地、稳定性等方面起到重要作用。</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基础成分</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具有特定功效的成分，如美白、保湿、抗衰老等，这些成分是消费者关注的焦点，但并非所有功效成分都能在产品中发挥显著作用。</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功效成分</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包括防腐剂、香精、色素等，这些成分在化妆品中起到辅助作用，但对于产品的功效并无直接贡献。</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辅助成分</a:t>
            </a:r>
          </a:p>
        </p:txBody>
      </p:sp>
      <p:pic>
        <p:nvPicPr>
          <p:cNvPr id="9" name="Picture 9"/>
          <p:cNvPicPr>
            <a:picLocks noChangeAspect="1"/>
          </p:cNvPicPr>
          <p:nvPr/>
        </p:nvPicPr>
        <p:blipFill>
          <a:blip r:embed="rId2"/>
          <a:srcRect t="16667" b="16667"/>
          <a:stretch>
            <a:fillRect/>
          </a:stretch>
        </p:blipFill>
        <p:spPr>
          <a:xfrm>
            <a:off x="7676035" y="2524949"/>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化妆品配方组成简介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250" r="13250"/>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一些无效成分在化妆品中起到填充作用，可以增加产品的体积，降低成本，同时对于产品的质地和稳定性也有一定影响。</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填充作用</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部分无效成分可以调节化妆品的酸碱度、粘度等性质，使产品更易于使用，但这些成分对于产品的功效并无实质性帮助。</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调节作用</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一些无效成分可能存在潜在的安全风险，如刺激性、过敏性等，消费者在选择化妆品时需要注意这些成分的存在。</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潜在风险</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无效成分在化妆品中作用分析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https://d.book118.com/295141112004011114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E0E07"/>
      </a:dk1>
      <a:lt1>
        <a:srgbClr val="EFEED8"/>
      </a:lt1>
      <a:dk2>
        <a:srgbClr val="0E0E07"/>
      </a:dk2>
      <a:lt2>
        <a:srgbClr val="FFE5B9"/>
      </a:lt2>
      <a:accent1>
        <a:srgbClr val="00608A"/>
      </a:accent1>
      <a:accent2>
        <a:srgbClr val="0080B8"/>
      </a:accent2>
      <a:accent3>
        <a:srgbClr val="FFA89D"/>
      </a:accent3>
      <a:accent4>
        <a:srgbClr val="EFA572"/>
      </a:accent4>
      <a:accent5>
        <a:srgbClr val="2DA9AE"/>
      </a:accent5>
      <a:accent6>
        <a:srgbClr val="5BA2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2024-09-20T23:25:14.523</cp:lastPrinted>
  <dcterms:created xsi:type="dcterms:W3CDTF">2024-09-20T15:25:14Z</dcterms:created>
  <dcterms:modified xsi:type="dcterms:W3CDTF">2024-09-20T15:25:16Z</dcterms:modified>
</cp:coreProperties>
</file>