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5460-75C5-4CCC-A559-C120951A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5430-4B8F-4F72-A252-9AFAC87D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0FEDE-143C-4994-A79D-14847DB2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0D4DB-1F38-4408-9ED9-F7FE3BC9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C6248-E290-44DD-959D-B380A361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5C0B4-668E-4CFA-9239-1A2D263B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7A3E3E-924D-4758-BB4A-DDCE676F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3BEB0-A609-46BA-B1C0-56BE53492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0265B-AA47-4EFD-868A-B1456E50C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19F52-D7E3-41E9-AB9C-BEE6F7D1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5C5F0-C84C-4317-87A2-AD4C9B3B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370660" y="1987955"/>
            <a:ext cx="1708150" cy="20275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5318335" y="4281084"/>
            <a:ext cx="5511800" cy="13423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78409"/>
            <a:ext cx="4914265" cy="44983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45AE37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6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20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023120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6858000"/>
                </a:lnTo>
                <a:close/>
              </a:path>
            </a:pathLst>
          </a:custGeom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8335" y="1987955"/>
            <a:ext cx="3225800" cy="2977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4769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  <a:p>
            <a:pPr marL="513080">
              <a:lnSpc>
                <a:spcPct val="100000"/>
              </a:lnSpc>
              <a:spcBef>
                <a:spcPts val="1835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项目背景与意义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05585" y="2092524"/>
            <a:ext cx="2692400" cy="22999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深厚的历史文化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积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淀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项目所在地拥有悠久的历史文化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传统和丰富的文化遗产，为文化旅游村的建设提供了独特的文化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底蕴。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7" name="object 7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773171" y="2092524"/>
            <a:ext cx="2692400" cy="22999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多元的民族文化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特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色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该地区聚居着多个民族，各民族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独特的文化、风俗、艺术等相互交融，构成了丰富多彩的地域文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化氛围。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1" name="object 11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8916647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重要的历史地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位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540757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项目所在地在历史上具有重要的战略地位和独特的文化贡献，对于研究和传承历史文化具有重要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意义。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地域文化背景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225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8350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8350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8350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45AE3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众多的人文景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点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该地区拥有众多的历史遗迹、古建筑、文化景观等人文旅游资源，吸引了大量游客前来游览。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独特的民俗风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情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各民族独特的民俗风情和生活方式，为游客提供了深入了解当地文化的机会，增加了旅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游的吸引力。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45AE3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45AE3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丰富的自然景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项目所在地拥有优美的自然风光和多样化的生态环境，为游客提供了丰富的自然旅游资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源。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D8F2D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旅游资源优势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007D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D4F5C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随着游客对旅游的文化内涵要求越来越高，文化旅游市场呈现出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快速增长的趋势。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18546" y="2640477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22571A"/>
                </a:solidFill>
                <a:latin typeface="微软雅黑"/>
                <a:cs typeface="微软雅黑"/>
              </a:rPr>
              <a:t>个性化旅游需</a:t>
            </a:r>
            <a:r>
              <a:rPr sz="2300" b="1" spc="-50">
                <a:solidFill>
                  <a:srgbClr val="22571A"/>
                </a:solidFill>
                <a:latin typeface="微软雅黑"/>
                <a:cs typeface="微软雅黑"/>
              </a:rPr>
              <a:t>求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22571A"/>
                </a:solidFill>
                <a:latin typeface="微软雅黑"/>
                <a:cs typeface="微软雅黑"/>
              </a:rPr>
              <a:t>游客对于旅游体验的个性化需求不断增加，希望获得更加独特、</a:t>
            </a:r>
            <a:r>
              <a:rPr sz="1500" spc="-10">
                <a:solidFill>
                  <a:srgbClr val="22571A"/>
                </a:solidFill>
                <a:latin typeface="微软雅黑"/>
                <a:cs typeface="微软雅黑"/>
              </a:rPr>
              <a:t>深入的旅游体验。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37970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旅游消费升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随着游客消费水平的提高，对于高品质、高附加值的旅游产品和服务的需求也在不断增加。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4" name="object 14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5" name="object 15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37B52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  <p:grpSp>
        <p:nvGrpSpPr>
          <p:cNvPr id="42" name="object 42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3" name="object 43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08350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7" name="object 47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281535" y="1658218"/>
            <a:ext cx="2646045" cy="1362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D4F5CF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619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文化旅游需求增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长</a:t>
            </a:r>
            <a:endParaRPr sz="23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18FF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740400" cy="4382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促进文化遗产保护与传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承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通过文化旅游村的建设，加强对当地文化遗产的保护和传承，推动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文化的可持续发展。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推动旅游产业转型升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级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以文化旅游村为载体，推动旅游产业向高品质、高附加值方向发展，提升旅游产业的竞争力。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促进当地经济社会发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展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文化旅游村的建设将带动相关产业的发展，提供更多的就业机会，促进当地经济社会的全面发展。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08350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45AE3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项目建设意义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8335" y="4390812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现状分析与发展趋势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25">
                <a:solidFill>
                  <a:srgbClr val="FFFFFF"/>
                </a:solidFill>
              </a:rPr>
              <a:t>02</a:t>
            </a:r>
            <a:endParaRPr sz="9600"/>
          </a:p>
          <a:p>
            <a:pPr marL="461009">
              <a:lnSpc>
                <a:spcPct val="100000"/>
              </a:lnSpc>
              <a:spcBef>
                <a:spcPts val="1835"/>
              </a:spcBef>
            </a:pPr>
            <a:r>
              <a:rPr sz="2000" spc="-10">
                <a:solidFill>
                  <a:srgbClr val="FFFFFF"/>
                </a:solidFill>
              </a:rPr>
              <a:t>CHAPTER</a:t>
            </a:r>
            <a:endParaRPr sz="2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34822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45AE37"/>
                </a:solidFill>
                <a:latin typeface="微软雅黑"/>
                <a:cs typeface="微软雅黑"/>
              </a:rPr>
              <a:t>资源丰富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文化旅游村通常拥有独特的历史文化、民俗风情和自然景观等资源，为游客提供丰富的旅游体验。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45AE37"/>
                </a:solidFill>
                <a:latin typeface="微软雅黑"/>
                <a:cs typeface="微软雅黑"/>
              </a:rPr>
              <a:t>发展迅速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近年来，随着旅游业的快速发展和游客对文化体验的需求增加，文化旅游村的数量和规模不断扩大。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45AE37"/>
                </a:solidFill>
                <a:latin typeface="微软雅黑"/>
                <a:cs typeface="微软雅黑"/>
              </a:rPr>
              <a:t>问题与挑战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目前，一些文化旅游村存在开发过度、文化失真、环境破坏等问题，需要采取有效措施加以解决。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文化旅游村现状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8F2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F2D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D8F2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8F2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F2D4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国内外成功案例借鉴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4974291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45AE37"/>
                </a:solidFill>
                <a:latin typeface="微软雅黑"/>
                <a:cs typeface="微软雅黑"/>
              </a:rPr>
              <a:t>借鉴与启</a:t>
            </a:r>
            <a:r>
              <a:rPr sz="1700" b="1" spc="-50">
                <a:solidFill>
                  <a:srgbClr val="45AE37"/>
                </a:solidFill>
                <a:latin typeface="微软雅黑"/>
                <a:cs typeface="微软雅黑"/>
              </a:rPr>
              <a:t>示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从国内外成功案例中可以借鉴到，注重文化保护、挖掘地域特色、提升旅游体验是打造文化旅游村</a:t>
            </a:r>
            <a:r>
              <a:rPr sz="1250" spc="-50">
                <a:latin typeface="微软雅黑"/>
                <a:cs typeface="微软雅黑"/>
              </a:rPr>
              <a:t>的</a:t>
            </a:r>
            <a:r>
              <a:rPr sz="1250">
                <a:latin typeface="微软雅黑"/>
                <a:cs typeface="微软雅黑"/>
              </a:rPr>
              <a:t>关键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510067" y="1516488"/>
            <a:ext cx="7150100" cy="10064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45AE37"/>
                </a:solidFill>
                <a:latin typeface="微软雅黑"/>
                <a:cs typeface="微软雅黑"/>
              </a:rPr>
              <a:t>国内成功案</a:t>
            </a:r>
            <a:r>
              <a:rPr sz="1700" b="1" spc="-50">
                <a:solidFill>
                  <a:srgbClr val="45AE37"/>
                </a:solidFill>
                <a:latin typeface="微软雅黑"/>
                <a:cs typeface="微软雅黑"/>
              </a:rPr>
              <a:t>例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ts val="2850"/>
              </a:lnSpc>
              <a:spcBef>
                <a:spcPts val="75"/>
              </a:spcBef>
            </a:pPr>
            <a:r>
              <a:rPr sz="1250">
                <a:latin typeface="微软雅黑"/>
                <a:cs typeface="微软雅黑"/>
              </a:rPr>
              <a:t>例如，乌镇、丽江等古镇通过保护历史文化遗产、发展特色旅游等方式，成功打造为知名的文化旅</a:t>
            </a:r>
            <a:r>
              <a:rPr sz="1250" spc="-50">
                <a:latin typeface="微软雅黑"/>
                <a:cs typeface="微软雅黑"/>
              </a:rPr>
              <a:t>游</a:t>
            </a:r>
            <a:r>
              <a:rPr sz="1250">
                <a:latin typeface="微软雅黑"/>
                <a:cs typeface="微软雅黑"/>
              </a:rPr>
              <a:t>目的地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45AE37"/>
                </a:solidFill>
                <a:latin typeface="微软雅黑"/>
                <a:cs typeface="微软雅黑"/>
              </a:rPr>
              <a:t>国外成功案</a:t>
            </a:r>
            <a:r>
              <a:rPr sz="1700" b="1" spc="-50">
                <a:solidFill>
                  <a:srgbClr val="45AE37"/>
                </a:solidFill>
                <a:latin typeface="微软雅黑"/>
                <a:cs typeface="微软雅黑"/>
              </a:rPr>
              <a:t>例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如法国的普罗旺斯地区、日本的京都等，通过深入挖掘地域文化特色、提升旅游服务质量等举措，</a:t>
            </a:r>
            <a:r>
              <a:rPr sz="1250" spc="-50">
                <a:latin typeface="微软雅黑"/>
                <a:cs typeface="微软雅黑"/>
              </a:rPr>
              <a:t>吸</a:t>
            </a:r>
            <a:r>
              <a:rPr sz="1250">
                <a:latin typeface="微软雅黑"/>
                <a:cs typeface="微软雅黑"/>
              </a:rPr>
              <a:t>引了大量游客前来体验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422409" y="1165018"/>
            <a:ext cx="3769585" cy="51562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02" y="1390903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79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77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15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95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12366" y="255608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未来，文化旅游行业将更加注重文化与旅游的深度融合，通过挖掘文化内涵、创新旅游产品等方式提升游客的文化体验。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17636" y="1740589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文化旅游融合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16696" y="2556082"/>
            <a:ext cx="31115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随着科技的进步，文化旅游村将逐步实现智能化管理，提高运营效率和服务质量。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343438" y="1390903"/>
            <a:ext cx="3535679" cy="975360"/>
          </a:xfrm>
          <a:custGeom>
            <a:rect l="l" t="t" r="r" b="b"/>
            <a:pathLst>
              <a:path w="3535679" h="975360">
                <a:moveTo>
                  <a:pt x="3535388" y="487680"/>
                </a:moveTo>
                <a:lnTo>
                  <a:pt x="3533152" y="440715"/>
                </a:lnTo>
                <a:lnTo>
                  <a:pt x="3526599" y="395020"/>
                </a:lnTo>
                <a:lnTo>
                  <a:pt x="3515906" y="350774"/>
                </a:lnTo>
                <a:lnTo>
                  <a:pt x="3501301" y="308216"/>
                </a:lnTo>
                <a:lnTo>
                  <a:pt x="3482987" y="267525"/>
                </a:lnTo>
                <a:lnTo>
                  <a:pt x="3461143" y="228917"/>
                </a:lnTo>
                <a:lnTo>
                  <a:pt x="3436010" y="192595"/>
                </a:lnTo>
                <a:lnTo>
                  <a:pt x="3407765" y="158762"/>
                </a:lnTo>
                <a:lnTo>
                  <a:pt x="3376625" y="127622"/>
                </a:lnTo>
                <a:lnTo>
                  <a:pt x="3342792" y="99377"/>
                </a:lnTo>
                <a:lnTo>
                  <a:pt x="3306470" y="74244"/>
                </a:lnTo>
                <a:lnTo>
                  <a:pt x="3267862" y="52412"/>
                </a:lnTo>
                <a:lnTo>
                  <a:pt x="3227184" y="34086"/>
                </a:lnTo>
                <a:lnTo>
                  <a:pt x="3184614" y="19481"/>
                </a:lnTo>
                <a:lnTo>
                  <a:pt x="3140379" y="8801"/>
                </a:lnTo>
                <a:lnTo>
                  <a:pt x="3094672" y="2235"/>
                </a:lnTo>
                <a:lnTo>
                  <a:pt x="3047708" y="0"/>
                </a:lnTo>
                <a:lnTo>
                  <a:pt x="3026892" y="990"/>
                </a:lnTo>
                <a:lnTo>
                  <a:pt x="510641" y="990"/>
                </a:lnTo>
                <a:lnTo>
                  <a:pt x="487667" y="12"/>
                </a:lnTo>
                <a:lnTo>
                  <a:pt x="440702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03" y="34086"/>
                </a:lnTo>
                <a:lnTo>
                  <a:pt x="267512" y="52412"/>
                </a:lnTo>
                <a:lnTo>
                  <a:pt x="228904" y="74244"/>
                </a:lnTo>
                <a:lnTo>
                  <a:pt x="192582" y="99377"/>
                </a:lnTo>
                <a:lnTo>
                  <a:pt x="158750" y="127622"/>
                </a:lnTo>
                <a:lnTo>
                  <a:pt x="127609" y="158762"/>
                </a:lnTo>
                <a:lnTo>
                  <a:pt x="99377" y="192595"/>
                </a:lnTo>
                <a:lnTo>
                  <a:pt x="74231" y="228917"/>
                </a:lnTo>
                <a:lnTo>
                  <a:pt x="52400" y="267525"/>
                </a:lnTo>
                <a:lnTo>
                  <a:pt x="34074" y="308216"/>
                </a:lnTo>
                <a:lnTo>
                  <a:pt x="19469" y="350774"/>
                </a:lnTo>
                <a:lnTo>
                  <a:pt x="8788" y="395008"/>
                </a:lnTo>
                <a:lnTo>
                  <a:pt x="2222" y="440715"/>
                </a:lnTo>
                <a:lnTo>
                  <a:pt x="0" y="487680"/>
                </a:lnTo>
                <a:lnTo>
                  <a:pt x="2222" y="534657"/>
                </a:lnTo>
                <a:lnTo>
                  <a:pt x="8788" y="580351"/>
                </a:lnTo>
                <a:lnTo>
                  <a:pt x="19469" y="624586"/>
                </a:lnTo>
                <a:lnTo>
                  <a:pt x="34074" y="667156"/>
                </a:lnTo>
                <a:lnTo>
                  <a:pt x="52400" y="707847"/>
                </a:lnTo>
                <a:lnTo>
                  <a:pt x="74231" y="746455"/>
                </a:lnTo>
                <a:lnTo>
                  <a:pt x="99364" y="782777"/>
                </a:lnTo>
                <a:lnTo>
                  <a:pt x="127609" y="816610"/>
                </a:lnTo>
                <a:lnTo>
                  <a:pt x="158750" y="847750"/>
                </a:lnTo>
                <a:lnTo>
                  <a:pt x="192582" y="875982"/>
                </a:lnTo>
                <a:lnTo>
                  <a:pt x="228904" y="901128"/>
                </a:lnTo>
                <a:lnTo>
                  <a:pt x="267512" y="922959"/>
                </a:lnTo>
                <a:lnTo>
                  <a:pt x="308203" y="941285"/>
                </a:lnTo>
                <a:lnTo>
                  <a:pt x="350761" y="955890"/>
                </a:lnTo>
                <a:lnTo>
                  <a:pt x="395008" y="966571"/>
                </a:lnTo>
                <a:lnTo>
                  <a:pt x="440702" y="973137"/>
                </a:lnTo>
                <a:lnTo>
                  <a:pt x="487680" y="975360"/>
                </a:lnTo>
                <a:lnTo>
                  <a:pt x="534644" y="973137"/>
                </a:lnTo>
                <a:lnTo>
                  <a:pt x="539673" y="972413"/>
                </a:lnTo>
                <a:lnTo>
                  <a:pt x="2995701" y="972413"/>
                </a:lnTo>
                <a:lnTo>
                  <a:pt x="3000743" y="973137"/>
                </a:lnTo>
                <a:lnTo>
                  <a:pt x="3047708" y="975360"/>
                </a:lnTo>
                <a:lnTo>
                  <a:pt x="3094672" y="973137"/>
                </a:lnTo>
                <a:lnTo>
                  <a:pt x="3140379" y="966571"/>
                </a:lnTo>
                <a:lnTo>
                  <a:pt x="3184614" y="955890"/>
                </a:lnTo>
                <a:lnTo>
                  <a:pt x="3227171" y="941285"/>
                </a:lnTo>
                <a:lnTo>
                  <a:pt x="3267862" y="922959"/>
                </a:lnTo>
                <a:lnTo>
                  <a:pt x="3306470" y="901128"/>
                </a:lnTo>
                <a:lnTo>
                  <a:pt x="3342792" y="875995"/>
                </a:lnTo>
                <a:lnTo>
                  <a:pt x="3376625" y="847750"/>
                </a:lnTo>
                <a:lnTo>
                  <a:pt x="3407765" y="816610"/>
                </a:lnTo>
                <a:lnTo>
                  <a:pt x="3436010" y="782777"/>
                </a:lnTo>
                <a:lnTo>
                  <a:pt x="3461143" y="746455"/>
                </a:lnTo>
                <a:lnTo>
                  <a:pt x="3482975" y="707847"/>
                </a:lnTo>
                <a:lnTo>
                  <a:pt x="3501301" y="667156"/>
                </a:lnTo>
                <a:lnTo>
                  <a:pt x="3515906" y="624586"/>
                </a:lnTo>
                <a:lnTo>
                  <a:pt x="3526586" y="580351"/>
                </a:lnTo>
                <a:lnTo>
                  <a:pt x="3533152" y="534657"/>
                </a:lnTo>
                <a:lnTo>
                  <a:pt x="3535388" y="487680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621869" y="1739603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智能化发展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39102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90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12366" y="511640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随着环保意识的提高，生态旅游将成为文化旅游村发展的重要趋势，注重生态环境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保护和可持续发展。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26893" y="4294265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生态旅游崛起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343425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612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3000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97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102" y="1981"/>
                </a:lnTo>
                <a:lnTo>
                  <a:pt x="529310" y="1981"/>
                </a:lnTo>
                <a:lnTo>
                  <a:pt x="487680" y="12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86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90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12" y="487680"/>
                </a:lnTo>
                <a:lnTo>
                  <a:pt x="2235" y="534657"/>
                </a:lnTo>
                <a:lnTo>
                  <a:pt x="8801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12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16" y="941285"/>
                </a:lnTo>
                <a:lnTo>
                  <a:pt x="350774" y="955890"/>
                </a:lnTo>
                <a:lnTo>
                  <a:pt x="395020" y="966571"/>
                </a:lnTo>
                <a:lnTo>
                  <a:pt x="440715" y="973137"/>
                </a:lnTo>
                <a:lnTo>
                  <a:pt x="487692" y="975360"/>
                </a:lnTo>
                <a:lnTo>
                  <a:pt x="529285" y="973391"/>
                </a:lnTo>
                <a:lnTo>
                  <a:pt x="3006115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92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37B5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516696" y="511640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为满足游客多样化的需求，文化旅游村将提供更多个性化、定制化的服务，如主题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民宿、特色美食等。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417907" y="4294265"/>
            <a:ext cx="145351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个性化定制服务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18335" y="4390812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FFFFFF"/>
                </a:solidFill>
                <a:latin typeface="微软雅黑"/>
                <a:cs typeface="微软雅黑"/>
              </a:rPr>
              <a:t>规划建设方案与布局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25">
                <a:solidFill>
                  <a:srgbClr val="FFFFFF"/>
                </a:solidFill>
              </a:rPr>
              <a:t>03</a:t>
            </a:r>
            <a:endParaRPr sz="9600"/>
          </a:p>
          <a:p>
            <a:pPr marL="461009">
              <a:lnSpc>
                <a:spcPct val="100000"/>
              </a:lnSpc>
              <a:spcBef>
                <a:spcPts val="1835"/>
              </a:spcBef>
            </a:pPr>
            <a:r>
              <a:rPr sz="2000" spc="-10">
                <a:solidFill>
                  <a:srgbClr val="FFFFFF"/>
                </a:solidFill>
              </a:rPr>
              <a:t>CHAPTER</a:t>
            </a:r>
            <a:endParaRPr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83502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E7FFE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突出文化特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色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充分挖掘当地历史文化资源，打造具有独特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魅力的文化旅游村。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83502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E7FFE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保护生态环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境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在规划建设中注重生态保护，实现文化与自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然的和谐共生。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83502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E7FFE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705738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提升旅游体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验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通过优化旅游设施和服务，提高游客满意度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和重游率。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83502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E7FFE3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45AE37"/>
                </a:solidFill>
                <a:latin typeface="微软雅黑"/>
                <a:cs typeface="微软雅黑"/>
              </a:rPr>
              <a:t>推动经济发</a:t>
            </a:r>
            <a:r>
              <a:rPr sz="2300" b="1" spc="-50">
                <a:solidFill>
                  <a:srgbClr val="45AE37"/>
                </a:solidFill>
                <a:latin typeface="微软雅黑"/>
                <a:cs typeface="微软雅黑"/>
              </a:rPr>
              <a:t>展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通过文化旅游村的建设，带动当地相关产业的发展，促进经济繁荣。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37B5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总体规划思路及目标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112A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112A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112A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112A0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019268" y="4721553"/>
            <a:ext cx="1025525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5AE37"/>
                </a:solidFill>
                <a:latin typeface="微软雅黑"/>
                <a:cs typeface="微软雅黑"/>
              </a:rPr>
              <a:t>旅游服务</a:t>
            </a:r>
            <a:r>
              <a:rPr sz="1550" b="1" spc="-50">
                <a:solidFill>
                  <a:srgbClr val="45AE37"/>
                </a:solidFill>
                <a:latin typeface="微软雅黑"/>
                <a:cs typeface="微软雅黑"/>
              </a:rPr>
              <a:t>区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功能区域划分与布局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15818" y="2063110"/>
            <a:ext cx="2454275" cy="12382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889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5AE37"/>
                </a:solidFill>
                <a:latin typeface="微软雅黑"/>
                <a:cs typeface="微软雅黑"/>
              </a:rPr>
              <a:t>文化展示</a:t>
            </a:r>
            <a:r>
              <a:rPr sz="1550" b="1" spc="-50">
                <a:solidFill>
                  <a:srgbClr val="45AE37"/>
                </a:solidFill>
                <a:latin typeface="微软雅黑"/>
                <a:cs typeface="微软雅黑"/>
              </a:rPr>
              <a:t>区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3000"/>
              </a:lnSpc>
              <a:spcBef>
                <a:spcPts val="770"/>
              </a:spcBef>
            </a:pPr>
            <a:r>
              <a:rPr sz="1250" spc="25">
                <a:solidFill>
                  <a:srgbClr val="FFFFFF"/>
                </a:solidFill>
                <a:latin typeface="微软雅黑"/>
                <a:cs typeface="微软雅黑"/>
              </a:rPr>
              <a:t>集中展示当地的历史文化、民俗</a:t>
            </a:r>
            <a:r>
              <a:rPr sz="1250" spc="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50" spc="25">
                <a:solidFill>
                  <a:srgbClr val="FFFFFF"/>
                </a:solidFill>
                <a:latin typeface="微软雅黑"/>
                <a:cs typeface="微软雅黑"/>
              </a:rPr>
              <a:t>风情等，包括博物馆、文化广场、</a:t>
            </a:r>
            <a:endParaRPr sz="1250">
              <a:latin typeface="微软雅黑"/>
              <a:cs typeface="微软雅黑"/>
            </a:endParaRPr>
          </a:p>
          <a:p>
            <a:pPr marL="498475">
              <a:lnSpc>
                <a:spcPct val="100000"/>
              </a:lnSpc>
              <a:spcBef>
                <a:spcPts val="795"/>
              </a:spcBef>
            </a:pPr>
            <a:r>
              <a:rPr sz="1250">
                <a:solidFill>
                  <a:srgbClr val="FFFFFF"/>
                </a:solidFill>
                <a:latin typeface="微软雅黑"/>
                <a:cs typeface="微软雅黑"/>
              </a:rPr>
              <a:t>非物质文化遗产展示馆等</a:t>
            </a:r>
            <a:r>
              <a:rPr sz="125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93848" y="2097286"/>
            <a:ext cx="2254250" cy="12534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5AE37"/>
                </a:solidFill>
                <a:latin typeface="微软雅黑"/>
                <a:cs typeface="微软雅黑"/>
              </a:rPr>
              <a:t>休闲娱乐</a:t>
            </a:r>
            <a:r>
              <a:rPr sz="1550" b="1" spc="-50">
                <a:solidFill>
                  <a:srgbClr val="45AE37"/>
                </a:solidFill>
                <a:latin typeface="微软雅黑"/>
                <a:cs typeface="微软雅黑"/>
              </a:rPr>
              <a:t>区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设置娱乐设施、休闲场所等，满足游客多样化需求，提升旅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游体验。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19268" y="5109732"/>
            <a:ext cx="22542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提供游客接待、导游服务、餐饮住宿等旅游配套服务，布局合理，方便游客使用。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08874" y="4721553"/>
            <a:ext cx="2463800" cy="1193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9857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5AE37"/>
                </a:solidFill>
                <a:latin typeface="微软雅黑"/>
                <a:cs typeface="微软雅黑"/>
              </a:rPr>
              <a:t>生态保护</a:t>
            </a:r>
            <a:r>
              <a:rPr sz="1550" b="1" spc="-50">
                <a:solidFill>
                  <a:srgbClr val="45AE37"/>
                </a:solidFill>
                <a:latin typeface="微软雅黑"/>
                <a:cs typeface="微软雅黑"/>
              </a:rPr>
              <a:t>区</a:t>
            </a:r>
            <a:endParaRPr sz="1550">
              <a:latin typeface="微软雅黑"/>
              <a:cs typeface="微软雅黑"/>
            </a:endParaRPr>
          </a:p>
          <a:p>
            <a:pPr marL="12700" marR="158115">
              <a:lnSpc>
                <a:spcPct val="150000"/>
              </a:lnSpc>
              <a:spcBef>
                <a:spcPts val="83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对当地的自然生态环境进行保护，设立生态公园、自然保护区等，实</a:t>
            </a:r>
            <a:endParaRPr sz="1200">
              <a:latin typeface="微软雅黑"/>
              <a:cs typeface="微软雅黑"/>
            </a:endParaRPr>
          </a:p>
          <a:p>
            <a:pPr marL="622300">
              <a:lnSpc>
                <a:spcPct val="100000"/>
              </a:lnSpc>
              <a:spcBef>
                <a:spcPts val="720"/>
              </a:spcBef>
            </a:pP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现生态旅游的可持续发展。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69825" y="1169290"/>
            <a:ext cx="3052445" cy="4934585"/>
            <a:chOff x="4569825" y="1169290"/>
            <a:chExt cx="3052445" cy="4934585"/>
          </a:xfrm>
        </p:grpSpPr>
        <p:sp>
          <p:nvSpPr>
            <p:cNvPr id="3" name="object 3"/>
            <p:cNvSpPr/>
            <p:nvPr/>
          </p:nvSpPr>
          <p:spPr>
            <a:xfrm>
              <a:off x="5341060" y="1169290"/>
              <a:ext cx="2281555" cy="2281555"/>
            </a:xfrm>
            <a:custGeom>
              <a:rect l="l" t="t" r="r" b="b"/>
              <a:pathLst>
                <a:path w="2281554" h="2281554">
                  <a:moveTo>
                    <a:pt x="1140554" y="2281112"/>
                  </a:moveTo>
                  <a:lnTo>
                    <a:pt x="1092342" y="2280111"/>
                  </a:lnTo>
                  <a:lnTo>
                    <a:pt x="1044639" y="2277135"/>
                  </a:lnTo>
                  <a:lnTo>
                    <a:pt x="997486" y="2272225"/>
                  </a:lnTo>
                  <a:lnTo>
                    <a:pt x="950922" y="2265419"/>
                  </a:lnTo>
                  <a:lnTo>
                    <a:pt x="904987" y="2256756"/>
                  </a:lnTo>
                  <a:lnTo>
                    <a:pt x="859720" y="2246278"/>
                  </a:lnTo>
                  <a:lnTo>
                    <a:pt x="815161" y="2234022"/>
                  </a:lnTo>
                  <a:lnTo>
                    <a:pt x="771350" y="2220029"/>
                  </a:lnTo>
                  <a:lnTo>
                    <a:pt x="728326" y="2204339"/>
                  </a:lnTo>
                  <a:lnTo>
                    <a:pt x="686129" y="2186990"/>
                  </a:lnTo>
                  <a:lnTo>
                    <a:pt x="644798" y="2168023"/>
                  </a:lnTo>
                  <a:lnTo>
                    <a:pt x="604373" y="2147477"/>
                  </a:lnTo>
                  <a:lnTo>
                    <a:pt x="564894" y="2125392"/>
                  </a:lnTo>
                  <a:lnTo>
                    <a:pt x="526400" y="2101807"/>
                  </a:lnTo>
                  <a:lnTo>
                    <a:pt x="488930" y="2076762"/>
                  </a:lnTo>
                  <a:lnTo>
                    <a:pt x="452525" y="2050296"/>
                  </a:lnTo>
                  <a:lnTo>
                    <a:pt x="417224" y="2022449"/>
                  </a:lnTo>
                  <a:lnTo>
                    <a:pt x="383066" y="1993261"/>
                  </a:lnTo>
                  <a:lnTo>
                    <a:pt x="350091" y="1962771"/>
                  </a:lnTo>
                  <a:lnTo>
                    <a:pt x="318339" y="1931019"/>
                  </a:lnTo>
                  <a:lnTo>
                    <a:pt x="287849" y="1898044"/>
                  </a:lnTo>
                  <a:lnTo>
                    <a:pt x="258660" y="1863886"/>
                  </a:lnTo>
                  <a:lnTo>
                    <a:pt x="230814" y="1828585"/>
                  </a:lnTo>
                  <a:lnTo>
                    <a:pt x="204348" y="1792180"/>
                  </a:lnTo>
                  <a:lnTo>
                    <a:pt x="179303" y="1754710"/>
                  </a:lnTo>
                  <a:lnTo>
                    <a:pt x="155718" y="1716216"/>
                  </a:lnTo>
                  <a:lnTo>
                    <a:pt x="133632" y="1676737"/>
                  </a:lnTo>
                  <a:lnTo>
                    <a:pt x="113086" y="1636312"/>
                  </a:lnTo>
                  <a:lnTo>
                    <a:pt x="94119" y="1594981"/>
                  </a:lnTo>
                  <a:lnTo>
                    <a:pt x="76771" y="1552784"/>
                  </a:lnTo>
                  <a:lnTo>
                    <a:pt x="61080" y="1509760"/>
                  </a:lnTo>
                  <a:lnTo>
                    <a:pt x="47088" y="1465949"/>
                  </a:lnTo>
                  <a:lnTo>
                    <a:pt x="34832" y="1421390"/>
                  </a:lnTo>
                  <a:lnTo>
                    <a:pt x="24353" y="1376123"/>
                  </a:lnTo>
                  <a:lnTo>
                    <a:pt x="15691" y="1330188"/>
                  </a:lnTo>
                  <a:lnTo>
                    <a:pt x="8885" y="1283624"/>
                  </a:lnTo>
                  <a:lnTo>
                    <a:pt x="3974" y="1236471"/>
                  </a:lnTo>
                  <a:lnTo>
                    <a:pt x="999" y="1188768"/>
                  </a:lnTo>
                  <a:lnTo>
                    <a:pt x="0" y="1140556"/>
                  </a:lnTo>
                  <a:lnTo>
                    <a:pt x="1000" y="1092342"/>
                  </a:lnTo>
                  <a:lnTo>
                    <a:pt x="3976" y="1044639"/>
                  </a:lnTo>
                  <a:lnTo>
                    <a:pt x="8886" y="997486"/>
                  </a:lnTo>
                  <a:lnTo>
                    <a:pt x="15692" y="950922"/>
                  </a:lnTo>
                  <a:lnTo>
                    <a:pt x="24355" y="904987"/>
                  </a:lnTo>
                  <a:lnTo>
                    <a:pt x="34833" y="859720"/>
                  </a:lnTo>
                  <a:lnTo>
                    <a:pt x="47089" y="815161"/>
                  </a:lnTo>
                  <a:lnTo>
                    <a:pt x="61082" y="771350"/>
                  </a:lnTo>
                  <a:lnTo>
                    <a:pt x="76772" y="728326"/>
                  </a:lnTo>
                  <a:lnTo>
                    <a:pt x="94121" y="686129"/>
                  </a:lnTo>
                  <a:lnTo>
                    <a:pt x="113088" y="644798"/>
                  </a:lnTo>
                  <a:lnTo>
                    <a:pt x="133634" y="604373"/>
                  </a:lnTo>
                  <a:lnTo>
                    <a:pt x="155720" y="564894"/>
                  </a:lnTo>
                  <a:lnTo>
                    <a:pt x="179305" y="526400"/>
                  </a:lnTo>
                  <a:lnTo>
                    <a:pt x="204350" y="488930"/>
                  </a:lnTo>
                  <a:lnTo>
                    <a:pt x="230816" y="452525"/>
                  </a:lnTo>
                  <a:lnTo>
                    <a:pt x="258663" y="417224"/>
                  </a:lnTo>
                  <a:lnTo>
                    <a:pt x="287851" y="383066"/>
                  </a:lnTo>
                  <a:lnTo>
                    <a:pt x="318341" y="350091"/>
                  </a:lnTo>
                  <a:lnTo>
                    <a:pt x="350093" y="318339"/>
                  </a:lnTo>
                  <a:lnTo>
                    <a:pt x="383068" y="287849"/>
                  </a:lnTo>
                  <a:lnTo>
                    <a:pt x="417226" y="258661"/>
                  </a:lnTo>
                  <a:lnTo>
                    <a:pt x="452528" y="230814"/>
                  </a:lnTo>
                  <a:lnTo>
                    <a:pt x="488933" y="204348"/>
                  </a:lnTo>
                  <a:lnTo>
                    <a:pt x="526402" y="179303"/>
                  </a:lnTo>
                  <a:lnTo>
                    <a:pt x="564897" y="155718"/>
                  </a:lnTo>
                  <a:lnTo>
                    <a:pt x="604376" y="133633"/>
                  </a:lnTo>
                  <a:lnTo>
                    <a:pt x="644801" y="113087"/>
                  </a:lnTo>
                  <a:lnTo>
                    <a:pt x="686132" y="94120"/>
                  </a:lnTo>
                  <a:lnTo>
                    <a:pt x="728329" y="76771"/>
                  </a:lnTo>
                  <a:lnTo>
                    <a:pt x="771353" y="61081"/>
                  </a:lnTo>
                  <a:lnTo>
                    <a:pt x="815164" y="47088"/>
                  </a:lnTo>
                  <a:lnTo>
                    <a:pt x="859723" y="34833"/>
                  </a:lnTo>
                  <a:lnTo>
                    <a:pt x="904990" y="24354"/>
                  </a:lnTo>
                  <a:lnTo>
                    <a:pt x="950925" y="15692"/>
                  </a:lnTo>
                  <a:lnTo>
                    <a:pt x="997489" y="8886"/>
                  </a:lnTo>
                  <a:lnTo>
                    <a:pt x="1044642" y="3975"/>
                  </a:lnTo>
                  <a:lnTo>
                    <a:pt x="1092343" y="1000"/>
                  </a:lnTo>
                  <a:lnTo>
                    <a:pt x="1140555" y="0"/>
                  </a:lnTo>
                  <a:lnTo>
                    <a:pt x="1188766" y="1000"/>
                  </a:lnTo>
                  <a:lnTo>
                    <a:pt x="1236470" y="3976"/>
                  </a:lnTo>
                  <a:lnTo>
                    <a:pt x="1283624" y="8886"/>
                  </a:lnTo>
                  <a:lnTo>
                    <a:pt x="1330188" y="15692"/>
                  </a:lnTo>
                  <a:lnTo>
                    <a:pt x="1376123" y="24355"/>
                  </a:lnTo>
                  <a:lnTo>
                    <a:pt x="1421390" y="34833"/>
                  </a:lnTo>
                  <a:lnTo>
                    <a:pt x="1465948" y="47089"/>
                  </a:lnTo>
                  <a:lnTo>
                    <a:pt x="1509759" y="61082"/>
                  </a:lnTo>
                  <a:lnTo>
                    <a:pt x="1552783" y="76772"/>
                  </a:lnTo>
                  <a:lnTo>
                    <a:pt x="1594980" y="94121"/>
                  </a:lnTo>
                  <a:lnTo>
                    <a:pt x="1636311" y="113088"/>
                  </a:lnTo>
                  <a:lnTo>
                    <a:pt x="1676736" y="133634"/>
                  </a:lnTo>
                  <a:lnTo>
                    <a:pt x="1716215" y="155719"/>
                  </a:lnTo>
                  <a:lnTo>
                    <a:pt x="1754709" y="179304"/>
                  </a:lnTo>
                  <a:lnTo>
                    <a:pt x="1792179" y="204350"/>
                  </a:lnTo>
                  <a:lnTo>
                    <a:pt x="1828584" y="230815"/>
                  </a:lnTo>
                  <a:lnTo>
                    <a:pt x="1863885" y="258662"/>
                  </a:lnTo>
                  <a:lnTo>
                    <a:pt x="1898043" y="287850"/>
                  </a:lnTo>
                  <a:lnTo>
                    <a:pt x="1931018" y="318340"/>
                  </a:lnTo>
                  <a:lnTo>
                    <a:pt x="1962770" y="350093"/>
                  </a:lnTo>
                  <a:lnTo>
                    <a:pt x="1993260" y="383068"/>
                  </a:lnTo>
                  <a:lnTo>
                    <a:pt x="2022448" y="417225"/>
                  </a:lnTo>
                  <a:lnTo>
                    <a:pt x="2050295" y="452527"/>
                  </a:lnTo>
                  <a:lnTo>
                    <a:pt x="2076761" y="488932"/>
                  </a:lnTo>
                  <a:lnTo>
                    <a:pt x="2101806" y="526402"/>
                  </a:lnTo>
                  <a:lnTo>
                    <a:pt x="2125391" y="564896"/>
                  </a:lnTo>
                  <a:lnTo>
                    <a:pt x="2147476" y="604375"/>
                  </a:lnTo>
                  <a:lnTo>
                    <a:pt x="2168022" y="644800"/>
                  </a:lnTo>
                  <a:lnTo>
                    <a:pt x="2186989" y="686131"/>
                  </a:lnTo>
                  <a:lnTo>
                    <a:pt x="2204338" y="728328"/>
                  </a:lnTo>
                  <a:lnTo>
                    <a:pt x="2220028" y="771352"/>
                  </a:lnTo>
                  <a:lnTo>
                    <a:pt x="2234021" y="815163"/>
                  </a:lnTo>
                  <a:lnTo>
                    <a:pt x="2246276" y="859722"/>
                  </a:lnTo>
                  <a:lnTo>
                    <a:pt x="2256755" y="904988"/>
                  </a:lnTo>
                  <a:lnTo>
                    <a:pt x="2265417" y="950923"/>
                  </a:lnTo>
                  <a:lnTo>
                    <a:pt x="2272223" y="997487"/>
                  </a:lnTo>
                  <a:lnTo>
                    <a:pt x="2277134" y="1044640"/>
                  </a:lnTo>
                  <a:lnTo>
                    <a:pt x="2280110" y="1092343"/>
                  </a:lnTo>
                  <a:lnTo>
                    <a:pt x="2281109" y="1140556"/>
                  </a:lnTo>
                  <a:lnTo>
                    <a:pt x="2280109" y="1188769"/>
                  </a:lnTo>
                  <a:lnTo>
                    <a:pt x="2277133" y="1236472"/>
                  </a:lnTo>
                  <a:lnTo>
                    <a:pt x="2272223" y="1283625"/>
                  </a:lnTo>
                  <a:lnTo>
                    <a:pt x="2265417" y="1330189"/>
                  </a:lnTo>
                  <a:lnTo>
                    <a:pt x="2256754" y="1376124"/>
                  </a:lnTo>
                  <a:lnTo>
                    <a:pt x="2246276" y="1421391"/>
                  </a:lnTo>
                  <a:lnTo>
                    <a:pt x="2234020" y="1465949"/>
                  </a:lnTo>
                  <a:lnTo>
                    <a:pt x="2220027" y="1509760"/>
                  </a:lnTo>
                  <a:lnTo>
                    <a:pt x="2204337" y="1552784"/>
                  </a:lnTo>
                  <a:lnTo>
                    <a:pt x="2186988" y="1594981"/>
                  </a:lnTo>
                  <a:lnTo>
                    <a:pt x="2168021" y="1636312"/>
                  </a:lnTo>
                  <a:lnTo>
                    <a:pt x="2147475" y="1676737"/>
                  </a:lnTo>
                  <a:lnTo>
                    <a:pt x="2125390" y="1716216"/>
                  </a:lnTo>
                  <a:lnTo>
                    <a:pt x="2101805" y="1754711"/>
                  </a:lnTo>
                  <a:lnTo>
                    <a:pt x="2076760" y="1792180"/>
                  </a:lnTo>
                  <a:lnTo>
                    <a:pt x="2050294" y="1828585"/>
                  </a:lnTo>
                  <a:lnTo>
                    <a:pt x="2022447" y="1863887"/>
                  </a:lnTo>
                  <a:lnTo>
                    <a:pt x="1993259" y="1898044"/>
                  </a:lnTo>
                  <a:lnTo>
                    <a:pt x="1962769" y="1931019"/>
                  </a:lnTo>
                  <a:lnTo>
                    <a:pt x="1931017" y="1962771"/>
                  </a:lnTo>
                  <a:lnTo>
                    <a:pt x="1898042" y="1993261"/>
                  </a:lnTo>
                  <a:lnTo>
                    <a:pt x="1863884" y="2022449"/>
                  </a:lnTo>
                  <a:lnTo>
                    <a:pt x="1828583" y="2050296"/>
                  </a:lnTo>
                  <a:lnTo>
                    <a:pt x="1792178" y="2076762"/>
                  </a:lnTo>
                  <a:lnTo>
                    <a:pt x="1754708" y="2101807"/>
                  </a:lnTo>
                  <a:lnTo>
                    <a:pt x="1716214" y="2125392"/>
                  </a:lnTo>
                  <a:lnTo>
                    <a:pt x="1676735" y="2147477"/>
                  </a:lnTo>
                  <a:lnTo>
                    <a:pt x="1636310" y="2168023"/>
                  </a:lnTo>
                  <a:lnTo>
                    <a:pt x="1594979" y="2186990"/>
                  </a:lnTo>
                  <a:lnTo>
                    <a:pt x="1552782" y="2204339"/>
                  </a:lnTo>
                  <a:lnTo>
                    <a:pt x="1509758" y="2220029"/>
                  </a:lnTo>
                  <a:lnTo>
                    <a:pt x="1465947" y="2234022"/>
                  </a:lnTo>
                  <a:lnTo>
                    <a:pt x="1421389" y="2246278"/>
                  </a:lnTo>
                  <a:lnTo>
                    <a:pt x="1376122" y="2256756"/>
                  </a:lnTo>
                  <a:lnTo>
                    <a:pt x="1330187" y="2265419"/>
                  </a:lnTo>
                  <a:lnTo>
                    <a:pt x="1283623" y="2272225"/>
                  </a:lnTo>
                  <a:lnTo>
                    <a:pt x="1236470" y="2277135"/>
                  </a:lnTo>
                  <a:lnTo>
                    <a:pt x="1188767" y="2280111"/>
                  </a:lnTo>
                  <a:lnTo>
                    <a:pt x="1140554" y="2281112"/>
                  </a:lnTo>
                  <a:close/>
                </a:path>
              </a:pathLst>
            </a:custGeom>
            <a:solidFill>
              <a:srgbClr val="2A88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77467" y="1976778"/>
              <a:ext cx="608330" cy="608330"/>
            </a:xfrm>
            <a:custGeom>
              <a:rect l="l" t="t" r="r" b="b"/>
              <a:pathLst>
                <a:path w="608329" h="608330">
                  <a:moveTo>
                    <a:pt x="395392" y="608296"/>
                  </a:moveTo>
                  <a:lnTo>
                    <a:pt x="152074" y="608296"/>
                  </a:lnTo>
                  <a:lnTo>
                    <a:pt x="126796" y="603810"/>
                  </a:lnTo>
                  <a:lnTo>
                    <a:pt x="102916" y="591568"/>
                  </a:lnTo>
                  <a:lnTo>
                    <a:pt x="83085" y="573395"/>
                  </a:lnTo>
                  <a:lnTo>
                    <a:pt x="69954" y="551117"/>
                  </a:lnTo>
                  <a:lnTo>
                    <a:pt x="0" y="364978"/>
                  </a:lnTo>
                  <a:lnTo>
                    <a:pt x="0" y="304148"/>
                  </a:lnTo>
                  <a:lnTo>
                    <a:pt x="4781" y="280473"/>
                  </a:lnTo>
                  <a:lnTo>
                    <a:pt x="17818" y="261137"/>
                  </a:lnTo>
                  <a:lnTo>
                    <a:pt x="37154" y="248099"/>
                  </a:lnTo>
                  <a:lnTo>
                    <a:pt x="60829" y="243318"/>
                  </a:lnTo>
                  <a:lnTo>
                    <a:pt x="273733" y="243318"/>
                  </a:lnTo>
                  <a:lnTo>
                    <a:pt x="273733" y="60829"/>
                  </a:lnTo>
                  <a:lnTo>
                    <a:pt x="278514" y="37154"/>
                  </a:lnTo>
                  <a:lnTo>
                    <a:pt x="291552" y="17818"/>
                  </a:lnTo>
                  <a:lnTo>
                    <a:pt x="310887" y="4781"/>
                  </a:lnTo>
                  <a:lnTo>
                    <a:pt x="334563" y="0"/>
                  </a:lnTo>
                  <a:lnTo>
                    <a:pt x="364978" y="0"/>
                  </a:lnTo>
                  <a:lnTo>
                    <a:pt x="364978" y="91244"/>
                  </a:lnTo>
                  <a:lnTo>
                    <a:pt x="456222" y="304148"/>
                  </a:lnTo>
                  <a:lnTo>
                    <a:pt x="456222" y="547467"/>
                  </a:lnTo>
                  <a:lnTo>
                    <a:pt x="451441" y="571142"/>
                  </a:lnTo>
                  <a:lnTo>
                    <a:pt x="438404" y="590478"/>
                  </a:lnTo>
                  <a:lnTo>
                    <a:pt x="419068" y="603515"/>
                  </a:lnTo>
                  <a:lnTo>
                    <a:pt x="395392" y="608296"/>
                  </a:lnTo>
                  <a:close/>
                </a:path>
                <a:path w="608329" h="608330">
                  <a:moveTo>
                    <a:pt x="608296" y="608296"/>
                  </a:moveTo>
                  <a:lnTo>
                    <a:pt x="517052" y="608296"/>
                  </a:lnTo>
                  <a:lnTo>
                    <a:pt x="517052" y="304148"/>
                  </a:lnTo>
                  <a:lnTo>
                    <a:pt x="608296" y="304148"/>
                  </a:lnTo>
                  <a:lnTo>
                    <a:pt x="608296" y="6082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69825" y="2585075"/>
              <a:ext cx="1911985" cy="1911985"/>
            </a:xfrm>
            <a:custGeom>
              <a:rect l="l" t="t" r="r" b="b"/>
              <a:pathLst>
                <a:path w="1911985" h="1911985">
                  <a:moveTo>
                    <a:pt x="955893" y="0"/>
                  </a:moveTo>
                  <a:close/>
                </a:path>
                <a:path w="1911985" h="1911985">
                  <a:moveTo>
                    <a:pt x="1911789" y="955894"/>
                  </a:moveTo>
                  <a:lnTo>
                    <a:pt x="1" y="955894"/>
                  </a:lnTo>
                  <a:lnTo>
                    <a:pt x="1171" y="908185"/>
                  </a:lnTo>
                  <a:lnTo>
                    <a:pt x="4644" y="861081"/>
                  </a:lnTo>
                  <a:lnTo>
                    <a:pt x="10365" y="814638"/>
                  </a:lnTo>
                  <a:lnTo>
                    <a:pt x="18280" y="768910"/>
                  </a:lnTo>
                  <a:lnTo>
                    <a:pt x="28334" y="723952"/>
                  </a:lnTo>
                  <a:lnTo>
                    <a:pt x="40473" y="679818"/>
                  </a:lnTo>
                  <a:lnTo>
                    <a:pt x="54640" y="636564"/>
                  </a:lnTo>
                  <a:lnTo>
                    <a:pt x="70782" y="594244"/>
                  </a:lnTo>
                  <a:lnTo>
                    <a:pt x="88844" y="552912"/>
                  </a:lnTo>
                  <a:lnTo>
                    <a:pt x="108771" y="512624"/>
                  </a:lnTo>
                  <a:lnTo>
                    <a:pt x="130509" y="473435"/>
                  </a:lnTo>
                  <a:lnTo>
                    <a:pt x="154002" y="435399"/>
                  </a:lnTo>
                  <a:lnTo>
                    <a:pt x="179195" y="398570"/>
                  </a:lnTo>
                  <a:lnTo>
                    <a:pt x="206035" y="363004"/>
                  </a:lnTo>
                  <a:lnTo>
                    <a:pt x="234466" y="328756"/>
                  </a:lnTo>
                  <a:lnTo>
                    <a:pt x="264434" y="295880"/>
                  </a:lnTo>
                  <a:lnTo>
                    <a:pt x="295883" y="264431"/>
                  </a:lnTo>
                  <a:lnTo>
                    <a:pt x="328759" y="234463"/>
                  </a:lnTo>
                  <a:lnTo>
                    <a:pt x="363007" y="206033"/>
                  </a:lnTo>
                  <a:lnTo>
                    <a:pt x="398573" y="179193"/>
                  </a:lnTo>
                  <a:lnTo>
                    <a:pt x="435402" y="153999"/>
                  </a:lnTo>
                  <a:lnTo>
                    <a:pt x="473438" y="130506"/>
                  </a:lnTo>
                  <a:lnTo>
                    <a:pt x="512627" y="108769"/>
                  </a:lnTo>
                  <a:lnTo>
                    <a:pt x="552915" y="88842"/>
                  </a:lnTo>
                  <a:lnTo>
                    <a:pt x="594247" y="70780"/>
                  </a:lnTo>
                  <a:lnTo>
                    <a:pt x="636567" y="54638"/>
                  </a:lnTo>
                  <a:lnTo>
                    <a:pt x="679822" y="40471"/>
                  </a:lnTo>
                  <a:lnTo>
                    <a:pt x="723955" y="28333"/>
                  </a:lnTo>
                  <a:lnTo>
                    <a:pt x="768914" y="18279"/>
                  </a:lnTo>
                  <a:lnTo>
                    <a:pt x="814642" y="10364"/>
                  </a:lnTo>
                  <a:lnTo>
                    <a:pt x="861085" y="4642"/>
                  </a:lnTo>
                  <a:lnTo>
                    <a:pt x="908190" y="1169"/>
                  </a:lnTo>
                  <a:lnTo>
                    <a:pt x="955893" y="0"/>
                  </a:lnTo>
                  <a:lnTo>
                    <a:pt x="1003603" y="1169"/>
                  </a:lnTo>
                  <a:lnTo>
                    <a:pt x="1050706" y="4642"/>
                  </a:lnTo>
                  <a:lnTo>
                    <a:pt x="1097149" y="10364"/>
                  </a:lnTo>
                  <a:lnTo>
                    <a:pt x="1142877" y="18279"/>
                  </a:lnTo>
                  <a:lnTo>
                    <a:pt x="1187835" y="28333"/>
                  </a:lnTo>
                  <a:lnTo>
                    <a:pt x="1231969" y="40471"/>
                  </a:lnTo>
                  <a:lnTo>
                    <a:pt x="1275224" y="54639"/>
                  </a:lnTo>
                  <a:lnTo>
                    <a:pt x="1317544" y="70781"/>
                  </a:lnTo>
                  <a:lnTo>
                    <a:pt x="1358875" y="88843"/>
                  </a:lnTo>
                  <a:lnTo>
                    <a:pt x="1399163" y="108770"/>
                  </a:lnTo>
                  <a:lnTo>
                    <a:pt x="1438352" y="130507"/>
                  </a:lnTo>
                  <a:lnTo>
                    <a:pt x="1476389" y="154000"/>
                  </a:lnTo>
                  <a:lnTo>
                    <a:pt x="1513217" y="179194"/>
                  </a:lnTo>
                  <a:lnTo>
                    <a:pt x="1548783" y="206034"/>
                  </a:lnTo>
                  <a:lnTo>
                    <a:pt x="1583031" y="234465"/>
                  </a:lnTo>
                  <a:lnTo>
                    <a:pt x="1615907" y="264432"/>
                  </a:lnTo>
                  <a:lnTo>
                    <a:pt x="1647356" y="295881"/>
                  </a:lnTo>
                  <a:lnTo>
                    <a:pt x="1677324" y="328757"/>
                  </a:lnTo>
                  <a:lnTo>
                    <a:pt x="1705755" y="363006"/>
                  </a:lnTo>
                  <a:lnTo>
                    <a:pt x="1732594" y="398572"/>
                  </a:lnTo>
                  <a:lnTo>
                    <a:pt x="1757788" y="435400"/>
                  </a:lnTo>
                  <a:lnTo>
                    <a:pt x="1781281" y="473436"/>
                  </a:lnTo>
                  <a:lnTo>
                    <a:pt x="1803018" y="512626"/>
                  </a:lnTo>
                  <a:lnTo>
                    <a:pt x="1822945" y="552914"/>
                  </a:lnTo>
                  <a:lnTo>
                    <a:pt x="1841007" y="594245"/>
                  </a:lnTo>
                  <a:lnTo>
                    <a:pt x="1857149" y="636565"/>
                  </a:lnTo>
                  <a:lnTo>
                    <a:pt x="1871317" y="679820"/>
                  </a:lnTo>
                  <a:lnTo>
                    <a:pt x="1883455" y="723953"/>
                  </a:lnTo>
                  <a:lnTo>
                    <a:pt x="1893509" y="768911"/>
                  </a:lnTo>
                  <a:lnTo>
                    <a:pt x="1901424" y="814639"/>
                  </a:lnTo>
                  <a:lnTo>
                    <a:pt x="1907146" y="861082"/>
                  </a:lnTo>
                  <a:lnTo>
                    <a:pt x="1910619" y="908186"/>
                  </a:lnTo>
                  <a:lnTo>
                    <a:pt x="1911789" y="955894"/>
                  </a:lnTo>
                  <a:close/>
                </a:path>
                <a:path w="1911985" h="1911985">
                  <a:moveTo>
                    <a:pt x="955894" y="1911788"/>
                  </a:moveTo>
                  <a:lnTo>
                    <a:pt x="908186" y="1910618"/>
                  </a:lnTo>
                  <a:lnTo>
                    <a:pt x="861083" y="1907145"/>
                  </a:lnTo>
                  <a:lnTo>
                    <a:pt x="814640" y="1901424"/>
                  </a:lnTo>
                  <a:lnTo>
                    <a:pt x="768911" y="1893509"/>
                  </a:lnTo>
                  <a:lnTo>
                    <a:pt x="723953" y="1883455"/>
                  </a:lnTo>
                  <a:lnTo>
                    <a:pt x="679820" y="1871316"/>
                  </a:lnTo>
                  <a:lnTo>
                    <a:pt x="636565" y="1857149"/>
                  </a:lnTo>
                  <a:lnTo>
                    <a:pt x="594245" y="1841007"/>
                  </a:lnTo>
                  <a:lnTo>
                    <a:pt x="552913" y="1822945"/>
                  </a:lnTo>
                  <a:lnTo>
                    <a:pt x="512626" y="1803018"/>
                  </a:lnTo>
                  <a:lnTo>
                    <a:pt x="473436" y="1781280"/>
                  </a:lnTo>
                  <a:lnTo>
                    <a:pt x="435400" y="1757788"/>
                  </a:lnTo>
                  <a:lnTo>
                    <a:pt x="398571" y="1732594"/>
                  </a:lnTo>
                  <a:lnTo>
                    <a:pt x="363006" y="1705754"/>
                  </a:lnTo>
                  <a:lnTo>
                    <a:pt x="328757" y="1677323"/>
                  </a:lnTo>
                  <a:lnTo>
                    <a:pt x="295881" y="1647356"/>
                  </a:lnTo>
                  <a:lnTo>
                    <a:pt x="264432" y="1615907"/>
                  </a:lnTo>
                  <a:lnTo>
                    <a:pt x="234465" y="1583031"/>
                  </a:lnTo>
                  <a:lnTo>
                    <a:pt x="206034" y="1548782"/>
                  </a:lnTo>
                  <a:lnTo>
                    <a:pt x="179194" y="1513217"/>
                  </a:lnTo>
                  <a:lnTo>
                    <a:pt x="154000" y="1476388"/>
                  </a:lnTo>
                  <a:lnTo>
                    <a:pt x="130507" y="1438352"/>
                  </a:lnTo>
                  <a:lnTo>
                    <a:pt x="108770" y="1399162"/>
                  </a:lnTo>
                  <a:lnTo>
                    <a:pt x="88843" y="1358875"/>
                  </a:lnTo>
                  <a:lnTo>
                    <a:pt x="70781" y="1317543"/>
                  </a:lnTo>
                  <a:lnTo>
                    <a:pt x="54639" y="1275223"/>
                  </a:lnTo>
                  <a:lnTo>
                    <a:pt x="40471" y="1231969"/>
                  </a:lnTo>
                  <a:lnTo>
                    <a:pt x="28333" y="1187835"/>
                  </a:lnTo>
                  <a:lnTo>
                    <a:pt x="18279" y="1142877"/>
                  </a:lnTo>
                  <a:lnTo>
                    <a:pt x="10364" y="1097149"/>
                  </a:lnTo>
                  <a:lnTo>
                    <a:pt x="4642" y="1050706"/>
                  </a:lnTo>
                  <a:lnTo>
                    <a:pt x="1169" y="1003602"/>
                  </a:lnTo>
                  <a:lnTo>
                    <a:pt x="0" y="955894"/>
                  </a:lnTo>
                  <a:lnTo>
                    <a:pt x="1911789" y="955894"/>
                  </a:lnTo>
                  <a:lnTo>
                    <a:pt x="1910618" y="1003603"/>
                  </a:lnTo>
                  <a:lnTo>
                    <a:pt x="1907145" y="1050706"/>
                  </a:lnTo>
                  <a:lnTo>
                    <a:pt x="1901424" y="1097149"/>
                  </a:lnTo>
                  <a:lnTo>
                    <a:pt x="1893509" y="1142877"/>
                  </a:lnTo>
                  <a:lnTo>
                    <a:pt x="1883455" y="1187835"/>
                  </a:lnTo>
                  <a:lnTo>
                    <a:pt x="1871317" y="1231969"/>
                  </a:lnTo>
                  <a:lnTo>
                    <a:pt x="1857149" y="1275223"/>
                  </a:lnTo>
                  <a:lnTo>
                    <a:pt x="1841007" y="1317544"/>
                  </a:lnTo>
                  <a:lnTo>
                    <a:pt x="1822945" y="1358875"/>
                  </a:lnTo>
                  <a:lnTo>
                    <a:pt x="1803018" y="1399163"/>
                  </a:lnTo>
                  <a:lnTo>
                    <a:pt x="1781281" y="1438352"/>
                  </a:lnTo>
                  <a:lnTo>
                    <a:pt x="1757788" y="1476388"/>
                  </a:lnTo>
                  <a:lnTo>
                    <a:pt x="1732594" y="1513217"/>
                  </a:lnTo>
                  <a:lnTo>
                    <a:pt x="1705754" y="1548783"/>
                  </a:lnTo>
                  <a:lnTo>
                    <a:pt x="1677323" y="1583031"/>
                  </a:lnTo>
                  <a:lnTo>
                    <a:pt x="1647356" y="1615907"/>
                  </a:lnTo>
                  <a:lnTo>
                    <a:pt x="1615907" y="1647356"/>
                  </a:lnTo>
                  <a:lnTo>
                    <a:pt x="1583031" y="1677323"/>
                  </a:lnTo>
                  <a:lnTo>
                    <a:pt x="1548783" y="1705754"/>
                  </a:lnTo>
                  <a:lnTo>
                    <a:pt x="1513217" y="1732594"/>
                  </a:lnTo>
                  <a:lnTo>
                    <a:pt x="1476388" y="1757788"/>
                  </a:lnTo>
                  <a:lnTo>
                    <a:pt x="1438352" y="1781281"/>
                  </a:lnTo>
                  <a:lnTo>
                    <a:pt x="1399163" y="1803018"/>
                  </a:lnTo>
                  <a:lnTo>
                    <a:pt x="1358875" y="1822945"/>
                  </a:lnTo>
                  <a:lnTo>
                    <a:pt x="1317544" y="1841007"/>
                  </a:lnTo>
                  <a:lnTo>
                    <a:pt x="1275223" y="1857149"/>
                  </a:lnTo>
                  <a:lnTo>
                    <a:pt x="1231969" y="1871316"/>
                  </a:lnTo>
                  <a:lnTo>
                    <a:pt x="1187835" y="1883455"/>
                  </a:lnTo>
                  <a:lnTo>
                    <a:pt x="1142877" y="1893509"/>
                  </a:lnTo>
                  <a:lnTo>
                    <a:pt x="1097149" y="1901424"/>
                  </a:lnTo>
                  <a:lnTo>
                    <a:pt x="1050706" y="1907145"/>
                  </a:lnTo>
                  <a:lnTo>
                    <a:pt x="1003603" y="1910618"/>
                  </a:lnTo>
                  <a:lnTo>
                    <a:pt x="955894" y="1911788"/>
                  </a:lnTo>
                  <a:close/>
                </a:path>
              </a:pathLst>
            </a:custGeom>
            <a:solidFill>
              <a:srgbClr val="7DE16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56398" y="3235877"/>
              <a:ext cx="739140" cy="610235"/>
            </a:xfrm>
            <a:custGeom>
              <a:rect l="l" t="t" r="r" b="b"/>
              <a:pathLst>
                <a:path w="739139" h="610235">
                  <a:moveTo>
                    <a:pt x="0" y="274583"/>
                  </a:moveTo>
                  <a:lnTo>
                    <a:pt x="0" y="91528"/>
                  </a:lnTo>
                  <a:lnTo>
                    <a:pt x="221593" y="0"/>
                  </a:lnTo>
                  <a:lnTo>
                    <a:pt x="258526" y="0"/>
                  </a:lnTo>
                  <a:lnTo>
                    <a:pt x="267232" y="35627"/>
                  </a:lnTo>
                  <a:lnTo>
                    <a:pt x="290977" y="64720"/>
                  </a:lnTo>
                  <a:lnTo>
                    <a:pt x="326195" y="84335"/>
                  </a:lnTo>
                  <a:lnTo>
                    <a:pt x="369323" y="91528"/>
                  </a:lnTo>
                  <a:lnTo>
                    <a:pt x="738645" y="91528"/>
                  </a:lnTo>
                  <a:lnTo>
                    <a:pt x="738645" y="244074"/>
                  </a:lnTo>
                  <a:lnTo>
                    <a:pt x="147729" y="244074"/>
                  </a:lnTo>
                  <a:lnTo>
                    <a:pt x="0" y="274583"/>
                  </a:lnTo>
                  <a:close/>
                </a:path>
                <a:path w="739139" h="610235">
                  <a:moveTo>
                    <a:pt x="738645" y="91528"/>
                  </a:moveTo>
                  <a:lnTo>
                    <a:pt x="369323" y="91528"/>
                  </a:lnTo>
                  <a:lnTo>
                    <a:pt x="412450" y="84335"/>
                  </a:lnTo>
                  <a:lnTo>
                    <a:pt x="447668" y="64720"/>
                  </a:lnTo>
                  <a:lnTo>
                    <a:pt x="471413" y="35627"/>
                  </a:lnTo>
                  <a:lnTo>
                    <a:pt x="480119" y="0"/>
                  </a:lnTo>
                  <a:lnTo>
                    <a:pt x="517052" y="0"/>
                  </a:lnTo>
                  <a:lnTo>
                    <a:pt x="738645" y="91528"/>
                  </a:lnTo>
                  <a:close/>
                </a:path>
                <a:path w="739139" h="610235">
                  <a:moveTo>
                    <a:pt x="590916" y="610186"/>
                  </a:moveTo>
                  <a:lnTo>
                    <a:pt x="147729" y="610186"/>
                  </a:lnTo>
                  <a:lnTo>
                    <a:pt x="147729" y="244074"/>
                  </a:lnTo>
                  <a:lnTo>
                    <a:pt x="590916" y="244074"/>
                  </a:lnTo>
                  <a:lnTo>
                    <a:pt x="590916" y="610186"/>
                  </a:lnTo>
                  <a:close/>
                </a:path>
                <a:path w="739139" h="610235">
                  <a:moveTo>
                    <a:pt x="738645" y="274583"/>
                  </a:moveTo>
                  <a:lnTo>
                    <a:pt x="590916" y="244074"/>
                  </a:lnTo>
                  <a:lnTo>
                    <a:pt x="738645" y="244074"/>
                  </a:lnTo>
                  <a:lnTo>
                    <a:pt x="738645" y="2745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905902" y="3792071"/>
              <a:ext cx="1520825" cy="1520825"/>
            </a:xfrm>
            <a:custGeom>
              <a:rect l="l" t="t" r="r" b="b"/>
              <a:pathLst>
                <a:path w="1520825" h="1520825">
                  <a:moveTo>
                    <a:pt x="1520741" y="760371"/>
                  </a:moveTo>
                  <a:lnTo>
                    <a:pt x="3" y="760371"/>
                  </a:lnTo>
                  <a:lnTo>
                    <a:pt x="1499" y="712283"/>
                  </a:lnTo>
                  <a:lnTo>
                    <a:pt x="5928" y="664990"/>
                  </a:lnTo>
                  <a:lnTo>
                    <a:pt x="13200" y="618582"/>
                  </a:lnTo>
                  <a:lnTo>
                    <a:pt x="23226" y="573146"/>
                  </a:lnTo>
                  <a:lnTo>
                    <a:pt x="35918" y="528773"/>
                  </a:lnTo>
                  <a:lnTo>
                    <a:pt x="51185" y="485550"/>
                  </a:lnTo>
                  <a:lnTo>
                    <a:pt x="68940" y="443568"/>
                  </a:lnTo>
                  <a:lnTo>
                    <a:pt x="89093" y="402915"/>
                  </a:lnTo>
                  <a:lnTo>
                    <a:pt x="111555" y="363680"/>
                  </a:lnTo>
                  <a:lnTo>
                    <a:pt x="136237" y="325953"/>
                  </a:lnTo>
                  <a:lnTo>
                    <a:pt x="163050" y="289822"/>
                  </a:lnTo>
                  <a:lnTo>
                    <a:pt x="191905" y="255377"/>
                  </a:lnTo>
                  <a:lnTo>
                    <a:pt x="222712" y="222706"/>
                  </a:lnTo>
                  <a:lnTo>
                    <a:pt x="255383" y="191899"/>
                  </a:lnTo>
                  <a:lnTo>
                    <a:pt x="289829" y="163044"/>
                  </a:lnTo>
                  <a:lnTo>
                    <a:pt x="325960" y="136232"/>
                  </a:lnTo>
                  <a:lnTo>
                    <a:pt x="363687" y="111550"/>
                  </a:lnTo>
                  <a:lnTo>
                    <a:pt x="402922" y="89088"/>
                  </a:lnTo>
                  <a:lnTo>
                    <a:pt x="443575" y="68935"/>
                  </a:lnTo>
                  <a:lnTo>
                    <a:pt x="485558" y="51181"/>
                  </a:lnTo>
                  <a:lnTo>
                    <a:pt x="528780" y="35913"/>
                  </a:lnTo>
                  <a:lnTo>
                    <a:pt x="573154" y="23222"/>
                  </a:lnTo>
                  <a:lnTo>
                    <a:pt x="618591" y="13195"/>
                  </a:lnTo>
                  <a:lnTo>
                    <a:pt x="665001" y="5924"/>
                  </a:lnTo>
                  <a:lnTo>
                    <a:pt x="712303" y="1495"/>
                  </a:lnTo>
                  <a:lnTo>
                    <a:pt x="760373" y="0"/>
                  </a:lnTo>
                  <a:lnTo>
                    <a:pt x="808463" y="1496"/>
                  </a:lnTo>
                  <a:lnTo>
                    <a:pt x="855754" y="5924"/>
                  </a:lnTo>
                  <a:lnTo>
                    <a:pt x="902162" y="13196"/>
                  </a:lnTo>
                  <a:lnTo>
                    <a:pt x="947597" y="23222"/>
                  </a:lnTo>
                  <a:lnTo>
                    <a:pt x="991970" y="35914"/>
                  </a:lnTo>
                  <a:lnTo>
                    <a:pt x="1035192" y="51182"/>
                  </a:lnTo>
                  <a:lnTo>
                    <a:pt x="1077174" y="68937"/>
                  </a:lnTo>
                  <a:lnTo>
                    <a:pt x="1117827" y="89090"/>
                  </a:lnTo>
                  <a:lnTo>
                    <a:pt x="1157062" y="111551"/>
                  </a:lnTo>
                  <a:lnTo>
                    <a:pt x="1194789" y="136233"/>
                  </a:lnTo>
                  <a:lnTo>
                    <a:pt x="1230920" y="163046"/>
                  </a:lnTo>
                  <a:lnTo>
                    <a:pt x="1265365" y="191900"/>
                  </a:lnTo>
                  <a:lnTo>
                    <a:pt x="1298036" y="222708"/>
                  </a:lnTo>
                  <a:lnTo>
                    <a:pt x="1328843" y="255379"/>
                  </a:lnTo>
                  <a:lnTo>
                    <a:pt x="1357697" y="289824"/>
                  </a:lnTo>
                  <a:lnTo>
                    <a:pt x="1384510" y="325955"/>
                  </a:lnTo>
                  <a:lnTo>
                    <a:pt x="1409192" y="363682"/>
                  </a:lnTo>
                  <a:lnTo>
                    <a:pt x="1431653" y="402917"/>
                  </a:lnTo>
                  <a:lnTo>
                    <a:pt x="1451806" y="443570"/>
                  </a:lnTo>
                  <a:lnTo>
                    <a:pt x="1469561" y="485552"/>
                  </a:lnTo>
                  <a:lnTo>
                    <a:pt x="1484829" y="528774"/>
                  </a:lnTo>
                  <a:lnTo>
                    <a:pt x="1497520" y="573148"/>
                  </a:lnTo>
                  <a:lnTo>
                    <a:pt x="1507546" y="618583"/>
                  </a:lnTo>
                  <a:lnTo>
                    <a:pt x="1514818" y="664992"/>
                  </a:lnTo>
                  <a:lnTo>
                    <a:pt x="1519246" y="712284"/>
                  </a:lnTo>
                  <a:lnTo>
                    <a:pt x="1520741" y="760371"/>
                  </a:lnTo>
                  <a:close/>
                </a:path>
                <a:path w="1520825" h="1520825">
                  <a:moveTo>
                    <a:pt x="760370" y="1520739"/>
                  </a:moveTo>
                  <a:lnTo>
                    <a:pt x="712283" y="1519243"/>
                  </a:lnTo>
                  <a:lnTo>
                    <a:pt x="664991" y="1514815"/>
                  </a:lnTo>
                  <a:lnTo>
                    <a:pt x="618583" y="1507543"/>
                  </a:lnTo>
                  <a:lnTo>
                    <a:pt x="573147" y="1497517"/>
                  </a:lnTo>
                  <a:lnTo>
                    <a:pt x="528774" y="1484825"/>
                  </a:lnTo>
                  <a:lnTo>
                    <a:pt x="485551" y="1469558"/>
                  </a:lnTo>
                  <a:lnTo>
                    <a:pt x="443569" y="1451803"/>
                  </a:lnTo>
                  <a:lnTo>
                    <a:pt x="402916" y="1431650"/>
                  </a:lnTo>
                  <a:lnTo>
                    <a:pt x="363682" y="1409188"/>
                  </a:lnTo>
                  <a:lnTo>
                    <a:pt x="325954" y="1384506"/>
                  </a:lnTo>
                  <a:lnTo>
                    <a:pt x="289823" y="1357694"/>
                  </a:lnTo>
                  <a:lnTo>
                    <a:pt x="255378" y="1328839"/>
                  </a:lnTo>
                  <a:lnTo>
                    <a:pt x="222707" y="1298032"/>
                  </a:lnTo>
                  <a:lnTo>
                    <a:pt x="191900" y="1265361"/>
                  </a:lnTo>
                  <a:lnTo>
                    <a:pt x="163046" y="1230916"/>
                  </a:lnTo>
                  <a:lnTo>
                    <a:pt x="136233" y="1194785"/>
                  </a:lnTo>
                  <a:lnTo>
                    <a:pt x="111551" y="1157058"/>
                  </a:lnTo>
                  <a:lnTo>
                    <a:pt x="89089" y="1117823"/>
                  </a:lnTo>
                  <a:lnTo>
                    <a:pt x="68936" y="1077170"/>
                  </a:lnTo>
                  <a:lnTo>
                    <a:pt x="51181" y="1035188"/>
                  </a:lnTo>
                  <a:lnTo>
                    <a:pt x="35914" y="991966"/>
                  </a:lnTo>
                  <a:lnTo>
                    <a:pt x="23222" y="947592"/>
                  </a:lnTo>
                  <a:lnTo>
                    <a:pt x="13196" y="902157"/>
                  </a:lnTo>
                  <a:lnTo>
                    <a:pt x="5924" y="855749"/>
                  </a:lnTo>
                  <a:lnTo>
                    <a:pt x="1495" y="808456"/>
                  </a:lnTo>
                  <a:lnTo>
                    <a:pt x="0" y="760369"/>
                  </a:lnTo>
                  <a:lnTo>
                    <a:pt x="1520741" y="760371"/>
                  </a:lnTo>
                  <a:lnTo>
                    <a:pt x="1519245" y="808456"/>
                  </a:lnTo>
                  <a:lnTo>
                    <a:pt x="1514816" y="855749"/>
                  </a:lnTo>
                  <a:lnTo>
                    <a:pt x="1507545" y="902157"/>
                  </a:lnTo>
                  <a:lnTo>
                    <a:pt x="1497518" y="947592"/>
                  </a:lnTo>
                  <a:lnTo>
                    <a:pt x="1484827" y="991966"/>
                  </a:lnTo>
                  <a:lnTo>
                    <a:pt x="1469559" y="1035188"/>
                  </a:lnTo>
                  <a:lnTo>
                    <a:pt x="1451804" y="1077170"/>
                  </a:lnTo>
                  <a:lnTo>
                    <a:pt x="1431651" y="1117823"/>
                  </a:lnTo>
                  <a:lnTo>
                    <a:pt x="1409190" y="1157058"/>
                  </a:lnTo>
                  <a:lnTo>
                    <a:pt x="1384508" y="1194785"/>
                  </a:lnTo>
                  <a:lnTo>
                    <a:pt x="1357695" y="1230916"/>
                  </a:lnTo>
                  <a:lnTo>
                    <a:pt x="1328841" y="1265362"/>
                  </a:lnTo>
                  <a:lnTo>
                    <a:pt x="1298033" y="1298033"/>
                  </a:lnTo>
                  <a:lnTo>
                    <a:pt x="1265363" y="1328840"/>
                  </a:lnTo>
                  <a:lnTo>
                    <a:pt x="1230917" y="1357694"/>
                  </a:lnTo>
                  <a:lnTo>
                    <a:pt x="1194786" y="1384507"/>
                  </a:lnTo>
                  <a:lnTo>
                    <a:pt x="1157059" y="1409189"/>
                  </a:lnTo>
                  <a:lnTo>
                    <a:pt x="1117824" y="1431651"/>
                  </a:lnTo>
                  <a:lnTo>
                    <a:pt x="1077171" y="1451804"/>
                  </a:lnTo>
                  <a:lnTo>
                    <a:pt x="1035189" y="1469558"/>
                  </a:lnTo>
                  <a:lnTo>
                    <a:pt x="991967" y="1484826"/>
                  </a:lnTo>
                  <a:lnTo>
                    <a:pt x="947594" y="1497518"/>
                  </a:lnTo>
                  <a:lnTo>
                    <a:pt x="902158" y="1507544"/>
                  </a:lnTo>
                  <a:lnTo>
                    <a:pt x="855750" y="1514816"/>
                  </a:lnTo>
                  <a:lnTo>
                    <a:pt x="808458" y="1519244"/>
                  </a:lnTo>
                  <a:lnTo>
                    <a:pt x="760370" y="1520739"/>
                  </a:lnTo>
                  <a:close/>
                </a:path>
              </a:pathLst>
            </a:custGeom>
            <a:solidFill>
              <a:srgbClr val="45AE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348248" y="4295207"/>
              <a:ext cx="636270" cy="514984"/>
            </a:xfrm>
            <a:custGeom>
              <a:rect l="l" t="t" r="r" b="b"/>
              <a:pathLst>
                <a:path w="636270" h="514984">
                  <a:moveTo>
                    <a:pt x="318987" y="514448"/>
                  </a:moveTo>
                  <a:lnTo>
                    <a:pt x="269145" y="483167"/>
                  </a:lnTo>
                  <a:lnTo>
                    <a:pt x="159493" y="403150"/>
                  </a:lnTo>
                  <a:lnTo>
                    <a:pt x="49841" y="295138"/>
                  </a:lnTo>
                  <a:lnTo>
                    <a:pt x="0" y="179870"/>
                  </a:lnTo>
                  <a:lnTo>
                    <a:pt x="4878" y="135323"/>
                  </a:lnTo>
                  <a:lnTo>
                    <a:pt x="19407" y="93270"/>
                  </a:lnTo>
                  <a:lnTo>
                    <a:pt x="43430" y="56213"/>
                  </a:lnTo>
                  <a:lnTo>
                    <a:pt x="76789" y="26649"/>
                  </a:lnTo>
                  <a:lnTo>
                    <a:pt x="119327" y="7078"/>
                  </a:lnTo>
                  <a:lnTo>
                    <a:pt x="170886" y="0"/>
                  </a:lnTo>
                  <a:lnTo>
                    <a:pt x="237282" y="14374"/>
                  </a:lnTo>
                  <a:lnTo>
                    <a:pt x="283385" y="45998"/>
                  </a:lnTo>
                  <a:lnTo>
                    <a:pt x="310264" y="77622"/>
                  </a:lnTo>
                  <a:lnTo>
                    <a:pt x="318987" y="91996"/>
                  </a:lnTo>
                  <a:lnTo>
                    <a:pt x="615996" y="91996"/>
                  </a:lnTo>
                  <a:lnTo>
                    <a:pt x="616302" y="92465"/>
                  </a:lnTo>
                  <a:lnTo>
                    <a:pt x="631059" y="134693"/>
                  </a:lnTo>
                  <a:lnTo>
                    <a:pt x="636060" y="179870"/>
                  </a:lnTo>
                  <a:lnTo>
                    <a:pt x="586517" y="295893"/>
                  </a:lnTo>
                  <a:lnTo>
                    <a:pt x="477523" y="403822"/>
                  </a:lnTo>
                  <a:lnTo>
                    <a:pt x="368529" y="483419"/>
                  </a:lnTo>
                  <a:lnTo>
                    <a:pt x="318987" y="514448"/>
                  </a:lnTo>
                  <a:close/>
                </a:path>
                <a:path w="636270" h="514984">
                  <a:moveTo>
                    <a:pt x="615996" y="91996"/>
                  </a:moveTo>
                  <a:lnTo>
                    <a:pt x="318987" y="91996"/>
                  </a:lnTo>
                  <a:lnTo>
                    <a:pt x="326908" y="77622"/>
                  </a:lnTo>
                  <a:lnTo>
                    <a:pt x="352452" y="45998"/>
                  </a:lnTo>
                  <a:lnTo>
                    <a:pt x="398289" y="14374"/>
                  </a:lnTo>
                  <a:lnTo>
                    <a:pt x="467088" y="0"/>
                  </a:lnTo>
                  <a:lnTo>
                    <a:pt x="517183" y="6953"/>
                  </a:lnTo>
                  <a:lnTo>
                    <a:pt x="558996" y="26246"/>
                  </a:lnTo>
                  <a:lnTo>
                    <a:pt x="592159" y="55533"/>
                  </a:lnTo>
                  <a:lnTo>
                    <a:pt x="615996" y="919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227003" y="4767461"/>
              <a:ext cx="1336675" cy="1336675"/>
            </a:xfrm>
            <a:custGeom>
              <a:rect l="l" t="t" r="r" b="b"/>
              <a:pathLst>
                <a:path w="1336675" h="1336675">
                  <a:moveTo>
                    <a:pt x="1336080" y="668041"/>
                  </a:moveTo>
                  <a:lnTo>
                    <a:pt x="0" y="668041"/>
                  </a:lnTo>
                  <a:lnTo>
                    <a:pt x="1678" y="620331"/>
                  </a:lnTo>
                  <a:lnTo>
                    <a:pt x="6634" y="573527"/>
                  </a:lnTo>
                  <a:lnTo>
                    <a:pt x="14757" y="527742"/>
                  </a:lnTo>
                  <a:lnTo>
                    <a:pt x="25934" y="483089"/>
                  </a:lnTo>
                  <a:lnTo>
                    <a:pt x="40050" y="439680"/>
                  </a:lnTo>
                  <a:lnTo>
                    <a:pt x="56993" y="397628"/>
                  </a:lnTo>
                  <a:lnTo>
                    <a:pt x="76651" y="357047"/>
                  </a:lnTo>
                  <a:lnTo>
                    <a:pt x="98909" y="318050"/>
                  </a:lnTo>
                  <a:lnTo>
                    <a:pt x="123656" y="280750"/>
                  </a:lnTo>
                  <a:lnTo>
                    <a:pt x="150778" y="245259"/>
                  </a:lnTo>
                  <a:lnTo>
                    <a:pt x="180161" y="211691"/>
                  </a:lnTo>
                  <a:lnTo>
                    <a:pt x="211693" y="180159"/>
                  </a:lnTo>
                  <a:lnTo>
                    <a:pt x="245261" y="150775"/>
                  </a:lnTo>
                  <a:lnTo>
                    <a:pt x="280752" y="123654"/>
                  </a:lnTo>
                  <a:lnTo>
                    <a:pt x="318053" y="98908"/>
                  </a:lnTo>
                  <a:lnTo>
                    <a:pt x="357050" y="76649"/>
                  </a:lnTo>
                  <a:lnTo>
                    <a:pt x="397631" y="56992"/>
                  </a:lnTo>
                  <a:lnTo>
                    <a:pt x="439683" y="40048"/>
                  </a:lnTo>
                  <a:lnTo>
                    <a:pt x="483092" y="25932"/>
                  </a:lnTo>
                  <a:lnTo>
                    <a:pt x="527747" y="14756"/>
                  </a:lnTo>
                  <a:lnTo>
                    <a:pt x="573533" y="6633"/>
                  </a:lnTo>
                  <a:lnTo>
                    <a:pt x="620345" y="1677"/>
                  </a:lnTo>
                  <a:lnTo>
                    <a:pt x="668040" y="0"/>
                  </a:lnTo>
                  <a:lnTo>
                    <a:pt x="715752" y="1677"/>
                  </a:lnTo>
                  <a:lnTo>
                    <a:pt x="762554" y="6634"/>
                  </a:lnTo>
                  <a:lnTo>
                    <a:pt x="808338" y="14757"/>
                  </a:lnTo>
                  <a:lnTo>
                    <a:pt x="852991" y="25933"/>
                  </a:lnTo>
                  <a:lnTo>
                    <a:pt x="896400" y="40049"/>
                  </a:lnTo>
                  <a:lnTo>
                    <a:pt x="938451" y="56993"/>
                  </a:lnTo>
                  <a:lnTo>
                    <a:pt x="979032" y="76650"/>
                  </a:lnTo>
                  <a:lnTo>
                    <a:pt x="1018029" y="98909"/>
                  </a:lnTo>
                  <a:lnTo>
                    <a:pt x="1055329" y="123655"/>
                  </a:lnTo>
                  <a:lnTo>
                    <a:pt x="1090820" y="150777"/>
                  </a:lnTo>
                  <a:lnTo>
                    <a:pt x="1124388" y="180160"/>
                  </a:lnTo>
                  <a:lnTo>
                    <a:pt x="1155920" y="211692"/>
                  </a:lnTo>
                  <a:lnTo>
                    <a:pt x="1185303" y="245260"/>
                  </a:lnTo>
                  <a:lnTo>
                    <a:pt x="1212425" y="280751"/>
                  </a:lnTo>
                  <a:lnTo>
                    <a:pt x="1237171" y="318052"/>
                  </a:lnTo>
                  <a:lnTo>
                    <a:pt x="1259430" y="357049"/>
                  </a:lnTo>
                  <a:lnTo>
                    <a:pt x="1279087" y="397630"/>
                  </a:lnTo>
                  <a:lnTo>
                    <a:pt x="1296030" y="439681"/>
                  </a:lnTo>
                  <a:lnTo>
                    <a:pt x="1310147" y="483090"/>
                  </a:lnTo>
                  <a:lnTo>
                    <a:pt x="1321323" y="527744"/>
                  </a:lnTo>
                  <a:lnTo>
                    <a:pt x="1329446" y="573528"/>
                  </a:lnTo>
                  <a:lnTo>
                    <a:pt x="1334402" y="620332"/>
                  </a:lnTo>
                  <a:lnTo>
                    <a:pt x="1336080" y="668041"/>
                  </a:lnTo>
                  <a:close/>
                </a:path>
                <a:path w="1336675" h="1336675">
                  <a:moveTo>
                    <a:pt x="668040" y="1336080"/>
                  </a:moveTo>
                  <a:lnTo>
                    <a:pt x="620331" y="1334402"/>
                  </a:lnTo>
                  <a:lnTo>
                    <a:pt x="573528" y="1329446"/>
                  </a:lnTo>
                  <a:lnTo>
                    <a:pt x="527743" y="1321323"/>
                  </a:lnTo>
                  <a:lnTo>
                    <a:pt x="483089" y="1310146"/>
                  </a:lnTo>
                  <a:lnTo>
                    <a:pt x="439680" y="1296030"/>
                  </a:lnTo>
                  <a:lnTo>
                    <a:pt x="397629" y="1279087"/>
                  </a:lnTo>
                  <a:lnTo>
                    <a:pt x="357048" y="1259429"/>
                  </a:lnTo>
                  <a:lnTo>
                    <a:pt x="318051" y="1237171"/>
                  </a:lnTo>
                  <a:lnTo>
                    <a:pt x="280750" y="1212424"/>
                  </a:lnTo>
                  <a:lnTo>
                    <a:pt x="245260" y="1185303"/>
                  </a:lnTo>
                  <a:lnTo>
                    <a:pt x="211692" y="1155920"/>
                  </a:lnTo>
                  <a:lnTo>
                    <a:pt x="180159" y="1124387"/>
                  </a:lnTo>
                  <a:lnTo>
                    <a:pt x="150776" y="1090819"/>
                  </a:lnTo>
                  <a:lnTo>
                    <a:pt x="123655" y="1055329"/>
                  </a:lnTo>
                  <a:lnTo>
                    <a:pt x="98908" y="1018028"/>
                  </a:lnTo>
                  <a:lnTo>
                    <a:pt x="76650" y="979031"/>
                  </a:lnTo>
                  <a:lnTo>
                    <a:pt x="56992" y="938450"/>
                  </a:lnTo>
                  <a:lnTo>
                    <a:pt x="40049" y="896399"/>
                  </a:lnTo>
                  <a:lnTo>
                    <a:pt x="25932" y="852990"/>
                  </a:lnTo>
                  <a:lnTo>
                    <a:pt x="14756" y="808336"/>
                  </a:lnTo>
                  <a:lnTo>
                    <a:pt x="6633" y="762551"/>
                  </a:lnTo>
                  <a:lnTo>
                    <a:pt x="1677" y="715748"/>
                  </a:lnTo>
                  <a:lnTo>
                    <a:pt x="0" y="668040"/>
                  </a:lnTo>
                  <a:lnTo>
                    <a:pt x="1336080" y="668041"/>
                  </a:lnTo>
                  <a:lnTo>
                    <a:pt x="1334402" y="715749"/>
                  </a:lnTo>
                  <a:lnTo>
                    <a:pt x="1329445" y="762552"/>
                  </a:lnTo>
                  <a:lnTo>
                    <a:pt x="1321323" y="808337"/>
                  </a:lnTo>
                  <a:lnTo>
                    <a:pt x="1310146" y="852990"/>
                  </a:lnTo>
                  <a:lnTo>
                    <a:pt x="1296030" y="896399"/>
                  </a:lnTo>
                  <a:lnTo>
                    <a:pt x="1279087" y="938451"/>
                  </a:lnTo>
                  <a:lnTo>
                    <a:pt x="1259429" y="979031"/>
                  </a:lnTo>
                  <a:lnTo>
                    <a:pt x="1237171" y="1018029"/>
                  </a:lnTo>
                  <a:lnTo>
                    <a:pt x="1212424" y="1055329"/>
                  </a:lnTo>
                  <a:lnTo>
                    <a:pt x="1185303" y="1090820"/>
                  </a:lnTo>
                  <a:lnTo>
                    <a:pt x="1155919" y="1124388"/>
                  </a:lnTo>
                  <a:lnTo>
                    <a:pt x="1124387" y="1155920"/>
                  </a:lnTo>
                  <a:lnTo>
                    <a:pt x="1090819" y="1185303"/>
                  </a:lnTo>
                  <a:lnTo>
                    <a:pt x="1055328" y="1212425"/>
                  </a:lnTo>
                  <a:lnTo>
                    <a:pt x="1018028" y="1237171"/>
                  </a:lnTo>
                  <a:lnTo>
                    <a:pt x="979031" y="1259430"/>
                  </a:lnTo>
                  <a:lnTo>
                    <a:pt x="938450" y="1279087"/>
                  </a:lnTo>
                  <a:lnTo>
                    <a:pt x="896398" y="1296030"/>
                  </a:lnTo>
                  <a:lnTo>
                    <a:pt x="852989" y="1310147"/>
                  </a:lnTo>
                  <a:lnTo>
                    <a:pt x="808336" y="1321323"/>
                  </a:lnTo>
                  <a:lnTo>
                    <a:pt x="762551" y="1329446"/>
                  </a:lnTo>
                  <a:lnTo>
                    <a:pt x="715747" y="1334402"/>
                  </a:lnTo>
                  <a:lnTo>
                    <a:pt x="668040" y="1336080"/>
                  </a:lnTo>
                  <a:close/>
                </a:path>
              </a:pathLst>
            </a:custGeom>
            <a:solidFill>
              <a:srgbClr val="18FF9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633396" y="5226379"/>
              <a:ext cx="523875" cy="418465"/>
            </a:xfrm>
            <a:custGeom>
              <a:rect l="l" t="t" r="r" b="b"/>
              <a:pathLst>
                <a:path w="523875" h="418464">
                  <a:moveTo>
                    <a:pt x="130823" y="418246"/>
                  </a:moveTo>
                  <a:lnTo>
                    <a:pt x="32706" y="418246"/>
                  </a:lnTo>
                  <a:lnTo>
                    <a:pt x="19972" y="415899"/>
                  </a:lnTo>
                  <a:lnTo>
                    <a:pt x="9576" y="409498"/>
                  </a:lnTo>
                  <a:lnTo>
                    <a:pt x="2569" y="400002"/>
                  </a:lnTo>
                  <a:lnTo>
                    <a:pt x="0" y="388371"/>
                  </a:lnTo>
                  <a:lnTo>
                    <a:pt x="0" y="268872"/>
                  </a:lnTo>
                  <a:lnTo>
                    <a:pt x="2569" y="257241"/>
                  </a:lnTo>
                  <a:lnTo>
                    <a:pt x="9576" y="247745"/>
                  </a:lnTo>
                  <a:lnTo>
                    <a:pt x="19972" y="241344"/>
                  </a:lnTo>
                  <a:lnTo>
                    <a:pt x="32706" y="238997"/>
                  </a:lnTo>
                  <a:lnTo>
                    <a:pt x="65411" y="238997"/>
                  </a:lnTo>
                  <a:lnTo>
                    <a:pt x="65411" y="179248"/>
                  </a:lnTo>
                  <a:lnTo>
                    <a:pt x="72424" y="131609"/>
                  </a:lnTo>
                  <a:lnTo>
                    <a:pt x="92212" y="88794"/>
                  </a:lnTo>
                  <a:lnTo>
                    <a:pt x="122903" y="52514"/>
                  </a:lnTo>
                  <a:lnTo>
                    <a:pt x="162621" y="24480"/>
                  </a:lnTo>
                  <a:lnTo>
                    <a:pt x="209494" y="6405"/>
                  </a:lnTo>
                  <a:lnTo>
                    <a:pt x="261647" y="0"/>
                  </a:lnTo>
                  <a:lnTo>
                    <a:pt x="313801" y="6405"/>
                  </a:lnTo>
                  <a:lnTo>
                    <a:pt x="360673" y="24480"/>
                  </a:lnTo>
                  <a:lnTo>
                    <a:pt x="400392" y="52514"/>
                  </a:lnTo>
                  <a:lnTo>
                    <a:pt x="406512" y="59749"/>
                  </a:lnTo>
                  <a:lnTo>
                    <a:pt x="261647" y="59749"/>
                  </a:lnTo>
                  <a:lnTo>
                    <a:pt x="210754" y="69149"/>
                  </a:lnTo>
                  <a:lnTo>
                    <a:pt x="169167" y="94773"/>
                  </a:lnTo>
                  <a:lnTo>
                    <a:pt x="141114" y="132761"/>
                  </a:lnTo>
                  <a:lnTo>
                    <a:pt x="130823" y="179248"/>
                  </a:lnTo>
                  <a:lnTo>
                    <a:pt x="130823" y="418246"/>
                  </a:lnTo>
                  <a:close/>
                </a:path>
                <a:path w="523875" h="418464">
                  <a:moveTo>
                    <a:pt x="490589" y="418246"/>
                  </a:moveTo>
                  <a:lnTo>
                    <a:pt x="392471" y="418246"/>
                  </a:lnTo>
                  <a:lnTo>
                    <a:pt x="392471" y="179248"/>
                  </a:lnTo>
                  <a:lnTo>
                    <a:pt x="382180" y="132761"/>
                  </a:lnTo>
                  <a:lnTo>
                    <a:pt x="354127" y="94773"/>
                  </a:lnTo>
                  <a:lnTo>
                    <a:pt x="312540" y="69149"/>
                  </a:lnTo>
                  <a:lnTo>
                    <a:pt x="261647" y="59749"/>
                  </a:lnTo>
                  <a:lnTo>
                    <a:pt x="406512" y="59749"/>
                  </a:lnTo>
                  <a:lnTo>
                    <a:pt x="431082" y="88794"/>
                  </a:lnTo>
                  <a:lnTo>
                    <a:pt x="450870" y="131609"/>
                  </a:lnTo>
                  <a:lnTo>
                    <a:pt x="457883" y="179248"/>
                  </a:lnTo>
                  <a:lnTo>
                    <a:pt x="457883" y="238997"/>
                  </a:lnTo>
                  <a:lnTo>
                    <a:pt x="490589" y="238997"/>
                  </a:lnTo>
                  <a:lnTo>
                    <a:pt x="503322" y="241344"/>
                  </a:lnTo>
                  <a:lnTo>
                    <a:pt x="513718" y="247745"/>
                  </a:lnTo>
                  <a:lnTo>
                    <a:pt x="520725" y="257241"/>
                  </a:lnTo>
                  <a:lnTo>
                    <a:pt x="523295" y="268872"/>
                  </a:lnTo>
                  <a:lnTo>
                    <a:pt x="523295" y="388371"/>
                  </a:lnTo>
                  <a:lnTo>
                    <a:pt x="520725" y="400002"/>
                  </a:lnTo>
                  <a:lnTo>
                    <a:pt x="513718" y="409498"/>
                  </a:lnTo>
                  <a:lnTo>
                    <a:pt x="503322" y="415899"/>
                  </a:lnTo>
                  <a:lnTo>
                    <a:pt x="490589" y="41824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46873" y="1497058"/>
            <a:ext cx="32639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45AE37"/>
                </a:solidFill>
                <a:latin typeface="微软雅黑"/>
                <a:cs typeface="微软雅黑"/>
              </a:rPr>
              <a:t>民俗文化体验馆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建设民俗文化体验馆，让游客亲身感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受当地的民俗风情，包括传统手工艺、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民间歌舞表演等。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46873" y="3712995"/>
            <a:ext cx="3073400" cy="1552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45AE37"/>
                </a:solidFill>
                <a:latin typeface="微软雅黑"/>
                <a:cs typeface="微软雅黑"/>
              </a:rPr>
              <a:t>生态公园建设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在保护生态环境的基础上，建设生态公园，为游客提供亲近自然的场所，同时促进生态旅游的发展。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415415">
              <a:lnSpc>
                <a:spcPct val="100000"/>
              </a:lnSpc>
              <a:spcBef>
                <a:spcPts val="105"/>
              </a:spcBef>
            </a:pPr>
            <a:r>
              <a:rPr spc="-10"/>
              <a:t>文化遗址保护与修复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12700" marR="725170">
              <a:lnSpc>
                <a:spcPct val="150000"/>
              </a:lnSpc>
              <a:spcBef>
                <a:spcPts val="5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对当地的文化遗址进行保护性修复，恢复其历史原貌，同时建设遗址公园，供</a:t>
            </a:r>
            <a:endParaRPr sz="1500">
              <a:latin typeface="微软雅黑"/>
              <a:cs typeface="微软雅黑"/>
            </a:endParaRPr>
          </a:p>
          <a:p>
            <a:pPr marL="2107565">
              <a:lnSpc>
                <a:spcPct val="100000"/>
              </a:lnSpc>
              <a:spcBef>
                <a:spcPts val="900"/>
              </a:spcBef>
            </a:pPr>
            <a:r>
              <a:rPr sz="1500" b="0" spc="-10">
                <a:solidFill>
                  <a:srgbClr val="FFFFFF"/>
                </a:solidFill>
                <a:latin typeface="微软雅黑"/>
                <a:cs typeface="微软雅黑"/>
              </a:rPr>
              <a:t>游客参观游览。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300">
              <a:latin typeface="微软雅黑"/>
              <a:cs typeface="微软雅黑"/>
            </a:endParaRPr>
          </a:p>
          <a:p>
            <a:pPr marL="732790" indent="1823720">
              <a:lnSpc>
                <a:spcPct val="100000"/>
              </a:lnSpc>
            </a:pPr>
            <a:r>
              <a:rPr spc="-10"/>
              <a:t>旅游服务中心</a:t>
            </a: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050"/>
          </a:p>
          <a:p>
            <a:pPr marL="732790" marR="196215">
              <a:lnSpc>
                <a:spcPct val="150000"/>
              </a:lnSpc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建设综合性的旅游服务中心，提供游客咨询、导游服务、票务代理等一站</a:t>
            </a:r>
            <a:endParaRPr sz="1500">
              <a:latin typeface="微软雅黑"/>
              <a:cs typeface="微软雅黑"/>
            </a:endParaRPr>
          </a:p>
          <a:p>
            <a:pPr marL="3209290">
              <a:lnSpc>
                <a:spcPct val="100000"/>
              </a:lnSpc>
              <a:spcBef>
                <a:spcPts val="900"/>
              </a:spcBef>
            </a:pPr>
            <a:r>
              <a:rPr sz="1500" b="0" spc="-15">
                <a:solidFill>
                  <a:srgbClr val="FFFFFF"/>
                </a:solidFill>
                <a:latin typeface="微软雅黑"/>
                <a:cs typeface="微软雅黑"/>
              </a:rPr>
              <a:t>式服务。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重点建设项目介绍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600" spc="-5">
                <a:solidFill>
                  <a:srgbClr val="FFFFFF"/>
                </a:solidFill>
              </a:rPr>
              <a:t>经济效益评估与投资回报预</a:t>
            </a:r>
            <a:r>
              <a:rPr sz="3600" spc="-50">
                <a:solidFill>
                  <a:srgbClr val="FFFFFF"/>
                </a:solidFill>
              </a:rPr>
              <a:t>测</a:t>
            </a:r>
            <a:endParaRPr sz="3600"/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spc="-25">
                <a:solidFill>
                  <a:srgbClr val="FFFFFF"/>
                </a:solidFill>
              </a:rPr>
              <a:t>04</a:t>
            </a:r>
            <a:endParaRPr sz="9600"/>
          </a:p>
          <a:p>
            <a:pPr marL="461009">
              <a:lnSpc>
                <a:spcPct val="100000"/>
              </a:lnSpc>
              <a:spcBef>
                <a:spcPts val="1835"/>
              </a:spcBef>
            </a:pPr>
            <a:r>
              <a:rPr sz="2000" spc="-10">
                <a:solidFill>
                  <a:srgbClr val="FFFFFF"/>
                </a:solidFill>
              </a:rPr>
              <a:t>CHAPTER</a:t>
            </a:r>
            <a:endParaRPr sz="2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https://d.book118.com/295200231204011121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地域文化背景</vt:lpstr>
      <vt:lpstr>旅游资源优势</vt:lpstr>
      <vt:lpstr>市场需求分析</vt:lpstr>
      <vt:lpstr>项目建设意义</vt:lpstr>
      <vt:lpstr>02
CHAPTER</vt:lpstr>
      <vt:lpstr>文化旅游村现状</vt:lpstr>
      <vt:lpstr>国内外成功案例借鉴</vt:lpstr>
      <vt:lpstr>行业发展趋势预测</vt:lpstr>
      <vt:lpstr>03
CHAPTER</vt:lpstr>
      <vt:lpstr>总体规划思路及目标</vt:lpstr>
      <vt:lpstr>功能区域划分与布局</vt:lpstr>
      <vt:lpstr>重点建设项目介绍</vt:lpstr>
      <vt:lpstr>04
CHAPTER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2024-09-24T15:58:22.215</cp:lastPrinted>
  <dcterms:created xsi:type="dcterms:W3CDTF">2024-09-24T07:58:22Z</dcterms:created>
  <dcterms:modified xsi:type="dcterms:W3CDTF">2024-09-24T07:58:23Z</dcterms:modified>
</cp:coreProperties>
</file>