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1FE5A0-DDE3-4D91-A3F9-1188E976A1E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B36CA0-71AE-4814-9A3C-131340D4C325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17410" name="备注占位符 2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7411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defTabSz="1217295" fontAlgn="base">
              <a:spcBef>
                <a:spcPct val="0"/>
              </a:spcBef>
              <a:spcAft>
                <a:spcPct val="0"/>
              </a:spcAft>
              <a:defRPr/>
            </a:pPr>
            <a:fld id="{C3E83408-13E1-4429-91FB-2C4E73E5E907}" type="slidenum">
              <a:rPr lang="zh-CN" altLang="en-US"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17410" name="备注占位符 2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7411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defTabSz="1217295" fontAlgn="base">
              <a:spcBef>
                <a:spcPct val="0"/>
              </a:spcBef>
              <a:spcAft>
                <a:spcPct val="0"/>
              </a:spcAft>
              <a:defRPr/>
            </a:pPr>
            <a:fld id="{C3E83408-13E1-4429-91FB-2C4E73E5E907}" type="slidenum">
              <a:rPr lang="zh-CN" altLang="en-US"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0B836-D958-4643-90B4-1DE609C7D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17AD3-8CD3-4B9F-9074-A15B98727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0BE8C-CC92-4C4D-8263-395E6722C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8B907-E28C-4FDD-80C2-62E73804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C6931-8B12-4C50-94F6-6F951EFDF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EF8084-7008-4803-B46D-BB93F50FC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1D381-30A2-435F-87EA-4365B9348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859F1-6ED5-4829-8905-69F775ABD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83D41-F2CD-48DA-ACF9-A811B3645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3408A-42ED-48F6-AE67-1A846703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D8B0C-4331-48F8-98BE-966C45302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29CAFAB-38B0-4C46-AB32-5F146326EB4B}" type="datetimeFigureOut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75B66E4-BF1F-4E5C-8A8E-C3F60B265DE8}" type="slidenum">
              <a:rPr lang="zh-CN" altLang="en-US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0310011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772529"/>
            <a:ext cx="9144000" cy="1301335"/>
          </a:xfrm>
        </p:spPr>
        <p:txBody>
          <a:bodyPr/>
          <a:lstStyle/>
          <a:p>
            <a:r>
              <a:rPr lang="zh-CN" altLang="en-US" smtClean="0"/>
              <a:t>第十一讲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22031" y="3618711"/>
            <a:ext cx="11507372" cy="1012165"/>
          </a:xfrm>
        </p:spPr>
        <p:txBody>
          <a:bodyPr>
            <a:normAutofit/>
          </a:bodyPr>
          <a:lstStyle/>
          <a:p>
            <a:r>
              <a:rPr lang="zh-CN" altLang="en-US" sz="4400" smtClean="0">
                <a:solidFill>
                  <a:srgbClr val="FF0000"/>
                </a:solidFill>
              </a:rPr>
              <a:t>古诗的比较阅读</a:t>
            </a:r>
            <a:endParaRPr lang="en-US" altLang="zh-CN" sz="4400" smtClean="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22031" y="375975"/>
            <a:ext cx="6020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高三一轮复习之古代诗歌鉴赏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mtClean="0"/>
              <a:t>一、考情概览</a:t>
            </a:r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167" y="1690688"/>
            <a:ext cx="11310424" cy="44990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mtClean="0"/>
              <a:t>二、比较阅读的四大角度</a:t>
            </a:r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10360594" cy="421881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zh-CN" altLang="en-US" sz="4000" smtClean="0"/>
              <a:t>（一）形象角度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3200" smtClean="0"/>
              <a:t>    形象比较一般有</a:t>
            </a:r>
            <a:r>
              <a:rPr lang="zh-CN" altLang="en-US" sz="3200"/>
              <a:t>两个层面：一是形象内涵、特点异同比较，二是形象作用异同比较。</a:t>
            </a:r>
            <a:endParaRPr lang="zh-CN" altLang="en-US" sz="3200"/>
          </a:p>
          <a:p>
            <a:r>
              <a:rPr lang="zh-CN" altLang="en-US" sz="3200" smtClean="0"/>
              <a:t>     形象</a:t>
            </a:r>
            <a:r>
              <a:rPr lang="zh-CN" altLang="en-US" sz="3200"/>
              <a:t>内涵、特点异同比较集中在两个方面：一是意象</a:t>
            </a:r>
            <a:r>
              <a:rPr lang="en-US" altLang="zh-CN" sz="3200"/>
              <a:t>(</a:t>
            </a:r>
            <a:r>
              <a:rPr lang="zh-CN" altLang="en-US" sz="3200"/>
              <a:t>主要指景象和物象</a:t>
            </a:r>
            <a:r>
              <a:rPr lang="en-US" altLang="zh-CN" sz="3200"/>
              <a:t>)</a:t>
            </a:r>
            <a:r>
              <a:rPr lang="zh-CN" altLang="en-US" sz="3200"/>
              <a:t>内涵的比较，二是人物形象特点的分析比较。对于前者，先要看在意象选取上有何不同，再看意象在自身特点与表情达意两方面的异同，或者表层义与深层义有何异同。对于后者，要注意从外在形象与内在性格品质两方面比较，兼及人物身份的比较。</a:t>
            </a:r>
            <a:endParaRPr lang="zh-CN" altLang="en-US" sz="32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3600" smtClean="0"/>
              <a:t>     形象</a:t>
            </a:r>
            <a:r>
              <a:rPr lang="zh-CN" altLang="en-US" sz="3600"/>
              <a:t>异同题大都是“求异”比较，这是做题时可以利用的地方。</a:t>
            </a:r>
            <a:endParaRPr lang="zh-CN" altLang="en-US" sz="3600"/>
          </a:p>
          <a:p>
            <a:r>
              <a:rPr lang="zh-CN" altLang="en-US" sz="3600" smtClean="0"/>
              <a:t>     形象</a:t>
            </a:r>
            <a:r>
              <a:rPr lang="zh-CN" altLang="en-US" sz="3600"/>
              <a:t>作用异同比较主要在写景、状物、造境、抒情、结构方面展开。</a:t>
            </a:r>
            <a:endParaRPr lang="zh-CN" altLang="en-US" sz="36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600541"/>
            <a:ext cx="10515600" cy="4351338"/>
          </a:xfrm>
        </p:spPr>
        <p:txBody>
          <a:bodyPr>
            <a:normAutofit/>
          </a:bodyPr>
          <a:lstStyle/>
          <a:p>
            <a:r>
              <a:rPr lang="zh-CN" altLang="en-US" sz="3600" smtClean="0"/>
              <a:t>形象</a:t>
            </a:r>
            <a:r>
              <a:rPr lang="zh-CN" altLang="en-US" sz="3600"/>
              <a:t>特点比较两</a:t>
            </a:r>
            <a:r>
              <a:rPr lang="zh-CN" altLang="en-US" sz="3600" smtClean="0"/>
              <a:t>注意：</a:t>
            </a:r>
            <a:endParaRPr lang="en-US" altLang="zh-CN" sz="3600" smtClean="0"/>
          </a:p>
          <a:p>
            <a:r>
              <a:rPr lang="en-US" altLang="zh-CN" sz="3600"/>
              <a:t> </a:t>
            </a:r>
            <a:r>
              <a:rPr lang="en-US" altLang="zh-CN" sz="3600" smtClean="0"/>
              <a:t>    </a:t>
            </a:r>
            <a:r>
              <a:rPr lang="zh-CN" altLang="en-US" sz="3600" smtClean="0"/>
              <a:t>（</a:t>
            </a:r>
            <a:r>
              <a:rPr lang="en-US" altLang="zh-CN" sz="3600" smtClean="0"/>
              <a:t>1</a:t>
            </a:r>
            <a:r>
              <a:rPr lang="zh-CN" altLang="en-US" sz="3600" smtClean="0"/>
              <a:t>）注意</a:t>
            </a:r>
            <a:r>
              <a:rPr lang="zh-CN" altLang="en-US" sz="3600"/>
              <a:t>意象本身所包含的传统内涵。如杜鹃代表着悲情，松柏象征着坚贞</a:t>
            </a:r>
            <a:r>
              <a:rPr lang="zh-CN" altLang="en-US" sz="3600" smtClean="0"/>
              <a:t>。</a:t>
            </a:r>
            <a:endParaRPr lang="en-US" altLang="zh-CN" sz="3600" smtClean="0"/>
          </a:p>
          <a:p>
            <a:r>
              <a:rPr lang="en-US" altLang="zh-CN" sz="3600"/>
              <a:t> </a:t>
            </a:r>
            <a:r>
              <a:rPr lang="en-US" altLang="zh-CN" sz="3600" smtClean="0"/>
              <a:t>   </a:t>
            </a:r>
            <a:r>
              <a:rPr lang="zh-CN" altLang="en-US" sz="3600" smtClean="0"/>
              <a:t>（</a:t>
            </a:r>
            <a:r>
              <a:rPr lang="en-US" altLang="zh-CN" sz="3600" smtClean="0"/>
              <a:t>2</a:t>
            </a:r>
            <a:r>
              <a:rPr lang="zh-CN" altLang="en-US" sz="3600" smtClean="0"/>
              <a:t>）揣摩</a:t>
            </a:r>
            <a:r>
              <a:rPr lang="zh-CN" altLang="en-US" sz="3600"/>
              <a:t>诗中意象自身的特点。要抓住描述意象的关键性词语，把握其外在与内在特点，归纳出其表层义和深层义。</a:t>
            </a:r>
            <a:endParaRPr lang="zh-CN" altLang="en-US" sz="3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600" smtClean="0"/>
              <a:t>练习</a:t>
            </a:r>
            <a:r>
              <a:rPr lang="en-US" altLang="zh-CN" sz="3600" smtClean="0"/>
              <a:t>1</a:t>
            </a:r>
            <a:r>
              <a:rPr lang="zh-CN" altLang="en-US" sz="3600" smtClean="0"/>
              <a:t>：</a:t>
            </a:r>
            <a:r>
              <a:rPr lang="zh-CN" altLang="en-US" sz="3600"/>
              <a:t>阅读下面两首宋诗，完成后面任务</a:t>
            </a:r>
            <a:r>
              <a:rPr lang="zh-CN" altLang="en-US" sz="3600" smtClean="0"/>
              <a:t>。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zh-CN" altLang="en-US" sz="3200"/>
              <a:t>画眉鸟</a:t>
            </a:r>
            <a:endParaRPr lang="zh-CN" altLang="en-US" sz="3200"/>
          </a:p>
          <a:p>
            <a:pPr algn="ctr"/>
            <a:r>
              <a:rPr lang="zh-CN" altLang="en-US" sz="3200"/>
              <a:t>欧阳修</a:t>
            </a:r>
            <a:endParaRPr lang="zh-CN" altLang="en-US" sz="3200"/>
          </a:p>
          <a:p>
            <a:pPr algn="ctr"/>
            <a:r>
              <a:rPr lang="zh-CN" altLang="en-US" sz="3200"/>
              <a:t>百啭千声随意移，山花红紫树高低。</a:t>
            </a:r>
            <a:endParaRPr lang="zh-CN" altLang="en-US" sz="3200"/>
          </a:p>
          <a:p>
            <a:pPr algn="ctr"/>
            <a:r>
              <a:rPr lang="zh-CN" altLang="en-US" sz="3200"/>
              <a:t>始知锁向金笼听，不及林间自在啼。</a:t>
            </a:r>
            <a:endParaRPr lang="zh-CN" altLang="en-US" sz="3200"/>
          </a:p>
          <a:p>
            <a:pPr algn="ctr"/>
            <a:r>
              <a:rPr lang="zh-CN" altLang="en-US" sz="3200"/>
              <a:t>画眉禽</a:t>
            </a:r>
            <a:endParaRPr lang="zh-CN" altLang="en-US" sz="3200"/>
          </a:p>
          <a:p>
            <a:pPr algn="ctr"/>
            <a:r>
              <a:rPr lang="zh-CN" altLang="en-US" sz="3200"/>
              <a:t>文　同</a:t>
            </a:r>
            <a:endParaRPr lang="zh-CN" altLang="en-US" sz="3200"/>
          </a:p>
          <a:p>
            <a:pPr algn="ctr"/>
            <a:r>
              <a:rPr lang="zh-CN" altLang="en-US" sz="3200"/>
              <a:t>尽日闲窗生好风，一声初听下高笼。</a:t>
            </a:r>
            <a:endParaRPr lang="zh-CN" altLang="en-US" sz="3200"/>
          </a:p>
          <a:p>
            <a:pPr algn="ctr"/>
            <a:r>
              <a:rPr lang="zh-CN" altLang="en-US" sz="3200"/>
              <a:t>公庭事简人皆散，如在千岩万壑中。</a:t>
            </a:r>
            <a:endParaRPr lang="zh-CN" altLang="en-US" sz="32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404065" y="744211"/>
            <a:ext cx="11383869" cy="7155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这</a:t>
            </a:r>
            <a:r>
              <a:rPr lang="zh-CN" altLang="zh-CN" sz="32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两首诗中，画眉鸟所起的作用并不相同。请简要分析。</a:t>
            </a:r>
            <a:endParaRPr lang="zh-CN" altLang="zh-CN" sz="12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04065" y="1851858"/>
            <a:ext cx="11159562" cy="45243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3200" kern="100" smtClean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zh-CN" altLang="en-US" sz="3200" kern="100" smtClean="0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①</a:t>
            </a:r>
            <a:r>
              <a:rPr lang="zh-CN" altLang="zh-CN" sz="3200" kern="1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欧阳修</a:t>
            </a:r>
            <a:r>
              <a:rPr lang="zh-CN" altLang="zh-CN" sz="32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托物言志，通过对比画眉鸟在不同的环境中的叫声，将画眉鸟作为寄托情怀的对象，抒发诗人归隐山林、挣脱羁绊、向往自由的情怀</a:t>
            </a:r>
            <a:r>
              <a:rPr lang="zh-CN" altLang="zh-CN" sz="3200" kern="1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US" altLang="zh-CN" sz="3200" kern="1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32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kern="1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zh-CN" altLang="en-US" sz="3200" kern="100">
                <a:solidFill>
                  <a:srgbClr val="C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②</a:t>
            </a:r>
            <a:r>
              <a:rPr lang="zh-CN" altLang="zh-CN" sz="3200" kern="1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文</a:t>
            </a:r>
            <a:r>
              <a:rPr lang="zh-CN" altLang="zh-CN" sz="32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同侧面描写，捕捉公庭事简人皆散后画眉啼鸣的独特感受，恰如千岩万壑的自由灵魂，衬托出了诗人高洁出尘、闲散淡泊、襟怀洒落的自我形象。</a:t>
            </a:r>
            <a:endParaRPr lang="zh-CN" altLang="zh-CN" sz="12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315700" y="10464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600" smtClean="0"/>
              <a:t>练习</a:t>
            </a:r>
            <a:r>
              <a:rPr lang="en-US" altLang="zh-CN" sz="3600" smtClean="0"/>
              <a:t>2</a:t>
            </a:r>
            <a:r>
              <a:rPr lang="zh-CN" altLang="en-US" sz="3600" smtClean="0"/>
              <a:t>：阅读</a:t>
            </a:r>
            <a:r>
              <a:rPr lang="zh-CN" altLang="en-US" sz="3600"/>
              <a:t>下面两首宋词，然后回答问题。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403594"/>
            <a:ext cx="10683240" cy="4351338"/>
          </a:xfrm>
        </p:spPr>
        <p:txBody>
          <a:bodyPr/>
          <a:lstStyle/>
          <a:p>
            <a:pPr algn="ctr"/>
            <a:r>
              <a:rPr lang="zh-CN" altLang="en-US"/>
              <a:t>减字木兰花</a:t>
            </a:r>
            <a:endParaRPr lang="zh-CN" altLang="en-US"/>
          </a:p>
          <a:p>
            <a:pPr algn="ctr"/>
            <a:r>
              <a:rPr lang="zh-CN" altLang="en-US"/>
              <a:t>秦　观</a:t>
            </a:r>
            <a:endParaRPr lang="zh-CN" altLang="en-US"/>
          </a:p>
          <a:p>
            <a:pPr algn="ctr"/>
            <a:r>
              <a:rPr lang="zh-CN" altLang="en-US"/>
              <a:t>天涯旧恨，独自凄凉人不问。欲见回肠，断尽金炉小篆香。</a:t>
            </a:r>
            <a:endParaRPr lang="zh-CN" altLang="en-US"/>
          </a:p>
          <a:p>
            <a:pPr algn="ctr"/>
            <a:r>
              <a:rPr lang="zh-CN" altLang="en-US"/>
              <a:t>黛蛾①长敛，任是春风吹不展。困倚危楼，过尽飞鸿字字愁。</a:t>
            </a:r>
            <a:endParaRPr lang="zh-CN" altLang="en-US"/>
          </a:p>
          <a:p>
            <a:pPr algn="ctr"/>
            <a:r>
              <a:rPr lang="zh-CN" altLang="en-US"/>
              <a:t>减字木兰花</a:t>
            </a:r>
            <a:r>
              <a:rPr lang="en-US" altLang="zh-CN"/>
              <a:t>·</a:t>
            </a:r>
            <a:r>
              <a:rPr lang="zh-CN" altLang="en-US"/>
              <a:t>竞渡</a:t>
            </a:r>
            <a:endParaRPr lang="zh-CN" altLang="en-US"/>
          </a:p>
          <a:p>
            <a:pPr algn="ctr"/>
            <a:r>
              <a:rPr lang="zh-CN" altLang="en-US"/>
              <a:t>黄裳②</a:t>
            </a:r>
            <a:endParaRPr lang="zh-CN" altLang="en-US"/>
          </a:p>
          <a:p>
            <a:pPr algn="ctr"/>
            <a:r>
              <a:rPr lang="zh-CN" altLang="en-US"/>
              <a:t>红旗高举，飞出深深杨柳渚。鼓击春雷，直破烟波远远回。</a:t>
            </a:r>
            <a:endParaRPr lang="zh-CN" altLang="en-US"/>
          </a:p>
          <a:p>
            <a:pPr algn="ctr"/>
            <a:r>
              <a:rPr lang="zh-CN" altLang="en-US"/>
              <a:t>欢声震地，惊退万人争战气。金碧楼西，衔得锦标第一归。</a:t>
            </a:r>
            <a:endParaRPr lang="zh-CN" altLang="en-US"/>
          </a:p>
          <a:p>
            <a:r>
              <a:rPr lang="zh-CN" altLang="en-US" smtClean="0"/>
              <a:t>注</a:t>
            </a:r>
            <a:r>
              <a:rPr lang="zh-CN" altLang="en-US"/>
              <a:t>　①黛蛾：黛画的蛾眉，指美眉。②黄裳</a:t>
            </a:r>
            <a:r>
              <a:rPr lang="en-US" altLang="zh-CN"/>
              <a:t>(1044—1130)</a:t>
            </a:r>
            <a:r>
              <a:rPr lang="zh-CN" altLang="en-US"/>
              <a:t>，字勉仲，延平</a:t>
            </a:r>
            <a:r>
              <a:rPr lang="en-US" altLang="zh-CN"/>
              <a:t>(</a:t>
            </a:r>
            <a:r>
              <a:rPr lang="zh-CN" altLang="en-US"/>
              <a:t>今福建南平</a:t>
            </a:r>
            <a:r>
              <a:rPr lang="en-US" altLang="zh-CN"/>
              <a:t>)</a:t>
            </a:r>
            <a:r>
              <a:rPr lang="zh-CN" altLang="en-US"/>
              <a:t>人。神宗元丰五年</a:t>
            </a:r>
            <a:r>
              <a:rPr lang="en-US" altLang="zh-CN"/>
              <a:t>(1082)</a:t>
            </a:r>
            <a:r>
              <a:rPr lang="zh-CN" altLang="en-US"/>
              <a:t>进士第一。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83455" y="854954"/>
            <a:ext cx="10515600" cy="4351338"/>
          </a:xfrm>
        </p:spPr>
        <p:txBody>
          <a:bodyPr>
            <a:normAutofit/>
          </a:bodyPr>
          <a:lstStyle/>
          <a:p>
            <a:r>
              <a:rPr lang="zh-CN" altLang="en-US" sz="3200"/>
              <a:t>结合这两首词，简要分析二者营造的意境有什么不同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zh-CN" altLang="en-US" sz="3200"/>
              <a:t> </a:t>
            </a:r>
            <a:r>
              <a:rPr lang="zh-CN" altLang="en-US" sz="3200" smtClean="0"/>
              <a:t>     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   </a:t>
            </a:r>
            <a:r>
              <a:rPr lang="en-US" altLang="zh-CN" sz="3200" smtClean="0"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altLang="en-US" sz="3200" smtClean="0"/>
              <a:t>秦</a:t>
            </a:r>
            <a:r>
              <a:rPr lang="zh-CN" altLang="en-US" sz="3200"/>
              <a:t>词用回肠、金炉、篆香、黛蛾、危楼、飞鸿等意象，营造出冷落凄清的意境，表达了女主人公独处怀人的孤寂苦闷情绪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  </a:t>
            </a:r>
            <a:r>
              <a:rPr lang="en-US" altLang="zh-CN" sz="3200">
                <a:latin typeface="宋体" panose="02010600030101010101" pitchFamily="2" charset="-122"/>
              </a:rPr>
              <a:t>②</a:t>
            </a:r>
            <a:r>
              <a:rPr lang="zh-CN" altLang="en-US" sz="3200" smtClean="0"/>
              <a:t>黄</a:t>
            </a:r>
            <a:r>
              <a:rPr lang="zh-CN" altLang="en-US" sz="3200"/>
              <a:t>词描写红旗高举、鼓声如雷、欢声如潮、龙舟破浪飞出、衔标而归的壮阔场景，营造出紧张热烈的氛围，表达了积极豪迈的情怀。</a:t>
            </a:r>
            <a:endParaRPr lang="zh-CN" altLang="en-US" sz="3200"/>
          </a:p>
          <a:p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zh-CN" altLang="en-US" sz="3600" smtClean="0"/>
              <a:t>（二）情感角度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3200" smtClean="0"/>
              <a:t>主要有两种形式：</a:t>
            </a:r>
            <a:endParaRPr lang="en-US" altLang="zh-CN" sz="3200" smtClean="0"/>
          </a:p>
          <a:p>
            <a:r>
              <a:rPr lang="en-US" altLang="zh-CN" sz="3200" smtClean="0"/>
              <a:t>1</a:t>
            </a:r>
            <a:r>
              <a:rPr lang="zh-CN" altLang="en-US" sz="3200"/>
              <a:t>．同一诗人描写相似内容所表达思想感情的比较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1</a:t>
            </a:r>
            <a:r>
              <a:rPr lang="zh-CN" altLang="en-US" sz="3200"/>
              <a:t>）要熟悉课本诗句，并能准确鉴赏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 2</a:t>
            </a:r>
            <a:r>
              <a:rPr lang="zh-CN" altLang="en-US" sz="3200"/>
              <a:t>）了解作者生平，熟悉作者思想，结合全诗的感情基调分析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 3</a:t>
            </a:r>
            <a:r>
              <a:rPr lang="zh-CN" altLang="en-US" sz="3200"/>
              <a:t>）分析思想感情时，用语要准确恰当，不能胡乱套用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 4</a:t>
            </a:r>
            <a:r>
              <a:rPr lang="zh-CN" altLang="en-US" sz="3200"/>
              <a:t>）分层或分句分析，先找同再找异，先整体再局部，准确把握思想感情</a:t>
            </a:r>
            <a:r>
              <a:rPr lang="zh-CN" altLang="en-US" sz="3200" smtClean="0"/>
              <a:t>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3200"/>
              <a:t>2</a:t>
            </a:r>
            <a:r>
              <a:rPr lang="zh-CN" altLang="en-US" sz="3200"/>
              <a:t>．不同诗人描写同一景象所表达的思想感情的比较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 1</a:t>
            </a:r>
            <a:r>
              <a:rPr lang="zh-CN" altLang="en-US" sz="3200"/>
              <a:t>）联系时代背景和作者的境遇，分析作者的心情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 2</a:t>
            </a:r>
            <a:r>
              <a:rPr lang="zh-CN" altLang="en-US" sz="3200"/>
              <a:t>）根据诗歌的类型，分析诗人所表达的感情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 3</a:t>
            </a:r>
            <a:r>
              <a:rPr lang="zh-CN" altLang="en-US" sz="3200"/>
              <a:t>）结合全诗内容，分析诗歌主旨，进行恰当的鉴赏。</a:t>
            </a:r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L 形 1"/>
          <p:cNvSpPr/>
          <p:nvPr/>
        </p:nvSpPr>
        <p:spPr>
          <a:xfrm flipV="1">
            <a:off x="336693" y="456935"/>
            <a:ext cx="107975" cy="503883"/>
          </a:xfrm>
          <a:prstGeom prst="corner">
            <a:avLst/>
          </a:prstGeom>
          <a:solidFill>
            <a:srgbClr val="B3A2C7"/>
          </a:solidFill>
          <a:ln>
            <a:solidFill>
              <a:srgbClr val="B3A2C7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B3A2C7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390680" y="497857"/>
            <a:ext cx="11221079" cy="60016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just">
              <a:lnSpc>
                <a:spcPct val="150000"/>
              </a:lnSpc>
            </a:pPr>
            <a:r>
              <a:rPr lang="zh-CN" altLang="en-US" sz="3200" kern="100" smtClean="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方法：</a:t>
            </a:r>
            <a:endParaRPr lang="en-US" altLang="zh-CN" sz="3200" kern="100" smtClean="0">
              <a:latin typeface="Times New Roman" panose="02020603050405020304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indent="711200" algn="just">
              <a:lnSpc>
                <a:spcPct val="150000"/>
              </a:lnSpc>
            </a:pPr>
            <a:r>
              <a:rPr lang="zh-CN" altLang="zh-CN" sz="3200" kern="100" smtClean="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进行</a:t>
            </a:r>
            <a:r>
              <a:rPr lang="zh-CN" altLang="zh-CN" sz="32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内容、情感的比较鉴赏，前提是读懂诗歌，把握各自的感情基调。其方法与前面分析概括诗歌思想感情的方法相同。</a:t>
            </a:r>
            <a:endParaRPr lang="zh-CN" altLang="zh-CN" sz="12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 algn="just">
              <a:lnSpc>
                <a:spcPct val="150000"/>
              </a:lnSpc>
            </a:pPr>
            <a:r>
              <a:rPr lang="en-US" altLang="zh-CN" sz="3200" kern="100"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(1)</a:t>
            </a:r>
            <a:r>
              <a:rPr lang="zh-CN" altLang="zh-CN" sz="32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读标题。标题往往交代了内容，定下了感情基调。</a:t>
            </a:r>
            <a:endParaRPr lang="zh-CN" altLang="zh-CN" sz="12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 algn="just">
              <a:lnSpc>
                <a:spcPct val="150000"/>
              </a:lnSpc>
            </a:pPr>
            <a:r>
              <a:rPr lang="en-US" altLang="zh-CN" sz="3200" kern="100"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(2)</a:t>
            </a:r>
            <a:r>
              <a:rPr lang="zh-CN" altLang="zh-CN" sz="32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了解诗人所处的时代及写作背景。同样的景物，因诗人不同的际遇、不同的心情，会蕴含截然不同的情感。</a:t>
            </a:r>
            <a:endParaRPr lang="zh-CN" altLang="zh-CN" sz="12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 algn="just">
              <a:lnSpc>
                <a:spcPct val="150000"/>
              </a:lnSpc>
            </a:pPr>
            <a:r>
              <a:rPr lang="en-US" altLang="zh-CN" sz="3200" kern="100">
                <a:latin typeface="Times New Roman" panose="02020603050405020304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(3)</a:t>
            </a:r>
            <a:r>
              <a:rPr lang="zh-CN" altLang="zh-CN" sz="32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善于抓住带感情色彩的关键词语。注意诗歌的最后两句，它们往往卒章显志，点明主旨</a:t>
            </a:r>
            <a:r>
              <a:rPr lang="zh-CN" altLang="zh-CN" sz="3200" kern="100" smtClean="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2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516219" y="1006649"/>
            <a:ext cx="11159562" cy="52629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just">
              <a:lnSpc>
                <a:spcPct val="150000"/>
              </a:lnSpc>
            </a:pPr>
            <a:r>
              <a:rPr lang="zh-CN" altLang="zh-CN" sz="32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在上面基础上进行比较，需要注意：</a:t>
            </a:r>
            <a:endParaRPr lang="zh-CN" altLang="zh-CN" sz="12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indent="711200" algn="just">
              <a:lnSpc>
                <a:spcPct val="150000"/>
              </a:lnSpc>
            </a:pPr>
            <a:r>
              <a:rPr lang="en-US" altLang="zh-CN" sz="3200" kern="100">
                <a:latin typeface="+mn-ea"/>
                <a:cs typeface="Courier New" panose="02070309020205020404" pitchFamily="49" charset="0"/>
              </a:rPr>
              <a:t>(1)</a:t>
            </a:r>
            <a:r>
              <a:rPr lang="zh-CN" altLang="zh-CN" sz="3200" kern="100">
                <a:latin typeface="+mn-ea"/>
                <a:cs typeface="Times New Roman" panose="02020603050405020304" pitchFamily="18" charset="0"/>
              </a:rPr>
              <a:t>熟悉感情基调术语，会用这些术语比较感情基调的异同，如忧愁与闲适、悲伤与欢快。</a:t>
            </a:r>
            <a:endParaRPr lang="zh-CN" altLang="zh-CN" sz="1200" kern="100">
              <a:latin typeface="+mn-ea"/>
              <a:cs typeface="Courier New" panose="02070309020205020404" pitchFamily="49" charset="0"/>
            </a:endParaRPr>
          </a:p>
          <a:p>
            <a:pPr indent="711200" algn="just">
              <a:lnSpc>
                <a:spcPct val="150000"/>
              </a:lnSpc>
            </a:pPr>
            <a:r>
              <a:rPr lang="en-US" altLang="zh-CN" sz="3200" kern="100">
                <a:latin typeface="+mn-ea"/>
                <a:cs typeface="Courier New" panose="02070309020205020404" pitchFamily="49" charset="0"/>
              </a:rPr>
              <a:t>(2)</a:t>
            </a:r>
            <a:r>
              <a:rPr lang="zh-CN" altLang="zh-CN" sz="3200" kern="100">
                <a:latin typeface="+mn-ea"/>
                <a:cs typeface="Times New Roman" panose="02020603050405020304" pitchFamily="18" charset="0"/>
              </a:rPr>
              <a:t>进一步比较分析出产生不同感情的原因或情境，这也是情感比较的重要内容。</a:t>
            </a:r>
            <a:endParaRPr lang="zh-CN" altLang="zh-CN" sz="1200" kern="100">
              <a:latin typeface="+mn-ea"/>
              <a:cs typeface="Courier New" panose="02070309020205020404" pitchFamily="49" charset="0"/>
            </a:endParaRPr>
          </a:p>
          <a:p>
            <a:pPr indent="711200" algn="just">
              <a:lnSpc>
                <a:spcPct val="150000"/>
              </a:lnSpc>
            </a:pPr>
            <a:r>
              <a:rPr lang="en-US" altLang="zh-CN" sz="3200" kern="100">
                <a:latin typeface="+mn-ea"/>
                <a:cs typeface="Courier New" panose="02070309020205020404" pitchFamily="49" charset="0"/>
              </a:rPr>
              <a:t>(3)</a:t>
            </a:r>
            <a:r>
              <a:rPr lang="zh-CN" altLang="zh-CN" sz="3200" kern="100">
                <a:latin typeface="+mn-ea"/>
                <a:cs typeface="Times New Roman" panose="02020603050405020304" pitchFamily="18" charset="0"/>
              </a:rPr>
              <a:t>比较时注意点面结合，既要有总体概括，又要有具体分析。</a:t>
            </a:r>
            <a:endParaRPr lang="zh-CN" altLang="zh-CN" sz="1050" kern="100">
              <a:latin typeface="+mn-ea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2155"/>
          </a:xfrm>
        </p:spPr>
        <p:txBody>
          <a:bodyPr>
            <a:normAutofit/>
          </a:bodyPr>
          <a:lstStyle/>
          <a:p>
            <a:r>
              <a:rPr lang="zh-CN" altLang="en-US" sz="3600" smtClean="0"/>
              <a:t>练习</a:t>
            </a:r>
            <a:r>
              <a:rPr lang="en-US" altLang="zh-CN" sz="3600" smtClean="0"/>
              <a:t>1</a:t>
            </a:r>
            <a:r>
              <a:rPr lang="zh-CN" altLang="en-US" sz="3600" smtClean="0"/>
              <a:t>：阅读</a:t>
            </a:r>
            <a:r>
              <a:rPr lang="zh-CN" altLang="en-US" sz="3600"/>
              <a:t>下面两首诗，完成后面任务。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3895" y="967495"/>
            <a:ext cx="11310425" cy="4351338"/>
          </a:xfrm>
        </p:spPr>
        <p:txBody>
          <a:bodyPr/>
          <a:lstStyle/>
          <a:p>
            <a:pPr algn="ctr"/>
            <a:r>
              <a:rPr lang="zh-CN" altLang="en-US"/>
              <a:t>楼　前</a:t>
            </a:r>
            <a:endParaRPr lang="zh-CN" altLang="en-US"/>
          </a:p>
          <a:p>
            <a:pPr algn="ctr"/>
            <a:r>
              <a:rPr lang="en-US" altLang="zh-CN"/>
              <a:t>[</a:t>
            </a:r>
            <a:r>
              <a:rPr lang="zh-CN" altLang="en-US"/>
              <a:t>中唐</a:t>
            </a:r>
            <a:r>
              <a:rPr lang="en-US" altLang="zh-CN"/>
              <a:t>]</a:t>
            </a:r>
            <a:r>
              <a:rPr lang="zh-CN" altLang="en-US"/>
              <a:t>王建</a:t>
            </a:r>
            <a:endParaRPr lang="zh-CN" altLang="en-US"/>
          </a:p>
          <a:p>
            <a:pPr algn="ctr"/>
            <a:r>
              <a:rPr lang="zh-CN" altLang="en-US"/>
              <a:t>天宝年前勤政楼，每年三日作千秋①</a:t>
            </a:r>
            <a:r>
              <a:rPr lang="zh-CN" altLang="en-US" smtClean="0"/>
              <a:t>。</a:t>
            </a:r>
            <a:endParaRPr lang="en-US" altLang="zh-CN"/>
          </a:p>
          <a:p>
            <a:pPr algn="ctr"/>
            <a:r>
              <a:rPr lang="zh-CN" altLang="en-US" smtClean="0"/>
              <a:t>飞龙</a:t>
            </a:r>
            <a:r>
              <a:rPr lang="zh-CN" altLang="en-US"/>
              <a:t>老马曾教舞，闻着音声总举头。</a:t>
            </a:r>
            <a:endParaRPr lang="zh-CN" altLang="en-US"/>
          </a:p>
          <a:p>
            <a:pPr algn="ctr"/>
            <a:r>
              <a:rPr lang="zh-CN" altLang="en-US"/>
              <a:t>过勤政楼</a:t>
            </a:r>
            <a:endParaRPr lang="zh-CN" altLang="en-US"/>
          </a:p>
          <a:p>
            <a:pPr algn="ctr"/>
            <a:r>
              <a:rPr lang="en-US" altLang="zh-CN"/>
              <a:t>[</a:t>
            </a:r>
            <a:r>
              <a:rPr lang="zh-CN" altLang="en-US"/>
              <a:t>晚唐</a:t>
            </a:r>
            <a:r>
              <a:rPr lang="en-US" altLang="zh-CN"/>
              <a:t>]</a:t>
            </a:r>
            <a:r>
              <a:rPr lang="zh-CN" altLang="en-US"/>
              <a:t>杜牧</a:t>
            </a:r>
            <a:endParaRPr lang="zh-CN" altLang="en-US"/>
          </a:p>
          <a:p>
            <a:pPr algn="ctr"/>
            <a:r>
              <a:rPr lang="zh-CN" altLang="en-US"/>
              <a:t>千秋佳节名空在，承露丝囊世已无。</a:t>
            </a:r>
            <a:endParaRPr lang="zh-CN" altLang="en-US"/>
          </a:p>
          <a:p>
            <a:pPr algn="ctr"/>
            <a:r>
              <a:rPr lang="zh-CN" altLang="en-US"/>
              <a:t>惟有紫苔偏称意，年年因雨上金铺②</a:t>
            </a:r>
            <a:r>
              <a:rPr lang="zh-CN" altLang="en-US" smtClean="0"/>
              <a:t>。</a:t>
            </a:r>
            <a:endParaRPr lang="en-US" altLang="zh-CN" smtClean="0"/>
          </a:p>
          <a:p>
            <a:r>
              <a:rPr lang="en-US" altLang="zh-CN"/>
              <a:t>[</a:t>
            </a:r>
            <a:r>
              <a:rPr lang="zh-CN" altLang="en-US"/>
              <a:t>注</a:t>
            </a:r>
            <a:r>
              <a:rPr lang="en-US" altLang="zh-CN"/>
              <a:t>]</a:t>
            </a:r>
            <a:r>
              <a:rPr lang="zh-CN" altLang="en-US"/>
              <a:t>　①千秋节：唐开元十七年八月，丞相表请每年八月五日</a:t>
            </a:r>
            <a:r>
              <a:rPr lang="en-US" altLang="zh-CN"/>
              <a:t>(</a:t>
            </a:r>
            <a:r>
              <a:rPr lang="zh-CN" altLang="en-US"/>
              <a:t>玄宗生日</a:t>
            </a:r>
            <a:r>
              <a:rPr lang="en-US" altLang="zh-CN"/>
              <a:t>)</a:t>
            </a:r>
            <a:r>
              <a:rPr lang="zh-CN" altLang="en-US"/>
              <a:t>为千秋节。此后，玄宗每年在勤政楼庆生，赏百匹飞龙舞马。飞龙，马厩名。士庶间互赠承露丝囊。②金铺：钉在门上的兽面形的门环底座。</a:t>
            </a:r>
            <a:endParaRPr lang="zh-CN" altLang="en-US"/>
          </a:p>
          <a:p>
            <a:pPr algn="ctr"/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https://d.book118.com/295203100113011043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Calibri Light</vt:lpstr>
      <vt:lpstr>宋体</vt:lpstr>
      <vt:lpstr>Times New Roman</vt:lpstr>
      <vt:lpstr>方正中等线简体</vt:lpstr>
      <vt:lpstr>Courier New</vt:lpstr>
      <vt:lpstr>微软雅黑</vt:lpstr>
      <vt:lpstr>楷体_GB2312</vt:lpstr>
      <vt:lpstr>Office Theme</vt:lpstr>
      <vt:lpstr>第十一讲</vt:lpstr>
      <vt:lpstr>一、考情概览</vt:lpstr>
      <vt:lpstr>二、比较阅读的四大角度</vt:lpstr>
      <vt:lpstr>（一）形象角度</vt:lpstr>
      <vt:lpstr>PowerPoint Presentation</vt:lpstr>
      <vt:lpstr>PowerPoint Presentation</vt:lpstr>
      <vt:lpstr>练习1：阅读下面两首宋诗，完成后面任务。</vt:lpstr>
      <vt:lpstr>PowerPoint Presentation</vt:lpstr>
      <vt:lpstr>练习2：阅读下面两首宋词，然后回答问题。</vt:lpstr>
      <vt:lpstr>PowerPoint Presentation</vt:lpstr>
      <vt:lpstr>（二）情感角度</vt:lpstr>
      <vt:lpstr>PowerPoint Presentation</vt:lpstr>
      <vt:lpstr>PowerPoint Presentation</vt:lpstr>
      <vt:lpstr>PowerPoint Presentation</vt:lpstr>
      <vt:lpstr>练习1：阅读下面两首诗，完成后面任务。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2024-09-05T00:49:04.581</cp:lastPrinted>
  <dcterms:created xsi:type="dcterms:W3CDTF">2024-09-04T16:49:04Z</dcterms:created>
  <dcterms:modified xsi:type="dcterms:W3CDTF">2024-09-04T16:49:06Z</dcterms:modified>
</cp:coreProperties>
</file>