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E3488-600C-48B6-953D-A312D20A41F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3EC090-1D11-44F3-AF8F-F6F93BF0AA7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谷歌如何做好组织能力建设？ 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07A44-F558-4B2D-9ADC-4390F594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6848B-8363-4836-8B7B-90B67B7C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10F4-2DEF-42F5-A8BE-FD2E81297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BA23-7D48-422A-B490-67226899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C8EBD-4DB0-44AD-A337-D38B76A5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83D8E-CE7A-4414-903E-2EA2C7AD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5F3693-F4FA-4067-8DCC-A61D973B9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01331-36F1-4564-AC41-A605B863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9AC0F-F537-4080-8623-A12B2CA6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8742C-11D9-401D-9584-032C59EB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90AC-3AED-42C5-B61A-C2F45A78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DAD53D-8A36-4298-8A68-41675434C27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B9A7D43-4CEA-4845-B182-C2102615214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3420012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6"/>
          <p:cNvSpPr/>
          <p:nvPr/>
        </p:nvSpPr>
        <p:spPr>
          <a:xfrm rot="2700000">
            <a:off x="-2804729" y="566645"/>
            <a:ext cx="5609457" cy="5465681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tx1"/>
              </a:solidFill>
              <a:latin typeface="思源黑体" panose="020b0500000000000000" pitchFamily="34" charset="-122"/>
              <a:ea typeface="思源黑体" panose="020b0500000000000000" pitchFamily="34" charset="-122"/>
              <a:cs typeface="+mn-ea"/>
              <a:sym typeface="思源黑体" panose="020b0500000000000000" pitchFamily="34" charset="-122"/>
            </a:endParaRPr>
          </a:p>
        </p:txBody>
      </p:sp>
      <p:sp>
        <p:nvSpPr>
          <p:cNvPr id="5" name="Rounded Rectangle 8"/>
          <p:cNvSpPr/>
          <p:nvPr/>
        </p:nvSpPr>
        <p:spPr>
          <a:xfrm>
            <a:off x="1300112" y="1748777"/>
            <a:ext cx="3933536" cy="3591451"/>
          </a:xfrm>
          <a:prstGeom prst="roundRect">
            <a:avLst>
              <a:gd name="adj" fmla="val 3093"/>
            </a:avLst>
          </a:prstGeom>
          <a:blipFill>
            <a:blip r:embed="rId3"/>
            <a:stretch>
              <a:fillRect l="-18477" r="-18477"/>
            </a:stretch>
          </a:blip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 sz="3600">
              <a:solidFill>
                <a:schemeClr val="bg1"/>
              </a:solidFill>
              <a:latin typeface="思源黑体" panose="020b0500000000000000" pitchFamily="34" charset="-122"/>
              <a:ea typeface="思源黑体" panose="020b0500000000000000" pitchFamily="34" charset="-122"/>
              <a:cs typeface="+mn-ea"/>
              <a:sym typeface="思源黑体" panose="020b0500000000000000" pitchFamily="34" charset="-122"/>
            </a:endParaRPr>
          </a:p>
        </p:txBody>
      </p:sp>
      <p:sp>
        <p:nvSpPr>
          <p:cNvPr id="6" name="PA-矩形 3"/>
          <p:cNvSpPr/>
          <p:nvPr>
            <p:custDataLst>
              <p:tags r:id="rId4"/>
            </p:custDataLst>
          </p:nvPr>
        </p:nvSpPr>
        <p:spPr>
          <a:xfrm>
            <a:off x="6040755" y="2144395"/>
            <a:ext cx="5523230" cy="302387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4800" b="1"/>
              <a:t>阿里巴巴的绩效评分标准和“271”制</a:t>
            </a:r>
            <a:r>
              <a:rPr lang="zh-CN" altLang="en-US" sz="4400" b="1"/>
              <a:t>度 </a:t>
            </a:r>
            <a:endParaRPr lang="zh-CN" altLang="en-US" sz="4400" b="1"/>
          </a:p>
        </p:txBody>
      </p:sp>
      <p:sp>
        <p:nvSpPr>
          <p:cNvPr id="10" name="矩形: 圆角 6"/>
          <p:cNvSpPr/>
          <p:nvPr/>
        </p:nvSpPr>
        <p:spPr>
          <a:xfrm rot="2700000">
            <a:off x="10719226" y="-602045"/>
            <a:ext cx="2027189" cy="197523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>
              <a:solidFill>
                <a:schemeClr val="tx1"/>
              </a:solidFill>
              <a:latin typeface="思源黑体" panose="020b0500000000000000" pitchFamily="34" charset="-122"/>
              <a:ea typeface="思源黑体" panose="020b0500000000000000" pitchFamily="34" charset="-122"/>
              <a:cs typeface="+mn-ea"/>
              <a:sym typeface="思源黑体" panose="020b05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/>
          <p:nvPr/>
        </p:nvSpPr>
        <p:spPr>
          <a:xfrm>
            <a:off x="845127" y="0"/>
            <a:ext cx="3657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Google Shape;235;p31"/>
          <p:cNvSpPr/>
          <p:nvPr/>
        </p:nvSpPr>
        <p:spPr>
          <a:xfrm>
            <a:off x="2119745" y="990599"/>
            <a:ext cx="3491346" cy="4876800"/>
          </a:xfrm>
          <a:custGeom>
            <a:rect l="l" t="t" r="r" b="b"/>
            <a:pathLst>
              <a:path w="5786845" h="4284617" extrusionOk="0">
                <a:moveTo>
                  <a:pt x="0" y="0"/>
                </a:moveTo>
                <a:lnTo>
                  <a:pt x="5786845" y="0"/>
                </a:lnTo>
                <a:lnTo>
                  <a:pt x="5786845" y="4284617"/>
                </a:lnTo>
                <a:lnTo>
                  <a:pt x="0" y="4284617"/>
                </a:lnTo>
                <a:close/>
              </a:path>
            </a:pathLst>
          </a:custGeom>
          <a:blipFill>
            <a:blip r:embed="rId2"/>
            <a:stretch>
              <a:fillRect l="-54762" r="-54762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  <p:sp>
        <p:nvSpPr>
          <p:cNvPr id="4" name="TextBox 9"/>
          <p:cNvSpPr txBox="1"/>
          <p:nvPr/>
        </p:nvSpPr>
        <p:spPr>
          <a:xfrm rot="5400000">
            <a:off x="11275812" y="5566173"/>
            <a:ext cx="82747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900" spc="300">
                <a:solidFill>
                  <a:schemeClr val="tx1">
                    <a:lumMod val="95000"/>
                    <a:lumOff val="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DESIGH</a:t>
            </a:r>
            <a:endParaRPr lang="en-US" sz="900" spc="300">
              <a:solidFill>
                <a:schemeClr val="tx1">
                  <a:lumMod val="95000"/>
                  <a:lumOff val="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" name="Oval 10"/>
          <p:cNvSpPr/>
          <p:nvPr/>
        </p:nvSpPr>
        <p:spPr>
          <a:xfrm>
            <a:off x="11509437" y="6316045"/>
            <a:ext cx="360219" cy="3602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ircle: Hollow 14"/>
          <p:cNvSpPr/>
          <p:nvPr/>
        </p:nvSpPr>
        <p:spPr>
          <a:xfrm>
            <a:off x="11319163" y="-397083"/>
            <a:ext cx="1274614" cy="1274614"/>
          </a:xfrm>
          <a:prstGeom prst="donut">
            <a:avLst>
              <a:gd name="adj" fmla="val 15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15"/>
          <p:cNvSpPr txBox="1"/>
          <p:nvPr/>
        </p:nvSpPr>
        <p:spPr>
          <a:xfrm>
            <a:off x="9535753" y="2028443"/>
            <a:ext cx="142099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200" b="1" i="1">
                <a:solidFill>
                  <a:schemeClr val="bg1">
                    <a:lumMod val="9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01</a:t>
            </a:r>
            <a:endParaRPr lang="id-ID" sz="7200" b="1" i="1">
              <a:solidFill>
                <a:schemeClr val="bg1">
                  <a:lumMod val="9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11" name="TextBox 24"/>
          <p:cNvSpPr txBox="1"/>
          <p:nvPr/>
        </p:nvSpPr>
        <p:spPr>
          <a:xfrm>
            <a:off x="5968365" y="1216660"/>
            <a:ext cx="5455920" cy="346075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7930" rtl="0" eaLnBrk="1" fontAlgn="auto" latinLnBrk="0" hangingPunct="1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阿里巴巴的绩效评分标准</a:t>
            </a:r>
            <a:endParaRPr lang="zh-CN" altLang="en-US" sz="3200" b="1">
              <a:solidFill>
                <a:schemeClr val="bg1">
                  <a:lumMod val="50000"/>
                </a:schemeClr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  <a:sym typeface="FZHei-B01S" panose="02010601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143625" y="2275840"/>
            <a:ext cx="510540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首先要说明的是，目前，在阿里巴巴，OKR还只是一种尝试，大部分的部门依然在使用KPI。而阿里巴巴制定KPI的核心又可以概括成一句话：</a:t>
            </a:r>
            <a:r>
              <a:rPr lang="zh-CN" altLang="en-US" sz="2400" b="1"/>
              <a:t>公司利益、部门利益、员工利益三合一，所有力都往一处使。</a:t>
            </a:r>
            <a:endParaRPr lang="zh-CN" altLang="en-US"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"/>
          <p:cNvSpPr txBox="1"/>
          <p:nvPr/>
        </p:nvSpPr>
        <p:spPr>
          <a:xfrm>
            <a:off x="929843" y="1093501"/>
            <a:ext cx="2844800" cy="4266541"/>
          </a:xfrm>
          <a:prstGeom prst="parallelogram">
            <a:avLst/>
          </a:prstGeom>
          <a:blipFill>
            <a:blip r:embed="rId2"/>
            <a:stretch>
              <a:fillRect l="-62333" r="-62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文本框 2"/>
          <p:cNvSpPr txBox="1"/>
          <p:nvPr/>
        </p:nvSpPr>
        <p:spPr>
          <a:xfrm>
            <a:off x="4093210" y="706755"/>
            <a:ext cx="751268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据此，阿里巴巴将其业绩评分标准划分为以下6档：</a:t>
            </a:r>
            <a:endParaRPr lang="zh-CN" altLang="en-US" sz="2400" b="1"/>
          </a:p>
          <a:p>
            <a:r>
              <a:rPr lang="zh-CN" altLang="en-US" sz="2400"/>
              <a:t>3分：不合格</a:t>
            </a:r>
            <a:endParaRPr lang="zh-CN" altLang="en-US" sz="2400"/>
          </a:p>
          <a:p>
            <a:r>
              <a:rPr lang="zh-CN" altLang="en-US" sz="2400"/>
              <a:t>3.25分：需要提高</a:t>
            </a:r>
            <a:endParaRPr lang="zh-CN" altLang="en-US" sz="2400"/>
          </a:p>
          <a:p>
            <a:r>
              <a:rPr lang="zh-CN" altLang="en-US" sz="2400"/>
              <a:t>3.5分：符合预期</a:t>
            </a:r>
            <a:endParaRPr lang="zh-CN" altLang="en-US" sz="2400"/>
          </a:p>
          <a:p>
            <a:r>
              <a:rPr lang="zh-CN" altLang="en-US" sz="2400"/>
              <a:t>3.75分：部分超过预期</a:t>
            </a:r>
            <a:endParaRPr lang="zh-CN" altLang="en-US" sz="2400"/>
          </a:p>
          <a:p>
            <a:r>
              <a:rPr lang="zh-CN" altLang="en-US" sz="2400"/>
              <a:t>4分：持续一贯超出预期</a:t>
            </a:r>
            <a:endParaRPr lang="zh-CN" altLang="en-US" sz="2400"/>
          </a:p>
          <a:p>
            <a:r>
              <a:rPr lang="zh-CN" altLang="en-US" sz="2400"/>
              <a:t>5分：杰出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 b="1"/>
              <a:t>根据这个评分标准，目前在阿里巴巴，大概有20%的员工会拿到3~3.25分，而有70%的员工会拿到3.5~3.75的分数，只有10%的员工能拿到4分。</a:t>
            </a:r>
            <a:r>
              <a:rPr lang="zh-CN" altLang="en-US" sz="2400"/>
              <a:t>这就意味着，拿4分是或者4分以上是非常难的，要得到这4分，不仅要付出12分的努力，更要有“真金不怕火炼”的真本事，能真正解决重要的难题。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/>
        </p:nvSpPr>
        <p:spPr>
          <a:xfrm rot="2700000">
            <a:off x="6089855" y="714900"/>
            <a:ext cx="5428202" cy="542819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sp>
        <p:nvSpPr>
          <p:cNvPr id="3" name="Oval 2"/>
          <p:cNvSpPr/>
          <p:nvPr/>
        </p:nvSpPr>
        <p:spPr>
          <a:xfrm>
            <a:off x="10313803" y="5496648"/>
            <a:ext cx="249382" cy="24938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sp>
        <p:nvSpPr>
          <p:cNvPr id="5" name="Rectangle 4"/>
          <p:cNvSpPr/>
          <p:nvPr/>
        </p:nvSpPr>
        <p:spPr>
          <a:xfrm rot="5400000">
            <a:off x="-346364" y="346363"/>
            <a:ext cx="1357745" cy="6650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532" y="414927"/>
            <a:ext cx="3525816" cy="6206600"/>
          </a:xfrm>
          <a:prstGeom prst="rect">
            <a:avLst/>
          </a:prstGeom>
          <a:effectLst/>
        </p:spPr>
      </p:pic>
      <p:sp>
        <p:nvSpPr>
          <p:cNvPr id="11" name="Picture Placeholder 15"/>
          <p:cNvSpPr txBox="1"/>
          <p:nvPr/>
        </p:nvSpPr>
        <p:spPr>
          <a:xfrm>
            <a:off x="5670930" y="1258189"/>
            <a:ext cx="2401847" cy="4341620"/>
          </a:xfrm>
          <a:prstGeom prst="rect">
            <a:avLst/>
          </a:prstGeom>
          <a:blipFill>
            <a:blip r:embed="rId3"/>
            <a:stretch>
              <a:fillRect l="-85571" r="-85571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7"/>
          <p:cNvSpPr txBox="1"/>
          <p:nvPr/>
        </p:nvSpPr>
        <p:spPr>
          <a:xfrm>
            <a:off x="764306" y="2773189"/>
            <a:ext cx="3611880" cy="1753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5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阿里巴巴的</a:t>
            </a:r>
            <a:endParaRPr sz="5400">
              <a:solidFill>
                <a:schemeClr val="tx1">
                  <a:lumMod val="75000"/>
                  <a:lumOff val="25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</a:endParaRPr>
          </a:p>
          <a:p>
            <a:pPr algn="l"/>
            <a:r>
              <a:rPr sz="5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“271”制度</a:t>
            </a:r>
            <a:endParaRPr sz="5400">
              <a:solidFill>
                <a:schemeClr val="tx1">
                  <a:lumMod val="75000"/>
                  <a:lumOff val="25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</a:endParaRPr>
          </a:p>
        </p:txBody>
      </p:sp>
      <p:sp>
        <p:nvSpPr>
          <p:cNvPr id="14" name="TextBox 24"/>
          <p:cNvSpPr txBox="1"/>
          <p:nvPr/>
        </p:nvSpPr>
        <p:spPr>
          <a:xfrm>
            <a:off x="8482965" y="2026920"/>
            <a:ext cx="3122930" cy="2398395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793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归根到底，绩效评分标准就是为绩效考核而服务的，那么落实到具体的员工身上，这个绩效考核的分数又该如何打呢？</a:t>
            </a:r>
            <a:endParaRPr lang="zh-CN" altLang="en-US" sz="2000">
              <a:solidFill>
                <a:schemeClr val="bg1">
                  <a:lumMod val="50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  <a:sym typeface="FZHei-B01S" panose="02010601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"/>
          <p:cNvSpPr txBox="1"/>
          <p:nvPr/>
        </p:nvSpPr>
        <p:spPr>
          <a:xfrm>
            <a:off x="929843" y="1093501"/>
            <a:ext cx="2844800" cy="4266541"/>
          </a:xfrm>
          <a:prstGeom prst="parallelogram">
            <a:avLst/>
          </a:prstGeom>
          <a:blipFill>
            <a:blip r:embed="rId2"/>
            <a:stretch>
              <a:fillRect l="-62333" r="-62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文本框 2"/>
          <p:cNvSpPr txBox="1"/>
          <p:nvPr/>
        </p:nvSpPr>
        <p:spPr>
          <a:xfrm>
            <a:off x="4531995" y="715010"/>
            <a:ext cx="6674485" cy="5631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管理者都知道，绩效考核最容易得罪人。有的管理者为了不得罪人，绩效考核都打高分。到头来，“小白兔”式员工不害怕被降薪，“骄娇二气”就更加浓厚了；“明星”员工见付出再多也得不到回报，不再继续努力做业绩。</a:t>
            </a:r>
            <a:r>
              <a:rPr lang="zh-CN" altLang="en-US" sz="2400" b="1"/>
              <a:t>这就完全失去了绩效考核的意义，团队迟早要散。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 b="1"/>
              <a:t>除了阿里巴巴以外，网易等许多名企都十分推崇“快乐工作”，它们试图通过宽松、人性化的管理模式，为员工打造一个更好的工作环境，在最大限度上激发员工的工作热情。</a:t>
            </a:r>
            <a:r>
              <a:rPr lang="zh-CN" altLang="en-US" sz="2400"/>
              <a:t>但这种模式也是有底线与原则的，即根据考核赏罚分明。只有这样，才能让每一位员工也做到有原则、有底线，在工作中不“摸鱼”，不混日子，将工作视为事业，并为之奋斗。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"/>
          <p:cNvSpPr txBox="1"/>
          <p:nvPr/>
        </p:nvSpPr>
        <p:spPr>
          <a:xfrm>
            <a:off x="929843" y="1093501"/>
            <a:ext cx="2844800" cy="4266541"/>
          </a:xfrm>
          <a:prstGeom prst="parallelogram">
            <a:avLst/>
          </a:prstGeom>
          <a:blipFill>
            <a:blip r:embed="rId2"/>
            <a:stretch>
              <a:fillRect l="-62333" r="-62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文本框 2"/>
          <p:cNvSpPr txBox="1"/>
          <p:nvPr/>
        </p:nvSpPr>
        <p:spPr>
          <a:xfrm>
            <a:off x="4303395" y="1727200"/>
            <a:ext cx="667448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为此，阿里巴巴出台了“271”制度。</a:t>
            </a:r>
            <a:r>
              <a:rPr lang="zh-CN" altLang="en-US" sz="2800"/>
              <a:t>事实上，“271”制度并非阿里巴巴原创，它与双轨制绩效考核一样，是“中供铁军”的早期奠基人关明生先生从通用电气带过来的。</a:t>
            </a:r>
            <a:r>
              <a:rPr lang="zh-CN" altLang="en-US" sz="2800" b="1"/>
              <a:t>直到今天，阿里巴巴还在坚持。在阿里巴巴，每一个团队都有一个“271”的排名，甚至每一个层级都在贯彻“271”制度。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/>
        </p:nvSpPr>
        <p:spPr>
          <a:xfrm rot="2700000">
            <a:off x="6089855" y="714900"/>
            <a:ext cx="5428202" cy="542819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sp>
        <p:nvSpPr>
          <p:cNvPr id="3" name="Oval 2"/>
          <p:cNvSpPr/>
          <p:nvPr/>
        </p:nvSpPr>
        <p:spPr>
          <a:xfrm>
            <a:off x="10313803" y="5496648"/>
            <a:ext cx="249382" cy="24938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sp>
        <p:nvSpPr>
          <p:cNvPr id="5" name="Rectangle 4"/>
          <p:cNvSpPr/>
          <p:nvPr/>
        </p:nvSpPr>
        <p:spPr>
          <a:xfrm rot="5400000">
            <a:off x="-346364" y="346363"/>
            <a:ext cx="1357745" cy="6650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532" y="414927"/>
            <a:ext cx="3525816" cy="6206600"/>
          </a:xfrm>
          <a:prstGeom prst="rect">
            <a:avLst/>
          </a:prstGeom>
          <a:effectLst/>
        </p:spPr>
      </p:pic>
      <p:sp>
        <p:nvSpPr>
          <p:cNvPr id="11" name="Picture Placeholder 15"/>
          <p:cNvSpPr txBox="1"/>
          <p:nvPr/>
        </p:nvSpPr>
        <p:spPr>
          <a:xfrm>
            <a:off x="5670930" y="1258189"/>
            <a:ext cx="2401847" cy="4341620"/>
          </a:xfrm>
          <a:prstGeom prst="rect">
            <a:avLst/>
          </a:prstGeom>
          <a:blipFill>
            <a:blip r:embed="rId3"/>
            <a:stretch>
              <a:fillRect l="-85571" r="-85571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7"/>
          <p:cNvSpPr txBox="1"/>
          <p:nvPr/>
        </p:nvSpPr>
        <p:spPr>
          <a:xfrm>
            <a:off x="664611" y="2945909"/>
            <a:ext cx="3865880" cy="1753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5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什么是“271”</a:t>
            </a:r>
            <a:endParaRPr lang="zh-CN" altLang="en-US" sz="5400">
              <a:solidFill>
                <a:schemeClr val="tx1">
                  <a:lumMod val="75000"/>
                  <a:lumOff val="25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</a:endParaRPr>
          </a:p>
          <a:p>
            <a:pPr algn="l"/>
            <a:r>
              <a:rPr lang="zh-CN" altLang="en-US" sz="5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制度</a:t>
            </a:r>
            <a:endParaRPr lang="zh-CN" altLang="en-US" sz="5400">
              <a:solidFill>
                <a:schemeClr val="tx1">
                  <a:lumMod val="75000"/>
                  <a:lumOff val="25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</a:endParaRPr>
          </a:p>
        </p:txBody>
      </p:sp>
      <p:sp>
        <p:nvSpPr>
          <p:cNvPr id="14" name="TextBox 24"/>
          <p:cNvSpPr txBox="1"/>
          <p:nvPr/>
        </p:nvSpPr>
        <p:spPr>
          <a:xfrm>
            <a:off x="8156575" y="2459990"/>
            <a:ext cx="3173730" cy="1936750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793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“271”制度，就是管理者在每季度、每年根据双轨制绩效考核，把员工划分为三个档次：</a:t>
            </a:r>
            <a:endParaRPr lang="zh-CN" altLang="en-US" sz="2000">
              <a:solidFill>
                <a:schemeClr val="bg1">
                  <a:lumMod val="50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  <a:sym typeface="FZHei-B01S" panose="02010601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Picture Placeholder 1"/>
          <p:cNvSpPr txBox="1"/>
          <p:nvPr/>
        </p:nvSpPr>
        <p:spPr>
          <a:xfrm>
            <a:off x="929843" y="1093501"/>
            <a:ext cx="2844800" cy="4266541"/>
          </a:xfrm>
          <a:prstGeom prst="parallelogram">
            <a:avLst/>
          </a:prstGeom>
          <a:blipFill>
            <a:blip r:embed="rId2"/>
            <a:stretch>
              <a:fillRect l="-62333" r="-62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文本框 2"/>
          <p:cNvSpPr txBox="1"/>
          <p:nvPr/>
        </p:nvSpPr>
        <p:spPr>
          <a:xfrm>
            <a:off x="4303395" y="1727200"/>
            <a:ext cx="667448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为此，阿里巴巴出台了“271”制度。</a:t>
            </a:r>
            <a:r>
              <a:rPr lang="zh-CN" altLang="en-US" sz="2800"/>
              <a:t>事实上，“271”制度并非阿里巴巴原创，它与双轨制绩效考核一样，是“中供铁军”的早期奠基人关明生先生从通用电气带过来的。</a:t>
            </a:r>
            <a:r>
              <a:rPr lang="zh-CN" altLang="en-US" sz="2800" b="1"/>
              <a:t>直到今天，阿里巴巴还在坚持。在阿里巴巴，每一个团队都有一个“271”的排名，甚至每一个层级都在贯彻“271”制度。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/>
          <p:nvPr/>
        </p:nvSpPr>
        <p:spPr>
          <a:xfrm>
            <a:off x="845127" y="0"/>
            <a:ext cx="3657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Google Shape;235;p31"/>
          <p:cNvSpPr/>
          <p:nvPr/>
        </p:nvSpPr>
        <p:spPr>
          <a:xfrm>
            <a:off x="2119745" y="990599"/>
            <a:ext cx="3491346" cy="4876800"/>
          </a:xfrm>
          <a:custGeom>
            <a:rect l="l" t="t" r="r" b="b"/>
            <a:pathLst>
              <a:path w="5786845" h="4284617" extrusionOk="0">
                <a:moveTo>
                  <a:pt x="0" y="0"/>
                </a:moveTo>
                <a:lnTo>
                  <a:pt x="5786845" y="0"/>
                </a:lnTo>
                <a:lnTo>
                  <a:pt x="5786845" y="4284617"/>
                </a:lnTo>
                <a:lnTo>
                  <a:pt x="0" y="4284617"/>
                </a:lnTo>
                <a:close/>
              </a:path>
            </a:pathLst>
          </a:custGeom>
          <a:blipFill>
            <a:blip r:embed="rId2"/>
            <a:stretch>
              <a:fillRect l="-54762" r="-54762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  <p:sp>
        <p:nvSpPr>
          <p:cNvPr id="4" name="TextBox 9"/>
          <p:cNvSpPr txBox="1"/>
          <p:nvPr/>
        </p:nvSpPr>
        <p:spPr>
          <a:xfrm rot="5400000">
            <a:off x="11275812" y="5566173"/>
            <a:ext cx="82747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900" spc="300">
                <a:solidFill>
                  <a:schemeClr val="tx1">
                    <a:lumMod val="95000"/>
                    <a:lumOff val="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DESIGH</a:t>
            </a:r>
            <a:endParaRPr lang="en-US" sz="900" spc="300">
              <a:solidFill>
                <a:schemeClr val="tx1">
                  <a:lumMod val="95000"/>
                  <a:lumOff val="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" name="Oval 10"/>
          <p:cNvSpPr/>
          <p:nvPr/>
        </p:nvSpPr>
        <p:spPr>
          <a:xfrm>
            <a:off x="11509437" y="6316045"/>
            <a:ext cx="360219" cy="3602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ircle: Hollow 14"/>
          <p:cNvSpPr/>
          <p:nvPr/>
        </p:nvSpPr>
        <p:spPr>
          <a:xfrm>
            <a:off x="11319163" y="-397083"/>
            <a:ext cx="1274614" cy="1274614"/>
          </a:xfrm>
          <a:prstGeom prst="donut">
            <a:avLst>
              <a:gd name="adj" fmla="val 15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15"/>
          <p:cNvSpPr txBox="1"/>
          <p:nvPr/>
        </p:nvSpPr>
        <p:spPr>
          <a:xfrm>
            <a:off x="9535753" y="2028443"/>
            <a:ext cx="142099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200" b="1" i="1">
                <a:solidFill>
                  <a:schemeClr val="bg1">
                    <a:lumMod val="9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01</a:t>
            </a:r>
            <a:endParaRPr lang="id-ID" sz="7200" b="1" i="1">
              <a:solidFill>
                <a:schemeClr val="bg1">
                  <a:lumMod val="9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143625" y="2275840"/>
            <a:ext cx="510540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第一档（2）——超出期望的员工，占全体员工的20%</a:t>
            </a:r>
            <a:endParaRPr lang="zh-CN" altLang="en-US" sz="2400" b="1"/>
          </a:p>
          <a:p>
            <a:endParaRPr lang="zh-CN" altLang="en-US" sz="2400"/>
          </a:p>
          <a:p>
            <a:r>
              <a:rPr lang="zh-CN" altLang="en-US" sz="2400"/>
              <a:t>这20%的员工不光有突出的业绩表现，同时也是阿里巴巴核心价值观的践行者。阿里巴巴高层将他们视为公司的骄傲，不断提拔他们到重要岗位。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/>
          <p:nvPr/>
        </p:nvSpPr>
        <p:spPr>
          <a:xfrm>
            <a:off x="845127" y="0"/>
            <a:ext cx="3657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Google Shape;235;p31"/>
          <p:cNvSpPr/>
          <p:nvPr/>
        </p:nvSpPr>
        <p:spPr>
          <a:xfrm>
            <a:off x="2119745" y="990599"/>
            <a:ext cx="3491346" cy="4876800"/>
          </a:xfrm>
          <a:custGeom>
            <a:rect l="l" t="t" r="r" b="b"/>
            <a:pathLst>
              <a:path w="5786845" h="4284617" extrusionOk="0">
                <a:moveTo>
                  <a:pt x="0" y="0"/>
                </a:moveTo>
                <a:lnTo>
                  <a:pt x="5786845" y="0"/>
                </a:lnTo>
                <a:lnTo>
                  <a:pt x="5786845" y="4284617"/>
                </a:lnTo>
                <a:lnTo>
                  <a:pt x="0" y="4284617"/>
                </a:lnTo>
                <a:close/>
              </a:path>
            </a:pathLst>
          </a:custGeom>
          <a:blipFill>
            <a:blip r:embed="rId2"/>
            <a:stretch>
              <a:fillRect l="-54762" r="-54762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  <p:sp>
        <p:nvSpPr>
          <p:cNvPr id="4" name="TextBox 9"/>
          <p:cNvSpPr txBox="1"/>
          <p:nvPr/>
        </p:nvSpPr>
        <p:spPr>
          <a:xfrm rot="5400000">
            <a:off x="11275812" y="5566173"/>
            <a:ext cx="82747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900" spc="300">
                <a:solidFill>
                  <a:schemeClr val="tx1">
                    <a:lumMod val="95000"/>
                    <a:lumOff val="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DESIGH</a:t>
            </a:r>
            <a:endParaRPr lang="en-US" sz="900" spc="300">
              <a:solidFill>
                <a:schemeClr val="tx1">
                  <a:lumMod val="95000"/>
                  <a:lumOff val="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" name="Oval 10"/>
          <p:cNvSpPr/>
          <p:nvPr/>
        </p:nvSpPr>
        <p:spPr>
          <a:xfrm>
            <a:off x="11509437" y="6316045"/>
            <a:ext cx="360219" cy="3602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ircle: Hollow 14"/>
          <p:cNvSpPr/>
          <p:nvPr/>
        </p:nvSpPr>
        <p:spPr>
          <a:xfrm>
            <a:off x="11319163" y="-397083"/>
            <a:ext cx="1274614" cy="1274614"/>
          </a:xfrm>
          <a:prstGeom prst="donut">
            <a:avLst>
              <a:gd name="adj" fmla="val 15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15"/>
          <p:cNvSpPr txBox="1"/>
          <p:nvPr/>
        </p:nvSpPr>
        <p:spPr>
          <a:xfrm>
            <a:off x="9535753" y="2028443"/>
            <a:ext cx="142099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200" b="1" i="1">
                <a:solidFill>
                  <a:schemeClr val="bg1">
                    <a:lumMod val="9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01</a:t>
            </a:r>
            <a:endParaRPr lang="id-ID" sz="7200" b="1" i="1">
              <a:solidFill>
                <a:schemeClr val="bg1">
                  <a:lumMod val="9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213475" y="1713230"/>
            <a:ext cx="510540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第二档（7）——符合期望的员工，占全体员工的70%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/>
              <a:t>这类员工认同公司的核心价值观，思想觉悟没问题，但业务能力中规中矩，并无突出表现。阿里巴巴的大多数员工都是这种类型。公司将对他们进行针对性培养，挖掘其潜力，鞭策他们进入20%的佼佼者行列。但与此同时，阿里巴巴也不放松对其价值观的考核，以免他们思想懈怠，下滑到最低的档次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/>
          <p:nvPr/>
        </p:nvSpPr>
        <p:spPr>
          <a:xfrm>
            <a:off x="845127" y="0"/>
            <a:ext cx="36576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Google Shape;235;p31"/>
          <p:cNvSpPr/>
          <p:nvPr/>
        </p:nvSpPr>
        <p:spPr>
          <a:xfrm>
            <a:off x="2119745" y="990599"/>
            <a:ext cx="3491346" cy="4876800"/>
          </a:xfrm>
          <a:custGeom>
            <a:rect l="l" t="t" r="r" b="b"/>
            <a:pathLst>
              <a:path w="5786845" h="4284617" extrusionOk="0">
                <a:moveTo>
                  <a:pt x="0" y="0"/>
                </a:moveTo>
                <a:lnTo>
                  <a:pt x="5786845" y="0"/>
                </a:lnTo>
                <a:lnTo>
                  <a:pt x="5786845" y="4284617"/>
                </a:lnTo>
                <a:lnTo>
                  <a:pt x="0" y="4284617"/>
                </a:lnTo>
                <a:close/>
              </a:path>
            </a:pathLst>
          </a:custGeom>
          <a:blipFill>
            <a:blip r:embed="rId2"/>
            <a:stretch>
              <a:fillRect l="-54762" r="-54762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  <p:sp>
        <p:nvSpPr>
          <p:cNvPr id="4" name="TextBox 9"/>
          <p:cNvSpPr txBox="1"/>
          <p:nvPr/>
        </p:nvSpPr>
        <p:spPr>
          <a:xfrm rot="5400000">
            <a:off x="11275812" y="5566173"/>
            <a:ext cx="82747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900" spc="300">
                <a:solidFill>
                  <a:schemeClr val="tx1">
                    <a:lumMod val="95000"/>
                    <a:lumOff val="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DESIGH</a:t>
            </a:r>
            <a:endParaRPr lang="en-US" sz="900" spc="300">
              <a:solidFill>
                <a:schemeClr val="tx1">
                  <a:lumMod val="95000"/>
                  <a:lumOff val="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" name="Oval 10"/>
          <p:cNvSpPr/>
          <p:nvPr/>
        </p:nvSpPr>
        <p:spPr>
          <a:xfrm>
            <a:off x="11509437" y="6316045"/>
            <a:ext cx="360219" cy="36021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ircle: Hollow 14"/>
          <p:cNvSpPr/>
          <p:nvPr/>
        </p:nvSpPr>
        <p:spPr>
          <a:xfrm>
            <a:off x="11319163" y="-397083"/>
            <a:ext cx="1274614" cy="1274614"/>
          </a:xfrm>
          <a:prstGeom prst="donut">
            <a:avLst>
              <a:gd name="adj" fmla="val 1585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15"/>
          <p:cNvSpPr txBox="1"/>
          <p:nvPr/>
        </p:nvSpPr>
        <p:spPr>
          <a:xfrm>
            <a:off x="9535753" y="2028443"/>
            <a:ext cx="142099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200" b="1" i="1">
                <a:solidFill>
                  <a:schemeClr val="bg1">
                    <a:lumMod val="9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01</a:t>
            </a:r>
            <a:endParaRPr lang="id-ID" sz="7200" b="1" i="1">
              <a:solidFill>
                <a:schemeClr val="bg1">
                  <a:lumMod val="9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132830" y="1927225"/>
            <a:ext cx="510540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第三档（1）——低于期望的员工，占全体员工的10%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/>
              <a:t>这类员工也许表现得很差劲，也许业务能力非常突出，但他们的共同特征是不认同公司的核心价值观。按照阿里巴巴的用人原则，业绩拔尖但价值观考核不过关的就是“野狗”式员工，就是管理者要开掉的对象。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https://d.book118.com/295234200122011102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1.1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314457"/>
      </a:accent1>
      <a:accent2>
        <a:srgbClr val="48637F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思源黑体</vt:lpstr>
      <vt:lpstr>Source Han Sans CN</vt:lpstr>
      <vt:lpstr>思源黑体 CN Normal</vt:lpstr>
      <vt:lpstr>FZHei-B01S</vt:lpstr>
      <vt:lpstr>Source Han Sans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2024-09-11T06:49:23.486</cp:lastPrinted>
  <dcterms:created xsi:type="dcterms:W3CDTF">2024-09-10T22:49:23Z</dcterms:created>
  <dcterms:modified xsi:type="dcterms:W3CDTF">2024-09-10T22:49:25Z</dcterms:modified>
</cp:coreProperties>
</file>