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48F553-99CD-4D39-89DD-E91E9FCCA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39A58-1543-4F3F-A905-30DB9C278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66C287-2CC9-45F3-B5A3-6193B5DA6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FFF550-806A-4A6C-8F62-779691BC6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116941-5AA9-48C4-AE99-E9BCB8DEC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2C2B08-A8CE-4712-A664-9E7AF852F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FC383C-31D1-4DF7-8608-BD18B9D34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AA6D8F-DA51-4715-8EF0-61A697BDC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8AB3EE-67B7-4FE1-8C23-EFF65123B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295E88-F0E6-4342-B926-EFE6282F6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D2818C-F908-4827-842F-EC582BEB8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24230120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3258775" y="2384454"/>
            <a:ext cx="5679440" cy="7105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05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49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摄像头镜片行业报</a:t>
            </a:r>
            <a:r>
              <a:rPr sz="4900" spc="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4900"/>
          </a:p>
        </p:txBody>
      </p:sp>
      <p:sp>
        <p:nvSpPr>
          <p:cNvPr id="3" name="textbox 3"/>
          <p:cNvSpPr/>
          <p:nvPr/>
        </p:nvSpPr>
        <p:spPr>
          <a:xfrm>
            <a:off x="5131214" y="1608184"/>
            <a:ext cx="2057400" cy="209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04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400" spc="4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  <a:r>
              <a:rPr sz="1400" spc="2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spc="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WORK SUMMARY</a:t>
            </a:r>
            <a:endParaRPr lang="Microsoft YaHei" altLang="Microsoft YaHei" sz="1400"/>
          </a:p>
        </p:txBody>
      </p:sp>
      <p:sp>
        <p:nvSpPr>
          <p:cNvPr id="4" name="textbox 4"/>
          <p:cNvSpPr/>
          <p:nvPr/>
        </p:nvSpPr>
        <p:spPr>
          <a:xfrm>
            <a:off x="10904969" y="377202"/>
            <a:ext cx="879475" cy="180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22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200" spc="-2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</a:t>
            </a:r>
            <a:r>
              <a:rPr sz="1200" spc="-1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</a:t>
            </a:r>
            <a:r>
              <a:rPr sz="1200" spc="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Microsoft YaHei" altLang="Microsoft YaHei" sz="12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6"/>
          <p:cNvSpPr/>
          <p:nvPr/>
        </p:nvSpPr>
        <p:spPr>
          <a:xfrm>
            <a:off x="5013315" y="2209076"/>
            <a:ext cx="2346325" cy="29197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0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EB554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业概述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405"/>
              </a:spcBef>
            </a:pPr>
            <a:r>
              <a:rPr sz="2400" spc="-10">
                <a:solidFill>
                  <a:srgbClr val="EB554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术发展</a:t>
            </a:r>
            <a:endParaRPr lang="Microsoft YaHei" altLang="Microsoft YaHei" sz="2400"/>
          </a:p>
          <a:p>
            <a:pPr marL="12700" algn="l" rtl="0" eaLnBrk="0">
              <a:lnSpc>
                <a:spcPct val="90000"/>
              </a:lnSpc>
              <a:spcBef>
                <a:spcPts val="1421"/>
              </a:spcBef>
            </a:pPr>
            <a:r>
              <a:rPr sz="2400" spc="-10">
                <a:solidFill>
                  <a:srgbClr val="EB554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场应用与需求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433"/>
              </a:spcBef>
            </a:pPr>
            <a:r>
              <a:rPr sz="2400" spc="-10">
                <a:solidFill>
                  <a:srgbClr val="EB554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争格局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404"/>
              </a:spcBef>
            </a:pPr>
            <a:r>
              <a:rPr sz="2400" spc="-10">
                <a:solidFill>
                  <a:srgbClr val="EB554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挑战与机遇</a:t>
            </a:r>
            <a:endParaRPr lang="Microsoft YaHei" altLang="Microsoft YaHei" sz="2400"/>
          </a:p>
          <a:p>
            <a:pPr algn="l" rtl="0" eaLnBrk="0">
              <a:lnSpc>
                <a:spcPct val="108000"/>
              </a:lnSpc>
            </a:pPr>
            <a:endParaRPr lang="Arial" altLang="Arial" sz="11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2400" spc="-10">
                <a:solidFill>
                  <a:srgbClr val="EB554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来展望</a:t>
            </a:r>
            <a:endParaRPr lang="Microsoft YaHei" altLang="Microsoft YaHei" sz="2400"/>
          </a:p>
        </p:txBody>
      </p:sp>
      <p:sp>
        <p:nvSpPr>
          <p:cNvPr id="7" name="textbox 7"/>
          <p:cNvSpPr/>
          <p:nvPr/>
        </p:nvSpPr>
        <p:spPr>
          <a:xfrm>
            <a:off x="2295912" y="2933238"/>
            <a:ext cx="1605914" cy="11360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085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5700" spc="-19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5700" spc="-19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5700" spc="-18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5700"/>
          </a:p>
          <a:p>
            <a:pPr algn="l" rtl="0" eaLnBrk="0">
              <a:lnSpc>
                <a:spcPct val="101000"/>
              </a:lnSpc>
            </a:pPr>
            <a:endParaRPr lang="Arial" altLang="Arial" sz="1100"/>
          </a:p>
          <a:p>
            <a:pPr marL="258132" algn="l" rtl="0" eaLnBrk="0">
              <a:lnSpc>
                <a:spcPct val="88000"/>
              </a:lnSpc>
              <a:spcBef>
                <a:spcPts val="2"/>
              </a:spcBef>
            </a:pPr>
            <a:r>
              <a:rPr sz="13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3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3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box 9"/>
          <p:cNvSpPr/>
          <p:nvPr/>
        </p:nvSpPr>
        <p:spPr>
          <a:xfrm>
            <a:off x="4947729" y="3191698"/>
            <a:ext cx="2304414" cy="6502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8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500" spc="-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</a:t>
            </a: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4500"/>
          </a:p>
        </p:txBody>
      </p:sp>
      <p:sp>
        <p:nvSpPr>
          <p:cNvPr id="10" name="textbox 10"/>
          <p:cNvSpPr/>
          <p:nvPr/>
        </p:nvSpPr>
        <p:spPr>
          <a:xfrm>
            <a:off x="5153955" y="1484346"/>
            <a:ext cx="1743710" cy="4552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383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33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  <a:r>
              <a:rPr sz="3300" spc="10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300" spc="10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300" spc="9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3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12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F25E9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F25E9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F25E9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" name="textbox 18"/>
          <p:cNvSpPr/>
          <p:nvPr/>
        </p:nvSpPr>
        <p:spPr>
          <a:xfrm>
            <a:off x="7865319" y="3954452"/>
            <a:ext cx="3124835" cy="16154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1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17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</a:t>
            </a:r>
            <a:endParaRPr lang="Microsoft YaHei" altLang="Microsoft YaHei" sz="1700"/>
          </a:p>
          <a:p>
            <a:pPr algn="l" rtl="0" eaLnBrk="0">
              <a:lnSpc>
                <a:spcPct val="153000"/>
              </a:lnSpc>
            </a:pPr>
            <a:endParaRPr lang="Arial" altLang="Arial" sz="1000"/>
          </a:p>
          <a:p>
            <a:pPr marL="66304" algn="l" rtl="0" eaLnBrk="0">
              <a:lnSpc>
                <a:spcPct val="91000"/>
              </a:lnSpc>
              <a:spcBef>
                <a:spcPts val="452"/>
              </a:spcBef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根据材料、镀膜、光学性能等指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66113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摄像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头镜片可分为多种类型，如球面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65923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镜片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、非球面镜片、单片或多片组合</a:t>
            </a:r>
            <a:endParaRPr lang="Microsoft YaHei" altLang="Microsoft YaHei" sz="1500"/>
          </a:p>
        </p:txBody>
      </p:sp>
      <p:sp>
        <p:nvSpPr>
          <p:cNvPr id="19" name="textbox 19"/>
          <p:cNvSpPr/>
          <p:nvPr/>
        </p:nvSpPr>
        <p:spPr>
          <a:xfrm>
            <a:off x="7918733" y="2483259"/>
            <a:ext cx="3071495" cy="6616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9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摄像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头镜片是指安装在摄像头模组中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20891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的光学镜片，用于捕捉和聚焦图像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0" name="textbox 20"/>
          <p:cNvSpPr/>
          <p:nvPr/>
        </p:nvSpPr>
        <p:spPr>
          <a:xfrm>
            <a:off x="442263" y="318468"/>
            <a:ext cx="2694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定义与分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1" name="textbox 41"/>
          <p:cNvSpPr/>
          <p:nvPr/>
        </p:nvSpPr>
        <p:spPr>
          <a:xfrm>
            <a:off x="7866415" y="1527228"/>
            <a:ext cx="460375" cy="263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6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1700"/>
          </a:p>
        </p:txBody>
      </p:sp>
      <p:sp>
        <p:nvSpPr>
          <p:cNvPr id="42" name="textbox 42"/>
          <p:cNvSpPr/>
          <p:nvPr/>
        </p:nvSpPr>
        <p:spPr>
          <a:xfrm>
            <a:off x="7918543" y="5764838"/>
            <a:ext cx="368300" cy="2298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606"/>
              </a:lnSpc>
            </a:pPr>
            <a:r>
              <a:rPr sz="13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r>
              <a:rPr sz="13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4" name="textbox 44"/>
          <p:cNvSpPr/>
          <p:nvPr/>
        </p:nvSpPr>
        <p:spPr>
          <a:xfrm>
            <a:off x="1413485" y="2388483"/>
            <a:ext cx="9357994" cy="558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08"/>
              </a:lnSpc>
            </a:pPr>
            <a:endParaRPr lang="Arial" altLang="Arial" sz="100"/>
          </a:p>
          <a:p>
            <a:pPr marL="22034" algn="l" rtl="0" eaLnBrk="0">
              <a:lnSpc>
                <a:spcPct val="8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随着智能手机的普及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和安防监控需求的增长，摄像头镜片市场规模不断扩大。据市场研究报告显示，全球摄像头</a:t>
            </a:r>
            <a:endParaRPr lang="Microsoft YaHei" altLang="Microsoft YaHei" sz="1500"/>
          </a:p>
          <a:p>
            <a:pPr marL="12700" algn="l" rtl="0" eaLnBrk="0">
              <a:lnSpc>
                <a:spcPts val="2707"/>
              </a:lnSpc>
            </a:pP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镜片市场规模已达到数十亿美元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45" name="textbox 45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9940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市场规模与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6" name="textbox 66"/>
          <p:cNvSpPr/>
          <p:nvPr/>
        </p:nvSpPr>
        <p:spPr>
          <a:xfrm>
            <a:off x="1401483" y="5082915"/>
            <a:ext cx="9384030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5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30">
                <a:solidFill>
                  <a:srgbClr val="8C161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未来几年，随着5</a:t>
            </a:r>
            <a:r>
              <a:rPr sz="1500" spc="0">
                <a:solidFill>
                  <a:srgbClr val="8C161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</a:t>
            </a:r>
            <a:r>
              <a:rPr sz="1500" spc="-30">
                <a:solidFill>
                  <a:srgbClr val="8C161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技术的推广、物联网和人工智能等领域的快速发展，摄像头</a:t>
            </a:r>
            <a:r>
              <a:rPr sz="1500" spc="-20">
                <a:solidFill>
                  <a:srgbClr val="8C161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镜</a:t>
            </a:r>
            <a:r>
              <a:rPr sz="1500" spc="0">
                <a:solidFill>
                  <a:srgbClr val="8C161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片市场有望继续保持增长态势。</a:t>
            </a:r>
            <a:endParaRPr lang="Microsoft YaHei" altLang="Microsoft YaHei" sz="1500"/>
          </a:p>
        </p:txBody>
      </p:sp>
      <p:pic>
        <p:nvPicPr>
          <p:cNvPr id="67" name="picture 6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443277" y="2137685"/>
            <a:ext cx="9258396" cy="76200"/>
          </a:xfrm>
          <a:prstGeom prst="rect">
            <a:avLst/>
          </a:prstGeom>
        </p:spPr>
      </p:pic>
      <p:pic>
        <p:nvPicPr>
          <p:cNvPr id="68" name="picture 6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435558" y="4791352"/>
            <a:ext cx="9258396" cy="76200"/>
          </a:xfrm>
          <a:prstGeom prst="rect">
            <a:avLst/>
          </a:prstGeom>
        </p:spPr>
      </p:pic>
      <p:sp>
        <p:nvSpPr>
          <p:cNvPr id="69" name="textbox 69"/>
          <p:cNvSpPr/>
          <p:nvPr/>
        </p:nvSpPr>
        <p:spPr>
          <a:xfrm>
            <a:off x="1403099" y="4348420"/>
            <a:ext cx="1044575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3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Microsoft YaHei" altLang="Microsoft YaHei" sz="2000"/>
          </a:p>
        </p:txBody>
      </p:sp>
      <p:sp>
        <p:nvSpPr>
          <p:cNvPr id="70" name="textbox 70"/>
          <p:cNvSpPr/>
          <p:nvPr/>
        </p:nvSpPr>
        <p:spPr>
          <a:xfrm>
            <a:off x="1420407" y="1629604"/>
            <a:ext cx="1039494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67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规模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" name="picture 7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 rot="21600000">
            <a:off x="8171204" y="1751286"/>
            <a:ext cx="3519940" cy="4234459"/>
            <a:chExt cx="3519940" cy="4234459"/>
          </a:xfrm>
        </p:grpSpPr>
        <p:sp>
          <p:nvSpPr>
            <p:cNvPr id="72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F3573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textbox 73"/>
            <p:cNvSpPr/>
            <p:nvPr/>
          </p:nvSpPr>
          <p:spPr>
            <a:xfrm>
              <a:off x="373172" y="387005"/>
              <a:ext cx="2689225" cy="191897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1684"/>
                </a:lnSpc>
              </a:pPr>
              <a:endParaRPr lang="Arial" altLang="Arial" sz="100"/>
            </a:p>
            <a:p>
              <a:pPr marL="836445" algn="l" rtl="0" eaLnBrk="0">
                <a:lnSpc>
                  <a:spcPct val="91000"/>
                </a:lnSpc>
              </a:pP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玉晶光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</a:t>
              </a:r>
              <a:endParaRPr lang="Microsoft YaHei" altLang="Microsoft YaHei" sz="23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indent="2476" algn="l" rtl="0" eaLnBrk="0">
                <a:lnSpc>
                  <a:spcPct val="151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玉晶光电是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一家台湾地区的摄像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头镜片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制造商，为多家知名手机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品牌提供产品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74" name="picture 7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94521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10" name="group 10"/>
          <p:cNvGrpSpPr/>
          <p:nvPr/>
        </p:nvGrpSpPr>
        <p:grpSpPr>
          <a:xfrm rot="21600000">
            <a:off x="636032" y="1751286"/>
            <a:ext cx="3519940" cy="4234459"/>
            <a:chExt cx="3519940" cy="4234459"/>
          </a:xfrm>
        </p:grpSpPr>
        <p:sp>
          <p:nvSpPr>
            <p:cNvPr id="75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F35735">
                <a:alpha val="96862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textbox 76"/>
            <p:cNvSpPr/>
            <p:nvPr/>
          </p:nvSpPr>
          <p:spPr>
            <a:xfrm>
              <a:off x="371648" y="384052"/>
              <a:ext cx="2690495" cy="19215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964"/>
                </a:lnSpc>
              </a:pPr>
              <a:endParaRPr lang="Arial" altLang="Arial" sz="100"/>
            </a:p>
            <a:p>
              <a:pPr marL="539446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舜宇光学科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</a:t>
              </a:r>
              <a:endParaRPr lang="Microsoft YaHei" altLang="Microsoft YaHei" sz="23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890" indent="-190" algn="l" rtl="0" eaLnBrk="0">
                <a:lnSpc>
                  <a:spcPct val="151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全球最大的摄像头镜片供应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商之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一，舜宇光学科技在摄像头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镜片领域拥有较高的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场份额。</a:t>
              </a:r>
              <a:endParaRPr lang="Microsoft YaHei" altLang="Microsoft YaHei" sz="1500"/>
            </a:p>
          </p:txBody>
        </p:sp>
        <p:pic>
          <p:nvPicPr>
            <p:cNvPr id="77" name="picture 77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394520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12" name="group 12"/>
          <p:cNvGrpSpPr/>
          <p:nvPr/>
        </p:nvGrpSpPr>
        <p:grpSpPr>
          <a:xfrm rot="21600000">
            <a:off x="4403619" y="1751286"/>
            <a:ext cx="3519939" cy="4234459"/>
            <a:chExt cx="3519939" cy="4234459"/>
          </a:xfrm>
        </p:grpSpPr>
        <p:sp>
          <p:nvSpPr>
            <p:cNvPr id="78" name="rect"/>
            <p:cNvSpPr/>
            <p:nvPr/>
          </p:nvSpPr>
          <p:spPr>
            <a:xfrm>
              <a:off x="0" y="0"/>
              <a:ext cx="3519939" cy="4234459"/>
            </a:xfrm>
            <a:prstGeom prst="rect">
              <a:avLst/>
            </a:prstGeom>
            <a:solidFill>
              <a:srgbClr val="F35735">
                <a:alpha val="99607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textbox 79"/>
            <p:cNvSpPr/>
            <p:nvPr/>
          </p:nvSpPr>
          <p:spPr>
            <a:xfrm>
              <a:off x="372981" y="385824"/>
              <a:ext cx="2689225" cy="19196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6124"/>
                </a:lnSpc>
              </a:pPr>
              <a:endParaRPr lang="Arial" altLang="Arial" sz="100"/>
            </a:p>
            <a:p>
              <a:pPr marL="986044" algn="l" rtl="0" eaLnBrk="0">
                <a:lnSpc>
                  <a:spcPct val="92000"/>
                </a:lnSpc>
              </a:pPr>
              <a:r>
                <a:rPr sz="2300" spc="-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欧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菲光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indent="8572" algn="l" rtl="0" eaLnBrk="0">
                <a:lnSpc>
                  <a:spcPct val="150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欧菲光是中国领先的摄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像头镜片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制造商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之一，产品广泛应用于智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能手机、车载摄像头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等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领域。</a:t>
              </a:r>
              <a:endParaRPr lang="Microsoft YaHei" altLang="Microsoft YaHei" sz="1500"/>
            </a:p>
          </p:txBody>
        </p:sp>
        <p:pic>
          <p:nvPicPr>
            <p:cNvPr id="80" name="picture 80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394520" y="930555"/>
              <a:ext cx="2692798" cy="76200"/>
            </a:xfrm>
            <a:prstGeom prst="rect">
              <a:avLst/>
            </a:prstGeom>
          </p:spPr>
        </p:pic>
      </p:grpSp>
      <p:sp>
        <p:nvSpPr>
          <p:cNvPr id="81" name="textbox 81"/>
          <p:cNvSpPr/>
          <p:nvPr/>
        </p:nvSpPr>
        <p:spPr>
          <a:xfrm>
            <a:off x="442263" y="318468"/>
            <a:ext cx="3456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050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行业主要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参与者</a:t>
            </a:r>
            <a:endParaRPr lang="Microsoft YaHei" altLang="Microsoft YaHei" sz="30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8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" name="picture 10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03" name="textbox 103"/>
          <p:cNvSpPr/>
          <p:nvPr/>
        </p:nvSpPr>
        <p:spPr>
          <a:xfrm>
            <a:off x="4949443" y="3192269"/>
            <a:ext cx="2302510" cy="647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79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500" spc="-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技术发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</a:t>
            </a:r>
            <a:endParaRPr lang="Microsoft YaHei" altLang="Microsoft YaHei" sz="4500"/>
          </a:p>
        </p:txBody>
      </p:sp>
      <p:sp>
        <p:nvSpPr>
          <p:cNvPr id="104" name="textbox 104"/>
          <p:cNvSpPr/>
          <p:nvPr/>
        </p:nvSpPr>
        <p:spPr>
          <a:xfrm>
            <a:off x="5153955" y="1486023"/>
            <a:ext cx="1743710" cy="4533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83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33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  <a:r>
              <a:rPr sz="3300" spc="10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300" spc="10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300" spc="9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33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5" name="picture 10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106" name="table 106"/>
          <p:cNvGraphicFramePr>
            <a:graphicFrameLocks noGrp="1"/>
          </p:cNvGraphicFramePr>
          <p:nvPr/>
        </p:nvGraphicFramePr>
        <p:xfrm>
          <a:off x="5438393" y="3913126"/>
          <a:ext cx="4329429" cy="1068070"/>
        </p:xfrm>
        <a:graphic>
          <a:graphicData uri="http://schemas.openxmlformats.org/drawingml/2006/table">
            <a:tbl>
              <a:tblPr/>
              <a:tblGrid>
                <a:gridCol w="182879"/>
                <a:gridCol w="1129665"/>
                <a:gridCol w="3016885"/>
              </a:tblGrid>
              <a:tr h="106806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D221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rgbClr val="D221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D221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D22118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D221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D221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4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486"/>
                        </a:lnSpc>
                      </a:pPr>
                      <a:endParaRPr lang="Arial" altLang="Arial" sz="100"/>
                    </a:p>
                    <a:p>
                      <a:pPr marL="1057502" algn="l" rtl="0" eaLnBrk="0">
                        <a:lnSpc>
                          <a:spcPct val="92000"/>
                        </a:lnSpc>
                      </a:pPr>
                      <a:r>
                        <a:rPr sz="17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EB554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制造工</a:t>
                      </a:r>
                      <a:r>
                        <a:rPr sz="17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EB554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艺</a:t>
                      </a:r>
                      <a:endParaRPr lang="Microsoft YaHei" altLang="Microsoft YaHei" sz="1700"/>
                    </a:p>
                  </a:txBody>
                  <a:tcPr marL="0" marR="0" marT="0" marB="0">
                    <a:lnL w="6350" cap="flat" cmpd="sng" algn="ctr">
                      <a:solidFill>
                        <a:srgbClr val="D22118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D221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D221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D221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07" name="table 107"/>
          <p:cNvGraphicFramePr>
            <a:graphicFrameLocks noGrp="1"/>
          </p:cNvGraphicFramePr>
          <p:nvPr/>
        </p:nvGraphicFramePr>
        <p:xfrm>
          <a:off x="3676268" y="5141851"/>
          <a:ext cx="4329429" cy="1068069"/>
        </p:xfrm>
        <a:graphic>
          <a:graphicData uri="http://schemas.openxmlformats.org/drawingml/2006/table">
            <a:tbl>
              <a:tblPr/>
              <a:tblGrid>
                <a:gridCol w="182879"/>
                <a:gridCol w="1129665"/>
                <a:gridCol w="3016885"/>
              </a:tblGrid>
              <a:tr h="106806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D221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rgbClr val="D221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D221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D22118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D221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D221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marL="1288334" algn="l" rtl="0" eaLnBrk="0">
                        <a:lnSpc>
                          <a:spcPct val="92000"/>
                        </a:lnSpc>
                        <a:spcBef>
                          <a:spcPts val="3"/>
                        </a:spcBef>
                      </a:pPr>
                      <a:r>
                        <a:rPr sz="17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EB554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材</a:t>
                      </a:r>
                      <a:r>
                        <a:rPr sz="17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EB554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料</a:t>
                      </a:r>
                      <a:endParaRPr lang="Microsoft YaHei" altLang="Microsoft YaHei" sz="1700"/>
                    </a:p>
                  </a:txBody>
                  <a:tcPr marL="0" marR="0" marT="0" marB="0">
                    <a:lnL w="6350" cap="flat" cmpd="sng" algn="ctr">
                      <a:solidFill>
                        <a:srgbClr val="D22118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D221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D221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D221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08" name="table 108"/>
          <p:cNvGraphicFramePr>
            <a:graphicFrameLocks noGrp="1"/>
          </p:cNvGraphicFramePr>
          <p:nvPr/>
        </p:nvGraphicFramePr>
        <p:xfrm>
          <a:off x="7210043" y="2665352"/>
          <a:ext cx="4329430" cy="1068070"/>
        </p:xfrm>
        <a:graphic>
          <a:graphicData uri="http://schemas.openxmlformats.org/drawingml/2006/table">
            <a:tbl>
              <a:tblPr/>
              <a:tblGrid>
                <a:gridCol w="182879"/>
                <a:gridCol w="1129665"/>
                <a:gridCol w="3016885"/>
              </a:tblGrid>
              <a:tr h="106806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D221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rgbClr val="D221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D221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D22118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D221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D221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43000"/>
                        </a:lnSpc>
                      </a:pPr>
                      <a:endParaRPr lang="Arial" altLang="Arial" sz="1000"/>
                    </a:p>
                    <a:p>
                      <a:pPr marL="1049752" algn="l" rtl="0" eaLnBrk="0">
                        <a:lnSpc>
                          <a:spcPct val="93000"/>
                        </a:lnSpc>
                        <a:spcBef>
                          <a:spcPts val="2"/>
                        </a:spcBef>
                      </a:pPr>
                      <a:r>
                        <a:rPr sz="17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EB554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发展趋</a:t>
                      </a:r>
                      <a:r>
                        <a:rPr sz="1700" spc="1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EB554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势</a:t>
                      </a:r>
                      <a:endParaRPr lang="Microsoft YaHei" altLang="Microsoft YaHei" sz="1700"/>
                    </a:p>
                  </a:txBody>
                  <a:tcPr marL="0" marR="0" marT="0" marB="0">
                    <a:lnL w="6350" cap="flat" cmpd="sng" algn="ctr">
                      <a:solidFill>
                        <a:srgbClr val="D22118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D221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D221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D221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9" name="textbox 109"/>
          <p:cNvSpPr/>
          <p:nvPr/>
        </p:nvSpPr>
        <p:spPr>
          <a:xfrm>
            <a:off x="442263" y="318468"/>
            <a:ext cx="3456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050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镜片材料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与工艺</a:t>
            </a:r>
            <a:endParaRPr lang="Microsoft YaHei" altLang="Microsoft YaHei" sz="3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5714501" y="4050957"/>
            <a:ext cx="756273" cy="756572"/>
            <a:chExt cx="756273" cy="756572"/>
          </a:xfrm>
        </p:grpSpPr>
        <p:sp>
          <p:nvSpPr>
            <p:cNvPr id="130" name="path"/>
            <p:cNvSpPr/>
            <p:nvPr/>
          </p:nvSpPr>
          <p:spPr>
            <a:xfrm>
              <a:off x="0" y="0"/>
              <a:ext cx="756273" cy="756572"/>
            </a:xfrm>
            <a:custGeom>
              <a:rect l="0" t="0" r="0" b="0"/>
              <a:pathLst>
                <a:path w="1190" h="1191">
                  <a:moveTo>
                    <a:pt x="0" y="595"/>
                  </a:moveTo>
                  <a:cubicBezTo>
                    <a:pt x="0" y="266"/>
                    <a:pt x="266" y="0"/>
                    <a:pt x="595" y="0"/>
                  </a:cubicBezTo>
                  <a:lnTo>
                    <a:pt x="595" y="0"/>
                  </a:lnTo>
                  <a:lnTo>
                    <a:pt x="595" y="0"/>
                  </a:lnTo>
                  <a:lnTo>
                    <a:pt x="595" y="0"/>
                  </a:lnTo>
                  <a:cubicBezTo>
                    <a:pt x="924" y="0"/>
                    <a:pt x="1190" y="266"/>
                    <a:pt x="1190" y="595"/>
                  </a:cubicBezTo>
                  <a:lnTo>
                    <a:pt x="1190" y="595"/>
                  </a:lnTo>
                  <a:cubicBezTo>
                    <a:pt x="1190" y="595"/>
                    <a:pt x="1190" y="595"/>
                    <a:pt x="1190" y="595"/>
                  </a:cubicBezTo>
                  <a:lnTo>
                    <a:pt x="1190" y="595"/>
                  </a:lnTo>
                  <a:lnTo>
                    <a:pt x="1190" y="595"/>
                  </a:lnTo>
                  <a:lnTo>
                    <a:pt x="1190" y="595"/>
                  </a:lnTo>
                  <a:cubicBezTo>
                    <a:pt x="1190" y="924"/>
                    <a:pt x="924" y="1191"/>
                    <a:pt x="595" y="1191"/>
                  </a:cubicBezTo>
                  <a:lnTo>
                    <a:pt x="595" y="1191"/>
                  </a:lnTo>
                  <a:lnTo>
                    <a:pt x="595" y="1191"/>
                  </a:lnTo>
                  <a:lnTo>
                    <a:pt x="595" y="1191"/>
                  </a:lnTo>
                  <a:cubicBezTo>
                    <a:pt x="266" y="1191"/>
                    <a:pt x="0" y="924"/>
                    <a:pt x="0" y="595"/>
                  </a:cubicBezTo>
                  <a:lnTo>
                    <a:pt x="0" y="595"/>
                  </a:lnTo>
                  <a:cubicBezTo>
                    <a:pt x="0" y="595"/>
                    <a:pt x="0" y="595"/>
                    <a:pt x="0" y="595"/>
                  </a:cubicBezTo>
                  <a:lnTo>
                    <a:pt x="0" y="595"/>
                  </a:lnTo>
                  <a:close/>
                </a:path>
              </a:pathLst>
            </a:custGeom>
            <a:solidFill>
              <a:srgbClr val="D2211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194307" y="194454"/>
              <a:ext cx="367664" cy="367664"/>
            </a:xfrm>
            <a:custGeom>
              <a:rect l="0" t="0" r="0" b="0"/>
              <a:pathLst>
                <a:path w="578" h="578">
                  <a:moveTo>
                    <a:pt x="289" y="578"/>
                  </a:moveTo>
                  <a:cubicBezTo>
                    <a:pt x="129" y="578"/>
                    <a:pt x="0" y="449"/>
                    <a:pt x="0" y="289"/>
                  </a:cubicBezTo>
                  <a:lnTo>
                    <a:pt x="0" y="289"/>
                  </a:lnTo>
                  <a:cubicBezTo>
                    <a:pt x="0" y="129"/>
                    <a:pt x="129" y="0"/>
                    <a:pt x="289" y="0"/>
                  </a:cubicBezTo>
                  <a:lnTo>
                    <a:pt x="289" y="0"/>
                  </a:lnTo>
                  <a:lnTo>
                    <a:pt x="289" y="0"/>
                  </a:lnTo>
                  <a:lnTo>
                    <a:pt x="289" y="0"/>
                  </a:lnTo>
                  <a:cubicBezTo>
                    <a:pt x="449" y="0"/>
                    <a:pt x="578" y="129"/>
                    <a:pt x="578" y="289"/>
                  </a:cubicBezTo>
                  <a:lnTo>
                    <a:pt x="578" y="289"/>
                  </a:lnTo>
                  <a:cubicBezTo>
                    <a:pt x="578" y="449"/>
                    <a:pt x="449" y="578"/>
                    <a:pt x="289" y="578"/>
                  </a:cubicBezTo>
                  <a:lnTo>
                    <a:pt x="289" y="578"/>
                  </a:lnTo>
                  <a:lnTo>
                    <a:pt x="289" y="578"/>
                  </a:lnTo>
                  <a:close/>
                  <a:moveTo>
                    <a:pt x="318" y="434"/>
                  </a:moveTo>
                  <a:lnTo>
                    <a:pt x="347" y="434"/>
                  </a:lnTo>
                  <a:lnTo>
                    <a:pt x="347" y="434"/>
                  </a:lnTo>
                  <a:cubicBezTo>
                    <a:pt x="395" y="434"/>
                    <a:pt x="434" y="395"/>
                    <a:pt x="434" y="347"/>
                  </a:cubicBezTo>
                  <a:lnTo>
                    <a:pt x="434" y="347"/>
                  </a:lnTo>
                  <a:cubicBezTo>
                    <a:pt x="434" y="299"/>
                    <a:pt x="395" y="260"/>
                    <a:pt x="347" y="260"/>
                  </a:cubicBezTo>
                  <a:lnTo>
                    <a:pt x="347" y="260"/>
                  </a:lnTo>
                  <a:lnTo>
                    <a:pt x="347" y="260"/>
                  </a:lnTo>
                  <a:lnTo>
                    <a:pt x="231" y="260"/>
                  </a:lnTo>
                  <a:lnTo>
                    <a:pt x="231" y="260"/>
                  </a:lnTo>
                  <a:cubicBezTo>
                    <a:pt x="215" y="260"/>
                    <a:pt x="202" y="247"/>
                    <a:pt x="202" y="231"/>
                  </a:cubicBezTo>
                  <a:lnTo>
                    <a:pt x="202" y="231"/>
                  </a:lnTo>
                  <a:cubicBezTo>
                    <a:pt x="202" y="215"/>
                    <a:pt x="215" y="202"/>
                    <a:pt x="231" y="202"/>
                  </a:cubicBezTo>
                  <a:lnTo>
                    <a:pt x="231" y="202"/>
                  </a:lnTo>
                  <a:lnTo>
                    <a:pt x="231" y="202"/>
                  </a:lnTo>
                  <a:lnTo>
                    <a:pt x="405" y="202"/>
                  </a:lnTo>
                  <a:lnTo>
                    <a:pt x="405" y="144"/>
                  </a:lnTo>
                  <a:lnTo>
                    <a:pt x="318" y="144"/>
                  </a:lnTo>
                  <a:lnTo>
                    <a:pt x="318" y="86"/>
                  </a:lnTo>
                  <a:lnTo>
                    <a:pt x="260" y="86"/>
                  </a:lnTo>
                  <a:lnTo>
                    <a:pt x="260" y="144"/>
                  </a:lnTo>
                  <a:lnTo>
                    <a:pt x="231" y="144"/>
                  </a:lnTo>
                  <a:lnTo>
                    <a:pt x="231" y="144"/>
                  </a:lnTo>
                  <a:cubicBezTo>
                    <a:pt x="183" y="144"/>
                    <a:pt x="144" y="183"/>
                    <a:pt x="144" y="231"/>
                  </a:cubicBezTo>
                  <a:lnTo>
                    <a:pt x="144" y="231"/>
                  </a:lnTo>
                  <a:cubicBezTo>
                    <a:pt x="144" y="279"/>
                    <a:pt x="183" y="318"/>
                    <a:pt x="231" y="318"/>
                  </a:cubicBezTo>
                  <a:lnTo>
                    <a:pt x="231" y="318"/>
                  </a:lnTo>
                  <a:lnTo>
                    <a:pt x="231" y="318"/>
                  </a:lnTo>
                  <a:lnTo>
                    <a:pt x="347" y="318"/>
                  </a:lnTo>
                  <a:lnTo>
                    <a:pt x="347" y="318"/>
                  </a:lnTo>
                  <a:cubicBezTo>
                    <a:pt x="363" y="318"/>
                    <a:pt x="376" y="331"/>
                    <a:pt x="376" y="347"/>
                  </a:cubicBezTo>
                  <a:lnTo>
                    <a:pt x="376" y="347"/>
                  </a:lnTo>
                  <a:cubicBezTo>
                    <a:pt x="376" y="363"/>
                    <a:pt x="363" y="376"/>
                    <a:pt x="347" y="376"/>
                  </a:cubicBezTo>
                  <a:lnTo>
                    <a:pt x="347" y="376"/>
                  </a:lnTo>
                  <a:lnTo>
                    <a:pt x="347" y="376"/>
                  </a:lnTo>
                  <a:lnTo>
                    <a:pt x="173" y="376"/>
                  </a:lnTo>
                  <a:lnTo>
                    <a:pt x="173" y="434"/>
                  </a:lnTo>
                  <a:lnTo>
                    <a:pt x="260" y="434"/>
                  </a:lnTo>
                  <a:lnTo>
                    <a:pt x="260" y="492"/>
                  </a:lnTo>
                  <a:lnTo>
                    <a:pt x="318" y="492"/>
                  </a:lnTo>
                  <a:lnTo>
                    <a:pt x="318" y="4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7486150" y="2803183"/>
            <a:ext cx="756273" cy="756571"/>
            <a:chExt cx="756273" cy="756571"/>
          </a:xfrm>
        </p:grpSpPr>
        <p:sp>
          <p:nvSpPr>
            <p:cNvPr id="132" name="path"/>
            <p:cNvSpPr/>
            <p:nvPr/>
          </p:nvSpPr>
          <p:spPr>
            <a:xfrm>
              <a:off x="0" y="0"/>
              <a:ext cx="756273" cy="756571"/>
            </a:xfrm>
            <a:custGeom>
              <a:rect l="0" t="0" r="0" b="0"/>
              <a:pathLst>
                <a:path w="1190" h="1191">
                  <a:moveTo>
                    <a:pt x="0" y="595"/>
                  </a:moveTo>
                  <a:cubicBezTo>
                    <a:pt x="0" y="266"/>
                    <a:pt x="266" y="0"/>
                    <a:pt x="595" y="0"/>
                  </a:cubicBezTo>
                  <a:lnTo>
                    <a:pt x="595" y="0"/>
                  </a:lnTo>
                  <a:lnTo>
                    <a:pt x="595" y="0"/>
                  </a:lnTo>
                  <a:lnTo>
                    <a:pt x="595" y="0"/>
                  </a:lnTo>
                  <a:cubicBezTo>
                    <a:pt x="924" y="0"/>
                    <a:pt x="1190" y="266"/>
                    <a:pt x="1190" y="595"/>
                  </a:cubicBezTo>
                  <a:lnTo>
                    <a:pt x="1190" y="595"/>
                  </a:lnTo>
                  <a:cubicBezTo>
                    <a:pt x="1190" y="595"/>
                    <a:pt x="1190" y="595"/>
                    <a:pt x="1190" y="595"/>
                  </a:cubicBezTo>
                  <a:lnTo>
                    <a:pt x="1190" y="595"/>
                  </a:lnTo>
                  <a:lnTo>
                    <a:pt x="1190" y="595"/>
                  </a:lnTo>
                  <a:lnTo>
                    <a:pt x="1190" y="595"/>
                  </a:lnTo>
                  <a:cubicBezTo>
                    <a:pt x="1190" y="924"/>
                    <a:pt x="924" y="1191"/>
                    <a:pt x="595" y="1191"/>
                  </a:cubicBezTo>
                  <a:lnTo>
                    <a:pt x="595" y="1191"/>
                  </a:lnTo>
                  <a:lnTo>
                    <a:pt x="595" y="1191"/>
                  </a:lnTo>
                  <a:lnTo>
                    <a:pt x="595" y="1191"/>
                  </a:lnTo>
                  <a:cubicBezTo>
                    <a:pt x="266" y="1191"/>
                    <a:pt x="0" y="924"/>
                    <a:pt x="0" y="595"/>
                  </a:cubicBezTo>
                  <a:lnTo>
                    <a:pt x="0" y="595"/>
                  </a:lnTo>
                  <a:cubicBezTo>
                    <a:pt x="0" y="595"/>
                    <a:pt x="0" y="595"/>
                    <a:pt x="0" y="595"/>
                  </a:cubicBezTo>
                  <a:lnTo>
                    <a:pt x="0" y="595"/>
                  </a:lnTo>
                  <a:close/>
                </a:path>
              </a:pathLst>
            </a:custGeom>
            <a:solidFill>
              <a:srgbClr val="D2211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196222" y="212598"/>
              <a:ext cx="367565" cy="347026"/>
            </a:xfrm>
            <a:custGeom>
              <a:rect l="0" t="0" r="0" b="0"/>
              <a:pathLst>
                <a:path w="578" h="546">
                  <a:moveTo>
                    <a:pt x="440" y="0"/>
                  </a:moveTo>
                  <a:cubicBezTo>
                    <a:pt x="418" y="0"/>
                    <a:pt x="401" y="18"/>
                    <a:pt x="401" y="40"/>
                  </a:cubicBezTo>
                  <a:lnTo>
                    <a:pt x="401" y="40"/>
                  </a:lnTo>
                  <a:cubicBezTo>
                    <a:pt x="401" y="61"/>
                    <a:pt x="418" y="80"/>
                    <a:pt x="440" y="80"/>
                  </a:cubicBezTo>
                  <a:lnTo>
                    <a:pt x="440" y="80"/>
                  </a:lnTo>
                  <a:cubicBezTo>
                    <a:pt x="463" y="80"/>
                    <a:pt x="480" y="61"/>
                    <a:pt x="480" y="40"/>
                  </a:cubicBezTo>
                  <a:lnTo>
                    <a:pt x="480" y="40"/>
                  </a:lnTo>
                  <a:cubicBezTo>
                    <a:pt x="480" y="18"/>
                    <a:pt x="463" y="0"/>
                    <a:pt x="440" y="0"/>
                  </a:cubicBezTo>
                  <a:moveTo>
                    <a:pt x="521" y="406"/>
                  </a:moveTo>
                  <a:cubicBezTo>
                    <a:pt x="432" y="406"/>
                    <a:pt x="432" y="406"/>
                    <a:pt x="432" y="406"/>
                  </a:cubicBezTo>
                  <a:lnTo>
                    <a:pt x="432" y="406"/>
                  </a:lnTo>
                  <a:cubicBezTo>
                    <a:pt x="412" y="406"/>
                    <a:pt x="397" y="421"/>
                    <a:pt x="397" y="441"/>
                  </a:cubicBezTo>
                  <a:lnTo>
                    <a:pt x="397" y="441"/>
                  </a:lnTo>
                  <a:cubicBezTo>
                    <a:pt x="397" y="477"/>
                    <a:pt x="397" y="477"/>
                    <a:pt x="397" y="477"/>
                  </a:cubicBezTo>
                  <a:lnTo>
                    <a:pt x="397" y="477"/>
                  </a:lnTo>
                  <a:cubicBezTo>
                    <a:pt x="394" y="477"/>
                    <a:pt x="394" y="477"/>
                    <a:pt x="394" y="477"/>
                  </a:cubicBezTo>
                  <a:lnTo>
                    <a:pt x="394" y="477"/>
                  </a:lnTo>
                  <a:cubicBezTo>
                    <a:pt x="377" y="477"/>
                    <a:pt x="377" y="477"/>
                    <a:pt x="377" y="477"/>
                  </a:cubicBezTo>
                  <a:lnTo>
                    <a:pt x="377" y="477"/>
                  </a:lnTo>
                  <a:cubicBezTo>
                    <a:pt x="372" y="477"/>
                    <a:pt x="372" y="477"/>
                    <a:pt x="372" y="477"/>
                  </a:cubicBezTo>
                  <a:lnTo>
                    <a:pt x="372" y="477"/>
                  </a:lnTo>
                  <a:cubicBezTo>
                    <a:pt x="372" y="441"/>
                    <a:pt x="372" y="441"/>
                    <a:pt x="372" y="441"/>
                  </a:cubicBezTo>
                  <a:lnTo>
                    <a:pt x="372" y="441"/>
                  </a:lnTo>
                  <a:cubicBezTo>
                    <a:pt x="372" y="421"/>
                    <a:pt x="357" y="406"/>
                    <a:pt x="338" y="406"/>
                  </a:cubicBezTo>
                  <a:lnTo>
                    <a:pt x="338" y="406"/>
                  </a:lnTo>
                  <a:cubicBezTo>
                    <a:pt x="247" y="406"/>
                    <a:pt x="247" y="406"/>
                    <a:pt x="247" y="406"/>
                  </a:cubicBezTo>
                  <a:lnTo>
                    <a:pt x="247" y="406"/>
                  </a:lnTo>
                  <a:cubicBezTo>
                    <a:pt x="229" y="406"/>
                    <a:pt x="213" y="421"/>
                    <a:pt x="213" y="441"/>
                  </a:cubicBezTo>
                  <a:lnTo>
                    <a:pt x="213" y="441"/>
                  </a:lnTo>
                  <a:cubicBezTo>
                    <a:pt x="213" y="477"/>
                    <a:pt x="213" y="477"/>
                    <a:pt x="213" y="477"/>
                  </a:cubicBezTo>
                  <a:lnTo>
                    <a:pt x="213" y="477"/>
                  </a:lnTo>
                  <a:cubicBezTo>
                    <a:pt x="207" y="477"/>
                    <a:pt x="207" y="477"/>
                    <a:pt x="207" y="477"/>
                  </a:cubicBezTo>
                  <a:lnTo>
                    <a:pt x="207" y="477"/>
                  </a:lnTo>
                  <a:cubicBezTo>
                    <a:pt x="193" y="477"/>
                    <a:pt x="193" y="477"/>
                    <a:pt x="193" y="477"/>
                  </a:cubicBezTo>
                  <a:lnTo>
                    <a:pt x="193" y="477"/>
                  </a:lnTo>
                  <a:cubicBezTo>
                    <a:pt x="186" y="477"/>
                    <a:pt x="186" y="477"/>
                    <a:pt x="186" y="477"/>
                  </a:cubicBezTo>
                  <a:lnTo>
                    <a:pt x="186" y="477"/>
                  </a:lnTo>
                  <a:cubicBezTo>
                    <a:pt x="186" y="441"/>
                    <a:pt x="186" y="441"/>
                    <a:pt x="186" y="441"/>
                  </a:cubicBezTo>
                  <a:lnTo>
                    <a:pt x="186" y="441"/>
                  </a:lnTo>
                  <a:cubicBezTo>
                    <a:pt x="186" y="421"/>
                    <a:pt x="170" y="406"/>
                    <a:pt x="150" y="406"/>
                  </a:cubicBezTo>
                  <a:lnTo>
                    <a:pt x="150" y="406"/>
                  </a:lnTo>
                  <a:cubicBezTo>
                    <a:pt x="61" y="406"/>
                    <a:pt x="61" y="406"/>
                    <a:pt x="61" y="406"/>
                  </a:cubicBezTo>
                  <a:lnTo>
                    <a:pt x="61" y="406"/>
                  </a:lnTo>
                  <a:cubicBezTo>
                    <a:pt x="43" y="406"/>
                    <a:pt x="27" y="421"/>
                    <a:pt x="27" y="441"/>
                  </a:cubicBezTo>
                  <a:lnTo>
                    <a:pt x="27" y="441"/>
                  </a:lnTo>
                  <a:cubicBezTo>
                    <a:pt x="27" y="477"/>
                    <a:pt x="27" y="477"/>
                    <a:pt x="27" y="477"/>
                  </a:cubicBezTo>
                  <a:lnTo>
                    <a:pt x="27" y="477"/>
                  </a:lnTo>
                  <a:cubicBezTo>
                    <a:pt x="21" y="477"/>
                    <a:pt x="21" y="477"/>
                    <a:pt x="21" y="477"/>
                  </a:cubicBezTo>
                  <a:lnTo>
                    <a:pt x="21" y="477"/>
                  </a:lnTo>
                  <a:cubicBezTo>
                    <a:pt x="7" y="477"/>
                    <a:pt x="7" y="477"/>
                    <a:pt x="7" y="477"/>
                  </a:cubicBezTo>
                  <a:lnTo>
                    <a:pt x="7" y="477"/>
                  </a:lnTo>
                  <a:cubicBezTo>
                    <a:pt x="0" y="477"/>
                    <a:pt x="0" y="477"/>
                    <a:pt x="0" y="477"/>
                  </a:cubicBezTo>
                  <a:lnTo>
                    <a:pt x="0" y="477"/>
                  </a:lnTo>
                  <a:cubicBezTo>
                    <a:pt x="0" y="497"/>
                    <a:pt x="0" y="497"/>
                    <a:pt x="0" y="497"/>
                  </a:cubicBezTo>
                  <a:lnTo>
                    <a:pt x="0" y="497"/>
                  </a:lnTo>
                  <a:cubicBezTo>
                    <a:pt x="7" y="497"/>
                    <a:pt x="7" y="497"/>
                    <a:pt x="7" y="497"/>
                  </a:cubicBezTo>
                  <a:lnTo>
                    <a:pt x="7" y="497"/>
                  </a:lnTo>
                  <a:cubicBezTo>
                    <a:pt x="21" y="497"/>
                    <a:pt x="21" y="497"/>
                    <a:pt x="21" y="497"/>
                  </a:cubicBezTo>
                  <a:lnTo>
                    <a:pt x="21" y="497"/>
                  </a:lnTo>
                  <a:cubicBezTo>
                    <a:pt x="27" y="497"/>
                    <a:pt x="27" y="497"/>
                    <a:pt x="27" y="497"/>
                  </a:cubicBezTo>
                  <a:lnTo>
                    <a:pt x="27" y="497"/>
                  </a:lnTo>
                  <a:cubicBezTo>
                    <a:pt x="27" y="546"/>
                    <a:pt x="27" y="546"/>
                    <a:pt x="27" y="546"/>
                  </a:cubicBezTo>
                  <a:lnTo>
                    <a:pt x="27" y="546"/>
                  </a:lnTo>
                  <a:cubicBezTo>
                    <a:pt x="186" y="546"/>
                    <a:pt x="186" y="546"/>
                    <a:pt x="186" y="546"/>
                  </a:cubicBezTo>
                  <a:lnTo>
                    <a:pt x="186" y="546"/>
                  </a:lnTo>
                  <a:cubicBezTo>
                    <a:pt x="186" y="497"/>
                    <a:pt x="186" y="497"/>
                    <a:pt x="186" y="497"/>
                  </a:cubicBezTo>
                  <a:lnTo>
                    <a:pt x="186" y="497"/>
                  </a:lnTo>
                  <a:cubicBezTo>
                    <a:pt x="193" y="497"/>
                    <a:pt x="193" y="497"/>
                    <a:pt x="193" y="497"/>
                  </a:cubicBezTo>
                  <a:lnTo>
                    <a:pt x="193" y="497"/>
                  </a:lnTo>
                  <a:cubicBezTo>
                    <a:pt x="207" y="497"/>
                    <a:pt x="207" y="497"/>
                    <a:pt x="207" y="497"/>
                  </a:cubicBezTo>
                  <a:lnTo>
                    <a:pt x="207" y="497"/>
                  </a:lnTo>
                  <a:cubicBezTo>
                    <a:pt x="213" y="497"/>
                    <a:pt x="213" y="497"/>
                    <a:pt x="213" y="497"/>
                  </a:cubicBezTo>
                  <a:lnTo>
                    <a:pt x="213" y="497"/>
                  </a:lnTo>
                  <a:cubicBezTo>
                    <a:pt x="213" y="546"/>
                    <a:pt x="213" y="546"/>
                    <a:pt x="213" y="546"/>
                  </a:cubicBezTo>
                  <a:lnTo>
                    <a:pt x="213" y="546"/>
                  </a:lnTo>
                  <a:cubicBezTo>
                    <a:pt x="372" y="546"/>
                    <a:pt x="372" y="546"/>
                    <a:pt x="372" y="546"/>
                  </a:cubicBezTo>
                  <a:lnTo>
                    <a:pt x="372" y="546"/>
                  </a:lnTo>
                  <a:cubicBezTo>
                    <a:pt x="372" y="497"/>
                    <a:pt x="372" y="497"/>
                    <a:pt x="372" y="497"/>
                  </a:cubicBezTo>
                  <a:lnTo>
                    <a:pt x="372" y="497"/>
                  </a:lnTo>
                  <a:cubicBezTo>
                    <a:pt x="377" y="497"/>
                    <a:pt x="377" y="497"/>
                    <a:pt x="377" y="497"/>
                  </a:cubicBezTo>
                  <a:lnTo>
                    <a:pt x="377" y="497"/>
                  </a:lnTo>
                  <a:cubicBezTo>
                    <a:pt x="394" y="497"/>
                    <a:pt x="394" y="497"/>
                    <a:pt x="394" y="497"/>
                  </a:cubicBezTo>
                  <a:lnTo>
                    <a:pt x="394" y="497"/>
                  </a:lnTo>
                  <a:cubicBezTo>
                    <a:pt x="397" y="497"/>
                    <a:pt x="397" y="497"/>
                    <a:pt x="397" y="497"/>
                  </a:cubicBezTo>
                  <a:lnTo>
                    <a:pt x="397" y="497"/>
                  </a:lnTo>
                  <a:cubicBezTo>
                    <a:pt x="397" y="546"/>
                    <a:pt x="397" y="546"/>
                    <a:pt x="397" y="546"/>
                  </a:cubicBezTo>
                  <a:lnTo>
                    <a:pt x="397" y="546"/>
                  </a:lnTo>
                  <a:cubicBezTo>
                    <a:pt x="557" y="546"/>
                    <a:pt x="557" y="546"/>
                    <a:pt x="557" y="546"/>
                  </a:cubicBezTo>
                  <a:lnTo>
                    <a:pt x="557" y="546"/>
                  </a:lnTo>
                  <a:cubicBezTo>
                    <a:pt x="557" y="497"/>
                    <a:pt x="557" y="497"/>
                    <a:pt x="557" y="497"/>
                  </a:cubicBezTo>
                  <a:lnTo>
                    <a:pt x="557" y="497"/>
                  </a:lnTo>
                  <a:cubicBezTo>
                    <a:pt x="578" y="497"/>
                    <a:pt x="578" y="497"/>
                    <a:pt x="578" y="497"/>
                  </a:cubicBezTo>
                  <a:lnTo>
                    <a:pt x="578" y="497"/>
                  </a:lnTo>
                  <a:cubicBezTo>
                    <a:pt x="578" y="477"/>
                    <a:pt x="578" y="477"/>
                    <a:pt x="578" y="477"/>
                  </a:cubicBezTo>
                  <a:lnTo>
                    <a:pt x="578" y="477"/>
                  </a:lnTo>
                  <a:cubicBezTo>
                    <a:pt x="557" y="477"/>
                    <a:pt x="557" y="477"/>
                    <a:pt x="557" y="477"/>
                  </a:cubicBezTo>
                  <a:lnTo>
                    <a:pt x="557" y="477"/>
                  </a:lnTo>
                  <a:cubicBezTo>
                    <a:pt x="557" y="441"/>
                    <a:pt x="557" y="441"/>
                    <a:pt x="557" y="441"/>
                  </a:cubicBezTo>
                  <a:lnTo>
                    <a:pt x="557" y="441"/>
                  </a:lnTo>
                  <a:cubicBezTo>
                    <a:pt x="557" y="421"/>
                    <a:pt x="541" y="406"/>
                    <a:pt x="521" y="406"/>
                  </a:cubicBezTo>
                  <a:moveTo>
                    <a:pt x="106" y="338"/>
                  </a:moveTo>
                  <a:cubicBezTo>
                    <a:pt x="81" y="338"/>
                    <a:pt x="61" y="357"/>
                    <a:pt x="61" y="381"/>
                  </a:cubicBezTo>
                  <a:lnTo>
                    <a:pt x="61" y="381"/>
                  </a:lnTo>
                  <a:cubicBezTo>
                    <a:pt x="61" y="386"/>
                    <a:pt x="63" y="392"/>
                    <a:pt x="64" y="397"/>
                  </a:cubicBezTo>
                  <a:lnTo>
                    <a:pt x="64" y="397"/>
                  </a:lnTo>
                  <a:cubicBezTo>
                    <a:pt x="146" y="397"/>
                    <a:pt x="146" y="397"/>
                    <a:pt x="146" y="397"/>
                  </a:cubicBezTo>
                  <a:lnTo>
                    <a:pt x="146" y="397"/>
                  </a:lnTo>
                  <a:cubicBezTo>
                    <a:pt x="147" y="392"/>
                    <a:pt x="149" y="386"/>
                    <a:pt x="149" y="381"/>
                  </a:cubicBezTo>
                  <a:lnTo>
                    <a:pt x="149" y="381"/>
                  </a:lnTo>
                  <a:cubicBezTo>
                    <a:pt x="149" y="357"/>
                    <a:pt x="129" y="338"/>
                    <a:pt x="106" y="338"/>
                  </a:cubicBezTo>
                  <a:moveTo>
                    <a:pt x="292" y="338"/>
                  </a:moveTo>
                  <a:cubicBezTo>
                    <a:pt x="267" y="338"/>
                    <a:pt x="247" y="357"/>
                    <a:pt x="247" y="381"/>
                  </a:cubicBezTo>
                  <a:lnTo>
                    <a:pt x="247" y="381"/>
                  </a:lnTo>
                  <a:cubicBezTo>
                    <a:pt x="247" y="386"/>
                    <a:pt x="249" y="392"/>
                    <a:pt x="250" y="397"/>
                  </a:cubicBezTo>
                  <a:lnTo>
                    <a:pt x="250" y="397"/>
                  </a:lnTo>
                  <a:cubicBezTo>
                    <a:pt x="332" y="397"/>
                    <a:pt x="332" y="397"/>
                    <a:pt x="332" y="397"/>
                  </a:cubicBezTo>
                  <a:lnTo>
                    <a:pt x="332" y="397"/>
                  </a:lnTo>
                  <a:cubicBezTo>
                    <a:pt x="334" y="392"/>
                    <a:pt x="335" y="386"/>
                    <a:pt x="335" y="381"/>
                  </a:cubicBezTo>
                  <a:lnTo>
                    <a:pt x="335" y="381"/>
                  </a:lnTo>
                  <a:cubicBezTo>
                    <a:pt x="335" y="357"/>
                    <a:pt x="315" y="338"/>
                    <a:pt x="292" y="338"/>
                  </a:cubicBezTo>
                  <a:moveTo>
                    <a:pt x="475" y="338"/>
                  </a:moveTo>
                  <a:cubicBezTo>
                    <a:pt x="452" y="338"/>
                    <a:pt x="432" y="357"/>
                    <a:pt x="432" y="381"/>
                  </a:cubicBezTo>
                  <a:lnTo>
                    <a:pt x="432" y="381"/>
                  </a:lnTo>
                  <a:cubicBezTo>
                    <a:pt x="432" y="386"/>
                    <a:pt x="434" y="392"/>
                    <a:pt x="435" y="397"/>
                  </a:cubicBezTo>
                  <a:lnTo>
                    <a:pt x="435" y="397"/>
                  </a:lnTo>
                  <a:cubicBezTo>
                    <a:pt x="517" y="397"/>
                    <a:pt x="517" y="397"/>
                    <a:pt x="517" y="397"/>
                  </a:cubicBezTo>
                  <a:lnTo>
                    <a:pt x="517" y="397"/>
                  </a:lnTo>
                  <a:cubicBezTo>
                    <a:pt x="518" y="392"/>
                    <a:pt x="520" y="386"/>
                    <a:pt x="520" y="381"/>
                  </a:cubicBezTo>
                  <a:lnTo>
                    <a:pt x="520" y="381"/>
                  </a:lnTo>
                  <a:cubicBezTo>
                    <a:pt x="520" y="357"/>
                    <a:pt x="500" y="338"/>
                    <a:pt x="475" y="338"/>
                  </a:cubicBezTo>
                  <a:moveTo>
                    <a:pt x="106" y="200"/>
                  </a:moveTo>
                  <a:cubicBezTo>
                    <a:pt x="106" y="226"/>
                    <a:pt x="106" y="226"/>
                    <a:pt x="106" y="226"/>
                  </a:cubicBezTo>
                  <a:lnTo>
                    <a:pt x="106" y="226"/>
                  </a:lnTo>
                  <a:cubicBezTo>
                    <a:pt x="127" y="226"/>
                    <a:pt x="127" y="226"/>
                    <a:pt x="127" y="226"/>
                  </a:cubicBezTo>
                  <a:lnTo>
                    <a:pt x="127" y="226"/>
                  </a:lnTo>
                  <a:cubicBezTo>
                    <a:pt x="104" y="309"/>
                    <a:pt x="104" y="309"/>
                    <a:pt x="104" y="309"/>
                  </a:cubicBezTo>
                  <a:lnTo>
                    <a:pt x="104" y="309"/>
                  </a:lnTo>
                  <a:cubicBezTo>
                    <a:pt x="133" y="309"/>
                    <a:pt x="133" y="309"/>
                    <a:pt x="133" y="309"/>
                  </a:cubicBezTo>
                  <a:lnTo>
                    <a:pt x="133" y="309"/>
                  </a:lnTo>
                  <a:cubicBezTo>
                    <a:pt x="158" y="226"/>
                    <a:pt x="158" y="226"/>
                    <a:pt x="158" y="226"/>
                  </a:cubicBezTo>
                  <a:lnTo>
                    <a:pt x="158" y="226"/>
                  </a:lnTo>
                  <a:cubicBezTo>
                    <a:pt x="246" y="226"/>
                    <a:pt x="246" y="226"/>
                    <a:pt x="246" y="226"/>
                  </a:cubicBezTo>
                  <a:lnTo>
                    <a:pt x="246" y="226"/>
                  </a:lnTo>
                  <a:cubicBezTo>
                    <a:pt x="269" y="309"/>
                    <a:pt x="269" y="309"/>
                    <a:pt x="269" y="309"/>
                  </a:cubicBezTo>
                  <a:lnTo>
                    <a:pt x="269" y="309"/>
                  </a:lnTo>
                  <a:cubicBezTo>
                    <a:pt x="300" y="309"/>
                    <a:pt x="300" y="309"/>
                    <a:pt x="300" y="309"/>
                  </a:cubicBezTo>
                  <a:lnTo>
                    <a:pt x="300" y="309"/>
                  </a:lnTo>
                  <a:cubicBezTo>
                    <a:pt x="275" y="226"/>
                    <a:pt x="275" y="226"/>
                    <a:pt x="275" y="226"/>
                  </a:cubicBezTo>
                  <a:lnTo>
                    <a:pt x="275" y="226"/>
                  </a:lnTo>
                  <a:cubicBezTo>
                    <a:pt x="300" y="226"/>
                    <a:pt x="300" y="226"/>
                    <a:pt x="300" y="226"/>
                  </a:cubicBezTo>
                  <a:lnTo>
                    <a:pt x="300" y="226"/>
                  </a:lnTo>
                  <a:cubicBezTo>
                    <a:pt x="300" y="200"/>
                    <a:pt x="300" y="200"/>
                    <a:pt x="300" y="200"/>
                  </a:cubicBezTo>
                  <a:lnTo>
                    <a:pt x="300" y="200"/>
                  </a:lnTo>
                  <a:cubicBezTo>
                    <a:pt x="106" y="200"/>
                    <a:pt x="106" y="200"/>
                    <a:pt x="106" y="200"/>
                  </a:cubicBezTo>
                  <a:moveTo>
                    <a:pt x="301" y="24"/>
                  </a:moveTo>
                  <a:cubicBezTo>
                    <a:pt x="309" y="24"/>
                    <a:pt x="317" y="27"/>
                    <a:pt x="323" y="32"/>
                  </a:cubicBezTo>
                  <a:lnTo>
                    <a:pt x="323" y="32"/>
                  </a:lnTo>
                  <a:cubicBezTo>
                    <a:pt x="323" y="32"/>
                    <a:pt x="323" y="32"/>
                    <a:pt x="323" y="32"/>
                  </a:cubicBezTo>
                  <a:lnTo>
                    <a:pt x="323" y="32"/>
                  </a:lnTo>
                  <a:cubicBezTo>
                    <a:pt x="327" y="38"/>
                    <a:pt x="330" y="46"/>
                    <a:pt x="330" y="53"/>
                  </a:cubicBezTo>
                  <a:lnTo>
                    <a:pt x="330" y="53"/>
                  </a:lnTo>
                  <a:cubicBezTo>
                    <a:pt x="330" y="110"/>
                    <a:pt x="330" y="110"/>
                    <a:pt x="330" y="110"/>
                  </a:cubicBezTo>
                  <a:lnTo>
                    <a:pt x="330" y="110"/>
                  </a:lnTo>
                  <a:cubicBezTo>
                    <a:pt x="340" y="112"/>
                    <a:pt x="340" y="112"/>
                    <a:pt x="340" y="112"/>
                  </a:cubicBezTo>
                  <a:lnTo>
                    <a:pt x="340" y="112"/>
                  </a:lnTo>
                  <a:cubicBezTo>
                    <a:pt x="340" y="103"/>
                    <a:pt x="340" y="103"/>
                    <a:pt x="340" y="103"/>
                  </a:cubicBezTo>
                  <a:lnTo>
                    <a:pt x="340" y="103"/>
                  </a:lnTo>
                  <a:cubicBezTo>
                    <a:pt x="381" y="103"/>
                    <a:pt x="381" y="103"/>
                    <a:pt x="381" y="103"/>
                  </a:cubicBezTo>
                  <a:lnTo>
                    <a:pt x="381" y="103"/>
                  </a:lnTo>
                  <a:cubicBezTo>
                    <a:pt x="411" y="84"/>
                    <a:pt x="411" y="84"/>
                    <a:pt x="411" y="84"/>
                  </a:cubicBezTo>
                  <a:lnTo>
                    <a:pt x="411" y="84"/>
                  </a:lnTo>
                  <a:cubicBezTo>
                    <a:pt x="481" y="84"/>
                    <a:pt x="398" y="84"/>
                    <a:pt x="477" y="84"/>
                  </a:cubicBezTo>
                  <a:lnTo>
                    <a:pt x="477" y="84"/>
                  </a:lnTo>
                  <a:cubicBezTo>
                    <a:pt x="491" y="84"/>
                    <a:pt x="501" y="96"/>
                    <a:pt x="501" y="109"/>
                  </a:cubicBezTo>
                  <a:lnTo>
                    <a:pt x="501" y="109"/>
                  </a:lnTo>
                  <a:cubicBezTo>
                    <a:pt x="501" y="187"/>
                    <a:pt x="501" y="187"/>
                    <a:pt x="501" y="187"/>
                  </a:cubicBezTo>
                  <a:lnTo>
                    <a:pt x="501" y="187"/>
                  </a:lnTo>
                  <a:cubicBezTo>
                    <a:pt x="477" y="187"/>
                    <a:pt x="477" y="187"/>
                    <a:pt x="477" y="187"/>
                  </a:cubicBezTo>
                  <a:lnTo>
                    <a:pt x="477" y="187"/>
                  </a:lnTo>
                  <a:cubicBezTo>
                    <a:pt x="477" y="130"/>
                    <a:pt x="477" y="130"/>
                    <a:pt x="477" y="130"/>
                  </a:cubicBezTo>
                  <a:lnTo>
                    <a:pt x="477" y="130"/>
                  </a:lnTo>
                  <a:cubicBezTo>
                    <a:pt x="472" y="130"/>
                    <a:pt x="472" y="130"/>
                    <a:pt x="472" y="130"/>
                  </a:cubicBezTo>
                  <a:lnTo>
                    <a:pt x="472" y="130"/>
                  </a:lnTo>
                  <a:cubicBezTo>
                    <a:pt x="472" y="187"/>
                    <a:pt x="472" y="187"/>
                    <a:pt x="472" y="187"/>
                  </a:cubicBezTo>
                  <a:lnTo>
                    <a:pt x="472" y="187"/>
                  </a:lnTo>
                  <a:cubicBezTo>
                    <a:pt x="472" y="203"/>
                    <a:pt x="472" y="203"/>
                    <a:pt x="472" y="203"/>
                  </a:cubicBezTo>
                  <a:lnTo>
                    <a:pt x="472" y="203"/>
                  </a:lnTo>
                  <a:cubicBezTo>
                    <a:pt x="472" y="306"/>
                    <a:pt x="472" y="306"/>
                    <a:pt x="472" y="306"/>
                  </a:cubicBezTo>
                  <a:lnTo>
                    <a:pt x="472" y="306"/>
                  </a:lnTo>
                  <a:cubicBezTo>
                    <a:pt x="444" y="306"/>
                    <a:pt x="444" y="306"/>
                    <a:pt x="444" y="306"/>
                  </a:cubicBezTo>
                  <a:lnTo>
                    <a:pt x="444" y="306"/>
                  </a:lnTo>
                  <a:cubicBezTo>
                    <a:pt x="444" y="220"/>
                    <a:pt x="444" y="220"/>
                    <a:pt x="444" y="220"/>
                  </a:cubicBezTo>
                  <a:lnTo>
                    <a:pt x="444" y="220"/>
                  </a:lnTo>
                  <a:cubicBezTo>
                    <a:pt x="438" y="220"/>
                    <a:pt x="438" y="220"/>
                    <a:pt x="438" y="220"/>
                  </a:cubicBezTo>
                  <a:lnTo>
                    <a:pt x="438" y="220"/>
                  </a:lnTo>
                  <a:cubicBezTo>
                    <a:pt x="438" y="306"/>
                    <a:pt x="438" y="306"/>
                    <a:pt x="438" y="306"/>
                  </a:cubicBezTo>
                  <a:lnTo>
                    <a:pt x="438" y="306"/>
                  </a:lnTo>
                  <a:cubicBezTo>
                    <a:pt x="411" y="306"/>
                    <a:pt x="411" y="306"/>
                    <a:pt x="411" y="306"/>
                  </a:cubicBezTo>
                  <a:lnTo>
                    <a:pt x="411" y="306"/>
                  </a:lnTo>
                  <a:cubicBezTo>
                    <a:pt x="411" y="290"/>
                    <a:pt x="411" y="290"/>
                    <a:pt x="411" y="290"/>
                  </a:cubicBezTo>
                  <a:lnTo>
                    <a:pt x="411" y="290"/>
                  </a:lnTo>
                  <a:cubicBezTo>
                    <a:pt x="411" y="203"/>
                    <a:pt x="411" y="203"/>
                    <a:pt x="411" y="203"/>
                  </a:cubicBezTo>
                  <a:lnTo>
                    <a:pt x="411" y="203"/>
                  </a:lnTo>
                  <a:cubicBezTo>
                    <a:pt x="411" y="187"/>
                    <a:pt x="411" y="187"/>
                    <a:pt x="411" y="187"/>
                  </a:cubicBezTo>
                  <a:lnTo>
                    <a:pt x="411" y="187"/>
                  </a:lnTo>
                  <a:cubicBezTo>
                    <a:pt x="411" y="130"/>
                    <a:pt x="411" y="130"/>
                    <a:pt x="411" y="130"/>
                  </a:cubicBezTo>
                  <a:lnTo>
                    <a:pt x="411" y="130"/>
                  </a:lnTo>
                  <a:cubicBezTo>
                    <a:pt x="411" y="115"/>
                    <a:pt x="411" y="115"/>
                    <a:pt x="411" y="115"/>
                  </a:cubicBezTo>
                  <a:lnTo>
                    <a:pt x="411" y="115"/>
                  </a:lnTo>
                  <a:cubicBezTo>
                    <a:pt x="381" y="130"/>
                    <a:pt x="381" y="130"/>
                    <a:pt x="381" y="130"/>
                  </a:cubicBezTo>
                  <a:lnTo>
                    <a:pt x="381" y="130"/>
                  </a:lnTo>
                  <a:cubicBezTo>
                    <a:pt x="340" y="130"/>
                    <a:pt x="340" y="130"/>
                    <a:pt x="340" y="130"/>
                  </a:cubicBezTo>
                  <a:lnTo>
                    <a:pt x="340" y="130"/>
                  </a:lnTo>
                  <a:cubicBezTo>
                    <a:pt x="340" y="123"/>
                    <a:pt x="340" y="123"/>
                    <a:pt x="340" y="123"/>
                  </a:cubicBezTo>
                  <a:lnTo>
                    <a:pt x="340" y="123"/>
                  </a:lnTo>
                  <a:cubicBezTo>
                    <a:pt x="330" y="121"/>
                    <a:pt x="330" y="121"/>
                    <a:pt x="330" y="121"/>
                  </a:cubicBezTo>
                  <a:lnTo>
                    <a:pt x="330" y="121"/>
                  </a:lnTo>
                  <a:cubicBezTo>
                    <a:pt x="330" y="164"/>
                    <a:pt x="330" y="164"/>
                    <a:pt x="330" y="164"/>
                  </a:cubicBezTo>
                  <a:lnTo>
                    <a:pt x="330" y="164"/>
                  </a:lnTo>
                  <a:cubicBezTo>
                    <a:pt x="330" y="172"/>
                    <a:pt x="327" y="180"/>
                    <a:pt x="323" y="184"/>
                  </a:cubicBezTo>
                  <a:lnTo>
                    <a:pt x="323" y="184"/>
                  </a:lnTo>
                  <a:cubicBezTo>
                    <a:pt x="323" y="184"/>
                    <a:pt x="323" y="184"/>
                    <a:pt x="323" y="184"/>
                  </a:cubicBezTo>
                  <a:lnTo>
                    <a:pt x="323" y="184"/>
                  </a:lnTo>
                  <a:cubicBezTo>
                    <a:pt x="323" y="184"/>
                    <a:pt x="323" y="184"/>
                    <a:pt x="323" y="184"/>
                  </a:cubicBezTo>
                  <a:lnTo>
                    <a:pt x="323" y="184"/>
                  </a:lnTo>
                  <a:cubicBezTo>
                    <a:pt x="317" y="190"/>
                    <a:pt x="309" y="193"/>
                    <a:pt x="301" y="193"/>
                  </a:cubicBezTo>
                  <a:lnTo>
                    <a:pt x="301" y="193"/>
                  </a:lnTo>
                  <a:cubicBezTo>
                    <a:pt x="110" y="193"/>
                    <a:pt x="110" y="193"/>
                    <a:pt x="110" y="193"/>
                  </a:cubicBezTo>
                  <a:lnTo>
                    <a:pt x="110" y="193"/>
                  </a:lnTo>
                  <a:cubicBezTo>
                    <a:pt x="103" y="193"/>
                    <a:pt x="95" y="190"/>
                    <a:pt x="90" y="184"/>
                  </a:cubicBezTo>
                  <a:lnTo>
                    <a:pt x="90" y="184"/>
                  </a:lnTo>
                  <a:cubicBezTo>
                    <a:pt x="90" y="184"/>
                    <a:pt x="90" y="184"/>
                    <a:pt x="90" y="184"/>
                  </a:cubicBezTo>
                  <a:lnTo>
                    <a:pt x="90" y="184"/>
                  </a:lnTo>
                  <a:cubicBezTo>
                    <a:pt x="84" y="180"/>
                    <a:pt x="81" y="172"/>
                    <a:pt x="81" y="164"/>
                  </a:cubicBezTo>
                  <a:lnTo>
                    <a:pt x="81" y="164"/>
                  </a:lnTo>
                  <a:cubicBezTo>
                    <a:pt x="81" y="53"/>
                    <a:pt x="81" y="53"/>
                    <a:pt x="81" y="53"/>
                  </a:cubicBezTo>
                  <a:lnTo>
                    <a:pt x="81" y="53"/>
                  </a:lnTo>
                  <a:cubicBezTo>
                    <a:pt x="81" y="46"/>
                    <a:pt x="84" y="38"/>
                    <a:pt x="90" y="32"/>
                  </a:cubicBezTo>
                  <a:lnTo>
                    <a:pt x="90" y="32"/>
                  </a:lnTo>
                  <a:cubicBezTo>
                    <a:pt x="95" y="27"/>
                    <a:pt x="103" y="24"/>
                    <a:pt x="110" y="24"/>
                  </a:cubicBezTo>
                  <a:lnTo>
                    <a:pt x="110" y="24"/>
                  </a:lnTo>
                  <a:cubicBezTo>
                    <a:pt x="301" y="24"/>
                    <a:pt x="301" y="24"/>
                    <a:pt x="301" y="24"/>
                  </a:cubicBezTo>
                  <a:moveTo>
                    <a:pt x="110" y="47"/>
                  </a:moveTo>
                  <a:cubicBezTo>
                    <a:pt x="109" y="47"/>
                    <a:pt x="107" y="47"/>
                    <a:pt x="106" y="49"/>
                  </a:cubicBezTo>
                  <a:lnTo>
                    <a:pt x="106" y="49"/>
                  </a:lnTo>
                  <a:cubicBezTo>
                    <a:pt x="106" y="50"/>
                    <a:pt x="104" y="52"/>
                    <a:pt x="104" y="53"/>
                  </a:cubicBezTo>
                  <a:lnTo>
                    <a:pt x="104" y="53"/>
                  </a:lnTo>
                  <a:cubicBezTo>
                    <a:pt x="104" y="164"/>
                    <a:pt x="104" y="164"/>
                    <a:pt x="104" y="164"/>
                  </a:cubicBezTo>
                  <a:lnTo>
                    <a:pt x="104" y="164"/>
                  </a:lnTo>
                  <a:cubicBezTo>
                    <a:pt x="104" y="166"/>
                    <a:pt x="106" y="167"/>
                    <a:pt x="106" y="167"/>
                  </a:cubicBezTo>
                  <a:lnTo>
                    <a:pt x="106" y="167"/>
                  </a:lnTo>
                  <a:cubicBezTo>
                    <a:pt x="106" y="169"/>
                    <a:pt x="106" y="169"/>
                    <a:pt x="106" y="169"/>
                  </a:cubicBezTo>
                  <a:lnTo>
                    <a:pt x="106" y="169"/>
                  </a:lnTo>
                  <a:cubicBezTo>
                    <a:pt x="107" y="169"/>
                    <a:pt x="109" y="170"/>
                    <a:pt x="110" y="170"/>
                  </a:cubicBezTo>
                  <a:lnTo>
                    <a:pt x="110" y="170"/>
                  </a:lnTo>
                  <a:cubicBezTo>
                    <a:pt x="301" y="170"/>
                    <a:pt x="301" y="170"/>
                    <a:pt x="301" y="170"/>
                  </a:cubicBezTo>
                  <a:lnTo>
                    <a:pt x="301" y="170"/>
                  </a:lnTo>
                  <a:cubicBezTo>
                    <a:pt x="303" y="170"/>
                    <a:pt x="304" y="169"/>
                    <a:pt x="306" y="169"/>
                  </a:cubicBezTo>
                  <a:lnTo>
                    <a:pt x="306" y="169"/>
                  </a:lnTo>
                  <a:cubicBezTo>
                    <a:pt x="306" y="167"/>
                    <a:pt x="306" y="167"/>
                    <a:pt x="306" y="167"/>
                  </a:cubicBezTo>
                  <a:lnTo>
                    <a:pt x="306" y="167"/>
                  </a:lnTo>
                  <a:cubicBezTo>
                    <a:pt x="307" y="167"/>
                    <a:pt x="307" y="166"/>
                    <a:pt x="307" y="164"/>
                  </a:cubicBezTo>
                  <a:lnTo>
                    <a:pt x="307" y="164"/>
                  </a:lnTo>
                  <a:cubicBezTo>
                    <a:pt x="307" y="116"/>
                    <a:pt x="307" y="116"/>
                    <a:pt x="307" y="116"/>
                  </a:cubicBezTo>
                  <a:lnTo>
                    <a:pt x="307" y="116"/>
                  </a:lnTo>
                  <a:cubicBezTo>
                    <a:pt x="212" y="96"/>
                    <a:pt x="212" y="96"/>
                    <a:pt x="212" y="96"/>
                  </a:cubicBezTo>
                  <a:lnTo>
                    <a:pt x="212" y="96"/>
                  </a:lnTo>
                  <a:cubicBezTo>
                    <a:pt x="213" y="95"/>
                    <a:pt x="213" y="95"/>
                    <a:pt x="213" y="95"/>
                  </a:cubicBezTo>
                  <a:lnTo>
                    <a:pt x="213" y="95"/>
                  </a:lnTo>
                  <a:cubicBezTo>
                    <a:pt x="307" y="107"/>
                    <a:pt x="307" y="107"/>
                    <a:pt x="307" y="107"/>
                  </a:cubicBezTo>
                  <a:lnTo>
                    <a:pt x="307" y="107"/>
                  </a:lnTo>
                  <a:cubicBezTo>
                    <a:pt x="307" y="53"/>
                    <a:pt x="307" y="53"/>
                    <a:pt x="307" y="53"/>
                  </a:cubicBezTo>
                  <a:lnTo>
                    <a:pt x="307" y="53"/>
                  </a:lnTo>
                  <a:cubicBezTo>
                    <a:pt x="307" y="52"/>
                    <a:pt x="307" y="50"/>
                    <a:pt x="306" y="49"/>
                  </a:cubicBezTo>
                  <a:lnTo>
                    <a:pt x="306" y="49"/>
                  </a:lnTo>
                  <a:cubicBezTo>
                    <a:pt x="306" y="49"/>
                    <a:pt x="306" y="49"/>
                    <a:pt x="306" y="49"/>
                  </a:cubicBezTo>
                  <a:lnTo>
                    <a:pt x="306" y="49"/>
                  </a:lnTo>
                  <a:cubicBezTo>
                    <a:pt x="304" y="47"/>
                    <a:pt x="303" y="47"/>
                    <a:pt x="301" y="47"/>
                  </a:cubicBezTo>
                  <a:lnTo>
                    <a:pt x="301" y="47"/>
                  </a:lnTo>
                  <a:lnTo>
                    <a:pt x="110" y="4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3952377" y="5279682"/>
            <a:ext cx="756273" cy="756572"/>
            <a:chExt cx="756273" cy="756572"/>
          </a:xfrm>
        </p:grpSpPr>
        <p:sp>
          <p:nvSpPr>
            <p:cNvPr id="134" name="path"/>
            <p:cNvSpPr/>
            <p:nvPr/>
          </p:nvSpPr>
          <p:spPr>
            <a:xfrm>
              <a:off x="0" y="0"/>
              <a:ext cx="756273" cy="756572"/>
            </a:xfrm>
            <a:custGeom>
              <a:rect l="0" t="0" r="0" b="0"/>
              <a:pathLst>
                <a:path w="1190" h="1191">
                  <a:moveTo>
                    <a:pt x="0" y="595"/>
                  </a:moveTo>
                  <a:cubicBezTo>
                    <a:pt x="0" y="266"/>
                    <a:pt x="266" y="0"/>
                    <a:pt x="595" y="0"/>
                  </a:cubicBezTo>
                  <a:lnTo>
                    <a:pt x="595" y="0"/>
                  </a:lnTo>
                  <a:lnTo>
                    <a:pt x="595" y="0"/>
                  </a:lnTo>
                  <a:lnTo>
                    <a:pt x="595" y="0"/>
                  </a:lnTo>
                  <a:cubicBezTo>
                    <a:pt x="924" y="0"/>
                    <a:pt x="1190" y="266"/>
                    <a:pt x="1190" y="595"/>
                  </a:cubicBezTo>
                  <a:lnTo>
                    <a:pt x="1190" y="595"/>
                  </a:lnTo>
                  <a:cubicBezTo>
                    <a:pt x="1190" y="595"/>
                    <a:pt x="1190" y="595"/>
                    <a:pt x="1190" y="595"/>
                  </a:cubicBezTo>
                  <a:lnTo>
                    <a:pt x="1190" y="595"/>
                  </a:lnTo>
                  <a:lnTo>
                    <a:pt x="1190" y="595"/>
                  </a:lnTo>
                  <a:lnTo>
                    <a:pt x="1190" y="595"/>
                  </a:lnTo>
                  <a:cubicBezTo>
                    <a:pt x="1190" y="924"/>
                    <a:pt x="924" y="1191"/>
                    <a:pt x="595" y="1191"/>
                  </a:cubicBezTo>
                  <a:lnTo>
                    <a:pt x="595" y="1191"/>
                  </a:lnTo>
                  <a:lnTo>
                    <a:pt x="595" y="1191"/>
                  </a:lnTo>
                  <a:lnTo>
                    <a:pt x="595" y="1191"/>
                  </a:lnTo>
                  <a:cubicBezTo>
                    <a:pt x="266" y="1191"/>
                    <a:pt x="0" y="924"/>
                    <a:pt x="0" y="595"/>
                  </a:cubicBezTo>
                  <a:lnTo>
                    <a:pt x="0" y="595"/>
                  </a:lnTo>
                  <a:cubicBezTo>
                    <a:pt x="0" y="595"/>
                    <a:pt x="0" y="595"/>
                    <a:pt x="0" y="595"/>
                  </a:cubicBezTo>
                  <a:lnTo>
                    <a:pt x="0" y="595"/>
                  </a:lnTo>
                  <a:close/>
                </a:path>
              </a:pathLst>
            </a:custGeom>
            <a:solidFill>
              <a:srgbClr val="D2211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194306" y="194454"/>
              <a:ext cx="367664" cy="367664"/>
            </a:xfrm>
            <a:custGeom>
              <a:rect l="0" t="0" r="0" b="0"/>
              <a:pathLst>
                <a:path w="578" h="578">
                  <a:moveTo>
                    <a:pt x="0" y="173"/>
                  </a:moveTo>
                  <a:lnTo>
                    <a:pt x="289" y="0"/>
                  </a:lnTo>
                  <a:lnTo>
                    <a:pt x="578" y="173"/>
                  </a:lnTo>
                  <a:lnTo>
                    <a:pt x="578" y="231"/>
                  </a:lnTo>
                  <a:lnTo>
                    <a:pt x="0" y="231"/>
                  </a:lnTo>
                  <a:lnTo>
                    <a:pt x="0" y="173"/>
                  </a:lnTo>
                  <a:close/>
                  <a:moveTo>
                    <a:pt x="0" y="521"/>
                  </a:moveTo>
                  <a:lnTo>
                    <a:pt x="578" y="521"/>
                  </a:lnTo>
                  <a:lnTo>
                    <a:pt x="578" y="578"/>
                  </a:lnTo>
                  <a:lnTo>
                    <a:pt x="0" y="578"/>
                  </a:lnTo>
                  <a:lnTo>
                    <a:pt x="0" y="521"/>
                  </a:lnTo>
                  <a:close/>
                  <a:moveTo>
                    <a:pt x="57" y="463"/>
                  </a:moveTo>
                  <a:lnTo>
                    <a:pt x="521" y="463"/>
                  </a:lnTo>
                  <a:lnTo>
                    <a:pt x="521" y="521"/>
                  </a:lnTo>
                  <a:lnTo>
                    <a:pt x="57" y="521"/>
                  </a:lnTo>
                  <a:lnTo>
                    <a:pt x="57" y="463"/>
                  </a:lnTo>
                  <a:close/>
                  <a:moveTo>
                    <a:pt x="57" y="231"/>
                  </a:moveTo>
                  <a:lnTo>
                    <a:pt x="173" y="231"/>
                  </a:lnTo>
                  <a:lnTo>
                    <a:pt x="173" y="463"/>
                  </a:lnTo>
                  <a:lnTo>
                    <a:pt x="57" y="463"/>
                  </a:lnTo>
                  <a:lnTo>
                    <a:pt x="57" y="231"/>
                  </a:lnTo>
                  <a:close/>
                  <a:moveTo>
                    <a:pt x="231" y="231"/>
                  </a:moveTo>
                  <a:lnTo>
                    <a:pt x="347" y="231"/>
                  </a:lnTo>
                  <a:lnTo>
                    <a:pt x="347" y="463"/>
                  </a:lnTo>
                  <a:lnTo>
                    <a:pt x="231" y="463"/>
                  </a:lnTo>
                  <a:lnTo>
                    <a:pt x="231" y="231"/>
                  </a:lnTo>
                  <a:close/>
                  <a:moveTo>
                    <a:pt x="405" y="231"/>
                  </a:moveTo>
                  <a:lnTo>
                    <a:pt x="521" y="231"/>
                  </a:lnTo>
                  <a:lnTo>
                    <a:pt x="521" y="463"/>
                  </a:lnTo>
                  <a:lnTo>
                    <a:pt x="405" y="463"/>
                  </a:lnTo>
                  <a:lnTo>
                    <a:pt x="405" y="23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6" name="textbox 136"/>
          <p:cNvSpPr/>
          <p:nvPr/>
        </p:nvSpPr>
        <p:spPr>
          <a:xfrm>
            <a:off x="4122667" y="2605496"/>
            <a:ext cx="2158364" cy="2235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01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4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轻量化、高精度、低成</a:t>
            </a:r>
            <a:r>
              <a:rPr sz="14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137" name="textbox 137"/>
          <p:cNvSpPr/>
          <p:nvPr/>
        </p:nvSpPr>
        <p:spPr>
          <a:xfrm>
            <a:off x="2456231" y="3852378"/>
            <a:ext cx="1891664" cy="2330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0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研磨、抛光、镀膜等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38" name="textbox 138"/>
          <p:cNvSpPr/>
          <p:nvPr/>
        </p:nvSpPr>
        <p:spPr>
          <a:xfrm>
            <a:off x="567550" y="4891490"/>
            <a:ext cx="2129154" cy="1917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21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2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光学玻璃、塑料、复合材料等</a:t>
            </a:r>
            <a:r>
              <a:rPr sz="12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139" name="path"/>
          <p:cNvSpPr/>
          <p:nvPr/>
        </p:nvSpPr>
        <p:spPr>
          <a:xfrm>
            <a:off x="5438393" y="3913126"/>
            <a:ext cx="90351" cy="1032233"/>
          </a:xfrm>
          <a:custGeom>
            <a:rect l="0" t="0" r="0" b="0"/>
            <a:pathLst>
              <a:path w="142" h="1625">
                <a:moveTo>
                  <a:pt x="3" y="138"/>
                </a:moveTo>
                <a:cubicBezTo>
                  <a:pt x="3" y="64"/>
                  <a:pt x="64" y="3"/>
                  <a:pt x="138" y="3"/>
                </a:cubicBezTo>
                <a:moveTo>
                  <a:pt x="138" y="1621"/>
                </a:moveTo>
                <a:cubicBezTo>
                  <a:pt x="64" y="1621"/>
                  <a:pt x="3" y="1561"/>
                  <a:pt x="3" y="1487"/>
                </a:cubicBezTo>
              </a:path>
            </a:pathLst>
          </a:custGeom>
          <a:noFill/>
          <a:ln w="4762" cap="flat">
            <a:solidFill>
              <a:srgbClr val="D22118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0" name="path"/>
          <p:cNvSpPr/>
          <p:nvPr/>
        </p:nvSpPr>
        <p:spPr>
          <a:xfrm>
            <a:off x="3676268" y="5141851"/>
            <a:ext cx="90350" cy="1032233"/>
          </a:xfrm>
          <a:custGeom>
            <a:rect l="0" t="0" r="0" b="0"/>
            <a:pathLst>
              <a:path w="142" h="1625">
                <a:moveTo>
                  <a:pt x="3" y="138"/>
                </a:moveTo>
                <a:cubicBezTo>
                  <a:pt x="3" y="64"/>
                  <a:pt x="64" y="3"/>
                  <a:pt x="138" y="3"/>
                </a:cubicBezTo>
                <a:moveTo>
                  <a:pt x="138" y="1621"/>
                </a:moveTo>
                <a:cubicBezTo>
                  <a:pt x="64" y="1621"/>
                  <a:pt x="3" y="1561"/>
                  <a:pt x="3" y="1487"/>
                </a:cubicBezTo>
              </a:path>
            </a:pathLst>
          </a:custGeom>
          <a:noFill/>
          <a:ln w="4762" cap="flat">
            <a:solidFill>
              <a:srgbClr val="D22118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1" name="path"/>
          <p:cNvSpPr/>
          <p:nvPr/>
        </p:nvSpPr>
        <p:spPr>
          <a:xfrm>
            <a:off x="7210043" y="2665352"/>
            <a:ext cx="90349" cy="1032232"/>
          </a:xfrm>
          <a:custGeom>
            <a:rect l="0" t="0" r="0" b="0"/>
            <a:pathLst>
              <a:path w="142" h="1625">
                <a:moveTo>
                  <a:pt x="3" y="138"/>
                </a:moveTo>
                <a:cubicBezTo>
                  <a:pt x="3" y="64"/>
                  <a:pt x="64" y="3"/>
                  <a:pt x="138" y="3"/>
                </a:cubicBezTo>
                <a:moveTo>
                  <a:pt x="138" y="1621"/>
                </a:moveTo>
                <a:cubicBezTo>
                  <a:pt x="64" y="1621"/>
                  <a:pt x="3" y="1561"/>
                  <a:pt x="3" y="1487"/>
                </a:cubicBezTo>
              </a:path>
            </a:pathLst>
          </a:custGeom>
          <a:noFill/>
          <a:ln w="4762" cap="flat">
            <a:solidFill>
              <a:srgbClr val="D22118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2" name="path"/>
          <p:cNvSpPr/>
          <p:nvPr/>
        </p:nvSpPr>
        <p:spPr>
          <a:xfrm>
            <a:off x="11449471" y="2665352"/>
            <a:ext cx="90349" cy="90350"/>
          </a:xfrm>
          <a:custGeom>
            <a:rect l="0" t="0" r="0" b="0"/>
            <a:pathLst>
              <a:path w="142" h="142">
                <a:moveTo>
                  <a:pt x="3" y="3"/>
                </a:moveTo>
                <a:cubicBezTo>
                  <a:pt x="78" y="3"/>
                  <a:pt x="138" y="64"/>
                  <a:pt x="138" y="138"/>
                </a:cubicBezTo>
              </a:path>
            </a:pathLst>
          </a:custGeom>
          <a:noFill/>
          <a:ln w="4762" cap="flat">
            <a:solidFill>
              <a:srgbClr val="D22118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3" name="path"/>
          <p:cNvSpPr/>
          <p:nvPr/>
        </p:nvSpPr>
        <p:spPr>
          <a:xfrm>
            <a:off x="9677821" y="3913126"/>
            <a:ext cx="90349" cy="90350"/>
          </a:xfrm>
          <a:custGeom>
            <a:rect l="0" t="0" r="0" b="0"/>
            <a:pathLst>
              <a:path w="142" h="142">
                <a:moveTo>
                  <a:pt x="3" y="3"/>
                </a:moveTo>
                <a:cubicBezTo>
                  <a:pt x="78" y="3"/>
                  <a:pt x="138" y="64"/>
                  <a:pt x="138" y="138"/>
                </a:cubicBezTo>
              </a:path>
            </a:pathLst>
          </a:custGeom>
          <a:noFill/>
          <a:ln w="4762" cap="flat">
            <a:solidFill>
              <a:srgbClr val="D22118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4" name="path"/>
          <p:cNvSpPr/>
          <p:nvPr/>
        </p:nvSpPr>
        <p:spPr>
          <a:xfrm>
            <a:off x="9677821" y="4855009"/>
            <a:ext cx="90349" cy="90350"/>
          </a:xfrm>
          <a:custGeom>
            <a:rect l="0" t="0" r="0" b="0"/>
            <a:pathLst>
              <a:path w="142" h="142">
                <a:moveTo>
                  <a:pt x="138" y="3"/>
                </a:moveTo>
                <a:cubicBezTo>
                  <a:pt x="138" y="78"/>
                  <a:pt x="78" y="138"/>
                  <a:pt x="3" y="138"/>
                </a:cubicBezTo>
              </a:path>
            </a:pathLst>
          </a:custGeom>
          <a:noFill/>
          <a:ln w="4762" cap="flat">
            <a:solidFill>
              <a:srgbClr val="D22118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5" name="path"/>
          <p:cNvSpPr/>
          <p:nvPr/>
        </p:nvSpPr>
        <p:spPr>
          <a:xfrm>
            <a:off x="7915696" y="5141851"/>
            <a:ext cx="90349" cy="90350"/>
          </a:xfrm>
          <a:custGeom>
            <a:rect l="0" t="0" r="0" b="0"/>
            <a:pathLst>
              <a:path w="142" h="142">
                <a:moveTo>
                  <a:pt x="3" y="3"/>
                </a:moveTo>
                <a:cubicBezTo>
                  <a:pt x="78" y="3"/>
                  <a:pt x="138" y="64"/>
                  <a:pt x="138" y="138"/>
                </a:cubicBezTo>
              </a:path>
            </a:pathLst>
          </a:custGeom>
          <a:noFill/>
          <a:ln w="4762" cap="flat">
            <a:solidFill>
              <a:srgbClr val="D22118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6" name="path"/>
          <p:cNvSpPr/>
          <p:nvPr/>
        </p:nvSpPr>
        <p:spPr>
          <a:xfrm>
            <a:off x="11449471" y="3607234"/>
            <a:ext cx="90349" cy="90349"/>
          </a:xfrm>
          <a:custGeom>
            <a:rect l="0" t="0" r="0" b="0"/>
            <a:pathLst>
              <a:path w="142" h="142">
                <a:moveTo>
                  <a:pt x="138" y="3"/>
                </a:moveTo>
                <a:cubicBezTo>
                  <a:pt x="138" y="78"/>
                  <a:pt x="78" y="138"/>
                  <a:pt x="3" y="138"/>
                </a:cubicBezTo>
              </a:path>
            </a:pathLst>
          </a:custGeom>
          <a:noFill/>
          <a:ln w="4762" cap="flat">
            <a:solidFill>
              <a:srgbClr val="D22118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7" name="path"/>
          <p:cNvSpPr/>
          <p:nvPr/>
        </p:nvSpPr>
        <p:spPr>
          <a:xfrm>
            <a:off x="7915696" y="6083734"/>
            <a:ext cx="90349" cy="90349"/>
          </a:xfrm>
          <a:custGeom>
            <a:rect l="0" t="0" r="0" b="0"/>
            <a:pathLst>
              <a:path w="142" h="142">
                <a:moveTo>
                  <a:pt x="138" y="3"/>
                </a:moveTo>
                <a:cubicBezTo>
                  <a:pt x="138" y="78"/>
                  <a:pt x="78" y="138"/>
                  <a:pt x="3" y="138"/>
                </a:cubicBezTo>
              </a:path>
            </a:pathLst>
          </a:custGeom>
          <a:noFill/>
          <a:ln w="4762" cap="flat">
            <a:solidFill>
              <a:srgbClr val="D22118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8" name="picture 1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49" name="textbox 149"/>
          <p:cNvSpPr/>
          <p:nvPr/>
        </p:nvSpPr>
        <p:spPr>
          <a:xfrm>
            <a:off x="1210920" y="375980"/>
            <a:ext cx="3904615" cy="15455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64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光学性能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与技术指标</a:t>
            </a:r>
            <a:endParaRPr lang="Microsoft YaHei" altLang="Microsoft YaHei" sz="3000"/>
          </a:p>
          <a:p>
            <a:pPr algn="l" rtl="0" eaLnBrk="0">
              <a:lnSpc>
                <a:spcPct val="179000"/>
              </a:lnSpc>
            </a:pPr>
            <a:endParaRPr lang="Arial" altLang="Arial" sz="1000"/>
          </a:p>
          <a:p>
            <a:pPr marL="1036454" algn="l" rtl="0" eaLnBrk="0">
              <a:lnSpc>
                <a:spcPct val="92000"/>
              </a:lnSpc>
              <a:spcBef>
                <a:spcPts val="693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分辨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率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algn="r" rtl="0" eaLnBrk="0">
              <a:lnSpc>
                <a:spcPct val="91000"/>
              </a:lnSpc>
              <a:spcBef>
                <a:spcPts val="1"/>
              </a:spcBef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高分辨率镜片能够捕捉更多细节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50" name="textbox 150"/>
          <p:cNvSpPr/>
          <p:nvPr/>
        </p:nvSpPr>
        <p:spPr>
          <a:xfrm>
            <a:off x="2613808" y="2434460"/>
            <a:ext cx="3260725" cy="7689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32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</a:t>
            </a:r>
            <a:endParaRPr lang="Microsoft YaHei" altLang="Microsoft YaHei" sz="23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49518" algn="l" rtl="0" eaLnBrk="0">
              <a:lnSpc>
                <a:spcPct val="91000"/>
              </a:lnSpc>
              <a:spcBef>
                <a:spcPts val="2"/>
              </a:spcBef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高对比度镜片能够呈现更清晰的图像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51" name="rect"/>
          <p:cNvSpPr/>
          <p:nvPr/>
        </p:nvSpPr>
        <p:spPr>
          <a:xfrm>
            <a:off x="2076104" y="4706617"/>
            <a:ext cx="9119959" cy="9525"/>
          </a:xfrm>
          <a:prstGeom prst="rect">
            <a:avLst/>
          </a:pr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2" name="rect"/>
          <p:cNvSpPr/>
          <p:nvPr/>
        </p:nvSpPr>
        <p:spPr>
          <a:xfrm>
            <a:off x="2076104" y="2143460"/>
            <a:ext cx="9119959" cy="9525"/>
          </a:xfrm>
          <a:prstGeom prst="rect">
            <a:avLst/>
          </a:pr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653185" y="1411306"/>
            <a:ext cx="1476936" cy="1476937"/>
            <a:chExt cx="1476936" cy="1476937"/>
          </a:xfrm>
        </p:grpSpPr>
        <p:sp>
          <p:nvSpPr>
            <p:cNvPr id="153" name="path"/>
            <p:cNvSpPr/>
            <p:nvPr/>
          </p:nvSpPr>
          <p:spPr>
            <a:xfrm>
              <a:off x="0" y="0"/>
              <a:ext cx="1476936" cy="1476937"/>
            </a:xfrm>
            <a:custGeom>
              <a:rect l="0" t="0" r="0" b="0"/>
              <a:pathLst>
                <a:path w="2325" h="2325">
                  <a:moveTo>
                    <a:pt x="581" y="581"/>
                  </a:moveTo>
                  <a:cubicBezTo>
                    <a:pt x="902" y="260"/>
                    <a:pt x="1423" y="260"/>
                    <a:pt x="1744" y="581"/>
                  </a:cubicBezTo>
                  <a:lnTo>
                    <a:pt x="1744" y="581"/>
                  </a:lnTo>
                  <a:cubicBezTo>
                    <a:pt x="1938" y="775"/>
                    <a:pt x="2132" y="969"/>
                    <a:pt x="2325" y="1162"/>
                  </a:cubicBezTo>
                  <a:lnTo>
                    <a:pt x="2325" y="1162"/>
                  </a:lnTo>
                  <a:cubicBezTo>
                    <a:pt x="2132" y="1356"/>
                    <a:pt x="1938" y="1550"/>
                    <a:pt x="1744" y="1744"/>
                  </a:cubicBezTo>
                  <a:lnTo>
                    <a:pt x="1744" y="1744"/>
                  </a:lnTo>
                  <a:lnTo>
                    <a:pt x="1744" y="1744"/>
                  </a:lnTo>
                  <a:lnTo>
                    <a:pt x="1744" y="1744"/>
                  </a:lnTo>
                  <a:cubicBezTo>
                    <a:pt x="1423" y="2065"/>
                    <a:pt x="902" y="2065"/>
                    <a:pt x="581" y="1744"/>
                  </a:cubicBezTo>
                  <a:lnTo>
                    <a:pt x="581" y="1744"/>
                  </a:lnTo>
                  <a:lnTo>
                    <a:pt x="581" y="1744"/>
                  </a:lnTo>
                  <a:lnTo>
                    <a:pt x="581" y="1744"/>
                  </a:lnTo>
                  <a:cubicBezTo>
                    <a:pt x="260" y="1423"/>
                    <a:pt x="260" y="902"/>
                    <a:pt x="581" y="581"/>
                  </a:cubicBezTo>
                  <a:lnTo>
                    <a:pt x="581" y="581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485716" y="547334"/>
              <a:ext cx="447738" cy="382251"/>
            </a:xfrm>
            <a:custGeom>
              <a:rect l="0" t="0" r="0" b="0"/>
              <a:pathLst>
                <a:path w="705" h="601">
                  <a:moveTo>
                    <a:pt x="353" y="107"/>
                  </a:moveTo>
                  <a:cubicBezTo>
                    <a:pt x="353" y="107"/>
                    <a:pt x="303" y="0"/>
                    <a:pt x="189" y="0"/>
                  </a:cubicBezTo>
                  <a:lnTo>
                    <a:pt x="189" y="0"/>
                  </a:lnTo>
                  <a:cubicBezTo>
                    <a:pt x="65" y="0"/>
                    <a:pt x="0" y="105"/>
                    <a:pt x="0" y="210"/>
                  </a:cubicBezTo>
                  <a:lnTo>
                    <a:pt x="0" y="210"/>
                  </a:lnTo>
                  <a:cubicBezTo>
                    <a:pt x="0" y="385"/>
                    <a:pt x="353" y="601"/>
                    <a:pt x="353" y="601"/>
                  </a:cubicBezTo>
                  <a:lnTo>
                    <a:pt x="353" y="601"/>
                  </a:lnTo>
                  <a:cubicBezTo>
                    <a:pt x="353" y="601"/>
                    <a:pt x="705" y="387"/>
                    <a:pt x="705" y="210"/>
                  </a:cubicBezTo>
                  <a:lnTo>
                    <a:pt x="705" y="210"/>
                  </a:lnTo>
                  <a:cubicBezTo>
                    <a:pt x="705" y="103"/>
                    <a:pt x="637" y="0"/>
                    <a:pt x="517" y="0"/>
                  </a:cubicBezTo>
                  <a:lnTo>
                    <a:pt x="517" y="0"/>
                  </a:lnTo>
                  <a:cubicBezTo>
                    <a:pt x="397" y="0"/>
                    <a:pt x="353" y="107"/>
                    <a:pt x="353" y="107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55" name="rect"/>
          <p:cNvSpPr/>
          <p:nvPr/>
        </p:nvSpPr>
        <p:spPr>
          <a:xfrm>
            <a:off x="2454056" y="3425038"/>
            <a:ext cx="9119959" cy="9525"/>
          </a:xfrm>
          <a:prstGeom prst="rect">
            <a:avLst/>
          </a:pr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6" name="path"/>
          <p:cNvSpPr/>
          <p:nvPr/>
        </p:nvSpPr>
        <p:spPr>
          <a:xfrm>
            <a:off x="1031137" y="2692884"/>
            <a:ext cx="1476937" cy="1476937"/>
          </a:xfrm>
          <a:custGeom>
            <a:rect l="0" t="0" r="0" b="0"/>
            <a:pathLst>
              <a:path w="2325" h="2325">
                <a:moveTo>
                  <a:pt x="581" y="581"/>
                </a:moveTo>
                <a:cubicBezTo>
                  <a:pt x="902" y="260"/>
                  <a:pt x="1423" y="260"/>
                  <a:pt x="1744" y="581"/>
                </a:cubicBezTo>
                <a:lnTo>
                  <a:pt x="1744" y="581"/>
                </a:lnTo>
                <a:cubicBezTo>
                  <a:pt x="1938" y="775"/>
                  <a:pt x="2132" y="969"/>
                  <a:pt x="2325" y="1162"/>
                </a:cubicBezTo>
                <a:lnTo>
                  <a:pt x="2325" y="1162"/>
                </a:lnTo>
                <a:cubicBezTo>
                  <a:pt x="2132" y="1356"/>
                  <a:pt x="1938" y="1550"/>
                  <a:pt x="1744" y="1744"/>
                </a:cubicBezTo>
                <a:lnTo>
                  <a:pt x="1744" y="1744"/>
                </a:lnTo>
                <a:lnTo>
                  <a:pt x="1744" y="1744"/>
                </a:lnTo>
                <a:lnTo>
                  <a:pt x="1744" y="1744"/>
                </a:lnTo>
                <a:cubicBezTo>
                  <a:pt x="1423" y="2065"/>
                  <a:pt x="902" y="2065"/>
                  <a:pt x="581" y="1744"/>
                </a:cubicBezTo>
                <a:lnTo>
                  <a:pt x="581" y="1744"/>
                </a:lnTo>
                <a:lnTo>
                  <a:pt x="581" y="1744"/>
                </a:lnTo>
                <a:lnTo>
                  <a:pt x="581" y="1744"/>
                </a:lnTo>
                <a:cubicBezTo>
                  <a:pt x="260" y="1423"/>
                  <a:pt x="260" y="902"/>
                  <a:pt x="581" y="581"/>
                </a:cubicBezTo>
              </a:path>
            </a:pathLst>
          </a:custGeom>
          <a:solidFill>
            <a:srgbClr val="F3573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7" name="path"/>
          <p:cNvSpPr/>
          <p:nvPr/>
        </p:nvSpPr>
        <p:spPr>
          <a:xfrm>
            <a:off x="653185" y="3974462"/>
            <a:ext cx="1476937" cy="1476937"/>
          </a:xfrm>
          <a:custGeom>
            <a:rect l="0" t="0" r="0" b="0"/>
            <a:pathLst>
              <a:path w="2325" h="2325">
                <a:moveTo>
                  <a:pt x="581" y="581"/>
                </a:moveTo>
                <a:cubicBezTo>
                  <a:pt x="902" y="260"/>
                  <a:pt x="1423" y="260"/>
                  <a:pt x="1744" y="581"/>
                </a:cubicBezTo>
                <a:lnTo>
                  <a:pt x="1744" y="581"/>
                </a:lnTo>
                <a:cubicBezTo>
                  <a:pt x="1938" y="775"/>
                  <a:pt x="2132" y="969"/>
                  <a:pt x="2325" y="1162"/>
                </a:cubicBezTo>
                <a:lnTo>
                  <a:pt x="2325" y="1162"/>
                </a:lnTo>
                <a:cubicBezTo>
                  <a:pt x="2132" y="1356"/>
                  <a:pt x="1938" y="1550"/>
                  <a:pt x="1744" y="1744"/>
                </a:cubicBezTo>
                <a:lnTo>
                  <a:pt x="1744" y="1744"/>
                </a:lnTo>
                <a:lnTo>
                  <a:pt x="1744" y="1744"/>
                </a:lnTo>
                <a:lnTo>
                  <a:pt x="1744" y="1744"/>
                </a:lnTo>
                <a:cubicBezTo>
                  <a:pt x="1423" y="2065"/>
                  <a:pt x="902" y="2065"/>
                  <a:pt x="581" y="1744"/>
                </a:cubicBezTo>
                <a:lnTo>
                  <a:pt x="581" y="1744"/>
                </a:lnTo>
                <a:lnTo>
                  <a:pt x="581" y="1744"/>
                </a:lnTo>
                <a:lnTo>
                  <a:pt x="581" y="1744"/>
                </a:lnTo>
                <a:cubicBezTo>
                  <a:pt x="260" y="1423"/>
                  <a:pt x="260" y="902"/>
                  <a:pt x="581" y="581"/>
                </a:cubicBezTo>
                <a:lnTo>
                  <a:pt x="581" y="581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8" name="rect"/>
          <p:cNvSpPr/>
          <p:nvPr/>
        </p:nvSpPr>
        <p:spPr>
          <a:xfrm>
            <a:off x="2454056" y="5988194"/>
            <a:ext cx="9119959" cy="9525"/>
          </a:xfrm>
          <a:prstGeom prst="rect">
            <a:avLst/>
          </a:pr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9" name="path"/>
          <p:cNvSpPr/>
          <p:nvPr/>
        </p:nvSpPr>
        <p:spPr>
          <a:xfrm>
            <a:off x="1031137" y="5256040"/>
            <a:ext cx="1476936" cy="1476936"/>
          </a:xfrm>
          <a:custGeom>
            <a:rect l="0" t="0" r="0" b="0"/>
            <a:pathLst>
              <a:path w="2325" h="2325">
                <a:moveTo>
                  <a:pt x="581" y="581"/>
                </a:moveTo>
                <a:cubicBezTo>
                  <a:pt x="902" y="260"/>
                  <a:pt x="1423" y="260"/>
                  <a:pt x="1744" y="581"/>
                </a:cubicBezTo>
                <a:lnTo>
                  <a:pt x="1744" y="581"/>
                </a:lnTo>
                <a:cubicBezTo>
                  <a:pt x="1938" y="775"/>
                  <a:pt x="2132" y="969"/>
                  <a:pt x="2325" y="1162"/>
                </a:cubicBezTo>
                <a:lnTo>
                  <a:pt x="2325" y="1162"/>
                </a:lnTo>
                <a:cubicBezTo>
                  <a:pt x="2132" y="1356"/>
                  <a:pt x="1938" y="1550"/>
                  <a:pt x="1744" y="1744"/>
                </a:cubicBezTo>
                <a:lnTo>
                  <a:pt x="1744" y="1744"/>
                </a:lnTo>
                <a:lnTo>
                  <a:pt x="1744" y="1744"/>
                </a:lnTo>
                <a:lnTo>
                  <a:pt x="1744" y="1744"/>
                </a:lnTo>
                <a:cubicBezTo>
                  <a:pt x="1423" y="2065"/>
                  <a:pt x="902" y="2065"/>
                  <a:pt x="581" y="1744"/>
                </a:cubicBezTo>
                <a:lnTo>
                  <a:pt x="581" y="1744"/>
                </a:lnTo>
                <a:lnTo>
                  <a:pt x="581" y="1744"/>
                </a:lnTo>
                <a:lnTo>
                  <a:pt x="581" y="1744"/>
                </a:lnTo>
                <a:cubicBezTo>
                  <a:pt x="260" y="1423"/>
                  <a:pt x="260" y="902"/>
                  <a:pt x="581" y="581"/>
                </a:cubicBezTo>
                <a:lnTo>
                  <a:pt x="581" y="581"/>
                </a:lnTo>
                <a:close/>
              </a:path>
            </a:pathLst>
          </a:custGeom>
          <a:solidFill>
            <a:srgbClr val="F3573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0" name="textbox 160"/>
          <p:cNvSpPr/>
          <p:nvPr/>
        </p:nvSpPr>
        <p:spPr>
          <a:xfrm>
            <a:off x="2612626" y="4998502"/>
            <a:ext cx="2690495" cy="768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76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色彩还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51461" algn="l" rtl="0" eaLnBrk="0">
              <a:lnSpc>
                <a:spcPct val="91000"/>
              </a:lnSpc>
              <a:spcBef>
                <a:spcPts val="1"/>
              </a:spcBef>
            </a:pP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真实还原色彩，提高图像质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61" name="textbox 161"/>
          <p:cNvSpPr/>
          <p:nvPr/>
        </p:nvSpPr>
        <p:spPr>
          <a:xfrm>
            <a:off x="2247076" y="3716333"/>
            <a:ext cx="2678429" cy="768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63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畸变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35631" algn="l" rtl="0" eaLnBrk="0">
              <a:lnSpc>
                <a:spcPct val="91000"/>
              </a:lnSpc>
              <a:spcBef>
                <a:spcPts val="1"/>
              </a:spcBef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低畸变镜片能够减少图像失真。</a:t>
            </a:r>
            <a:endParaRPr lang="Microsoft YaHei" altLang="Microsoft YaHei" sz="1500"/>
          </a:p>
        </p:txBody>
      </p:sp>
      <p:sp>
        <p:nvSpPr>
          <p:cNvPr id="162" name="path"/>
          <p:cNvSpPr/>
          <p:nvPr/>
        </p:nvSpPr>
        <p:spPr>
          <a:xfrm>
            <a:off x="1326050" y="3024821"/>
            <a:ext cx="788615" cy="788615"/>
          </a:xfrm>
          <a:custGeom>
            <a:rect l="0" t="0" r="0" b="0"/>
            <a:pathLst>
              <a:path w="1241" h="1241">
                <a:moveTo>
                  <a:pt x="1091" y="781"/>
                </a:moveTo>
                <a:cubicBezTo>
                  <a:pt x="1091" y="781"/>
                  <a:pt x="1055" y="731"/>
                  <a:pt x="960" y="723"/>
                </a:cubicBezTo>
                <a:lnTo>
                  <a:pt x="960" y="723"/>
                </a:lnTo>
                <a:cubicBezTo>
                  <a:pt x="884" y="562"/>
                  <a:pt x="782" y="448"/>
                  <a:pt x="782" y="448"/>
                </a:cubicBezTo>
                <a:lnTo>
                  <a:pt x="782" y="448"/>
                </a:lnTo>
                <a:cubicBezTo>
                  <a:pt x="782" y="448"/>
                  <a:pt x="889" y="381"/>
                  <a:pt x="974" y="467"/>
                </a:cubicBezTo>
                <a:lnTo>
                  <a:pt x="974" y="467"/>
                </a:lnTo>
                <a:cubicBezTo>
                  <a:pt x="1121" y="614"/>
                  <a:pt x="1091" y="781"/>
                  <a:pt x="1091" y="781"/>
                </a:cubicBezTo>
                <a:moveTo>
                  <a:pt x="799" y="969"/>
                </a:moveTo>
                <a:cubicBezTo>
                  <a:pt x="799" y="969"/>
                  <a:pt x="554" y="840"/>
                  <a:pt x="477" y="762"/>
                </a:cubicBezTo>
                <a:lnTo>
                  <a:pt x="477" y="762"/>
                </a:lnTo>
                <a:cubicBezTo>
                  <a:pt x="442" y="728"/>
                  <a:pt x="415" y="693"/>
                  <a:pt x="393" y="658"/>
                </a:cubicBezTo>
                <a:lnTo>
                  <a:pt x="393" y="658"/>
                </a:lnTo>
                <a:lnTo>
                  <a:pt x="658" y="393"/>
                </a:lnTo>
                <a:lnTo>
                  <a:pt x="658" y="393"/>
                </a:lnTo>
                <a:cubicBezTo>
                  <a:pt x="692" y="415"/>
                  <a:pt x="727" y="442"/>
                  <a:pt x="762" y="477"/>
                </a:cubicBezTo>
                <a:lnTo>
                  <a:pt x="762" y="477"/>
                </a:lnTo>
                <a:cubicBezTo>
                  <a:pt x="839" y="553"/>
                  <a:pt x="969" y="799"/>
                  <a:pt x="969" y="799"/>
                </a:cubicBezTo>
                <a:lnTo>
                  <a:pt x="969" y="799"/>
                </a:lnTo>
                <a:lnTo>
                  <a:pt x="799" y="969"/>
                </a:lnTo>
                <a:close/>
                <a:moveTo>
                  <a:pt x="568" y="568"/>
                </a:moveTo>
                <a:cubicBezTo>
                  <a:pt x="538" y="598"/>
                  <a:pt x="538" y="647"/>
                  <a:pt x="568" y="677"/>
                </a:cubicBezTo>
                <a:lnTo>
                  <a:pt x="568" y="677"/>
                </a:lnTo>
                <a:cubicBezTo>
                  <a:pt x="598" y="706"/>
                  <a:pt x="646" y="706"/>
                  <a:pt x="676" y="677"/>
                </a:cubicBezTo>
                <a:lnTo>
                  <a:pt x="676" y="677"/>
                </a:lnTo>
                <a:cubicBezTo>
                  <a:pt x="706" y="647"/>
                  <a:pt x="706" y="598"/>
                  <a:pt x="676" y="569"/>
                </a:cubicBezTo>
                <a:lnTo>
                  <a:pt x="676" y="569"/>
                </a:lnTo>
                <a:cubicBezTo>
                  <a:pt x="646" y="539"/>
                  <a:pt x="598" y="539"/>
                  <a:pt x="568" y="568"/>
                </a:cubicBezTo>
                <a:moveTo>
                  <a:pt x="315" y="339"/>
                </a:moveTo>
                <a:lnTo>
                  <a:pt x="241" y="265"/>
                </a:lnTo>
                <a:lnTo>
                  <a:pt x="262" y="244"/>
                </a:lnTo>
                <a:lnTo>
                  <a:pt x="334" y="316"/>
                </a:lnTo>
                <a:lnTo>
                  <a:pt x="334" y="316"/>
                </a:lnTo>
                <a:cubicBezTo>
                  <a:pt x="376" y="309"/>
                  <a:pt x="497" y="300"/>
                  <a:pt x="633" y="378"/>
                </a:cubicBezTo>
                <a:lnTo>
                  <a:pt x="633" y="378"/>
                </a:lnTo>
                <a:lnTo>
                  <a:pt x="377" y="634"/>
                </a:lnTo>
                <a:lnTo>
                  <a:pt x="377" y="634"/>
                </a:lnTo>
                <a:cubicBezTo>
                  <a:pt x="302" y="501"/>
                  <a:pt x="308" y="384"/>
                  <a:pt x="315" y="339"/>
                </a:cubicBezTo>
                <a:moveTo>
                  <a:pt x="781" y="1091"/>
                </a:moveTo>
                <a:cubicBezTo>
                  <a:pt x="781" y="1091"/>
                  <a:pt x="614" y="1121"/>
                  <a:pt x="467" y="974"/>
                </a:cubicBezTo>
                <a:lnTo>
                  <a:pt x="467" y="974"/>
                </a:lnTo>
                <a:cubicBezTo>
                  <a:pt x="381" y="889"/>
                  <a:pt x="448" y="782"/>
                  <a:pt x="448" y="782"/>
                </a:cubicBezTo>
                <a:lnTo>
                  <a:pt x="448" y="782"/>
                </a:lnTo>
                <a:cubicBezTo>
                  <a:pt x="448" y="782"/>
                  <a:pt x="562" y="884"/>
                  <a:pt x="723" y="960"/>
                </a:cubicBezTo>
                <a:lnTo>
                  <a:pt x="723" y="960"/>
                </a:lnTo>
                <a:cubicBezTo>
                  <a:pt x="731" y="1055"/>
                  <a:pt x="781" y="1091"/>
                  <a:pt x="781" y="1091"/>
                </a:cubicBezTo>
                <a:moveTo>
                  <a:pt x="982" y="911"/>
                </a:moveTo>
                <a:lnTo>
                  <a:pt x="947" y="911"/>
                </a:lnTo>
                <a:lnTo>
                  <a:pt x="987" y="988"/>
                </a:lnTo>
                <a:lnTo>
                  <a:pt x="906" y="952"/>
                </a:lnTo>
                <a:lnTo>
                  <a:pt x="921" y="998"/>
                </a:lnTo>
                <a:lnTo>
                  <a:pt x="843" y="965"/>
                </a:lnTo>
                <a:lnTo>
                  <a:pt x="964" y="844"/>
                </a:lnTo>
                <a:lnTo>
                  <a:pt x="982" y="91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3" name="path"/>
          <p:cNvSpPr/>
          <p:nvPr/>
        </p:nvSpPr>
        <p:spPr>
          <a:xfrm>
            <a:off x="1103936" y="4441504"/>
            <a:ext cx="575434" cy="485523"/>
          </a:xfrm>
          <a:custGeom>
            <a:rect l="0" t="0" r="0" b="0"/>
            <a:pathLst>
              <a:path w="905" h="764">
                <a:moveTo>
                  <a:pt x="906" y="453"/>
                </a:moveTo>
                <a:lnTo>
                  <a:pt x="736" y="283"/>
                </a:lnTo>
                <a:lnTo>
                  <a:pt x="736" y="28"/>
                </a:lnTo>
                <a:lnTo>
                  <a:pt x="623" y="28"/>
                </a:lnTo>
                <a:lnTo>
                  <a:pt x="623" y="169"/>
                </a:lnTo>
                <a:lnTo>
                  <a:pt x="453" y="0"/>
                </a:lnTo>
                <a:lnTo>
                  <a:pt x="0" y="453"/>
                </a:lnTo>
                <a:lnTo>
                  <a:pt x="0" y="481"/>
                </a:lnTo>
                <a:lnTo>
                  <a:pt x="113" y="481"/>
                </a:lnTo>
                <a:lnTo>
                  <a:pt x="113" y="764"/>
                </a:lnTo>
                <a:lnTo>
                  <a:pt x="396" y="764"/>
                </a:lnTo>
                <a:lnTo>
                  <a:pt x="396" y="594"/>
                </a:lnTo>
                <a:lnTo>
                  <a:pt x="509" y="594"/>
                </a:lnTo>
                <a:lnTo>
                  <a:pt x="509" y="764"/>
                </a:lnTo>
                <a:lnTo>
                  <a:pt x="792" y="764"/>
                </a:lnTo>
                <a:lnTo>
                  <a:pt x="792" y="481"/>
                </a:lnTo>
                <a:lnTo>
                  <a:pt x="906" y="481"/>
                </a:lnTo>
                <a:lnTo>
                  <a:pt x="906" y="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4" name="path"/>
          <p:cNvSpPr/>
          <p:nvPr/>
        </p:nvSpPr>
        <p:spPr>
          <a:xfrm>
            <a:off x="1532320" y="5719566"/>
            <a:ext cx="474573" cy="474572"/>
          </a:xfrm>
          <a:custGeom>
            <a:rect l="0" t="0" r="0" b="0"/>
            <a:pathLst>
              <a:path w="747" h="747">
                <a:moveTo>
                  <a:pt x="411" y="0"/>
                </a:moveTo>
                <a:lnTo>
                  <a:pt x="448" y="0"/>
                </a:lnTo>
                <a:lnTo>
                  <a:pt x="448" y="112"/>
                </a:lnTo>
                <a:lnTo>
                  <a:pt x="560" y="373"/>
                </a:lnTo>
                <a:lnTo>
                  <a:pt x="560" y="672"/>
                </a:lnTo>
                <a:lnTo>
                  <a:pt x="560" y="672"/>
                </a:lnTo>
                <a:cubicBezTo>
                  <a:pt x="560" y="713"/>
                  <a:pt x="527" y="747"/>
                  <a:pt x="485" y="747"/>
                </a:cubicBezTo>
                <a:lnTo>
                  <a:pt x="485" y="747"/>
                </a:lnTo>
                <a:lnTo>
                  <a:pt x="485" y="747"/>
                </a:lnTo>
                <a:lnTo>
                  <a:pt x="186" y="747"/>
                </a:lnTo>
                <a:lnTo>
                  <a:pt x="186" y="747"/>
                </a:lnTo>
                <a:cubicBezTo>
                  <a:pt x="145" y="747"/>
                  <a:pt x="100" y="715"/>
                  <a:pt x="85" y="677"/>
                </a:cubicBezTo>
                <a:lnTo>
                  <a:pt x="85" y="677"/>
                </a:lnTo>
                <a:lnTo>
                  <a:pt x="0" y="448"/>
                </a:lnTo>
                <a:lnTo>
                  <a:pt x="0" y="373"/>
                </a:lnTo>
                <a:lnTo>
                  <a:pt x="0" y="373"/>
                </a:lnTo>
                <a:cubicBezTo>
                  <a:pt x="0" y="332"/>
                  <a:pt x="33" y="298"/>
                  <a:pt x="74" y="298"/>
                </a:cubicBezTo>
                <a:lnTo>
                  <a:pt x="74" y="298"/>
                </a:lnTo>
                <a:lnTo>
                  <a:pt x="74" y="298"/>
                </a:lnTo>
                <a:lnTo>
                  <a:pt x="336" y="298"/>
                </a:lnTo>
                <a:lnTo>
                  <a:pt x="336" y="74"/>
                </a:lnTo>
                <a:lnTo>
                  <a:pt x="336" y="74"/>
                </a:lnTo>
                <a:cubicBezTo>
                  <a:pt x="336" y="33"/>
                  <a:pt x="369" y="0"/>
                  <a:pt x="411" y="0"/>
                </a:cubicBezTo>
                <a:lnTo>
                  <a:pt x="411" y="0"/>
                </a:lnTo>
                <a:lnTo>
                  <a:pt x="411" y="0"/>
                </a:lnTo>
                <a:close/>
                <a:moveTo>
                  <a:pt x="635" y="373"/>
                </a:moveTo>
                <a:lnTo>
                  <a:pt x="747" y="373"/>
                </a:lnTo>
                <a:lnTo>
                  <a:pt x="747" y="747"/>
                </a:lnTo>
                <a:lnTo>
                  <a:pt x="635" y="747"/>
                </a:lnTo>
                <a:lnTo>
                  <a:pt x="635" y="37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575048" y="337742"/>
            <a:ext cx="395489" cy="79924"/>
            <a:chExt cx="395489" cy="79924"/>
          </a:xfrm>
        </p:grpSpPr>
        <p:sp>
          <p:nvSpPr>
            <p:cNvPr id="165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329895" y="655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575048" y="691064"/>
            <a:ext cx="395489" cy="79924"/>
            <a:chExt cx="395489" cy="79924"/>
          </a:xfrm>
        </p:grpSpPr>
        <p:sp>
          <p:nvSpPr>
            <p:cNvPr id="169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329895" y="655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575048" y="455516"/>
            <a:ext cx="395489" cy="79924"/>
            <a:chExt cx="395489" cy="79924"/>
          </a:xfrm>
        </p:grpSpPr>
        <p:sp>
          <p:nvSpPr>
            <p:cNvPr id="173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329895" y="655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575048" y="573290"/>
            <a:ext cx="395489" cy="79923"/>
            <a:chExt cx="395489" cy="79923"/>
          </a:xfrm>
        </p:grpSpPr>
        <p:sp>
          <p:nvSpPr>
            <p:cNvPr id="177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114076" y="1715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224718" y="10685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329895" y="6552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1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2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3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4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5" name="picture 18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4" name="group 34"/>
          <p:cNvGrpSpPr/>
          <p:nvPr/>
        </p:nvGrpSpPr>
        <p:grpSpPr>
          <a:xfrm rot="21600000">
            <a:off x="731629" y="1383702"/>
            <a:ext cx="10728737" cy="4157307"/>
            <a:chExt cx="10728737" cy="4157307"/>
          </a:xfrm>
        </p:grpSpPr>
        <p:sp>
          <p:nvSpPr>
            <p:cNvPr id="186" name="path"/>
            <p:cNvSpPr/>
            <p:nvPr/>
          </p:nvSpPr>
          <p:spPr>
            <a:xfrm>
              <a:off x="0" y="359028"/>
              <a:ext cx="3798276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CB36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2328358" y="0"/>
              <a:ext cx="1133474" cy="1133475"/>
            </a:xfrm>
            <a:custGeom>
              <a:rect l="0" t="0" r="0" b="0"/>
              <a:pathLst>
                <a:path w="1784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4" y="399"/>
                    <a:pt x="1784" y="892"/>
                  </a:cubicBezTo>
                  <a:lnTo>
                    <a:pt x="1784" y="892"/>
                  </a:lnTo>
                  <a:cubicBezTo>
                    <a:pt x="1784" y="892"/>
                    <a:pt x="1784" y="892"/>
                    <a:pt x="1784" y="892"/>
                  </a:cubicBezTo>
                  <a:lnTo>
                    <a:pt x="1784" y="892"/>
                  </a:lnTo>
                  <a:lnTo>
                    <a:pt x="1784" y="892"/>
                  </a:lnTo>
                  <a:lnTo>
                    <a:pt x="1784" y="892"/>
                  </a:lnTo>
                  <a:cubicBezTo>
                    <a:pt x="1784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FFF6F0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6930459" y="359028"/>
              <a:ext cx="3798277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CB36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3465230" y="359028"/>
              <a:ext cx="3798277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FDDDD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2395034" y="66675"/>
              <a:ext cx="1000124" cy="1000125"/>
            </a:xfrm>
            <a:custGeom>
              <a:rect l="0" t="0" r="0" b="0"/>
              <a:pathLst>
                <a:path w="1574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4" y="352"/>
                    <a:pt x="1574" y="787"/>
                  </a:cubicBezTo>
                  <a:lnTo>
                    <a:pt x="1574" y="787"/>
                  </a:lnTo>
                  <a:cubicBezTo>
                    <a:pt x="1574" y="787"/>
                    <a:pt x="1574" y="787"/>
                    <a:pt x="1574" y="787"/>
                  </a:cubicBezTo>
                  <a:lnTo>
                    <a:pt x="1574" y="787"/>
                  </a:lnTo>
                  <a:lnTo>
                    <a:pt x="1574" y="787"/>
                  </a:lnTo>
                  <a:lnTo>
                    <a:pt x="1574" y="787"/>
                  </a:lnTo>
                  <a:cubicBezTo>
                    <a:pt x="1574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F3573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6069528" y="0"/>
              <a:ext cx="1133475" cy="1133475"/>
            </a:xfrm>
            <a:custGeom>
              <a:rect l="0" t="0" r="0" b="0"/>
              <a:pathLst>
                <a:path w="1785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5" y="399"/>
                    <a:pt x="1785" y="892"/>
                  </a:cubicBezTo>
                  <a:lnTo>
                    <a:pt x="1785" y="892"/>
                  </a:lnTo>
                  <a:cubicBezTo>
                    <a:pt x="1785" y="892"/>
                    <a:pt x="1785" y="892"/>
                    <a:pt x="1785" y="892"/>
                  </a:cubicBezTo>
                  <a:lnTo>
                    <a:pt x="1785" y="892"/>
                  </a:lnTo>
                  <a:lnTo>
                    <a:pt x="1785" y="892"/>
                  </a:lnTo>
                  <a:lnTo>
                    <a:pt x="1785" y="892"/>
                  </a:lnTo>
                  <a:cubicBezTo>
                    <a:pt x="1785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FFF6F0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6136203" y="66675"/>
              <a:ext cx="1000125" cy="1000125"/>
            </a:xfrm>
            <a:custGeom>
              <a:rect l="0" t="0" r="0" b="0"/>
              <a:pathLst>
                <a:path w="1575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5" y="352"/>
                    <a:pt x="1575" y="787"/>
                  </a:cubicBezTo>
                  <a:lnTo>
                    <a:pt x="1575" y="787"/>
                  </a:lnTo>
                  <a:cubicBezTo>
                    <a:pt x="1575" y="787"/>
                    <a:pt x="1575" y="787"/>
                    <a:pt x="1575" y="787"/>
                  </a:cubicBezTo>
                  <a:lnTo>
                    <a:pt x="1575" y="787"/>
                  </a:lnTo>
                  <a:lnTo>
                    <a:pt x="1575" y="787"/>
                  </a:lnTo>
                  <a:lnTo>
                    <a:pt x="1575" y="787"/>
                  </a:lnTo>
                  <a:cubicBezTo>
                    <a:pt x="1575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F3573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9506020" y="0"/>
              <a:ext cx="1133475" cy="1133475"/>
            </a:xfrm>
            <a:custGeom>
              <a:rect l="0" t="0" r="0" b="0"/>
              <a:pathLst>
                <a:path w="1785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5" y="399"/>
                    <a:pt x="1785" y="892"/>
                  </a:cubicBezTo>
                  <a:lnTo>
                    <a:pt x="1785" y="892"/>
                  </a:lnTo>
                  <a:cubicBezTo>
                    <a:pt x="1785" y="892"/>
                    <a:pt x="1785" y="892"/>
                    <a:pt x="1785" y="892"/>
                  </a:cubicBezTo>
                  <a:lnTo>
                    <a:pt x="1785" y="892"/>
                  </a:lnTo>
                  <a:lnTo>
                    <a:pt x="1784" y="892"/>
                  </a:lnTo>
                  <a:lnTo>
                    <a:pt x="1784" y="892"/>
                  </a:lnTo>
                  <a:cubicBezTo>
                    <a:pt x="1784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FFF6F0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9572695" y="66675"/>
              <a:ext cx="1000125" cy="1000125"/>
            </a:xfrm>
            <a:custGeom>
              <a:rect l="0" t="0" r="0" b="0"/>
              <a:pathLst>
                <a:path w="1575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5" y="352"/>
                    <a:pt x="1575" y="787"/>
                  </a:cubicBezTo>
                  <a:lnTo>
                    <a:pt x="1575" y="787"/>
                  </a:lnTo>
                  <a:cubicBezTo>
                    <a:pt x="1575" y="787"/>
                    <a:pt x="1575" y="787"/>
                    <a:pt x="1575" y="787"/>
                  </a:cubicBezTo>
                  <a:lnTo>
                    <a:pt x="1575" y="787"/>
                  </a:lnTo>
                  <a:lnTo>
                    <a:pt x="1574" y="787"/>
                  </a:lnTo>
                  <a:lnTo>
                    <a:pt x="1574" y="787"/>
                  </a:lnTo>
                  <a:cubicBezTo>
                    <a:pt x="1574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F3573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5" name="textbox 195"/>
          <p:cNvSpPr/>
          <p:nvPr/>
        </p:nvSpPr>
        <p:spPr>
          <a:xfrm>
            <a:off x="4821594" y="1754173"/>
            <a:ext cx="2837814" cy="25374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58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DDDD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DDDD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34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17033" algn="l" rtl="0" eaLnBrk="0">
              <a:lnSpc>
                <a:spcPct val="92000"/>
              </a:lnSpc>
              <a:spcBef>
                <a:spcPts val="694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C161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专利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C161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2700" indent="10858" algn="l" rtl="0" eaLnBrk="0">
              <a:lnSpc>
                <a:spcPct val="141000"/>
              </a:lnSpc>
              <a:spcBef>
                <a:spcPts val="1"/>
              </a:spcBef>
            </a:pPr>
            <a:r>
              <a:rPr sz="1500" spc="-10">
                <a:solidFill>
                  <a:srgbClr val="8C161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国内外企业在技术创新方</a:t>
            </a:r>
            <a:r>
              <a:rPr sz="1500" spc="0">
                <a:solidFill>
                  <a:srgbClr val="8C161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面的竞   </a:t>
            </a:r>
            <a:r>
              <a:rPr sz="1500" spc="-60">
                <a:solidFill>
                  <a:srgbClr val="8C161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争情况。</a:t>
            </a:r>
            <a:endParaRPr lang="Microsoft YaHei" altLang="Microsoft YaHei" sz="1500"/>
          </a:p>
        </p:txBody>
      </p:sp>
      <p:sp>
        <p:nvSpPr>
          <p:cNvPr id="196" name="textbox 196"/>
          <p:cNvSpPr/>
          <p:nvPr/>
        </p:nvSpPr>
        <p:spPr>
          <a:xfrm>
            <a:off x="8338732" y="1754173"/>
            <a:ext cx="2766695" cy="25374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58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DDDD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DDDD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4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16664" algn="l" rtl="0" eaLnBrk="0">
              <a:lnSpc>
                <a:spcPct val="91000"/>
              </a:lnSpc>
              <a:spcBef>
                <a:spcPts val="700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技术转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</a:t>
            </a:r>
            <a:endParaRPr lang="Microsoft YaHei" altLang="Microsoft YaHei" sz="23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5367" indent="-2667" algn="l" rtl="0" eaLnBrk="0">
              <a:lnSpc>
                <a:spcPct val="141000"/>
              </a:lnSpc>
              <a:spcBef>
                <a:spcPts val="3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实验室技术转化为实际产品的 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能力。</a:t>
            </a:r>
            <a:endParaRPr lang="Microsoft YaHei" altLang="Microsoft YaHei" sz="1500"/>
          </a:p>
        </p:txBody>
      </p:sp>
      <p:sp>
        <p:nvSpPr>
          <p:cNvPr id="197" name="textbox 197"/>
          <p:cNvSpPr/>
          <p:nvPr/>
        </p:nvSpPr>
        <p:spPr>
          <a:xfrm>
            <a:off x="1282421" y="1752420"/>
            <a:ext cx="2691764" cy="25393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959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DDDD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DDDD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4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693"/>
              </a:spcBef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</a:t>
            </a:r>
            <a:endParaRPr lang="Microsoft YaHei" altLang="Microsoft YaHei" sz="23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6005" indent="-1714" algn="l" rtl="0" eaLnBrk="0">
              <a:lnSpc>
                <a:spcPct val="141000"/>
              </a:lnSpc>
              <a:spcBef>
                <a:spcPts val="2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如非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球面镜片、超广角镜片、光 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学防抖等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98" name="textbox 198"/>
          <p:cNvSpPr/>
          <p:nvPr/>
        </p:nvSpPr>
        <p:spPr>
          <a:xfrm>
            <a:off x="442263" y="318468"/>
            <a:ext cx="4218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2319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专利情况</a:t>
            </a:r>
            <a:endParaRPr lang="Microsoft YaHei" altLang="Microsoft YaHei" sz="3000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9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9" name="rect"/>
          <p:cNvSpPr/>
          <p:nvPr/>
        </p:nvSpPr>
        <p:spPr>
          <a:xfrm>
            <a:off x="454962" y="6318934"/>
            <a:ext cx="805750" cy="122999"/>
          </a:xfrm>
          <a:prstGeom prst="rect">
            <a:avLst/>
          </a:prstGeom>
          <a:solidFill>
            <a:srgbClr val="F3573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0" name="rect"/>
          <p:cNvSpPr/>
          <p:nvPr/>
        </p:nvSpPr>
        <p:spPr>
          <a:xfrm>
            <a:off x="1209342" y="6386020"/>
            <a:ext cx="10991852" cy="14288"/>
          </a:xfrm>
          <a:prstGeom prst="rect">
            <a:avLst/>
          </a:prstGeom>
          <a:solidFill>
            <a:srgbClr val="F3573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1" name="picture 2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22" name="textbox 222"/>
          <p:cNvSpPr/>
          <p:nvPr/>
        </p:nvSpPr>
        <p:spPr>
          <a:xfrm>
            <a:off x="4103623" y="3190554"/>
            <a:ext cx="4005579" cy="6451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218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4500" spc="-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市场应用与需求</a:t>
            </a:r>
            <a:endParaRPr lang="Microsoft YaHei" altLang="Microsoft YaHei" sz="4500"/>
          </a:p>
        </p:txBody>
      </p:sp>
      <p:sp>
        <p:nvSpPr>
          <p:cNvPr id="223" name="textbox 223"/>
          <p:cNvSpPr/>
          <p:nvPr/>
        </p:nvSpPr>
        <p:spPr>
          <a:xfrm>
            <a:off x="5153955" y="1486023"/>
            <a:ext cx="1743710" cy="4533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83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33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  <a:r>
              <a:rPr sz="3300" spc="10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300" spc="10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300" spc="9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3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4" name="picture 2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25" name="textbox 225"/>
          <p:cNvSpPr/>
          <p:nvPr/>
        </p:nvSpPr>
        <p:spPr>
          <a:xfrm>
            <a:off x="6187328" y="1760497"/>
            <a:ext cx="5512434" cy="2352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802"/>
              </a:lnSpc>
            </a:pPr>
            <a:endParaRPr lang="Arial" altLang="Arial" sz="100"/>
          </a:p>
          <a:p>
            <a:pPr marL="14535" algn="l" rtl="0" eaLnBrk="0">
              <a:lnSpc>
                <a:spcPct val="91000"/>
              </a:lnSpc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手机摄像头</a:t>
            </a:r>
            <a:endParaRPr lang="Microsoft YaHei" altLang="Microsoft YaHei" sz="16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marL="22688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随着智能手机功能的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不断升级，摄像头镜片作为手机的重要组</a:t>
            </a:r>
            <a:endParaRPr lang="Microsoft YaHei" altLang="Microsoft YaHei" sz="1500"/>
          </a:p>
          <a:p>
            <a:pPr marL="13163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件，需求量持续增长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marL="12700" algn="l" rtl="0" eaLnBrk="0">
              <a:lnSpc>
                <a:spcPct val="90000"/>
              </a:lnSpc>
              <a:spcBef>
                <a:spcPts val="491"/>
              </a:spcBef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码相机</a:t>
            </a:r>
            <a:endParaRPr lang="Microsoft YaHei" altLang="Microsoft YaHei" sz="16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2782" algn="l" rtl="0" eaLnBrk="0">
              <a:lnSpc>
                <a:spcPct val="91000"/>
              </a:lnSpc>
              <a:spcBef>
                <a:spcPts val="1"/>
              </a:spcBef>
            </a:pP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数码相机市场的稳定发展，对高品质的摄像头镜片需求保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稳定。</a:t>
            </a:r>
            <a:endParaRPr lang="Microsoft YaHei" altLang="Microsoft YaHei" sz="1500"/>
          </a:p>
        </p:txBody>
      </p:sp>
      <p:sp>
        <p:nvSpPr>
          <p:cNvPr id="226" name="textbox 226"/>
          <p:cNvSpPr/>
          <p:nvPr/>
        </p:nvSpPr>
        <p:spPr>
          <a:xfrm>
            <a:off x="6188347" y="5072842"/>
            <a:ext cx="5166359" cy="1056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81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运动相机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和无人机摄像头</a:t>
            </a:r>
            <a:endParaRPr lang="Microsoft YaHei" altLang="Microsoft YaHei" sz="16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marL="21669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随着运动相机和无人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机市场的扩大，对相应的高性能摄像头镜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9001" algn="l" rtl="0" eaLnBrk="0">
              <a:lnSpc>
                <a:spcPct val="97000"/>
              </a:lnSpc>
              <a:spcBef>
                <a:spcPts val="4"/>
              </a:spcBef>
            </a:pPr>
            <a:r>
              <a:rPr sz="14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片需求增加</a:t>
            </a:r>
            <a:r>
              <a:rPr sz="14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227" name="textbox 227"/>
          <p:cNvSpPr/>
          <p:nvPr/>
        </p:nvSpPr>
        <p:spPr>
          <a:xfrm>
            <a:off x="442263" y="318468"/>
            <a:ext cx="3837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消费电子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市场应用</a:t>
            </a:r>
            <a:endParaRPr lang="Microsoft YaHei" altLang="Microsoft YaHei" sz="3000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2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4935910" y="1819580"/>
            <a:ext cx="993757" cy="993757"/>
            <a:chExt cx="993757" cy="993757"/>
          </a:xfrm>
        </p:grpSpPr>
        <p:sp>
          <p:nvSpPr>
            <p:cNvPr id="248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textbox 249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6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300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4935910" y="3457770"/>
            <a:ext cx="993757" cy="993757"/>
            <a:chExt cx="993757" cy="993757"/>
          </a:xfrm>
        </p:grpSpPr>
        <p:sp>
          <p:nvSpPr>
            <p:cNvPr id="250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textbox 251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300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4935910" y="5095960"/>
            <a:ext cx="993757" cy="993757"/>
            <a:chExt cx="993757" cy="993757"/>
          </a:xfrm>
        </p:grpSpPr>
        <p:sp>
          <p:nvSpPr>
            <p:cNvPr id="252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textbox 253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300"/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4" name="picture 25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46" name="group 46"/>
          <p:cNvGrpSpPr/>
          <p:nvPr/>
        </p:nvGrpSpPr>
        <p:grpSpPr>
          <a:xfrm rot="21600000">
            <a:off x="6085579" y="1448346"/>
            <a:ext cx="5270353" cy="4832415"/>
            <a:chExt cx="5270353" cy="4832415"/>
          </a:xfrm>
        </p:grpSpPr>
        <p:sp>
          <p:nvSpPr>
            <p:cNvPr id="255" name="path"/>
            <p:cNvSpPr/>
            <p:nvPr/>
          </p:nvSpPr>
          <p:spPr>
            <a:xfrm>
              <a:off x="928730" y="0"/>
              <a:ext cx="4341623" cy="4832415"/>
            </a:xfrm>
            <a:custGeom>
              <a:rect l="0" t="0" r="0" b="0"/>
              <a:pathLst>
                <a:path w="6837" h="7609">
                  <a:moveTo>
                    <a:pt x="2508" y="3805"/>
                  </a:moveTo>
                  <a:lnTo>
                    <a:pt x="3436" y="1950"/>
                  </a:lnTo>
                  <a:lnTo>
                    <a:pt x="5909" y="1950"/>
                  </a:lnTo>
                  <a:lnTo>
                    <a:pt x="6837" y="3805"/>
                  </a:lnTo>
                  <a:lnTo>
                    <a:pt x="5909" y="5660"/>
                  </a:lnTo>
                  <a:lnTo>
                    <a:pt x="3436" y="5660"/>
                  </a:lnTo>
                  <a:lnTo>
                    <a:pt x="2508" y="3805"/>
                  </a:lnTo>
                  <a:close/>
                </a:path>
                <a:path w="6837" h="7609">
                  <a:moveTo>
                    <a:pt x="0" y="0"/>
                  </a:moveTo>
                  <a:lnTo>
                    <a:pt x="2508" y="0"/>
                  </a:lnTo>
                  <a:lnTo>
                    <a:pt x="5017" y="3805"/>
                  </a:lnTo>
                  <a:lnTo>
                    <a:pt x="2508" y="7610"/>
                  </a:lnTo>
                  <a:lnTo>
                    <a:pt x="0" y="76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2211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0" y="0"/>
              <a:ext cx="4248500" cy="4832415"/>
            </a:xfrm>
            <a:custGeom>
              <a:rect l="0" t="0" r="0" b="0"/>
              <a:pathLst>
                <a:path w="6690" h="7609">
                  <a:moveTo>
                    <a:pt x="0" y="1914"/>
                  </a:moveTo>
                  <a:lnTo>
                    <a:pt x="1462" y="0"/>
                  </a:lnTo>
                  <a:lnTo>
                    <a:pt x="2925" y="1914"/>
                  </a:lnTo>
                  <a:lnTo>
                    <a:pt x="1462" y="3828"/>
                  </a:lnTo>
                  <a:lnTo>
                    <a:pt x="0" y="1914"/>
                  </a:lnTo>
                  <a:close/>
                </a:path>
                <a:path w="6690" h="7609">
                  <a:moveTo>
                    <a:pt x="0" y="5695"/>
                  </a:moveTo>
                  <a:lnTo>
                    <a:pt x="1462" y="3781"/>
                  </a:lnTo>
                  <a:lnTo>
                    <a:pt x="2925" y="5695"/>
                  </a:lnTo>
                  <a:lnTo>
                    <a:pt x="1462" y="7610"/>
                  </a:lnTo>
                  <a:lnTo>
                    <a:pt x="0" y="5695"/>
                  </a:lnTo>
                  <a:close/>
                </a:path>
                <a:path w="6690" h="7609">
                  <a:moveTo>
                    <a:pt x="3860" y="3805"/>
                  </a:moveTo>
                  <a:lnTo>
                    <a:pt x="5275" y="1950"/>
                  </a:lnTo>
                  <a:lnTo>
                    <a:pt x="6690" y="3805"/>
                  </a:lnTo>
                  <a:lnTo>
                    <a:pt x="5275" y="5660"/>
                  </a:lnTo>
                  <a:lnTo>
                    <a:pt x="3860" y="3805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596940" y="842710"/>
              <a:ext cx="3052919" cy="3016830"/>
            </a:xfrm>
            <a:custGeom>
              <a:rect l="0" t="0" r="0" b="0"/>
              <a:pathLst>
                <a:path w="4807" h="4750">
                  <a:moveTo>
                    <a:pt x="70" y="271"/>
                  </a:moveTo>
                  <a:lnTo>
                    <a:pt x="522" y="0"/>
                  </a:lnTo>
                  <a:lnTo>
                    <a:pt x="974" y="271"/>
                  </a:lnTo>
                  <a:lnTo>
                    <a:pt x="974" y="361"/>
                  </a:lnTo>
                  <a:lnTo>
                    <a:pt x="70" y="361"/>
                  </a:lnTo>
                  <a:lnTo>
                    <a:pt x="70" y="271"/>
                  </a:lnTo>
                  <a:close/>
                  <a:moveTo>
                    <a:pt x="70" y="813"/>
                  </a:moveTo>
                  <a:lnTo>
                    <a:pt x="974" y="813"/>
                  </a:lnTo>
                  <a:lnTo>
                    <a:pt x="974" y="904"/>
                  </a:lnTo>
                  <a:lnTo>
                    <a:pt x="70" y="904"/>
                  </a:lnTo>
                  <a:lnTo>
                    <a:pt x="70" y="813"/>
                  </a:lnTo>
                  <a:close/>
                  <a:moveTo>
                    <a:pt x="160" y="723"/>
                  </a:moveTo>
                  <a:lnTo>
                    <a:pt x="884" y="723"/>
                  </a:lnTo>
                  <a:lnTo>
                    <a:pt x="884" y="813"/>
                  </a:lnTo>
                  <a:lnTo>
                    <a:pt x="160" y="813"/>
                  </a:lnTo>
                  <a:lnTo>
                    <a:pt x="160" y="723"/>
                  </a:lnTo>
                  <a:close/>
                  <a:moveTo>
                    <a:pt x="160" y="361"/>
                  </a:moveTo>
                  <a:lnTo>
                    <a:pt x="341" y="361"/>
                  </a:lnTo>
                  <a:lnTo>
                    <a:pt x="341" y="723"/>
                  </a:lnTo>
                  <a:lnTo>
                    <a:pt x="160" y="723"/>
                  </a:lnTo>
                  <a:lnTo>
                    <a:pt x="160" y="361"/>
                  </a:lnTo>
                  <a:close/>
                  <a:moveTo>
                    <a:pt x="432" y="361"/>
                  </a:moveTo>
                  <a:lnTo>
                    <a:pt x="612" y="361"/>
                  </a:lnTo>
                  <a:lnTo>
                    <a:pt x="612" y="723"/>
                  </a:lnTo>
                  <a:lnTo>
                    <a:pt x="432" y="723"/>
                  </a:lnTo>
                  <a:lnTo>
                    <a:pt x="432" y="361"/>
                  </a:lnTo>
                  <a:close/>
                  <a:moveTo>
                    <a:pt x="703" y="361"/>
                  </a:moveTo>
                  <a:lnTo>
                    <a:pt x="884" y="361"/>
                  </a:lnTo>
                  <a:lnTo>
                    <a:pt x="884" y="723"/>
                  </a:lnTo>
                  <a:lnTo>
                    <a:pt x="703" y="723"/>
                  </a:lnTo>
                  <a:lnTo>
                    <a:pt x="703" y="361"/>
                  </a:lnTo>
                  <a:close/>
                </a:path>
                <a:path w="4807" h="4750">
                  <a:moveTo>
                    <a:pt x="940" y="4646"/>
                  </a:moveTo>
                  <a:lnTo>
                    <a:pt x="1045" y="4646"/>
                  </a:lnTo>
                  <a:lnTo>
                    <a:pt x="1045" y="4698"/>
                  </a:lnTo>
                  <a:lnTo>
                    <a:pt x="1045" y="4698"/>
                  </a:lnTo>
                  <a:cubicBezTo>
                    <a:pt x="1045" y="4727"/>
                    <a:pt x="1021" y="4750"/>
                    <a:pt x="992" y="4750"/>
                  </a:cubicBezTo>
                  <a:lnTo>
                    <a:pt x="992" y="4750"/>
                  </a:lnTo>
                  <a:lnTo>
                    <a:pt x="992" y="4750"/>
                  </a:lnTo>
                  <a:lnTo>
                    <a:pt x="52" y="4750"/>
                  </a:lnTo>
                  <a:lnTo>
                    <a:pt x="52" y="4750"/>
                  </a:lnTo>
                  <a:cubicBezTo>
                    <a:pt x="23" y="4750"/>
                    <a:pt x="0" y="4727"/>
                    <a:pt x="0" y="4698"/>
                  </a:cubicBezTo>
                  <a:lnTo>
                    <a:pt x="0" y="4698"/>
                  </a:lnTo>
                  <a:lnTo>
                    <a:pt x="0" y="4698"/>
                  </a:lnTo>
                  <a:lnTo>
                    <a:pt x="0" y="4646"/>
                  </a:lnTo>
                  <a:lnTo>
                    <a:pt x="104" y="4646"/>
                  </a:lnTo>
                  <a:lnTo>
                    <a:pt x="104" y="4019"/>
                  </a:lnTo>
                  <a:lnTo>
                    <a:pt x="104" y="4019"/>
                  </a:lnTo>
                  <a:cubicBezTo>
                    <a:pt x="104" y="3961"/>
                    <a:pt x="151" y="3914"/>
                    <a:pt x="209" y="3914"/>
                  </a:cubicBezTo>
                  <a:lnTo>
                    <a:pt x="209" y="3914"/>
                  </a:lnTo>
                  <a:lnTo>
                    <a:pt x="836" y="3914"/>
                  </a:lnTo>
                  <a:lnTo>
                    <a:pt x="836" y="3914"/>
                  </a:lnTo>
                  <a:cubicBezTo>
                    <a:pt x="893" y="3914"/>
                    <a:pt x="940" y="3961"/>
                    <a:pt x="940" y="4019"/>
                  </a:cubicBezTo>
                  <a:lnTo>
                    <a:pt x="940" y="4019"/>
                  </a:lnTo>
                  <a:lnTo>
                    <a:pt x="940" y="4019"/>
                  </a:lnTo>
                  <a:lnTo>
                    <a:pt x="940" y="4646"/>
                  </a:lnTo>
                  <a:close/>
                  <a:moveTo>
                    <a:pt x="209" y="4019"/>
                  </a:moveTo>
                  <a:lnTo>
                    <a:pt x="209" y="4489"/>
                  </a:lnTo>
                  <a:lnTo>
                    <a:pt x="836" y="4489"/>
                  </a:lnTo>
                  <a:lnTo>
                    <a:pt x="836" y="4019"/>
                  </a:lnTo>
                  <a:lnTo>
                    <a:pt x="209" y="4019"/>
                  </a:lnTo>
                  <a:close/>
                  <a:moveTo>
                    <a:pt x="418" y="4594"/>
                  </a:moveTo>
                  <a:lnTo>
                    <a:pt x="418" y="4646"/>
                  </a:lnTo>
                  <a:lnTo>
                    <a:pt x="627" y="4646"/>
                  </a:lnTo>
                  <a:lnTo>
                    <a:pt x="627" y="4594"/>
                  </a:lnTo>
                  <a:lnTo>
                    <a:pt x="418" y="4594"/>
                  </a:lnTo>
                  <a:close/>
                </a:path>
                <a:path w="4807" h="4750">
                  <a:moveTo>
                    <a:pt x="4241" y="2094"/>
                  </a:moveTo>
                  <a:lnTo>
                    <a:pt x="4241" y="2005"/>
                  </a:lnTo>
                  <a:lnTo>
                    <a:pt x="4335" y="2005"/>
                  </a:lnTo>
                  <a:lnTo>
                    <a:pt x="4335" y="2761"/>
                  </a:lnTo>
                  <a:lnTo>
                    <a:pt x="4807" y="2761"/>
                  </a:lnTo>
                  <a:lnTo>
                    <a:pt x="4618" y="2950"/>
                  </a:lnTo>
                  <a:lnTo>
                    <a:pt x="3957" y="2950"/>
                  </a:lnTo>
                  <a:lnTo>
                    <a:pt x="3863" y="2761"/>
                  </a:lnTo>
                  <a:lnTo>
                    <a:pt x="4241" y="2761"/>
                  </a:lnTo>
                  <a:lnTo>
                    <a:pt x="4241" y="2666"/>
                  </a:lnTo>
                  <a:lnTo>
                    <a:pt x="3863" y="2666"/>
                  </a:lnTo>
                  <a:lnTo>
                    <a:pt x="3863" y="2654"/>
                  </a:lnTo>
                  <a:lnTo>
                    <a:pt x="3863" y="2654"/>
                  </a:lnTo>
                  <a:cubicBezTo>
                    <a:pt x="4039" y="2512"/>
                    <a:pt x="4171" y="2321"/>
                    <a:pt x="4238" y="2102"/>
                  </a:cubicBezTo>
                  <a:lnTo>
                    <a:pt x="4238" y="2102"/>
                  </a:lnTo>
                  <a:lnTo>
                    <a:pt x="4241" y="2094"/>
                  </a:lnTo>
                  <a:close/>
                  <a:moveTo>
                    <a:pt x="4806" y="2666"/>
                  </a:moveTo>
                  <a:lnTo>
                    <a:pt x="4335" y="2666"/>
                  </a:lnTo>
                  <a:lnTo>
                    <a:pt x="4335" y="2649"/>
                  </a:lnTo>
                  <a:lnTo>
                    <a:pt x="4335" y="2649"/>
                  </a:lnTo>
                  <a:cubicBezTo>
                    <a:pt x="4395" y="2561"/>
                    <a:pt x="4430" y="2453"/>
                    <a:pt x="4430" y="2336"/>
                  </a:cubicBezTo>
                  <a:lnTo>
                    <a:pt x="4430" y="2336"/>
                  </a:lnTo>
                  <a:cubicBezTo>
                    <a:pt x="4430" y="2219"/>
                    <a:pt x="4395" y="2110"/>
                    <a:pt x="4334" y="2020"/>
                  </a:cubicBezTo>
                  <a:lnTo>
                    <a:pt x="4334" y="2020"/>
                  </a:lnTo>
                  <a:lnTo>
                    <a:pt x="4335" y="2022"/>
                  </a:lnTo>
                  <a:lnTo>
                    <a:pt x="4335" y="2013"/>
                  </a:lnTo>
                  <a:lnTo>
                    <a:pt x="4335" y="2013"/>
                  </a:lnTo>
                  <a:cubicBezTo>
                    <a:pt x="4600" y="2122"/>
                    <a:pt x="4787" y="2370"/>
                    <a:pt x="4806" y="2664"/>
                  </a:cubicBezTo>
                  <a:lnTo>
                    <a:pt x="4806" y="2664"/>
                  </a:lnTo>
                  <a:lnTo>
                    <a:pt x="4806" y="266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58" name="textbox 258"/>
          <p:cNvSpPr/>
          <p:nvPr/>
        </p:nvSpPr>
        <p:spPr>
          <a:xfrm>
            <a:off x="1175400" y="1651034"/>
            <a:ext cx="4404995" cy="409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76"/>
              </a:lnSpc>
            </a:pPr>
            <a:endParaRPr lang="Arial" altLang="Arial" sz="100"/>
          </a:p>
          <a:p>
            <a:pPr marL="14986" algn="l" rtl="0" eaLnBrk="0">
              <a:lnSpc>
                <a:spcPct val="91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公共安全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</a:t>
            </a:r>
            <a:endParaRPr lang="Microsoft YaHei" altLang="Microsoft YaHei" sz="1800"/>
          </a:p>
          <a:p>
            <a:pPr marL="13461" indent="-761" algn="l" rtl="0" eaLnBrk="0">
              <a:lnSpc>
                <a:spcPct val="122000"/>
              </a:lnSpc>
              <a:spcBef>
                <a:spcPts val="124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场所的安全监控系统需要大量摄像头镜片，以保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证监控画面的清晰度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稳定性。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8872" algn="l" rtl="0" eaLnBrk="0">
              <a:lnSpc>
                <a:spcPct val="90000"/>
              </a:lnSpc>
              <a:spcBef>
                <a:spcPts val="543"/>
              </a:spcBef>
            </a:pPr>
            <a:r>
              <a:rPr sz="1800" spc="-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</a:t>
            </a: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</a:t>
            </a:r>
            <a:endParaRPr lang="Microsoft YaHei" altLang="Microsoft YaHei" sz="1800"/>
          </a:p>
          <a:p>
            <a:pPr marL="21081" indent="-6476" algn="l" rtl="0" eaLnBrk="0">
              <a:lnSpc>
                <a:spcPct val="122000"/>
              </a:lnSpc>
              <a:spcBef>
                <a:spcPts val="1257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商店、银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行等商业场所为了保障安全，对摄像头镜片 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的需求较大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marL="14071" algn="l" rtl="0" eaLnBrk="0">
              <a:lnSpc>
                <a:spcPct val="92000"/>
              </a:lnSpc>
              <a:spcBef>
                <a:spcPts val="548"/>
              </a:spcBef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家庭监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</a:t>
            </a:r>
            <a:endParaRPr lang="Microsoft YaHei" altLang="Microsoft YaHei" sz="1800"/>
          </a:p>
          <a:p>
            <a:pPr algn="l" rtl="0" eaLnBrk="0">
              <a:lnSpc>
                <a:spcPct val="110000"/>
              </a:lnSpc>
            </a:pPr>
            <a:endParaRPr lang="Arial" altLang="Arial" sz="900"/>
          </a:p>
          <a:p>
            <a:pPr marL="12890" indent="9144" algn="l" rtl="0" eaLnBrk="0">
              <a:lnSpc>
                <a:spcPct val="123000"/>
              </a:lnSpc>
              <a:spcBef>
                <a:spcPts val="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随着智能家居的发展，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家庭监控市场对小型、高清的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摄像头镜片需求增加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59" name="textbox 259"/>
          <p:cNvSpPr/>
          <p:nvPr/>
        </p:nvSpPr>
        <p:spPr>
          <a:xfrm>
            <a:off x="1212444" y="377885"/>
            <a:ext cx="3067050" cy="4387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257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安全监控市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场应用</a:t>
            </a:r>
            <a:endParaRPr lang="Microsoft YaHei" altLang="Microsoft YaHei" sz="3000"/>
          </a:p>
        </p:txBody>
      </p:sp>
      <p:grpSp>
        <p:nvGrpSpPr>
          <p:cNvPr id="48" name="group 48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60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0" name="group 50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6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group 52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7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7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7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9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80" name="path"/>
          <p:cNvSpPr/>
          <p:nvPr/>
        </p:nvSpPr>
        <p:spPr>
          <a:xfrm>
            <a:off x="904944" y="4808201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1" name="path"/>
          <p:cNvSpPr/>
          <p:nvPr/>
        </p:nvSpPr>
        <p:spPr>
          <a:xfrm>
            <a:off x="904944" y="1702238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2" name="path"/>
          <p:cNvSpPr/>
          <p:nvPr/>
        </p:nvSpPr>
        <p:spPr>
          <a:xfrm>
            <a:off x="904944" y="3245908"/>
            <a:ext cx="166570" cy="166569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https://d.book118.com/295242301202011122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2024-09-26T00:27:32.920</cp:lastPrinted>
  <dcterms:created xsi:type="dcterms:W3CDTF">2024-09-25T16:27:32Z</dcterms:created>
  <dcterms:modified xsi:type="dcterms:W3CDTF">2024-09-25T16:27:34Z</dcterms:modified>
</cp:coreProperties>
</file>