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9525000" cy="53467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E0CA74-6324-46C1-9860-352F66DDF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75474-9D10-4686-9109-D4C8D0720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291FC0-76DC-4AD3-85F8-FC0C35C42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4AE57D-5356-4FFF-BB0C-359501830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DDA4CA-A5C2-4D9B-B201-360330C6F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401422-B248-4246-ADB1-4DCCD732A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321CF0-586A-4969-964D-3FC60D315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59F3AF-60CF-44D5-9BC3-836DBD111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91BACC-2F81-4799-8E69-E1385B7AD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E20F1-D8A5-47C6-B50C-96108FE6F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5467B-5FC0-4BBB-857B-717347953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30032403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23622" y="3284674"/>
            <a:ext cx="4373458" cy="43734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30865" y="-657244"/>
            <a:ext cx="1579718" cy="15797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09467" y="-1015533"/>
            <a:ext cx="2031066" cy="203106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036628" y="3813990"/>
            <a:ext cx="5715000" cy="490538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6628" y="3382347"/>
            <a:ext cx="6273013" cy="490538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575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628" y="1159148"/>
            <a:ext cx="7472839" cy="9620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血透感染管理与措施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261" y="0"/>
            <a:ext cx="3078497" cy="5357813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1945863" y="-2054816"/>
            <a:ext cx="4305017" cy="4305017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1070470" y="-1193497"/>
            <a:ext cx="2554230" cy="2554230"/>
          </a:xfrm>
          <a:prstGeom prst="ellipse">
            <a:avLst/>
          </a:prstGeom>
          <a:solidFill>
            <a:schemeClr val="accent3">
              <a:alpha val="67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754141" y="890588"/>
            <a:ext cx="5127370" cy="2422922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血透感染的监测与控制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血透感染暴发与处置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血透感染的消毒与灭菌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11833" y="4652963"/>
            <a:ext cx="3444166" cy="9906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12036" y="2782468"/>
            <a:ext cx="2833586" cy="20955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00000"/>
              </a:lnSpc>
            </a:pPr>
            <a:r>
              <a:rPr lang="en-US" sz="6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20614" y="64436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48709" y="429984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77325" y="1146375"/>
            <a:ext cx="459775" cy="4597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47832" y="3326287"/>
            <a:ext cx="256575" cy="2565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414628" y="429984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458623" y="824738"/>
            <a:ext cx="7124474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646" y="2716087"/>
            <a:ext cx="5510063" cy="85338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32629" y="1368193"/>
            <a:ext cx="4095831" cy="330817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96540" y="1368193"/>
            <a:ext cx="4095831" cy="3308171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9623" y="1898873"/>
            <a:ext cx="2445753" cy="2445753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88708" y="2047958"/>
            <a:ext cx="2147584" cy="214758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1921" y="2312125"/>
            <a:ext cx="1760899" cy="1619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948840" y="2230618"/>
            <a:ext cx="2231294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847712" y="2290542"/>
            <a:ext cx="2549233" cy="1940719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液透析（简称血透）是将患者的血液引出体外，通过机器或人工清除体内代谢废物、毒物和过多的水分，同时补充人体必需的物质和电解质，再将净化的血液回输至患者体内的过程。在这个过程中，由于接触了污染的透析器、管道和透析液，感染的风险很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91588" y="1613123"/>
            <a:ext cx="3685699" cy="666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00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血透感染类型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6341922" y="2230618"/>
            <a:ext cx="2231294" cy="0"/>
          </a:xfrm>
          <a:prstGeom prst="line">
            <a:avLst/>
          </a:prstGeom>
          <a:ln w="9525">
            <a:solidFill>
              <a:srgbClr val="031A3E">
                <a:alpha val="100000"/>
              </a:srgbClr>
            </a:solidFill>
            <a:tailEnd type="oval"/>
          </a:ln>
        </p:spPr>
      </p:cxnSp>
      <p:sp>
        <p:nvSpPr>
          <p:cNvPr id="13" name="TextBox 13"/>
          <p:cNvSpPr txBox="1"/>
          <p:nvPr/>
        </p:nvSpPr>
        <p:spPr>
          <a:xfrm>
            <a:off x="6107564" y="2290542"/>
            <a:ext cx="2569723" cy="1440656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血透感染主要包括病毒性感染和细菌性感染。常见的病毒有丙型肝炎病毒、乙型肝炎病毒和艾滋病病毒等；常见的细菌有金黄色葡萄球菌、表皮葡萄球菌和绿脓杆菌等。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7712" y="1613123"/>
            <a:ext cx="3242802" cy="666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血透感染定义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血透感染概述</a:t>
            </a:r>
          </a:p>
        </p:txBody>
      </p:sp>
      <p:sp>
        <p:nvSpPr>
          <p:cNvPr id="36" name="AutoShape 36"/>
          <p:cNvSpPr/>
          <p:nvPr/>
        </p:nvSpPr>
        <p:spPr>
          <a:xfrm>
            <a:off x="7268148" y="-1705956"/>
            <a:ext cx="2796500" cy="2796500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-618470" y="4506684"/>
            <a:ext cx="973910" cy="973910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541059" y="1218194"/>
            <a:ext cx="3510022" cy="3510022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435218" y="1162794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91755" y="1070824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血透感染的危害</a:t>
            </a:r>
          </a:p>
        </p:txBody>
      </p:sp>
      <p:sp>
        <p:nvSpPr>
          <p:cNvPr id="28" name="Freeform 28"/>
          <p:cNvSpPr/>
          <p:nvPr/>
        </p:nvSpPr>
        <p:spPr>
          <a:xfrm>
            <a:off x="421180" y="2504568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77717" y="2412598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0" name="Freeform 30"/>
          <p:cNvSpPr/>
          <p:nvPr/>
        </p:nvSpPr>
        <p:spPr>
          <a:xfrm>
            <a:off x="449257" y="3893967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605794" y="3801997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668" y="1339967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血透感染可导致肝肾功能损伤，引起丙氨酸氨基转移酶升高、尿素氮升高、肌酐升高等。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56668" y="976963"/>
            <a:ext cx="3293793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肝肾损伤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6668" y="2631822"/>
            <a:ext cx="3309142" cy="1047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血透感染会加重患者的病情，出现发热、寒战、头痛、呕吐、腹泻等症状，甚至引起休克和死亡。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56668" y="2287868"/>
            <a:ext cx="3293793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加重病情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56668" y="4011395"/>
            <a:ext cx="3309142" cy="1047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血透感染可导致病原体在患者间传播，如乙肝、丙肝和艾滋病等疾病，对医护人员和其他患者也构成潜在威胁。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56668" y="3667441"/>
            <a:ext cx="3293793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传播风险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-215943" y="1394010"/>
            <a:ext cx="2948512" cy="2948512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854864" y="111487"/>
            <a:ext cx="7815272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血透感染管理的重要性</a:t>
            </a:r>
          </a:p>
        </p:txBody>
      </p:sp>
      <p:sp>
        <p:nvSpPr>
          <p:cNvPr id="26" name="AutoShape 26"/>
          <p:cNvSpPr/>
          <p:nvPr/>
        </p:nvSpPr>
        <p:spPr>
          <a:xfrm>
            <a:off x="3010599" y="131381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3010599" y="1016405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3167805" y="1626267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通过规范操作、定期检测和消毒措施，降低透析器、管道和透析液的污染程度，控制感染源。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177228" y="1054505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控制感染源</a:t>
            </a:r>
          </a:p>
        </p:txBody>
      </p:sp>
      <p:sp>
        <p:nvSpPr>
          <p:cNvPr id="30" name="AutoShape 30"/>
          <p:cNvSpPr/>
          <p:nvPr/>
        </p:nvSpPr>
        <p:spPr>
          <a:xfrm>
            <a:off x="6150922" y="1282192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150922" y="1016405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6317551" y="1054505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切断传播途径</a:t>
            </a:r>
          </a:p>
        </p:txBody>
      </p:sp>
      <p:sp>
        <p:nvSpPr>
          <p:cNvPr id="33" name="AutoShape 33"/>
          <p:cNvSpPr/>
          <p:nvPr/>
        </p:nvSpPr>
        <p:spPr>
          <a:xfrm>
            <a:off x="3010599" y="3291591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3010599" y="3043203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3177228" y="3081303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提高医护人员防护意识</a:t>
            </a:r>
          </a:p>
        </p:txBody>
      </p:sp>
      <p:sp>
        <p:nvSpPr>
          <p:cNvPr id="36" name="AutoShape 36"/>
          <p:cNvSpPr/>
          <p:nvPr/>
        </p:nvSpPr>
        <p:spPr>
          <a:xfrm>
            <a:off x="6150922" y="325996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50922" y="3043203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6317551" y="3081303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监测与报告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308127" y="1626267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加强患者筛选和隔离措施，防止乙肝、丙肝和艾滋病等疾病的患者在透析室中传播病原体。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167805" y="3652803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加强医护人员的培训和教育，提高他们的防护意识和技能，避免在操作过程中被感染。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308127" y="3655615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建立完善的监测和报告制度，及时发现和处理感染病例，有效控制血透感染的传播。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20614" y="64436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48709" y="429984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77325" y="1146375"/>
            <a:ext cx="459775" cy="4597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47832" y="3326287"/>
            <a:ext cx="256575" cy="2565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414628" y="429984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458623" y="824738"/>
            <a:ext cx="7124474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646" y="2716087"/>
            <a:ext cx="5510063" cy="85338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血透感染的预防措施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6500" r="16500"/>
          <a:stretch>
            <a:fillRect/>
          </a:stretch>
        </p:blipFill>
        <p:spPr>
          <a:xfrm>
            <a:off x="5541059" y="1218194"/>
            <a:ext cx="3510022" cy="3510022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435218" y="1118449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63180" y="1032724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强化手卫生习惯</a:t>
            </a:r>
          </a:p>
        </p:txBody>
      </p:sp>
      <p:sp>
        <p:nvSpPr>
          <p:cNvPr id="28" name="Freeform 28"/>
          <p:cNvSpPr/>
          <p:nvPr/>
        </p:nvSpPr>
        <p:spPr>
          <a:xfrm>
            <a:off x="421180" y="2469748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8192" y="2384023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0" name="Freeform 30"/>
          <p:cNvSpPr/>
          <p:nvPr/>
        </p:nvSpPr>
        <p:spPr>
          <a:xfrm>
            <a:off x="449257" y="3801997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586744" y="3716272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668" y="1118449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每次接触病人前后，医务人员应按照六步洗手法规范进行手卫生，确保彻底清洁。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56668" y="2449330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配备足够的洗手设施和手消毒剂，保证手部卫生用品的清洁和消毒。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6668" y="3801997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定期对医务人员的手部卫生进行监督和检查，发现问题及时纠正。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585609" y="1030568"/>
            <a:ext cx="3989384" cy="398938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>
            <a:off x="-378398" y="1237779"/>
            <a:ext cx="3574962" cy="357496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856181" y="3981220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27606" y="4102707"/>
            <a:ext cx="764956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45759" y="3921732"/>
            <a:ext cx="428613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对使用过的物品进行彻底的清洁和消毒，特别是透析机、床单元和透析器等。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严格执行消毒隔离制度</a:t>
            </a:r>
          </a:p>
        </p:txBody>
      </p:sp>
      <p:sp>
        <p:nvSpPr>
          <p:cNvPr id="30" name="AutoShape 30"/>
          <p:cNvSpPr/>
          <p:nvPr/>
        </p:nvSpPr>
        <p:spPr>
          <a:xfrm>
            <a:off x="3856181" y="1421548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3848549" y="1552560"/>
            <a:ext cx="753539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45759" y="1421548"/>
            <a:ext cx="428613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确保血液透析室布局合理，区域划分明确，设有隔离透析区与非隔离透析区。</a:t>
            </a:r>
          </a:p>
        </p:txBody>
      </p:sp>
      <p:sp>
        <p:nvSpPr>
          <p:cNvPr id="33" name="AutoShape 33"/>
          <p:cNvSpPr/>
          <p:nvPr/>
        </p:nvSpPr>
        <p:spPr>
          <a:xfrm>
            <a:off x="3856181" y="2701384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3848549" y="2832396"/>
            <a:ext cx="753539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762500" y="2751433"/>
            <a:ext cx="428613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严格执行消毒隔离制度，包括空气消毒、物体表面消毒、医护人员防护等。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2114"/>
            <a:ext cx="3479031" cy="347903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333841" y="1291359"/>
            <a:ext cx="3264169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根据标准预防原则，医务人员应穿戴必要的防护用品，如隔离衣、手套、口罩等。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961779" y="1172114"/>
            <a:ext cx="1007533" cy="3479031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  <a:effectLst>
            <a:outerShdw blurRad="257175" dist="152400" dir="2700000">
              <a:schemeClr val="accent2">
                <a:lumMod val="50000"/>
                <a:alpha val="9000"/>
              </a:schemeClr>
            </a:outerShdw>
          </a:effectLst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333841" y="2503990"/>
            <a:ext cx="3264169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在处理血液、体液等污染物时，应使用一次性用品或使用防护用品以减少感染风险。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33841" y="3746473"/>
            <a:ext cx="3264169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定期对防护用品进行检查和维护，确保其完好无损和有效性。</a:t>
            </a:r>
          </a:p>
        </p:txBody>
      </p:sp>
      <p:sp>
        <p:nvSpPr>
          <p:cNvPr id="9" name="Freeform 9"/>
          <p:cNvSpPr/>
          <p:nvPr/>
        </p:nvSpPr>
        <p:spPr>
          <a:xfrm>
            <a:off x="4257425" y="1544507"/>
            <a:ext cx="416243" cy="340043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311717" y="2772728"/>
            <a:ext cx="298132" cy="298132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301240" y="3952443"/>
            <a:ext cx="309563" cy="30003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355440" y="265159"/>
            <a:ext cx="402793" cy="344077"/>
            <a:chOff x="355440" y="265159"/>
            <a:chExt cx="402793" cy="344077"/>
          </a:xfrm>
        </p:grpSpPr>
        <p:sp>
          <p:nvSpPr>
            <p:cNvPr id="13" name="AutoShape 13"/>
            <p:cNvSpPr/>
            <p:nvPr/>
          </p:nvSpPr>
          <p:spPr>
            <a:xfrm>
              <a:off x="355440" y="26746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49257" y="26515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38379" y="26650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24819" y="27350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06988" y="27027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355440" y="35947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49257" y="35717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38379" y="35851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24819" y="36551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06988" y="36229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355440" y="45148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49257" y="44918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38379" y="45052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24819" y="45752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06988" y="45430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355440" y="54349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49257" y="54119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38379" y="54253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24819" y="54954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06988" y="54631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3" name="TextBox 33"/>
          <p:cNvSpPr txBox="1"/>
          <p:nvPr/>
        </p:nvSpPr>
        <p:spPr>
          <a:xfrm>
            <a:off x="952245" y="150924"/>
            <a:ext cx="781527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合理使用防护用品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355440" y="227689"/>
            <a:ext cx="402793" cy="344077"/>
            <a:chOff x="355440" y="227689"/>
            <a:chExt cx="402793" cy="344077"/>
          </a:xfrm>
        </p:grpSpPr>
        <p:sp>
          <p:nvSpPr>
            <p:cNvPr id="5" name="AutoShape 5"/>
            <p:cNvSpPr/>
            <p:nvPr/>
          </p:nvSpPr>
          <p:spPr>
            <a:xfrm>
              <a:off x="355440" y="22999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449257" y="2276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38379" y="2290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24819" y="2360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06988" y="2328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55440" y="32200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49257" y="3197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38379" y="3210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24819" y="32804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6988" y="3248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355440" y="41401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49257" y="41171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38379" y="41305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24819" y="42006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06988" y="41683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355440" y="50602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5037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5050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5120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5088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TextBox 25"/>
          <p:cNvSpPr txBox="1"/>
          <p:nvPr/>
        </p:nvSpPr>
        <p:spPr>
          <a:xfrm>
            <a:off x="854864" y="182587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患者健康教育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21180" y="2525473"/>
            <a:ext cx="368299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告知患者血液透析期间注意事项，如控制水分摄入、定期检查等。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5729" y="3876898"/>
            <a:ext cx="341844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提供心理支持，帮助患者调整心态，增强信心和勇气面对疾病。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6375" r="16375"/>
          <a:stretch>
            <a:fillRect/>
          </a:stretch>
        </p:blipFill>
        <p:spPr>
          <a:xfrm>
            <a:off x="5412414" y="1008155"/>
            <a:ext cx="3772285" cy="3772285"/>
          </a:xfrm>
          <a:prstGeom prst="ellipse">
            <a:avLst/>
          </a:prstGeom>
        </p:spPr>
      </p:pic>
      <p:grpSp>
        <p:nvGrpSpPr>
          <p:cNvPr id="29" name="Group 29"/>
          <p:cNvGrpSpPr/>
          <p:nvPr/>
        </p:nvGrpSpPr>
        <p:grpSpPr>
          <a:xfrm>
            <a:off x="4215864" y="3839130"/>
            <a:ext cx="852716" cy="852716"/>
            <a:chOff x="4215864" y="3839130"/>
            <a:chExt cx="852716" cy="852716"/>
          </a:xfrm>
        </p:grpSpPr>
        <p:sp>
          <p:nvSpPr>
            <p:cNvPr id="30" name="AutoShape 30"/>
            <p:cNvSpPr/>
            <p:nvPr/>
          </p:nvSpPr>
          <p:spPr>
            <a:xfrm>
              <a:off x="4215864" y="3839130"/>
              <a:ext cx="852716" cy="8527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327685" y="4027151"/>
              <a:ext cx="476674" cy="476674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AutoShape 32"/>
          <p:cNvSpPr/>
          <p:nvPr/>
        </p:nvSpPr>
        <p:spPr>
          <a:xfrm>
            <a:off x="4215864" y="2468988"/>
            <a:ext cx="852716" cy="8527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215864" y="1155332"/>
            <a:ext cx="852716" cy="8527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97302" y="2650426"/>
            <a:ext cx="489840" cy="48984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28200" y="1367668"/>
            <a:ext cx="428044" cy="42804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21180" y="1174049"/>
            <a:ext cx="368299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对患者进行健康教育，包括保持个人卫生、合理饮食、规律作息等。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20614" y="64436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48709" y="429984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77325" y="1146375"/>
            <a:ext cx="459775" cy="4597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47832" y="3326287"/>
            <a:ext cx="256575" cy="2565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414628" y="4299843"/>
            <a:ext cx="180375" cy="180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458623" y="824738"/>
            <a:ext cx="7124474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646" y="2716087"/>
            <a:ext cx="5510063" cy="85338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血透感染的监测与控制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https://d.book118.com/295300324034011121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2024-09-24T01:41:46.778</cp:lastPrinted>
  <dcterms:created xsi:type="dcterms:W3CDTF">2024-09-23T17:41:46Z</dcterms:created>
  <dcterms:modified xsi:type="dcterms:W3CDTF">2024-09-23T17:41:48Z</dcterms:modified>
</cp:coreProperties>
</file>