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0693400" cy="756285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2CCF0-BFDF-414C-9CB3-C2111D102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16426-FA8F-432C-A0C4-C6596BEF6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5F99B-3B50-442F-B578-87E8BD3DC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C0CF0-DC64-4E1A-AE70-90606B02F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CE8B76-6E7D-4048-A9A9-46C9306DB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D91A08-BA94-4625-BBE9-6CCAC7244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6622B4-1837-4BBC-8348-DC827931D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D4B47-6D46-451D-A166-A860A22C9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A08E4-B521-4223-995C-53D53E2DC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F27E6-4C20-4EF7-AD3C-0670DC4FD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C2F65-3BCD-4600-AA28-C15743E47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slide" Target="slide1.xml" TargetMode="Internal" /><Relationship Id="rId4" Type="http://schemas.openxmlformats.org/officeDocument/2006/relationships/slide" Target="slide2.xml" TargetMode="In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013031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059952" y="2630387"/>
            <a:ext cx="5620384" cy="12585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51"/>
              </a:lnSpc>
            </a:pPr>
            <a:endParaRPr lang="Arial" altLang="Arial" sz="100"/>
          </a:p>
          <a:p>
            <a:pPr algn="r" rtl="0" eaLnBrk="0">
              <a:lnSpc>
                <a:spcPct val="80000"/>
              </a:lnSpc>
            </a:pPr>
            <a:r>
              <a:rPr sz="2500" kern="0" spc="-10">
                <a:solidFill>
                  <a:srgbClr val="000000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Simple &amp;Creative</a:t>
            </a:r>
            <a:endParaRPr lang="Times New Roman" altLang="Times New Roman" sz="2500"/>
          </a:p>
          <a:p>
            <a:pPr algn="l" rtl="0" eaLnBrk="0">
              <a:lnSpc>
                <a:spcPct val="104000"/>
              </a:lnSpc>
            </a:pPr>
            <a:endParaRPr lang="Arial" altLang="Arial" sz="1500"/>
          </a:p>
          <a:p>
            <a:pPr algn="l" rtl="0" eaLnBrk="0">
              <a:lnSpc>
                <a:spcPct val="1401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4700" b="1" kern="0" spc="160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前列腺炎的诊断方法</a:t>
            </a:r>
            <a:endParaRPr lang="SimSun" altLang="SimSun" sz="4700"/>
          </a:p>
        </p:txBody>
      </p:sp>
      <p:sp>
        <p:nvSpPr>
          <p:cNvPr id="6" name="textbox 6"/>
          <p:cNvSpPr/>
          <p:nvPr/>
        </p:nvSpPr>
        <p:spPr>
          <a:xfrm>
            <a:off x="8667774" y="5817612"/>
            <a:ext cx="996314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8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400" kern="0" spc="-180">
                <a:solidFill>
                  <a:srgbClr val="0959F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汇报人：</a:t>
            </a:r>
            <a:r>
              <a:rPr sz="1400" kern="0" spc="90">
                <a:solidFill>
                  <a:srgbClr val="0959F9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300" kern="0" spc="40" baseline="-4006">
                <a:solidFill>
                  <a:srgbClr val="3166F9">
                    <a:alpha val="100000"/>
                  </a:srgbClr>
                </a:solidFill>
                <a:latin typeface="Times New Roman"/>
                <a:ea typeface="Times New Roman"/>
                <a:cs typeface="Times New Roman"/>
              </a:rPr>
              <a:t>XXX</a:t>
            </a:r>
            <a:endParaRPr lang="Times New Roman" altLang="Times New Roman" sz="1300" baseline="-4006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1274059" y="2164365"/>
            <a:ext cx="5770245" cy="33388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109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2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前列腺炎的症状</a:t>
            </a:r>
            <a:r>
              <a:rPr sz="22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</a:t>
            </a:r>
            <a:r>
              <a:rPr sz="2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</a:t>
            </a:r>
            <a:r>
              <a:rPr sz="2800" kern="0" spc="80" baseline="-37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3" action="ppaction://hlinksldjump?num=1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01</a:t>
            </a:r>
            <a:endParaRPr lang="SimSun" altLang="SimSun" sz="2800" baseline="-372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663"/>
              </a:spcBef>
            </a:pPr>
            <a:r>
              <a:rPr sz="2200" b="1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前列腺炎的诊断方式</a:t>
            </a:r>
            <a:r>
              <a:rPr sz="2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</a:t>
            </a:r>
            <a:r>
              <a:rPr sz="2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2800" kern="0" spc="100" baseline="-37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  <a:hlinkClick r:id="rId4" action="ppaction://hlinksldjump?num=2">
                  <a:extLst>
                    <a:ext uri="{DAF060AB-1E55-43B9-8AAB-6FB025537F2F}">
                      <wpsdc:hlinkClr xmlns:wpsdc="http://www.wps.cn/officeDocument/2017/drawingmlCustomData" val="000000"/>
                      <wpsdc:folHlinkClr xmlns:wpsdc="http://www.wps.cn/officeDocument/2017/drawingmlCustomData" val="000000"/>
                      <wpsdc:hlinkUnderline xmlns:wpsdc="http://www.wps.cn/officeDocument/2017/drawingmlCustomData" val="0"/>
                    </a:ext>
                  </a:extLst>
                </a:hlinkClick>
              </a:rPr>
              <a:t>02</a:t>
            </a:r>
            <a:endParaRPr lang="SimSun" altLang="SimSun" sz="2800" baseline="-372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664"/>
              </a:spcBef>
            </a:pPr>
            <a:r>
              <a:rPr sz="22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前列腺炎的鉴别诊断</a:t>
            </a:r>
            <a:r>
              <a:rPr sz="2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</a:t>
            </a:r>
            <a:r>
              <a:rPr sz="2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800" kern="0" spc="70" baseline="-37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endParaRPr lang="SimSun" altLang="SimSun" sz="2800" baseline="-372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12700" algn="l" rtl="0" eaLnBrk="0">
              <a:lnSpc>
                <a:spcPct val="97000"/>
              </a:lnSpc>
              <a:spcBef>
                <a:spcPts val="672"/>
              </a:spcBef>
            </a:pPr>
            <a:r>
              <a:rPr sz="22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前列腺炎的预防与治疗</a:t>
            </a:r>
            <a:r>
              <a:rPr sz="22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  </a:t>
            </a:r>
            <a:r>
              <a:rPr sz="2800" kern="0" spc="80" baseline="-55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04</a:t>
            </a:r>
            <a:endParaRPr lang="SimSun" altLang="SimSun" sz="2800" baseline="-558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500"/>
          </a:p>
          <a:p>
            <a:pPr marL="12700" algn="l" rtl="0" eaLnBrk="0">
              <a:lnSpc>
                <a:spcPct val="98000"/>
              </a:lnSpc>
              <a:spcBef>
                <a:spcPts val="1"/>
              </a:spcBef>
            </a:pPr>
            <a:r>
              <a:rPr sz="22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前列腺炎患者的注意事项</a:t>
            </a:r>
            <a:r>
              <a:rPr sz="2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        </a:t>
            </a:r>
            <a:r>
              <a:rPr sz="2800" kern="0" spc="110" baseline="-558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05</a:t>
            </a:r>
            <a:endParaRPr lang="SimSun" altLang="SimSun" sz="2800" baseline="-5580"/>
          </a:p>
        </p:txBody>
      </p:sp>
      <p:sp>
        <p:nvSpPr>
          <p:cNvPr id="12" name="textbox 12"/>
          <p:cNvSpPr/>
          <p:nvPr/>
        </p:nvSpPr>
        <p:spPr>
          <a:xfrm>
            <a:off x="8803668" y="1855762"/>
            <a:ext cx="1176655" cy="10464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434"/>
              </a:lnSpc>
            </a:pPr>
            <a:endParaRPr lang="Arial" altLang="Arial" sz="100"/>
          </a:p>
          <a:p>
            <a:pPr marL="372109" algn="l" rtl="0" eaLnBrk="0">
              <a:lnSpc>
                <a:spcPct val="84000"/>
              </a:lnSpc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Contents</a:t>
            </a:r>
            <a:endParaRPr lang="Arial" altLang="Arial" sz="1400"/>
          </a:p>
          <a:p>
            <a:pPr algn="r" rtl="0" eaLnBrk="0">
              <a:lnSpc>
                <a:spcPct val="98000"/>
              </a:lnSpc>
              <a:spcBef>
                <a:spcPts val="867"/>
              </a:spcBef>
            </a:pPr>
            <a:r>
              <a:rPr sz="4900" b="1" kern="0" spc="-55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</a:t>
            </a:r>
            <a:r>
              <a:rPr sz="4900" b="1" kern="0" spc="-25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endParaRPr lang="SimHei" altLang="SimHei" sz="49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3545509" y="3243338"/>
            <a:ext cx="5228590" cy="709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50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  <a:spcBef>
                <a:spcPts val="1"/>
              </a:spcBef>
            </a:pPr>
            <a:r>
              <a:rPr sz="4700" b="1" kern="0" spc="-2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01</a:t>
            </a:r>
            <a:r>
              <a:rPr sz="4700" kern="0" spc="100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700" b="1" kern="0" spc="-2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前列腺炎的症状</a:t>
            </a:r>
            <a:endParaRPr lang="SimHei" altLang="SimHei" sz="47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picture 1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20" name="textbox 20"/>
          <p:cNvSpPr/>
          <p:nvPr/>
        </p:nvSpPr>
        <p:spPr>
          <a:xfrm>
            <a:off x="6016727" y="4069192"/>
            <a:ext cx="3225164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22" name="textbox 22"/>
          <p:cNvSpPr/>
          <p:nvPr/>
        </p:nvSpPr>
        <p:spPr>
          <a:xfrm>
            <a:off x="602469" y="1378866"/>
            <a:ext cx="1544955" cy="468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13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000" b="1" kern="0" spc="-3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常见症状</a:t>
            </a:r>
            <a:endParaRPr lang="SimHei" altLang="SimHei" sz="3000"/>
          </a:p>
        </p:txBody>
      </p:sp>
      <p:sp>
        <p:nvSpPr>
          <p:cNvPr id="24" name="textbox 24"/>
          <p:cNvSpPr/>
          <p:nvPr/>
        </p:nvSpPr>
        <p:spPr>
          <a:xfrm>
            <a:off x="5105375" y="2266960"/>
            <a:ext cx="1734820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会阴部、下腹隐痛不适</a:t>
            </a:r>
            <a:endParaRPr lang="SimHei" altLang="SimHei" sz="1300"/>
          </a:p>
        </p:txBody>
      </p:sp>
      <p:sp>
        <p:nvSpPr>
          <p:cNvPr id="26" name="textbox 26"/>
          <p:cNvSpPr/>
          <p:nvPr/>
        </p:nvSpPr>
        <p:spPr>
          <a:xfrm>
            <a:off x="516800" y="2265023"/>
            <a:ext cx="1375410" cy="222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87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尿频、尿急、尿痛</a:t>
            </a:r>
            <a:endParaRPr lang="SimHei" altLang="SimHei" sz="1300"/>
          </a:p>
        </p:txBody>
      </p:sp>
      <p:sp>
        <p:nvSpPr>
          <p:cNvPr id="28" name="textbox 28"/>
          <p:cNvSpPr/>
          <p:nvPr/>
        </p:nvSpPr>
        <p:spPr>
          <a:xfrm>
            <a:off x="1216139" y="4069192"/>
            <a:ext cx="932814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30" name="textbox 30"/>
          <p:cNvSpPr/>
          <p:nvPr/>
        </p:nvSpPr>
        <p:spPr>
          <a:xfrm>
            <a:off x="3724383" y="4069192"/>
            <a:ext cx="932814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32" name="textbox 32"/>
          <p:cNvSpPr/>
          <p:nvPr/>
        </p:nvSpPr>
        <p:spPr>
          <a:xfrm>
            <a:off x="2762237" y="4972555"/>
            <a:ext cx="1220469" cy="222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88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尿道口有分泌物</a:t>
            </a:r>
            <a:endParaRPr lang="SimHei" altLang="SimHei" sz="1300"/>
          </a:p>
        </p:txBody>
      </p:sp>
      <p:sp>
        <p:nvSpPr>
          <p:cNvPr id="34" name="textbox 34"/>
          <p:cNvSpPr/>
          <p:nvPr/>
        </p:nvSpPr>
        <p:spPr>
          <a:xfrm>
            <a:off x="7378686" y="4972555"/>
            <a:ext cx="876300" cy="222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88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性功能障碍</a:t>
            </a:r>
            <a:endParaRPr lang="SimHei" altLang="SimHei" sz="13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38" name="textbox 38"/>
          <p:cNvSpPr/>
          <p:nvPr/>
        </p:nvSpPr>
        <p:spPr>
          <a:xfrm>
            <a:off x="2343162" y="3225522"/>
            <a:ext cx="1653539" cy="2366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6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●尿道口有分泌物</a:t>
            </a:r>
            <a:endParaRPr lang="SimHei" altLang="SimHei" sz="12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370"/>
              </a:spcBef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●会阴部、下腹隐痛不适</a:t>
            </a:r>
            <a:endParaRPr lang="SimHei" altLang="SimHei" sz="12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300"/>
          </a:p>
          <a:p>
            <a:pPr marL="12700" algn="l" rtl="0" eaLnBrk="0">
              <a:lnSpc>
                <a:spcPct val="96000"/>
              </a:lnSpc>
              <a:spcBef>
                <a:spcPts val="1"/>
              </a:spcBef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●性功能减退、血精等</a:t>
            </a:r>
            <a:endParaRPr lang="SimHei" altLang="SimHei" sz="1200"/>
          </a:p>
        </p:txBody>
      </p:sp>
      <p:sp>
        <p:nvSpPr>
          <p:cNvPr id="40" name="textbox 40"/>
          <p:cNvSpPr/>
          <p:nvPr/>
        </p:nvSpPr>
        <p:spPr>
          <a:xfrm>
            <a:off x="596053" y="1385219"/>
            <a:ext cx="3107689" cy="969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13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3000" b="1" kern="0" spc="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症状特点</a:t>
            </a:r>
            <a:endParaRPr lang="SimHei" altLang="SimHei" sz="3000"/>
          </a:p>
          <a:p>
            <a:pPr algn="l" rtl="0" eaLnBrk="0">
              <a:lnSpc>
                <a:spcPct val="18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300"/>
          </a:p>
          <a:p>
            <a:pPr algn="r" rtl="0" eaLnBrk="0">
              <a:lnSpc>
                <a:spcPct val="96000"/>
              </a:lnSpc>
              <a:spcBef>
                <a:spcPts val="1"/>
              </a:spcBef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●尿频、尿急、尿痛</a:t>
            </a:r>
            <a:endParaRPr lang="SimHei" altLang="SimHei" sz="12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44" name="textbox 44"/>
          <p:cNvSpPr/>
          <p:nvPr/>
        </p:nvSpPr>
        <p:spPr>
          <a:xfrm>
            <a:off x="6016727" y="4069192"/>
            <a:ext cx="3225164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18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 </a:t>
            </a:r>
            <a:r>
              <a:rPr sz="1800" b="1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46" name="textbox 46"/>
          <p:cNvSpPr/>
          <p:nvPr/>
        </p:nvSpPr>
        <p:spPr>
          <a:xfrm>
            <a:off x="589653" y="1391450"/>
            <a:ext cx="1553844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1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000" b="1" kern="0" spc="-1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症状变化</a:t>
            </a:r>
            <a:endParaRPr lang="SimHei" altLang="SimHei" sz="3000"/>
          </a:p>
        </p:txBody>
      </p:sp>
      <p:sp>
        <p:nvSpPr>
          <p:cNvPr id="48" name="textbox 48"/>
          <p:cNvSpPr/>
          <p:nvPr/>
        </p:nvSpPr>
        <p:spPr>
          <a:xfrm>
            <a:off x="5105375" y="2266960"/>
            <a:ext cx="1734820" cy="222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会阴部、下腹隐痛不适</a:t>
            </a:r>
            <a:endParaRPr lang="SimHei" altLang="SimHei" sz="1300"/>
          </a:p>
        </p:txBody>
      </p:sp>
      <p:sp>
        <p:nvSpPr>
          <p:cNvPr id="50" name="textbox 50"/>
          <p:cNvSpPr/>
          <p:nvPr/>
        </p:nvSpPr>
        <p:spPr>
          <a:xfrm>
            <a:off x="516800" y="2265023"/>
            <a:ext cx="1375410" cy="222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87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尿频、尿急、尿痛</a:t>
            </a:r>
            <a:endParaRPr lang="SimHei" altLang="SimHei" sz="1300"/>
          </a:p>
        </p:txBody>
      </p:sp>
      <p:sp>
        <p:nvSpPr>
          <p:cNvPr id="52" name="textbox 52"/>
          <p:cNvSpPr/>
          <p:nvPr/>
        </p:nvSpPr>
        <p:spPr>
          <a:xfrm>
            <a:off x="1216139" y="4069192"/>
            <a:ext cx="932814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54" name="textbox 54"/>
          <p:cNvSpPr/>
          <p:nvPr/>
        </p:nvSpPr>
        <p:spPr>
          <a:xfrm>
            <a:off x="3724383" y="4069192"/>
            <a:ext cx="932814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6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b="1" kern="0" spc="-3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添加标题</a:t>
            </a:r>
            <a:endParaRPr lang="SimHei" altLang="SimHei" sz="1800"/>
          </a:p>
        </p:txBody>
      </p:sp>
      <p:sp>
        <p:nvSpPr>
          <p:cNvPr id="56" name="textbox 56"/>
          <p:cNvSpPr/>
          <p:nvPr/>
        </p:nvSpPr>
        <p:spPr>
          <a:xfrm>
            <a:off x="2762237" y="4972555"/>
            <a:ext cx="1220469" cy="222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88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尿道口有分泌物</a:t>
            </a:r>
            <a:endParaRPr lang="SimHei" altLang="SimHei" sz="1300"/>
          </a:p>
        </p:txBody>
      </p:sp>
      <p:sp>
        <p:nvSpPr>
          <p:cNvPr id="58" name="textbox 58"/>
          <p:cNvSpPr/>
          <p:nvPr/>
        </p:nvSpPr>
        <p:spPr>
          <a:xfrm>
            <a:off x="7378686" y="4972555"/>
            <a:ext cx="876300" cy="2228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88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性功能障碍</a:t>
            </a:r>
            <a:endParaRPr lang="SimHei" altLang="SimHei" sz="13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0" name="picture 6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2" name="textbox 62"/>
          <p:cNvSpPr/>
          <p:nvPr/>
        </p:nvSpPr>
        <p:spPr>
          <a:xfrm>
            <a:off x="3518152" y="2900317"/>
            <a:ext cx="5946140" cy="1438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496"/>
              </a:lnSpc>
            </a:pPr>
            <a:endParaRPr lang="Arial" altLang="Arial" sz="100"/>
          </a:p>
          <a:p>
            <a:pPr marL="12700" indent="1042669" algn="l" rtl="0" eaLnBrk="0">
              <a:lnSpc>
                <a:spcPct val="97000"/>
              </a:lnSpc>
            </a:pPr>
            <a:r>
              <a:rPr sz="4600" b="1" kern="0" spc="17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前列腺炎的诊断方</a:t>
            </a:r>
            <a:r>
              <a:rPr sz="4600" kern="0" spc="7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600" b="1" kern="0" spc="-80" baseline="30694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r>
              <a:rPr sz="3600" kern="0" spc="490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7600" kern="0" spc="-80" baseline="-11651">
                <a:solidFill>
                  <a:srgbClr val="004D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式</a:t>
            </a:r>
            <a:endParaRPr lang="SimSun" altLang="SimSun" sz="7600" baseline="-11651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4" name="picture 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627631" y="1393952"/>
            <a:ext cx="3914140" cy="4636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321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900" b="1" kern="0" spc="6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医生询问病史</a:t>
            </a:r>
            <a:endParaRPr lang="SimHei" altLang="SimHei" sz="2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89685" algn="l" rtl="0" eaLnBrk="0">
              <a:lnSpc>
                <a:spcPct val="95000"/>
              </a:lnSpc>
              <a:spcBef>
                <a:spcPts val="483"/>
              </a:spcBef>
            </a:pP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了解患者的症状和病史</a:t>
            </a:r>
            <a:endParaRPr lang="SimHei" altLang="SimHei" sz="16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1289685" algn="l" rtl="0" eaLnBrk="0">
              <a:lnSpc>
                <a:spcPct val="95000"/>
              </a:lnSpc>
              <a:spcBef>
                <a:spcPts val="489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询问家族史和遗传因素</a:t>
            </a:r>
            <a:endParaRPr lang="SimHei" altLang="SimHei" sz="16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289685" algn="l" rtl="0" eaLnBrk="0">
              <a:lnSpc>
                <a:spcPct val="96000"/>
              </a:lnSpc>
              <a:spcBef>
                <a:spcPts val="481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询问生活习惯和饮食情况</a:t>
            </a:r>
            <a:endParaRPr lang="SimHei" altLang="SimHei" sz="16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400"/>
          </a:p>
          <a:p>
            <a:pPr algn="r" rtl="0" eaLnBrk="0">
              <a:lnSpc>
                <a:spcPct val="95000"/>
              </a:lnSpc>
              <a:spcBef>
                <a:spcPts val="1"/>
              </a:spcBef>
            </a:pPr>
            <a:r>
              <a:rPr sz="16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询问其他相关疾病和治疗情况</a:t>
            </a:r>
            <a:endParaRPr lang="SimHei" altLang="SimHei" sz="16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8" name="picture 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70" name="textbox 70"/>
          <p:cNvSpPr/>
          <p:nvPr/>
        </p:nvSpPr>
        <p:spPr>
          <a:xfrm>
            <a:off x="595962" y="1385098"/>
            <a:ext cx="9378950" cy="4814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1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000" b="1" kern="0" spc="-1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身体检查</a:t>
            </a:r>
            <a:endParaRPr lang="SimHei" altLang="SimHei" sz="30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426084" algn="l" rtl="0" eaLnBrk="0">
              <a:lnSpc>
                <a:spcPct val="97000"/>
              </a:lnSpc>
              <a:spcBef>
                <a:spcPts val="660"/>
              </a:spcBef>
            </a:pPr>
            <a:r>
              <a:rPr sz="2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直肠指诊：检查前列腺是否肿大、压痛等异常情况</a:t>
            </a:r>
            <a:endParaRPr lang="SimHei" altLang="SimHei" sz="22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426084" algn="l" rtl="0" eaLnBrk="0">
              <a:lnSpc>
                <a:spcPct val="98000"/>
              </a:lnSpc>
              <a:spcBef>
                <a:spcPts val="663"/>
              </a:spcBef>
            </a:pPr>
            <a:r>
              <a:rPr sz="2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尿常规检查：检查尿液中是否存在白细胞、红细胞等异常指标</a:t>
            </a:r>
            <a:endParaRPr lang="SimHei" altLang="SimHei" sz="22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426084" algn="l" rtl="0" eaLnBrk="0">
              <a:lnSpc>
                <a:spcPct val="97000"/>
              </a:lnSpc>
              <a:spcBef>
                <a:spcPts val="671"/>
              </a:spcBef>
            </a:pPr>
            <a:r>
              <a:rPr sz="2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尿三杯试验：通过排尿过程中不同阶段尿液的变化来判断病情</a:t>
            </a:r>
            <a:endParaRPr lang="SimHei" altLang="SimHei" sz="22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500"/>
          </a:p>
          <a:p>
            <a:pPr marL="407034" indent="19050" algn="l" rtl="0" eaLnBrk="0">
              <a:lnSpc>
                <a:spcPct val="104000"/>
              </a:lnSpc>
              <a:spcBef>
                <a:spcPts val="6"/>
              </a:spcBef>
            </a:pPr>
            <a:r>
              <a:rPr sz="22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前列腺液检查：通过按摩前列腺采集前列腺液样本，进行细菌培养等检</a:t>
            </a:r>
            <a:r>
              <a:rPr sz="2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测</a:t>
            </a:r>
            <a:endParaRPr lang="SimHei" altLang="SimHei" sz="22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2012925" y="2006575"/>
            <a:ext cx="6654822" cy="4273539"/>
            <a:chExt cx="6654822" cy="4273539"/>
          </a:xfrm>
        </p:grpSpPr>
        <p:pic>
          <p:nvPicPr>
            <p:cNvPr id="72" name="picture 7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6654822" cy="4273539"/>
            </a:xfrm>
            <a:prstGeom prst="rect">
              <a:avLst/>
            </a:prstGeom>
          </p:spPr>
        </p:pic>
        <p:sp>
          <p:nvSpPr>
            <p:cNvPr id="74" name="textbox 74"/>
            <p:cNvSpPr/>
            <p:nvPr/>
          </p:nvSpPr>
          <p:spPr>
            <a:xfrm>
              <a:off x="-12700" y="-12700"/>
              <a:ext cx="6680834" cy="43199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9331"/>
                </a:lnSpc>
              </a:pPr>
              <a:endParaRPr lang="Arial" altLang="Arial" sz="100"/>
            </a:p>
            <a:p>
              <a:pPr marL="342900" algn="l" rtl="0" eaLnBrk="0">
                <a:lnSpc>
                  <a:spcPct val="95000"/>
                </a:lnSpc>
              </a:pP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前列腺液检查：通过按摩前列腺采集液体进行检</a:t>
              </a:r>
              <a:r>
                <a:rPr sz="1200" kern="0" spc="-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测</a:t>
              </a:r>
              <a:endParaRPr lang="SimHei" altLang="SimHei" sz="12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342900" algn="l" rtl="0" eaLnBrk="0">
                <a:lnSpc>
                  <a:spcPct val="96000"/>
                </a:lnSpc>
                <a:spcBef>
                  <a:spcPts val="370"/>
                </a:spcBef>
              </a:pP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尿液检查：采集尿液样</a:t>
              </a:r>
              <a:r>
                <a:rPr sz="1200" kern="0" spc="-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本进行检测</a:t>
              </a:r>
              <a:endParaRPr lang="SimHei" altLang="SimHei" sz="12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342900" algn="l" rtl="0" eaLnBrk="0">
                <a:lnSpc>
                  <a:spcPct val="96000"/>
                </a:lnSpc>
                <a:spcBef>
                  <a:spcPts val="362"/>
                </a:spcBef>
              </a:pP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血液检查：采集静脉血液</a:t>
              </a:r>
              <a:r>
                <a:rPr sz="1200" kern="0" spc="-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样本进行检测</a:t>
              </a:r>
              <a:endParaRPr lang="SimHei" altLang="SimHei" sz="12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300"/>
            </a:p>
            <a:p>
              <a:pPr marL="342900" algn="l" rtl="0" eaLnBrk="0">
                <a:lnSpc>
                  <a:spcPct val="96000"/>
                </a:lnSpc>
                <a:spcBef>
                  <a:spcPts val="2"/>
                </a:spcBef>
              </a:pP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其他检查：如超声波检查、</a:t>
              </a: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CT</a:t>
              </a:r>
              <a:r>
                <a:rPr sz="1200" kern="0" spc="-2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或</a:t>
              </a:r>
              <a:r>
                <a:rPr sz="1200" kern="0" spc="-2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M</a:t>
              </a:r>
              <a:r>
                <a:rPr sz="1200" kern="0" spc="-3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RI</a:t>
              </a:r>
              <a:r>
                <a:rPr sz="1200" kern="0" spc="-140">
                  <a:solidFill>
                    <a:srgbClr val="000000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1200" kern="0" spc="-3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等</a:t>
              </a:r>
              <a:endParaRPr lang="SimHei" altLang="SimHei" sz="1200"/>
            </a:p>
          </p:txBody>
        </p:sp>
      </p:grpSp>
      <p:sp>
        <p:nvSpPr>
          <p:cNvPr id="76" name="textbox 76"/>
          <p:cNvSpPr/>
          <p:nvPr/>
        </p:nvSpPr>
        <p:spPr>
          <a:xfrm>
            <a:off x="614997" y="1386621"/>
            <a:ext cx="1923414" cy="463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8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000" b="1" kern="0" spc="-3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实验室检查</a:t>
            </a:r>
            <a:endParaRPr lang="SimHei" altLang="SimHei" sz="30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8" name="picture 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80" name="textbox 80"/>
          <p:cNvSpPr/>
          <p:nvPr/>
        </p:nvSpPr>
        <p:spPr>
          <a:xfrm>
            <a:off x="589653" y="1385098"/>
            <a:ext cx="3950334" cy="1644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1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3000" b="1" kern="0" spc="1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影像学检查</a:t>
            </a:r>
            <a:endParaRPr lang="SimHei" altLang="SimHei" sz="3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r" rtl="0" eaLnBrk="0">
              <a:lnSpc>
                <a:spcPct val="87000"/>
              </a:lnSpc>
              <a:spcBef>
                <a:spcPts val="542"/>
              </a:spcBef>
            </a:pPr>
            <a:r>
              <a:rPr sz="1800" kern="0" spc="11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X</a:t>
            </a:r>
            <a:r>
              <a:rPr sz="1800" kern="0" spc="1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线检查：观察骨结构，判断</a:t>
            </a:r>
            <a:endParaRPr lang="SimHei" altLang="SimHei" sz="1800"/>
          </a:p>
          <a:p>
            <a:pPr marL="895985" algn="l" rtl="0" eaLnBrk="0">
              <a:lnSpc>
                <a:spcPts val="2886"/>
              </a:lnSpc>
            </a:pPr>
            <a:r>
              <a:rPr sz="18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是否有骨破坏</a:t>
            </a:r>
            <a:endParaRPr lang="SimHei" altLang="SimHei" sz="1800"/>
          </a:p>
        </p:txBody>
      </p:sp>
      <p:sp>
        <p:nvSpPr>
          <p:cNvPr id="82" name="textbox 82"/>
          <p:cNvSpPr/>
          <p:nvPr/>
        </p:nvSpPr>
        <p:spPr>
          <a:xfrm>
            <a:off x="1473147" y="4633181"/>
            <a:ext cx="3108325" cy="6496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1800" kern="0" spc="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MRI</a:t>
            </a:r>
            <a:r>
              <a:rPr sz="1800" kern="0" spc="-1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kern="0" spc="9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检查：观察脑部结构，判</a:t>
            </a:r>
            <a:endParaRPr lang="SimHei" altLang="SimHei" sz="1800"/>
          </a:p>
          <a:p>
            <a:pPr marL="12700" algn="l" rtl="0" eaLnBrk="0">
              <a:lnSpc>
                <a:spcPts val="3036"/>
              </a:lnSpc>
            </a:pPr>
            <a:r>
              <a:rPr sz="1800" kern="0" spc="8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断是否有脑部病变</a:t>
            </a:r>
            <a:endParaRPr lang="SimHei" altLang="SimHei" sz="1800"/>
          </a:p>
        </p:txBody>
      </p:sp>
      <p:sp>
        <p:nvSpPr>
          <p:cNvPr id="84" name="textbox 84"/>
          <p:cNvSpPr/>
          <p:nvPr/>
        </p:nvSpPr>
        <p:spPr>
          <a:xfrm>
            <a:off x="6013458" y="2385275"/>
            <a:ext cx="3208020" cy="6178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18415" algn="l" rtl="0" eaLnBrk="0">
              <a:lnSpc>
                <a:spcPct val="87000"/>
              </a:lnSpc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CT</a:t>
            </a:r>
            <a:r>
              <a:rPr sz="1800" kern="0" spc="-27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检查：观察软组织，判断是</a:t>
            </a:r>
            <a:endParaRPr lang="SimHei" altLang="SimHei" sz="1800"/>
          </a:p>
          <a:p>
            <a:pPr marL="12700" algn="l" rtl="0" eaLnBrk="0">
              <a:lnSpc>
                <a:spcPts val="2786"/>
              </a:lnSpc>
            </a:pPr>
            <a:r>
              <a:rPr sz="18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否有肿瘤等异常</a:t>
            </a:r>
            <a:endParaRPr lang="SimHei" altLang="SimHei" sz="1800"/>
          </a:p>
        </p:txBody>
      </p:sp>
      <p:sp>
        <p:nvSpPr>
          <p:cNvPr id="86" name="textbox 86"/>
          <p:cNvSpPr/>
          <p:nvPr/>
        </p:nvSpPr>
        <p:spPr>
          <a:xfrm>
            <a:off x="6051527" y="4607770"/>
            <a:ext cx="3127375" cy="612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1"/>
              </a:lnSpc>
            </a:pPr>
            <a:endParaRPr lang="Arial" altLang="Arial" sz="100"/>
          </a:p>
          <a:p>
            <a:pPr marL="19050" algn="l" rtl="0" eaLnBrk="0">
              <a:lnSpc>
                <a:spcPct val="87000"/>
              </a:lnSpc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超声检查：观察内脏器官，判</a:t>
            </a:r>
            <a:endParaRPr lang="SimHei" altLang="SimHei" sz="1800"/>
          </a:p>
          <a:p>
            <a:pPr marL="12700" algn="l" rtl="0" eaLnBrk="0">
              <a:lnSpc>
                <a:spcPts val="2742"/>
              </a:lnSpc>
            </a:pPr>
            <a:r>
              <a:rPr sz="18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断是否有异常回声</a:t>
            </a:r>
            <a:endParaRPr lang="SimHei" altLang="SimHei" sz="1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picture 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3530877" y="2894085"/>
            <a:ext cx="5932804" cy="14719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756"/>
              </a:lnSpc>
            </a:pPr>
            <a:endParaRPr lang="Arial" altLang="Arial" sz="100"/>
          </a:p>
          <a:p>
            <a:pPr marL="12700" indent="1024255" algn="l" rtl="0" eaLnBrk="0">
              <a:lnSpc>
                <a:spcPct val="96000"/>
              </a:lnSpc>
            </a:pPr>
            <a:r>
              <a:rPr sz="4700" b="1" kern="0" spc="8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前列腺炎的鉴别诊</a:t>
            </a:r>
            <a:r>
              <a:rPr sz="4700" kern="0" spc="3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5600" b="1" kern="0" spc="-80" baseline="33485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r>
              <a:rPr sz="3600" kern="0" spc="490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8000" kern="0" spc="-80" baseline="-11068">
                <a:solidFill>
                  <a:srgbClr val="004C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断</a:t>
            </a:r>
            <a:endParaRPr lang="SimSun" altLang="SimSun" sz="8000" baseline="-11068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" name="picture 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aphicFrame>
        <p:nvGraphicFramePr>
          <p:cNvPr id="94" name="table 94"/>
          <p:cNvGraphicFramePr>
            <a:graphicFrameLocks noGrp="1"/>
          </p:cNvGraphicFramePr>
          <p:nvPr/>
        </p:nvGraphicFramePr>
        <p:xfrm>
          <a:off x="742977" y="3604988"/>
          <a:ext cx="9017000" cy="949325"/>
        </p:xfrm>
        <a:graphic>
          <a:graphicData uri="http://schemas.openxmlformats.org/drawingml/2006/table">
            <a:tbl>
              <a:tblPr/>
              <a:tblGrid>
                <a:gridCol w="2059939"/>
                <a:gridCol w="2451735"/>
                <a:gridCol w="2450464"/>
                <a:gridCol w="2054860"/>
              </a:tblGrid>
              <a:tr h="29654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36141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96000"/>
                        </a:lnSpc>
                      </a:pPr>
                      <a:r>
                        <a:rPr sz="1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定义：尿道炎是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31686"/>
                        </a:lnSpc>
                      </a:pPr>
                      <a:endParaRPr lang="Arial" altLang="Arial" sz="100"/>
                    </a:p>
                    <a:p>
                      <a:pPr marL="384175" algn="l" rtl="0" eaLnBrk="0">
                        <a:lnSpc>
                          <a:spcPct val="95000"/>
                        </a:lnSpc>
                      </a:pPr>
                      <a:r>
                        <a:rPr sz="1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症状：尿频、尿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9043"/>
                        </a:lnSpc>
                      </a:pPr>
                      <a:endParaRPr lang="Arial" altLang="Arial" sz="100"/>
                    </a:p>
                    <a:p>
                      <a:pPr marL="387350" algn="l" rtl="0" eaLnBrk="0">
                        <a:lnSpc>
                          <a:spcPct val="95000"/>
                        </a:lnSpc>
                      </a:pPr>
                      <a:r>
                        <a:rPr sz="19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诊断方法：尿常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r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1900" b="1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治疗措施：多饮</a:t>
                      </a:r>
                      <a:endParaRPr lang="SimHei" altLang="SimHei" sz="1900"/>
                    </a:p>
                  </a:txBody>
                  <a:tcPr marL="0" marR="0" marT="389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30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400"/>
                    </a:p>
                    <a:p>
                      <a:pPr algn="l" rtl="0" eaLnBrk="0">
                        <a:lnSpc>
                          <a:spcPct val="95000"/>
                        </a:lnSpc>
                        <a:spcBef>
                          <a:spcPts val="4"/>
                        </a:spcBef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一种常见的泌尿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400"/>
                    </a:p>
                    <a:p>
                      <a:pPr marL="384175" algn="l" rtl="0" eaLnBrk="0">
                        <a:lnSpc>
                          <a:spcPct val="96000"/>
                        </a:lnSpc>
                        <a:spcBef>
                          <a:spcPts val="4"/>
                        </a:spcBef>
                      </a:pPr>
                      <a:r>
                        <a:rPr sz="1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急、尿痛、尿道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400"/>
                    </a:p>
                    <a:p>
                      <a:pPr marL="387350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1900" b="1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规检查、尿道分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300"/>
                    </a:p>
                    <a:p>
                      <a:pPr algn="r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9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水、口服抗生素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97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300"/>
                    </a:p>
                    <a:p>
                      <a:pPr algn="l" rtl="0" eaLnBrk="0">
                        <a:lnSpc>
                          <a:spcPct val="83000"/>
                        </a:lnSpc>
                      </a:pPr>
                      <a:r>
                        <a:rPr sz="1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系统感染疾病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300"/>
                    </a:p>
                    <a:p>
                      <a:pPr marL="387984" algn="l" rtl="0" eaLnBrk="0">
                        <a:lnSpc>
                          <a:spcPct val="82000"/>
                        </a:lnSpc>
                        <a:spcBef>
                          <a:spcPts val="1"/>
                        </a:spcBef>
                      </a:pPr>
                      <a:r>
                        <a:rPr sz="1900" b="1" kern="0" spc="-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口红肿、瘙痒等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200"/>
                    </a:p>
                    <a:p>
                      <a:pPr marL="387350" algn="l" rtl="0" eaLnBrk="0">
                        <a:lnSpc>
                          <a:spcPct val="86000"/>
                        </a:lnSpc>
                        <a:spcBef>
                          <a:spcPts val="1"/>
                        </a:spcBef>
                      </a:pPr>
                      <a:r>
                        <a:rPr sz="19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泌物检查等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300"/>
                    </a:p>
                    <a:p>
                      <a:pPr marL="384175" algn="l" rtl="0" eaLnBrk="0">
                        <a:lnSpc>
                          <a:spcPct val="85000"/>
                        </a:lnSpc>
                        <a:spcBef>
                          <a:spcPts val="1"/>
                        </a:spcBef>
                      </a:pPr>
                      <a:r>
                        <a:rPr sz="1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等</a:t>
                      </a:r>
                      <a:endParaRPr lang="SimHei" altLang="SimHei" sz="1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96" name="textbox 96"/>
          <p:cNvSpPr/>
          <p:nvPr/>
        </p:nvSpPr>
        <p:spPr>
          <a:xfrm>
            <a:off x="589653" y="1389289"/>
            <a:ext cx="1170939" cy="466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1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3000" b="1" kern="0" spc="-20">
                <a:solidFill>
                  <a:srgbClr val="004C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尿道炎</a:t>
            </a:r>
            <a:endParaRPr lang="SimHei" altLang="SimHei" sz="30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https://d.book118.com/295301303122011034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Times New Roman</vt:lpstr>
      <vt:lpstr>SimSun</vt:lpstr>
      <vt:lpstr>SimHei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2024-08-29T20:31:52.950</cp:lastPrinted>
  <dcterms:created xsi:type="dcterms:W3CDTF">2024-08-29T12:31:52Z</dcterms:created>
  <dcterms:modified xsi:type="dcterms:W3CDTF">2024-08-29T12:31:54Z</dcterms:modified>
</cp:coreProperties>
</file>