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9144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66CCF-B529-4447-9E4C-E7F10BB89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64737-CE7C-4A61-A8DF-C846FC0E1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9420B-AA30-4E3D-A26B-607D6D13F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2DB9B-7D49-46EE-B928-D508289A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A1DAB-3417-409D-BA46-2C3117AB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31E9A8-269E-4EC6-8F95-743A5FBA2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38E45-1761-43C4-83EC-B599A4D9C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655C2-407E-4CF0-A065-8F91230B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35A9A-B3F1-4E71-9DE1-439AA400D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A5FDE-E406-4B69-83F7-3D158E647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DD7FA-30BD-41D7-A1C4-12AF95EEB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EEECE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6257925"/>
            <a:ext cx="9144000" cy="100330"/>
          </a:xfrm>
          <a:custGeom>
            <a:rect l="l" t="t" r="r" b="b"/>
            <a:pathLst>
              <a:path w="9144000" h="100329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6807214" y="4648652"/>
            <a:ext cx="2336785" cy="2209347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3"/>
          <a:stretch>
            <a:fillRect/>
          </a:stretch>
        </p:blipFill>
        <p:spPr>
          <a:xfrm>
            <a:off x="8001000" y="5981700"/>
            <a:ext cx="785811" cy="876299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4"/>
          <a:stretch>
            <a:fillRect/>
          </a:stretch>
        </p:blipFill>
        <p:spPr>
          <a:xfrm>
            <a:off x="8001000" y="5105400"/>
            <a:ext cx="785811" cy="957262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EEECE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6257925"/>
            <a:ext cx="9144000" cy="100330"/>
          </a:xfrm>
          <a:custGeom>
            <a:rect l="l" t="t" r="r" b="b"/>
            <a:pathLst>
              <a:path w="9144000" h="100329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6807214" y="4648652"/>
            <a:ext cx="2336785" cy="2209347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3"/>
          <a:stretch>
            <a:fillRect/>
          </a:stretch>
        </p:blipFill>
        <p:spPr>
          <a:xfrm>
            <a:off x="8001000" y="5981700"/>
            <a:ext cx="785811" cy="876299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4"/>
          <a:stretch>
            <a:fillRect/>
          </a:stretch>
        </p:blipFill>
        <p:spPr>
          <a:xfrm>
            <a:off x="8001000" y="5105400"/>
            <a:ext cx="785811" cy="957262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EEECE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0" y="6257925"/>
            <a:ext cx="9144000" cy="100330"/>
          </a:xfrm>
          <a:custGeom>
            <a:rect l="l" t="t" r="r" b="b"/>
            <a:pathLst>
              <a:path w="9144000" h="100329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09736" y="449103"/>
            <a:ext cx="5724526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2296453"/>
            <a:ext cx="8064500" cy="26803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01684" y="6463119"/>
            <a:ext cx="243204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rgbClr val="898989"/>
                </a:solidFill>
                <a:latin typeface="Calibri"/>
                <a:cs typeface="Calibri"/>
              </a:defRPr>
            </a:lvl1pPr>
          </a:lstStyle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1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1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1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2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2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2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5.jpe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2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2.png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3.png" /><Relationship Id="rId3" Type="http://schemas.openxmlformats.org/officeDocument/2006/relationships/image" Target="../media/image3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5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36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05101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EEECE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8740" y="4821059"/>
            <a:ext cx="4572000" cy="2014855"/>
          </a:xfrm>
          <a:custGeom>
            <a:rect l="l" t="t" r="r" b="b"/>
            <a:pathLst>
              <a:path w="4572000" h="2014854">
                <a:moveTo>
                  <a:pt x="4565294" y="2006968"/>
                </a:moveTo>
                <a:lnTo>
                  <a:pt x="0" y="0"/>
                </a:lnTo>
                <a:lnTo>
                  <a:pt x="154305" y="751814"/>
                </a:lnTo>
                <a:lnTo>
                  <a:pt x="4565294" y="2006968"/>
                </a:lnTo>
                <a:close/>
              </a:path>
              <a:path w="4572000" h="2014854">
                <a:moveTo>
                  <a:pt x="4571835" y="2014715"/>
                </a:moveTo>
                <a:lnTo>
                  <a:pt x="79209" y="987602"/>
                </a:lnTo>
                <a:lnTo>
                  <a:pt x="480847" y="1405115"/>
                </a:lnTo>
                <a:lnTo>
                  <a:pt x="4571835" y="2014715"/>
                </a:lnTo>
                <a:close/>
              </a:path>
            </a:pathLst>
          </a:custGeom>
          <a:solidFill>
            <a:srgbClr val="00B0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0" y="74612"/>
            <a:ext cx="5704205" cy="1985010"/>
          </a:xfrm>
          <a:custGeom>
            <a:rect l="l" t="t" r="r" b="b"/>
            <a:pathLst>
              <a:path w="5704205" h="1985010">
                <a:moveTo>
                  <a:pt x="5681650" y="530237"/>
                </a:moveTo>
                <a:lnTo>
                  <a:pt x="4394" y="1899894"/>
                </a:lnTo>
                <a:lnTo>
                  <a:pt x="0" y="1935124"/>
                </a:lnTo>
                <a:lnTo>
                  <a:pt x="0" y="1984514"/>
                </a:lnTo>
                <a:lnTo>
                  <a:pt x="5476037" y="724293"/>
                </a:lnTo>
                <a:lnTo>
                  <a:pt x="5681650" y="530237"/>
                </a:lnTo>
                <a:close/>
              </a:path>
              <a:path w="5704205" h="1985010">
                <a:moveTo>
                  <a:pt x="5703875" y="504520"/>
                </a:moveTo>
                <a:lnTo>
                  <a:pt x="5099786" y="0"/>
                </a:lnTo>
                <a:lnTo>
                  <a:pt x="22225" y="1841500"/>
                </a:lnTo>
                <a:lnTo>
                  <a:pt x="5703875" y="504520"/>
                </a:lnTo>
                <a:close/>
              </a:path>
            </a:pathLst>
          </a:custGeom>
          <a:solidFill>
            <a:srgbClr val="00B0E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1714500" y="5918200"/>
            <a:ext cx="792161" cy="9397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4140200"/>
            <a:ext cx="1536700" cy="192087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1130300" y="279399"/>
            <a:ext cx="1103312" cy="1366837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/>
          <a:stretch>
            <a:fillRect/>
          </a:stretch>
        </p:blipFill>
        <p:spPr>
          <a:xfrm>
            <a:off x="2552700" y="5334000"/>
            <a:ext cx="792161" cy="963612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418715" y="2541270"/>
            <a:ext cx="612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5">
                <a:solidFill>
                  <a:srgbClr val="3399FF"/>
                </a:solidFill>
                <a:latin typeface="Microsoft JhengHei"/>
                <a:cs typeface="Microsoft JhengHei"/>
              </a:rPr>
              <a:t>中药现代化与中药产业发展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82315" y="47910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solidFill>
                  <a:srgbClr val="000000"/>
                </a:solidFill>
                <a:latin typeface="黑体"/>
                <a:cs typeface="黑体"/>
              </a:rPr>
              <a:t>报告内容</a:t>
            </a:r>
            <a:endParaRPr sz="3600">
              <a:latin typeface="黑体"/>
              <a:cs typeface="黑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952500" y="1422400"/>
            <a:ext cx="8191500" cy="5435600"/>
            <a:chOff x="952500" y="1422400"/>
            <a:chExt cx="8191500" cy="543560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65200" y="1422400"/>
              <a:ext cx="6643687" cy="22860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52500" y="3378200"/>
              <a:ext cx="6662737" cy="260985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495425" y="5734049"/>
              <a:ext cx="6101080" cy="649605"/>
            </a:xfrm>
            <a:custGeom>
              <a:rect l="l" t="t" r="r" b="b"/>
              <a:pathLst>
                <a:path w="6101080" h="649604">
                  <a:moveTo>
                    <a:pt x="5992545" y="649288"/>
                  </a:moveTo>
                  <a:lnTo>
                    <a:pt x="108216" y="649288"/>
                  </a:lnTo>
                  <a:lnTo>
                    <a:pt x="66093" y="640784"/>
                  </a:lnTo>
                  <a:lnTo>
                    <a:pt x="31695" y="617592"/>
                  </a:lnTo>
                  <a:lnTo>
                    <a:pt x="8504" y="583194"/>
                  </a:lnTo>
                  <a:lnTo>
                    <a:pt x="0" y="541071"/>
                  </a:lnTo>
                  <a:lnTo>
                    <a:pt x="0" y="108216"/>
                  </a:lnTo>
                  <a:lnTo>
                    <a:pt x="8504" y="66093"/>
                  </a:lnTo>
                  <a:lnTo>
                    <a:pt x="31696" y="31695"/>
                  </a:lnTo>
                  <a:lnTo>
                    <a:pt x="66094" y="8504"/>
                  </a:lnTo>
                  <a:lnTo>
                    <a:pt x="108216" y="0"/>
                  </a:lnTo>
                  <a:lnTo>
                    <a:pt x="5992544" y="0"/>
                  </a:lnTo>
                  <a:lnTo>
                    <a:pt x="6034667" y="8504"/>
                  </a:lnTo>
                  <a:lnTo>
                    <a:pt x="6069065" y="31696"/>
                  </a:lnTo>
                  <a:lnTo>
                    <a:pt x="6092257" y="66094"/>
                  </a:lnTo>
                  <a:lnTo>
                    <a:pt x="6100761" y="108216"/>
                  </a:lnTo>
                  <a:lnTo>
                    <a:pt x="6100762" y="541071"/>
                  </a:lnTo>
                  <a:lnTo>
                    <a:pt x="6092257" y="583194"/>
                  </a:lnTo>
                  <a:lnTo>
                    <a:pt x="6069066" y="617592"/>
                  </a:lnTo>
                  <a:lnTo>
                    <a:pt x="6034668" y="640784"/>
                  </a:lnTo>
                  <a:lnTo>
                    <a:pt x="5992545" y="64928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495425" y="5734049"/>
              <a:ext cx="6101080" cy="649605"/>
            </a:xfrm>
            <a:custGeom>
              <a:rect l="l" t="t" r="r" b="b"/>
              <a:pathLst>
                <a:path w="6101080" h="649604">
                  <a:moveTo>
                    <a:pt x="0" y="108217"/>
                  </a:moveTo>
                  <a:lnTo>
                    <a:pt x="8504" y="66094"/>
                  </a:lnTo>
                  <a:lnTo>
                    <a:pt x="31695" y="31696"/>
                  </a:lnTo>
                  <a:lnTo>
                    <a:pt x="66093" y="8504"/>
                  </a:lnTo>
                  <a:lnTo>
                    <a:pt x="108216" y="0"/>
                  </a:lnTo>
                  <a:lnTo>
                    <a:pt x="5992544" y="0"/>
                  </a:lnTo>
                  <a:lnTo>
                    <a:pt x="6034667" y="8504"/>
                  </a:lnTo>
                  <a:lnTo>
                    <a:pt x="6069065" y="31695"/>
                  </a:lnTo>
                  <a:lnTo>
                    <a:pt x="6092257" y="66093"/>
                  </a:lnTo>
                  <a:lnTo>
                    <a:pt x="6100761" y="108216"/>
                  </a:lnTo>
                  <a:lnTo>
                    <a:pt x="6100762" y="541071"/>
                  </a:lnTo>
                  <a:lnTo>
                    <a:pt x="6092258" y="583194"/>
                  </a:lnTo>
                  <a:lnTo>
                    <a:pt x="6069066" y="617592"/>
                  </a:lnTo>
                  <a:lnTo>
                    <a:pt x="6034668" y="640784"/>
                  </a:lnTo>
                  <a:lnTo>
                    <a:pt x="5992545" y="649288"/>
                  </a:lnTo>
                  <a:lnTo>
                    <a:pt x="108216" y="649288"/>
                  </a:lnTo>
                  <a:lnTo>
                    <a:pt x="66093" y="640784"/>
                  </a:lnTo>
                  <a:lnTo>
                    <a:pt x="31695" y="617592"/>
                  </a:lnTo>
                  <a:lnTo>
                    <a:pt x="8504" y="583194"/>
                  </a:lnTo>
                  <a:lnTo>
                    <a:pt x="0" y="541071"/>
                  </a:lnTo>
                  <a:lnTo>
                    <a:pt x="0" y="108217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875333" y="5843606"/>
            <a:ext cx="56165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7475" indent="-104775">
              <a:lnSpc>
                <a:spcPct val="100000"/>
              </a:lnSpc>
              <a:spcBef>
                <a:spcPts val="100"/>
              </a:spcBef>
              <a:buSzPct val="41666"/>
              <a:buFont typeface="Calibri"/>
              <a:buChar char="●"/>
              <a:tabLst>
                <a:tab pos="117475"/>
              </a:tabLst>
            </a:pPr>
            <a:r>
              <a:rPr sz="2400" spc="-5">
                <a:latin typeface="宋体"/>
                <a:cs typeface="宋体"/>
              </a:rPr>
              <a:t>贵州省中药、民族药产业发展现状及趋势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966787" y="5656262"/>
            <a:ext cx="647700" cy="876300"/>
            <a:chOff x="966787" y="5656262"/>
            <a:chExt cx="647700" cy="876300"/>
          </a:xfrm>
        </p:grpSpPr>
        <p:sp>
          <p:nvSpPr>
            <p:cNvPr id="15" name="object 15"/>
            <p:cNvSpPr/>
            <p:nvPr/>
          </p:nvSpPr>
          <p:spPr>
            <a:xfrm>
              <a:off x="971550" y="5661025"/>
              <a:ext cx="638175" cy="866775"/>
            </a:xfrm>
            <a:custGeom>
              <a:rect l="l" t="t" r="r" b="b"/>
              <a:pathLst>
                <a:path w="638175" h="866775">
                  <a:moveTo>
                    <a:pt x="638175" y="722312"/>
                  </a:moveTo>
                  <a:lnTo>
                    <a:pt x="613099" y="778543"/>
                  </a:lnTo>
                  <a:lnTo>
                    <a:pt x="583679" y="803082"/>
                  </a:lnTo>
                  <a:lnTo>
                    <a:pt x="544716" y="824462"/>
                  </a:lnTo>
                  <a:lnTo>
                    <a:pt x="497492" y="842103"/>
                  </a:lnTo>
                  <a:lnTo>
                    <a:pt x="443290" y="855422"/>
                  </a:lnTo>
                  <a:lnTo>
                    <a:pt x="383394" y="863840"/>
                  </a:lnTo>
                  <a:lnTo>
                    <a:pt x="319087" y="866775"/>
                  </a:lnTo>
                  <a:lnTo>
                    <a:pt x="254780" y="863840"/>
                  </a:lnTo>
                  <a:lnTo>
                    <a:pt x="194884" y="855422"/>
                  </a:lnTo>
                  <a:lnTo>
                    <a:pt x="140682" y="842103"/>
                  </a:lnTo>
                  <a:lnTo>
                    <a:pt x="93458" y="824463"/>
                  </a:lnTo>
                  <a:lnTo>
                    <a:pt x="54495" y="803083"/>
                  </a:lnTo>
                  <a:lnTo>
                    <a:pt x="25075" y="778544"/>
                  </a:lnTo>
                  <a:lnTo>
                    <a:pt x="0" y="722312"/>
                  </a:lnTo>
                  <a:lnTo>
                    <a:pt x="0" y="0"/>
                  </a:lnTo>
                  <a:lnTo>
                    <a:pt x="6482" y="29114"/>
                  </a:lnTo>
                  <a:lnTo>
                    <a:pt x="25075" y="56231"/>
                  </a:lnTo>
                  <a:lnTo>
                    <a:pt x="54495" y="80770"/>
                  </a:lnTo>
                  <a:lnTo>
                    <a:pt x="93458" y="102150"/>
                  </a:lnTo>
                  <a:lnTo>
                    <a:pt x="140682" y="119790"/>
                  </a:lnTo>
                  <a:lnTo>
                    <a:pt x="194884" y="133109"/>
                  </a:lnTo>
                  <a:lnTo>
                    <a:pt x="254780" y="141527"/>
                  </a:lnTo>
                  <a:lnTo>
                    <a:pt x="319087" y="144462"/>
                  </a:lnTo>
                  <a:lnTo>
                    <a:pt x="383394" y="141527"/>
                  </a:lnTo>
                  <a:lnTo>
                    <a:pt x="443290" y="133109"/>
                  </a:lnTo>
                  <a:lnTo>
                    <a:pt x="497492" y="119790"/>
                  </a:lnTo>
                  <a:lnTo>
                    <a:pt x="544716" y="102150"/>
                  </a:lnTo>
                  <a:lnTo>
                    <a:pt x="583679" y="80770"/>
                  </a:lnTo>
                  <a:lnTo>
                    <a:pt x="613099" y="56231"/>
                  </a:lnTo>
                  <a:lnTo>
                    <a:pt x="638174" y="0"/>
                  </a:lnTo>
                  <a:lnTo>
                    <a:pt x="638175" y="7223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971549" y="5661025"/>
              <a:ext cx="638175" cy="866775"/>
            </a:xfrm>
            <a:custGeom>
              <a:rect l="l" t="t" r="r" b="b"/>
              <a:pathLst>
                <a:path w="638175" h="866775">
                  <a:moveTo>
                    <a:pt x="0" y="722312"/>
                  </a:moveTo>
                  <a:lnTo>
                    <a:pt x="0" y="0"/>
                  </a:lnTo>
                  <a:lnTo>
                    <a:pt x="25075" y="56231"/>
                  </a:lnTo>
                  <a:lnTo>
                    <a:pt x="54495" y="80770"/>
                  </a:lnTo>
                  <a:lnTo>
                    <a:pt x="93458" y="102150"/>
                  </a:lnTo>
                  <a:lnTo>
                    <a:pt x="140682" y="119790"/>
                  </a:lnTo>
                  <a:lnTo>
                    <a:pt x="194884" y="133109"/>
                  </a:lnTo>
                  <a:lnTo>
                    <a:pt x="254780" y="141527"/>
                  </a:lnTo>
                  <a:lnTo>
                    <a:pt x="319087" y="144462"/>
                  </a:lnTo>
                  <a:lnTo>
                    <a:pt x="383395" y="141527"/>
                  </a:lnTo>
                  <a:lnTo>
                    <a:pt x="443291" y="133109"/>
                  </a:lnTo>
                  <a:lnTo>
                    <a:pt x="497492" y="119790"/>
                  </a:lnTo>
                  <a:lnTo>
                    <a:pt x="544716" y="102150"/>
                  </a:lnTo>
                  <a:lnTo>
                    <a:pt x="583680" y="80770"/>
                  </a:lnTo>
                  <a:lnTo>
                    <a:pt x="613099" y="56231"/>
                  </a:lnTo>
                  <a:lnTo>
                    <a:pt x="638175" y="0"/>
                  </a:lnTo>
                  <a:lnTo>
                    <a:pt x="638175" y="722312"/>
                  </a:lnTo>
                  <a:lnTo>
                    <a:pt x="613099" y="778543"/>
                  </a:lnTo>
                  <a:lnTo>
                    <a:pt x="583680" y="803082"/>
                  </a:lnTo>
                  <a:lnTo>
                    <a:pt x="544716" y="824462"/>
                  </a:lnTo>
                  <a:lnTo>
                    <a:pt x="497492" y="842103"/>
                  </a:lnTo>
                  <a:lnTo>
                    <a:pt x="443291" y="855422"/>
                  </a:lnTo>
                  <a:lnTo>
                    <a:pt x="383395" y="863840"/>
                  </a:lnTo>
                  <a:lnTo>
                    <a:pt x="319087" y="866775"/>
                  </a:lnTo>
                  <a:lnTo>
                    <a:pt x="254780" y="863840"/>
                  </a:lnTo>
                  <a:lnTo>
                    <a:pt x="194884" y="855422"/>
                  </a:lnTo>
                  <a:lnTo>
                    <a:pt x="140682" y="842103"/>
                  </a:lnTo>
                  <a:lnTo>
                    <a:pt x="93458" y="824463"/>
                  </a:lnTo>
                  <a:lnTo>
                    <a:pt x="54495" y="803083"/>
                  </a:lnTo>
                  <a:lnTo>
                    <a:pt x="25075" y="778544"/>
                  </a:lnTo>
                  <a:lnTo>
                    <a:pt x="6482" y="751426"/>
                  </a:lnTo>
                  <a:lnTo>
                    <a:pt x="0" y="722312"/>
                  </a:lnTo>
                  <a:close/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1220006" y="5929922"/>
            <a:ext cx="1416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Calibri"/>
                <a:cs typeface="Calibri"/>
              </a:rPr>
              <a:t>7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7052" y="475932"/>
            <a:ext cx="4292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latin typeface="黑体"/>
                <a:cs typeface="黑体"/>
              </a:rPr>
              <a:t>一、全球医药产业发展现状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365113" y="1598295"/>
            <a:ext cx="389318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60">
                <a:latin typeface="宋体"/>
                <a:cs typeface="宋体"/>
              </a:rPr>
              <a:t>— 新世纪的支柱产业和经济增长点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152400" y="2154238"/>
            <a:ext cx="5334000" cy="3702050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194752" y="5230495"/>
            <a:ext cx="358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>
                <a:latin typeface="Microsoft JhengHei"/>
                <a:cs typeface="Microsoft JhengHei"/>
              </a:rPr>
              <a:t>全球医药市场继续保持快速增长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3</a:t>
            </a:fld>
          </a:p>
        </p:txBody>
      </p:sp>
      <p:sp>
        <p:nvSpPr>
          <p:cNvPr id="12" name="object 12"/>
          <p:cNvSpPr txBox="1"/>
          <p:nvPr/>
        </p:nvSpPr>
        <p:spPr>
          <a:xfrm>
            <a:off x="5514340" y="2866454"/>
            <a:ext cx="2651760" cy="1608455"/>
          </a:xfrm>
          <a:prstGeom prst="rect">
            <a:avLst/>
          </a:prstGeom>
        </p:spPr>
        <p:txBody>
          <a:bodyPr vert="horz" wrap="square" lIns="0" tIns="1181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30"/>
              </a:spcBef>
            </a:pPr>
            <a:r>
              <a:rPr sz="1800" b="1" spc="-10">
                <a:latin typeface="Microsoft JhengHei"/>
                <a:cs typeface="Microsoft JhengHei"/>
              </a:rPr>
              <a:t>高润率行业：</a:t>
            </a:r>
            <a:endParaRPr sz="1800">
              <a:latin typeface="Microsoft JhengHei"/>
              <a:cs typeface="Microsoft JhengHei"/>
            </a:endParaRPr>
          </a:p>
          <a:p>
            <a:pPr marL="12700" marR="5080">
              <a:lnSpc>
                <a:spcPts val="3240"/>
              </a:lnSpc>
            </a:pPr>
            <a:r>
              <a:rPr sz="1800">
                <a:latin typeface="宋体"/>
                <a:cs typeface="宋体"/>
              </a:rPr>
              <a:t>第一位：医药业</a:t>
            </a:r>
            <a:r>
              <a:rPr sz="1800" spc="-10">
                <a:latin typeface="宋体"/>
                <a:cs typeface="宋体"/>
              </a:rPr>
              <a:t>（</a:t>
            </a:r>
            <a:r>
              <a:rPr sz="1800" spc="-10">
                <a:latin typeface="Calibri"/>
                <a:cs typeface="Calibri"/>
              </a:rPr>
              <a:t>17.2%</a:t>
            </a:r>
            <a:r>
              <a:rPr sz="1800" spc="-10">
                <a:latin typeface="宋体"/>
                <a:cs typeface="宋体"/>
              </a:rPr>
              <a:t>）</a:t>
            </a:r>
            <a:r>
              <a:rPr sz="1800">
                <a:latin typeface="宋体"/>
                <a:cs typeface="宋体"/>
              </a:rPr>
              <a:t>第二位：电讯业</a:t>
            </a:r>
            <a:r>
              <a:rPr sz="1800" spc="-10">
                <a:latin typeface="宋体"/>
                <a:cs typeface="宋体"/>
              </a:rPr>
              <a:t>（</a:t>
            </a:r>
            <a:r>
              <a:rPr sz="1800" spc="-10">
                <a:latin typeface="Calibri"/>
                <a:cs typeface="Calibri"/>
              </a:rPr>
              <a:t>8.1%</a:t>
            </a:r>
            <a:r>
              <a:rPr sz="1800" spc="-10">
                <a:latin typeface="宋体"/>
                <a:cs typeface="宋体"/>
              </a:rPr>
              <a:t>）</a:t>
            </a:r>
            <a:r>
              <a:rPr sz="1800" spc="-5">
                <a:latin typeface="宋体"/>
                <a:cs typeface="宋体"/>
              </a:rPr>
              <a:t>第三位：</a:t>
            </a:r>
            <a:r>
              <a:rPr sz="1800" spc="-10">
                <a:latin typeface="Calibri"/>
                <a:cs typeface="Calibri"/>
              </a:rPr>
              <a:t>IT</a:t>
            </a:r>
            <a:r>
              <a:rPr sz="1800">
                <a:latin typeface="宋体"/>
                <a:cs typeface="宋体"/>
              </a:rPr>
              <a:t>产业</a:t>
            </a:r>
            <a:r>
              <a:rPr sz="1800" spc="-10">
                <a:latin typeface="宋体"/>
                <a:cs typeface="宋体"/>
              </a:rPr>
              <a:t>（</a:t>
            </a:r>
            <a:r>
              <a:rPr sz="1800" spc="-10">
                <a:latin typeface="Calibri"/>
                <a:cs typeface="Calibri"/>
              </a:rPr>
              <a:t>7.3%</a:t>
            </a:r>
            <a:r>
              <a:rPr sz="1800" spc="-10">
                <a:latin typeface="宋体"/>
                <a:cs typeface="宋体"/>
              </a:rPr>
              <a:t>）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082540" y="5309527"/>
            <a:ext cx="10750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Calibri"/>
                <a:cs typeface="Calibri"/>
              </a:rPr>
              <a:t>−</a:t>
            </a:r>
            <a:r>
              <a:rPr sz="1600">
                <a:latin typeface="Calibri"/>
                <a:cs typeface="Calibri"/>
              </a:rPr>
              <a:t>IMS</a:t>
            </a:r>
            <a:r>
              <a:rPr sz="1600" spc="345">
                <a:latin typeface="Calibri"/>
                <a:cs typeface="Calibri"/>
              </a:rPr>
              <a:t> </a:t>
            </a:r>
            <a:r>
              <a:rPr sz="1600" spc="-10">
                <a:latin typeface="Calibri"/>
                <a:cs typeface="Calibri"/>
              </a:rPr>
              <a:t>health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9144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0" y="1025525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762952" y="1355407"/>
            <a:ext cx="7493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000000"/>
                </a:solidFill>
              </a:rPr>
              <a:t>我国医药产业持续增长，发展成为世界制药大国</a:t>
            </a:r>
            <a:endParaRPr sz="2800"/>
          </a:p>
        </p:txBody>
      </p:sp>
      <p:sp>
        <p:nvSpPr>
          <p:cNvPr id="9" name="object 9"/>
          <p:cNvSpPr txBox="1"/>
          <p:nvPr/>
        </p:nvSpPr>
        <p:spPr>
          <a:xfrm>
            <a:off x="889952" y="2237178"/>
            <a:ext cx="7306309" cy="1870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68910">
              <a:lnSpc>
                <a:spcPct val="158300"/>
              </a:lnSpc>
              <a:spcBef>
                <a:spcPts val="100"/>
              </a:spcBef>
              <a:buSzPct val="90000"/>
              <a:buFont typeface="Calibri"/>
              <a:buChar char="◊"/>
              <a:tabLst>
                <a:tab pos="181610"/>
              </a:tabLst>
            </a:pPr>
            <a:r>
              <a:rPr sz="2000" spc="-5">
                <a:latin typeface="宋体"/>
                <a:cs typeface="宋体"/>
              </a:rPr>
              <a:t>中国医药产业的国际地位快速提升，市场占有率进一步扩大，并促使全球制药产业的重心向亚洲转移</a:t>
            </a:r>
            <a:endParaRPr sz="2000">
              <a:latin typeface="宋体"/>
              <a:cs typeface="宋体"/>
            </a:endParaRPr>
          </a:p>
          <a:p>
            <a:pPr marL="199390" indent="-187325">
              <a:lnSpc>
                <a:spcPct val="100000"/>
              </a:lnSpc>
              <a:spcBef>
                <a:spcPts val="925"/>
              </a:spcBef>
              <a:buFont typeface="Calibri"/>
              <a:buChar char="◊"/>
              <a:tabLst>
                <a:tab pos="200025"/>
              </a:tabLst>
            </a:pPr>
            <a:r>
              <a:rPr sz="2000" spc="-5">
                <a:latin typeface="宋体"/>
                <a:cs typeface="宋体"/>
              </a:rPr>
              <a:t>中国、印度有望成为亚洲乃至世界的制药中心</a:t>
            </a:r>
            <a:endParaRPr sz="2000">
              <a:latin typeface="宋体"/>
              <a:cs typeface="宋体"/>
            </a:endParaRPr>
          </a:p>
          <a:p>
            <a:pPr marL="199390" indent="-1873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200025"/>
              </a:tabLst>
            </a:pPr>
            <a:r>
              <a:rPr sz="2000">
                <a:latin typeface="宋体"/>
                <a:cs typeface="宋体"/>
              </a:rPr>
              <a:t>一批医药企业通过了欧美原料药和</a:t>
            </a:r>
            <a:r>
              <a:rPr sz="2000" spc="-10">
                <a:latin typeface="Calibri"/>
                <a:cs typeface="Calibri"/>
              </a:rPr>
              <a:t>GMP</a:t>
            </a:r>
            <a:r>
              <a:rPr sz="2000" spc="-25">
                <a:latin typeface="宋体"/>
                <a:cs typeface="宋体"/>
              </a:rPr>
              <a:t>认证</a:t>
            </a:r>
            <a:endParaRPr sz="20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374774" y="4424362"/>
            <a:ext cx="6523355" cy="1343025"/>
            <a:chOff x="1374774" y="4424362"/>
            <a:chExt cx="6523355" cy="1343025"/>
          </a:xfrm>
        </p:grpSpPr>
        <p:sp>
          <p:nvSpPr>
            <p:cNvPr id="11" name="object 11"/>
            <p:cNvSpPr/>
            <p:nvPr/>
          </p:nvSpPr>
          <p:spPr>
            <a:xfrm>
              <a:off x="1387474" y="4437062"/>
              <a:ext cx="6497955" cy="1317625"/>
            </a:xfrm>
            <a:custGeom>
              <a:rect l="l" t="t" r="r" b="b"/>
              <a:pathLst>
                <a:path w="6497955" h="1317625">
                  <a:moveTo>
                    <a:pt x="6497637" y="1317625"/>
                  </a:moveTo>
                  <a:lnTo>
                    <a:pt x="0" y="1317625"/>
                  </a:lnTo>
                  <a:lnTo>
                    <a:pt x="0" y="0"/>
                  </a:lnTo>
                  <a:lnTo>
                    <a:pt x="6497637" y="0"/>
                  </a:lnTo>
                  <a:lnTo>
                    <a:pt x="6497637" y="13176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387474" y="4437062"/>
              <a:ext cx="6497955" cy="1317625"/>
            </a:xfrm>
            <a:custGeom>
              <a:rect l="l" t="t" r="r" b="b"/>
              <a:pathLst>
                <a:path w="6497955" h="1317625">
                  <a:moveTo>
                    <a:pt x="0" y="0"/>
                  </a:moveTo>
                  <a:lnTo>
                    <a:pt x="6497637" y="0"/>
                  </a:lnTo>
                  <a:lnTo>
                    <a:pt x="6497637" y="1317625"/>
                  </a:lnTo>
                  <a:lnTo>
                    <a:pt x="0" y="1317625"/>
                  </a:lnTo>
                  <a:lnTo>
                    <a:pt x="0" y="0"/>
                  </a:lnTo>
                  <a:close/>
                </a:path>
              </a:pathLst>
            </a:custGeom>
            <a:ln w="25399">
              <a:solidFill>
                <a:srgbClr val="4BACC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478914" y="4657064"/>
            <a:ext cx="285686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Calibri"/>
                <a:cs typeface="Calibri"/>
              </a:rPr>
              <a:t>—</a:t>
            </a:r>
            <a:r>
              <a:rPr sz="1800">
                <a:latin typeface="宋体"/>
                <a:cs typeface="宋体"/>
              </a:rPr>
              <a:t>近</a:t>
            </a:r>
            <a:r>
              <a:rPr sz="1800" spc="-10">
                <a:latin typeface="Calibri"/>
                <a:cs typeface="Calibri"/>
              </a:rPr>
              <a:t>80</a:t>
            </a:r>
            <a:r>
              <a:rPr sz="1800">
                <a:latin typeface="宋体"/>
                <a:cs typeface="宋体"/>
              </a:rPr>
              <a:t>家企业的</a:t>
            </a:r>
            <a:r>
              <a:rPr sz="1800" spc="-10">
                <a:latin typeface="Calibri"/>
                <a:cs typeface="Calibri"/>
              </a:rPr>
              <a:t>160</a:t>
            </a:r>
            <a:r>
              <a:rPr sz="1800" spc="-15">
                <a:latin typeface="宋体"/>
                <a:cs typeface="宋体"/>
              </a:rPr>
              <a:t>余个产品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r>
              <a:rPr sz="1800" spc="-10">
                <a:latin typeface="Calibri"/>
                <a:cs typeface="Calibri"/>
              </a:rPr>
              <a:t>—</a:t>
            </a:r>
            <a:r>
              <a:rPr sz="1800">
                <a:latin typeface="Calibri"/>
                <a:cs typeface="Calibri"/>
              </a:rPr>
              <a:t>8</a:t>
            </a:r>
            <a:r>
              <a:rPr sz="1800" spc="-10">
                <a:latin typeface="宋体"/>
                <a:cs typeface="宋体"/>
              </a:rPr>
              <a:t>家制剂生产企业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r>
              <a:rPr sz="1800" spc="-10">
                <a:latin typeface="Calibri"/>
                <a:cs typeface="Calibri"/>
              </a:rPr>
              <a:t>—317</a:t>
            </a:r>
            <a:r>
              <a:rPr sz="1800" spc="-20">
                <a:latin typeface="宋体"/>
                <a:cs typeface="宋体"/>
              </a:rPr>
              <a:t>个企业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4</a:t>
            </a:fld>
          </a:p>
        </p:txBody>
      </p:sp>
      <p:sp>
        <p:nvSpPr>
          <p:cNvPr id="14" name="object 14"/>
          <p:cNvSpPr txBox="1"/>
          <p:nvPr/>
        </p:nvSpPr>
        <p:spPr>
          <a:xfrm>
            <a:off x="4580975" y="4657064"/>
            <a:ext cx="267716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525" marR="5080" indent="-1016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宋体"/>
                <a:cs typeface="宋体"/>
              </a:rPr>
              <a:t>通过了欧盟原料药</a:t>
            </a:r>
            <a:r>
              <a:rPr sz="1800" spc="-10">
                <a:latin typeface="Calibri"/>
                <a:cs typeface="Calibri"/>
              </a:rPr>
              <a:t>COS</a:t>
            </a:r>
            <a:r>
              <a:rPr sz="1800" spc="-25">
                <a:latin typeface="宋体"/>
                <a:cs typeface="宋体"/>
              </a:rPr>
              <a:t>认证</a:t>
            </a:r>
            <a:r>
              <a:rPr sz="1800">
                <a:latin typeface="宋体"/>
                <a:cs typeface="宋体"/>
              </a:rPr>
              <a:t>通过了欧盟</a:t>
            </a:r>
            <a:r>
              <a:rPr sz="1800" spc="-10">
                <a:latin typeface="Calibri"/>
                <a:cs typeface="Calibri"/>
              </a:rPr>
              <a:t>GMP</a:t>
            </a:r>
            <a:r>
              <a:rPr sz="1800" spc="-25">
                <a:latin typeface="宋体"/>
                <a:cs typeface="宋体"/>
              </a:rPr>
              <a:t>认证</a:t>
            </a:r>
            <a:endParaRPr sz="1800">
              <a:latin typeface="宋体"/>
              <a:cs typeface="宋体"/>
            </a:endParaRPr>
          </a:p>
          <a:p>
            <a:pPr marL="50165">
              <a:lnSpc>
                <a:spcPct val="100000"/>
              </a:lnSpc>
            </a:pPr>
            <a:r>
              <a:rPr sz="1800">
                <a:latin typeface="宋体"/>
                <a:cs typeface="宋体"/>
              </a:rPr>
              <a:t>获得了美国</a:t>
            </a:r>
            <a:r>
              <a:rPr sz="1800" spc="-10">
                <a:latin typeface="Calibri"/>
                <a:cs typeface="Calibri"/>
              </a:rPr>
              <a:t>FDADMF</a:t>
            </a:r>
            <a:r>
              <a:rPr sz="1800" spc="-25">
                <a:latin typeface="宋体"/>
                <a:cs typeface="宋体"/>
              </a:rPr>
              <a:t>文件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889951" y="521970"/>
            <a:ext cx="530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000000"/>
                </a:solidFill>
              </a:rPr>
              <a:t>我国医药产业发展存在的问题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9" name="object 9"/>
          <p:cNvSpPr txBox="1"/>
          <p:nvPr/>
        </p:nvSpPr>
        <p:spPr>
          <a:xfrm>
            <a:off x="978852" y="1669732"/>
            <a:ext cx="6705600" cy="3803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整体上创新能力弱，自主创新产品少，国际市场竞争弱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600">
              <a:latin typeface="宋体"/>
              <a:cs typeface="宋体"/>
            </a:endParaRPr>
          </a:p>
          <a:p>
            <a:pPr marL="323850" indent="-168910">
              <a:lnSpc>
                <a:spcPct val="100000"/>
              </a:lnSpc>
              <a:spcBef>
                <a:spcPts val="5"/>
              </a:spcBef>
              <a:buSzPct val="90000"/>
              <a:buFont typeface="Calibri"/>
              <a:buChar char="◊"/>
              <a:tabLst>
                <a:tab pos="324485"/>
              </a:tabLst>
            </a:pPr>
            <a:r>
              <a:rPr sz="2000">
                <a:latin typeface="宋体"/>
                <a:cs typeface="宋体"/>
              </a:rPr>
              <a:t>我国人口占全世界</a:t>
            </a:r>
            <a:r>
              <a:rPr sz="2000" spc="-10">
                <a:latin typeface="Calibri"/>
                <a:cs typeface="Calibri"/>
              </a:rPr>
              <a:t>22%</a:t>
            </a:r>
            <a:r>
              <a:rPr sz="2000" spc="-5">
                <a:latin typeface="宋体"/>
                <a:cs typeface="宋体"/>
              </a:rPr>
              <a:t>，但医药产业产值约占全球</a:t>
            </a:r>
            <a:r>
              <a:rPr sz="2000" spc="-25">
                <a:latin typeface="Calibri"/>
                <a:cs typeface="Calibri"/>
              </a:rPr>
              <a:t>7%</a:t>
            </a:r>
            <a:endParaRPr sz="2000">
              <a:latin typeface="Calibri"/>
              <a:cs typeface="Calibri"/>
            </a:endParaRPr>
          </a:p>
          <a:p>
            <a:pPr marL="399415" indent="-244475">
              <a:lnSpc>
                <a:spcPct val="100000"/>
              </a:lnSpc>
              <a:spcBef>
                <a:spcPts val="1200"/>
              </a:spcBef>
              <a:buChar char="◊"/>
              <a:tabLst>
                <a:tab pos="400050"/>
              </a:tabLst>
            </a:pPr>
            <a:r>
              <a:rPr sz="2000" spc="-10">
                <a:latin typeface="Calibri"/>
                <a:cs typeface="Calibri"/>
              </a:rPr>
              <a:t>95%</a:t>
            </a:r>
            <a:r>
              <a:rPr sz="2000" spc="-5">
                <a:latin typeface="宋体"/>
                <a:cs typeface="宋体"/>
              </a:rPr>
              <a:t>以上化药是仿制药，难以承受国际竞争的强烈冲击</a:t>
            </a:r>
            <a:endParaRPr sz="2000">
              <a:latin typeface="宋体"/>
              <a:cs typeface="宋体"/>
            </a:endParaRPr>
          </a:p>
          <a:p>
            <a:pPr marL="342265" indent="-1873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42900"/>
              </a:tabLst>
            </a:pPr>
            <a:r>
              <a:rPr sz="2000">
                <a:latin typeface="宋体"/>
                <a:cs typeface="宋体"/>
              </a:rPr>
              <a:t>创新能力低，缺少具有自主知识产权的</a:t>
            </a:r>
            <a:r>
              <a:rPr sz="2000">
                <a:latin typeface="Calibri"/>
                <a:cs typeface="Calibri"/>
              </a:rPr>
              <a:t>“</a:t>
            </a:r>
            <a:r>
              <a:rPr sz="2000">
                <a:latin typeface="宋体"/>
                <a:cs typeface="宋体"/>
              </a:rPr>
              <a:t>重磅炸弹</a:t>
            </a:r>
            <a:r>
              <a:rPr sz="2000" spc="-50">
                <a:latin typeface="Calibri"/>
                <a:cs typeface="Calibri"/>
              </a:rPr>
              <a:t>”</a:t>
            </a:r>
            <a:endParaRPr sz="2000">
              <a:latin typeface="Calibri"/>
              <a:cs typeface="Calibri"/>
            </a:endParaRPr>
          </a:p>
          <a:p>
            <a:pPr marL="342265" indent="-1873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42900"/>
              </a:tabLst>
            </a:pPr>
            <a:r>
              <a:rPr sz="2000" spc="-5">
                <a:latin typeface="宋体"/>
                <a:cs typeface="宋体"/>
              </a:rPr>
              <a:t>规范化、标准化程度低，制药新药进入国际医药主流市场</a:t>
            </a:r>
            <a:endParaRPr sz="2000">
              <a:latin typeface="宋体"/>
              <a:cs typeface="宋体"/>
            </a:endParaRPr>
          </a:p>
          <a:p>
            <a:pPr marL="342265" indent="-1873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42900"/>
              </a:tabLst>
            </a:pPr>
            <a:r>
              <a:rPr sz="2000" spc="-5">
                <a:latin typeface="宋体"/>
                <a:cs typeface="宋体"/>
              </a:rPr>
              <a:t>企业规模小，产品低水平重复</a:t>
            </a:r>
            <a:endParaRPr sz="2000">
              <a:latin typeface="宋体"/>
              <a:cs typeface="宋体"/>
            </a:endParaRPr>
          </a:p>
          <a:p>
            <a:pPr marL="342265" indent="-1873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42900"/>
              </a:tabLst>
            </a:pPr>
            <a:r>
              <a:rPr sz="2000" spc="-5">
                <a:latin typeface="宋体"/>
                <a:cs typeface="宋体"/>
              </a:rPr>
              <a:t>药物创新研究投入不足</a:t>
            </a:r>
            <a:endParaRPr sz="2000">
              <a:latin typeface="宋体"/>
              <a:cs typeface="宋体"/>
            </a:endParaRPr>
          </a:p>
          <a:p>
            <a:pPr marL="342265" indent="-1873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42900"/>
              </a:tabLst>
            </a:pPr>
            <a:r>
              <a:rPr sz="2000" spc="-5">
                <a:latin typeface="宋体"/>
                <a:cs typeface="宋体"/>
              </a:rPr>
              <a:t>创新人才队伍建设力度不够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913889" y="1494573"/>
            <a:ext cx="45904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  <a:latin typeface="Calibri"/>
                <a:cs typeface="Calibri"/>
              </a:rPr>
              <a:t>“</a:t>
            </a:r>
            <a:r>
              <a:rPr sz="2800">
                <a:solidFill>
                  <a:srgbClr val="000000"/>
                </a:solidFill>
              </a:rPr>
              <a:t>重大新药创制</a:t>
            </a:r>
            <a:r>
              <a:rPr sz="2800">
                <a:solidFill>
                  <a:srgbClr val="000000"/>
                </a:solidFill>
                <a:latin typeface="Calibri"/>
                <a:cs typeface="Calibri"/>
              </a:rPr>
              <a:t>”</a:t>
            </a:r>
            <a:r>
              <a:rPr sz="2800" spc="-10">
                <a:solidFill>
                  <a:srgbClr val="000000"/>
                </a:solidFill>
              </a:rPr>
              <a:t>科技重大专项</a:t>
            </a:r>
            <a:endParaRPr sz="28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63637" y="2560637"/>
            <a:ext cx="5913755" cy="2541905"/>
            <a:chOff x="1163637" y="2560637"/>
            <a:chExt cx="5913755" cy="2541905"/>
          </a:xfrm>
        </p:grpSpPr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168400" y="2565400"/>
              <a:ext cx="5903912" cy="253206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68400" y="2565400"/>
              <a:ext cx="5904230" cy="2532380"/>
            </a:xfrm>
            <a:custGeom>
              <a:rect l="l" t="t" r="r" b="b"/>
              <a:pathLst>
                <a:path w="5904230" h="2532379">
                  <a:moveTo>
                    <a:pt x="0" y="0"/>
                  </a:moveTo>
                  <a:lnTo>
                    <a:pt x="5903912" y="0"/>
                  </a:lnTo>
                  <a:lnTo>
                    <a:pt x="5903912" y="2532062"/>
                  </a:lnTo>
                  <a:lnTo>
                    <a:pt x="0" y="253206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46AAC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247140" y="2793280"/>
            <a:ext cx="5546725" cy="2204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9390" indent="-187325">
              <a:lnSpc>
                <a:spcPct val="100000"/>
              </a:lnSpc>
              <a:spcBef>
                <a:spcPts val="100"/>
              </a:spcBef>
              <a:buFont typeface="Calibri"/>
              <a:buChar char="◊"/>
              <a:tabLst>
                <a:tab pos="200025"/>
              </a:tabLst>
            </a:pPr>
            <a:r>
              <a:rPr sz="2000" spc="-5">
                <a:latin typeface="宋体"/>
                <a:cs typeface="宋体"/>
              </a:rPr>
              <a:t>是保障我国人民健康，维护国家经济安全和社会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Calibri"/>
              <a:buChar char="◊"/>
            </a:pPr>
            <a:endParaRPr sz="21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000" spc="-10">
                <a:latin typeface="宋体"/>
                <a:cs typeface="宋体"/>
              </a:rPr>
              <a:t>稳定的迫切要求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550">
              <a:latin typeface="宋体"/>
              <a:cs typeface="宋体"/>
            </a:endParaRPr>
          </a:p>
          <a:p>
            <a:pPr marL="199390" indent="-187325">
              <a:lnSpc>
                <a:spcPct val="100000"/>
              </a:lnSpc>
              <a:spcBef>
                <a:spcPts val="5"/>
              </a:spcBef>
              <a:buFont typeface="Calibri"/>
              <a:buChar char="◊"/>
              <a:tabLst>
                <a:tab pos="200025"/>
              </a:tabLst>
            </a:pPr>
            <a:r>
              <a:rPr sz="2000" spc="-5">
                <a:latin typeface="宋体"/>
                <a:cs typeface="宋体"/>
              </a:rPr>
              <a:t>是促进我国医药产业实现跨越发展、建设医药强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1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spc="-10">
                <a:latin typeface="宋体"/>
                <a:cs typeface="宋体"/>
              </a:rPr>
              <a:t>国的重大战略举措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28863" y="449103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我国医药体系创新的目标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793115" y="1398460"/>
            <a:ext cx="7377430" cy="4372610"/>
          </a:xfrm>
          <a:prstGeom prst="rect">
            <a:avLst/>
          </a:prstGeom>
        </p:spPr>
        <p:txBody>
          <a:bodyPr vert="horz" wrap="square" lIns="0" tIns="1536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10"/>
              </a:spcBef>
            </a:pPr>
            <a:r>
              <a:rPr sz="2400" spc="-15">
                <a:latin typeface="宋体"/>
                <a:cs typeface="宋体"/>
              </a:rPr>
              <a:t>三个阶段</a:t>
            </a:r>
            <a:endParaRPr sz="2400">
              <a:latin typeface="宋体"/>
              <a:cs typeface="宋体"/>
            </a:endParaRPr>
          </a:p>
          <a:p>
            <a:pPr marL="244475" indent="-232410">
              <a:lnSpc>
                <a:spcPct val="100000"/>
              </a:lnSpc>
              <a:spcBef>
                <a:spcPts val="1110"/>
              </a:spcBef>
              <a:buSzPct val="95833"/>
              <a:buFont typeface="Calibri"/>
              <a:buAutoNum type="arabicPeriod"/>
              <a:tabLst>
                <a:tab pos="245110"/>
              </a:tabLst>
            </a:pPr>
            <a:r>
              <a:rPr sz="2400">
                <a:latin typeface="宋体"/>
                <a:cs typeface="宋体"/>
              </a:rPr>
              <a:t>创新转型阶段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Calibri"/>
                <a:cs typeface="Calibri"/>
              </a:rPr>
              <a:t>2008-2010</a:t>
            </a:r>
            <a:r>
              <a:rPr sz="2400" spc="-10">
                <a:latin typeface="宋体"/>
                <a:cs typeface="宋体"/>
              </a:rPr>
              <a:t>）：</a:t>
            </a:r>
            <a:r>
              <a:rPr sz="2400" spc="-5">
                <a:latin typeface="宋体"/>
                <a:cs typeface="宋体"/>
              </a:rPr>
              <a:t>基本形成国家药物创新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770"/>
              </a:spcBef>
            </a:pPr>
            <a:r>
              <a:rPr sz="2400" spc="-25">
                <a:latin typeface="宋体"/>
                <a:cs typeface="宋体"/>
              </a:rPr>
              <a:t>体系</a:t>
            </a:r>
            <a:endParaRPr sz="2400">
              <a:latin typeface="宋体"/>
              <a:cs typeface="宋体"/>
            </a:endParaRPr>
          </a:p>
          <a:p>
            <a:pPr marL="244475" indent="-232410">
              <a:lnSpc>
                <a:spcPct val="100000"/>
              </a:lnSpc>
              <a:spcBef>
                <a:spcPts val="1110"/>
              </a:spcBef>
              <a:buSzPct val="95833"/>
              <a:buFont typeface="Calibri"/>
              <a:buAutoNum type="arabicPeriod" startAt="2"/>
              <a:tabLst>
                <a:tab pos="245110"/>
              </a:tabLst>
            </a:pPr>
            <a:r>
              <a:rPr sz="2400">
                <a:latin typeface="宋体"/>
                <a:cs typeface="宋体"/>
              </a:rPr>
              <a:t>快速增长阶段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Calibri"/>
                <a:cs typeface="Calibri"/>
              </a:rPr>
              <a:t>2011-2015</a:t>
            </a:r>
            <a:r>
              <a:rPr sz="2400" spc="-10">
                <a:latin typeface="宋体"/>
                <a:cs typeface="宋体"/>
              </a:rPr>
              <a:t>）：</a:t>
            </a:r>
            <a:r>
              <a:rPr sz="2400" spc="-5">
                <a:latin typeface="宋体"/>
                <a:cs typeface="宋体"/>
              </a:rPr>
              <a:t>新药研发的主要技术规</a:t>
            </a:r>
            <a:endParaRPr sz="2400">
              <a:latin typeface="宋体"/>
              <a:cs typeface="宋体"/>
            </a:endParaRPr>
          </a:p>
          <a:p>
            <a:pPr marL="12700" marR="41275">
              <a:lnSpc>
                <a:spcPct val="150000"/>
              </a:lnSpc>
              <a:spcBef>
                <a:spcPts val="330"/>
              </a:spcBef>
            </a:pPr>
            <a:r>
              <a:rPr sz="2400" spc="-5">
                <a:latin typeface="宋体"/>
                <a:cs typeface="宋体"/>
              </a:rPr>
              <a:t>范基本实现与国际接轨，研发水平显著提高，与发达国</a:t>
            </a:r>
            <a:r>
              <a:rPr sz="2400" spc="-10">
                <a:latin typeface="宋体"/>
                <a:cs typeface="宋体"/>
              </a:rPr>
              <a:t>家的差距明显缩小</a:t>
            </a:r>
            <a:endParaRPr sz="2400">
              <a:latin typeface="宋体"/>
              <a:cs typeface="宋体"/>
            </a:endParaRPr>
          </a:p>
          <a:p>
            <a:pPr marL="244475" indent="-232410">
              <a:lnSpc>
                <a:spcPct val="100000"/>
              </a:lnSpc>
              <a:spcBef>
                <a:spcPts val="1110"/>
              </a:spcBef>
              <a:buSzPct val="95833"/>
              <a:buFont typeface="Calibri"/>
              <a:buAutoNum type="arabicPeriod" startAt="3"/>
              <a:tabLst>
                <a:tab pos="245110"/>
              </a:tabLst>
            </a:pPr>
            <a:r>
              <a:rPr sz="2400">
                <a:latin typeface="宋体"/>
                <a:cs typeface="宋体"/>
              </a:rPr>
              <a:t>跨越发展阶段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Calibri"/>
                <a:cs typeface="Calibri"/>
              </a:rPr>
              <a:t>2016-2020</a:t>
            </a:r>
            <a:r>
              <a:rPr sz="2400" spc="-10">
                <a:latin typeface="宋体"/>
                <a:cs typeface="宋体"/>
              </a:rPr>
              <a:t>）：</a:t>
            </a:r>
            <a:r>
              <a:rPr sz="2400" spc="-5">
                <a:latin typeface="宋体"/>
                <a:cs typeface="宋体"/>
              </a:rPr>
              <a:t>新药研究开发的综合能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770"/>
              </a:spcBef>
            </a:pPr>
            <a:r>
              <a:rPr sz="2400" spc="-5">
                <a:latin typeface="宋体"/>
                <a:cs typeface="宋体"/>
              </a:rPr>
              <a:t>力和水平接近国际先进水平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32063" y="513264"/>
            <a:ext cx="408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十一五时期取得的成绩</a:t>
            </a:r>
          </a:p>
        </p:txBody>
      </p:sp>
      <p:sp>
        <p:nvSpPr>
          <p:cNvPr id="4" name="object 4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636587" y="2047875"/>
            <a:ext cx="8507730" cy="4810125"/>
            <a:chOff x="636587" y="2047875"/>
            <a:chExt cx="8507730" cy="481012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0999" y="5981700"/>
              <a:ext cx="785811" cy="87629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0999" y="5105400"/>
              <a:ext cx="785811" cy="957262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649287" y="2060575"/>
              <a:ext cx="7523480" cy="3294379"/>
            </a:xfrm>
            <a:custGeom>
              <a:rect l="l" t="t" r="r" b="b"/>
              <a:pathLst>
                <a:path w="7523480" h="3294379">
                  <a:moveTo>
                    <a:pt x="7523161" y="3294061"/>
                  </a:moveTo>
                  <a:lnTo>
                    <a:pt x="0" y="3294061"/>
                  </a:lnTo>
                  <a:lnTo>
                    <a:pt x="0" y="0"/>
                  </a:lnTo>
                  <a:lnTo>
                    <a:pt x="7523161" y="0"/>
                  </a:lnTo>
                  <a:lnTo>
                    <a:pt x="7523161" y="329406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49287" y="2060575"/>
              <a:ext cx="7523480" cy="3294379"/>
            </a:xfrm>
            <a:custGeom>
              <a:rect l="l" t="t" r="r" b="b"/>
              <a:pathLst>
                <a:path w="7523480" h="3294379">
                  <a:moveTo>
                    <a:pt x="0" y="0"/>
                  </a:moveTo>
                  <a:lnTo>
                    <a:pt x="7523161" y="0"/>
                  </a:lnTo>
                  <a:lnTo>
                    <a:pt x="7523161" y="3294061"/>
                  </a:lnTo>
                  <a:lnTo>
                    <a:pt x="0" y="3294061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4F81B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728028" y="2218618"/>
            <a:ext cx="7399655" cy="30619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320" indent="-262255">
              <a:lnSpc>
                <a:spcPct val="100000"/>
              </a:lnSpc>
              <a:spcBef>
                <a:spcPts val="100"/>
              </a:spcBef>
              <a:buChar char="◊"/>
              <a:tabLst>
                <a:tab pos="274955"/>
              </a:tabLst>
            </a:pPr>
            <a:r>
              <a:rPr sz="2800">
                <a:latin typeface="Calibri"/>
                <a:cs typeface="Calibri"/>
              </a:rPr>
              <a:t>“</a:t>
            </a:r>
            <a:r>
              <a:rPr sz="2800">
                <a:latin typeface="宋体"/>
                <a:cs typeface="宋体"/>
              </a:rPr>
              <a:t>十一五</a:t>
            </a:r>
            <a:r>
              <a:rPr sz="2800">
                <a:latin typeface="Calibri"/>
                <a:cs typeface="Calibri"/>
              </a:rPr>
              <a:t>”</a:t>
            </a:r>
            <a:r>
              <a:rPr sz="2800" spc="-5">
                <a:latin typeface="宋体"/>
                <a:cs typeface="宋体"/>
              </a:rPr>
              <a:t>重大新药创制科技专项集成九五、十</a:t>
            </a:r>
            <a:endParaRPr sz="2800">
              <a:latin typeface="宋体"/>
              <a:cs typeface="宋体"/>
            </a:endParaRPr>
          </a:p>
          <a:p>
            <a:pPr marL="12700" marR="266700">
              <a:lnSpc>
                <a:spcPct val="150000"/>
              </a:lnSpc>
              <a:spcBef>
                <a:spcPts val="385"/>
              </a:spcBef>
            </a:pPr>
            <a:r>
              <a:rPr sz="2800" spc="-5">
                <a:latin typeface="宋体"/>
                <a:cs typeface="宋体"/>
              </a:rPr>
              <a:t>五科技计划的研究基础，通过举国体制的全新实践，取得了突出成绩</a:t>
            </a:r>
            <a:endParaRPr sz="2800">
              <a:latin typeface="宋体"/>
              <a:cs typeface="宋体"/>
            </a:endParaRPr>
          </a:p>
          <a:p>
            <a:pPr marL="274320" indent="-262255">
              <a:lnSpc>
                <a:spcPct val="100000"/>
              </a:lnSpc>
              <a:spcBef>
                <a:spcPts val="1295"/>
              </a:spcBef>
              <a:buFont typeface="Calibri"/>
              <a:buChar char="◊"/>
              <a:tabLst>
                <a:tab pos="274955"/>
              </a:tabLst>
            </a:pPr>
            <a:r>
              <a:rPr sz="2800" spc="-5">
                <a:latin typeface="宋体"/>
                <a:cs typeface="宋体"/>
              </a:rPr>
              <a:t>实现了医药界创新能力和科技能力同步上升，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065"/>
              </a:spcBef>
            </a:pPr>
            <a:r>
              <a:rPr sz="2800" spc="-5">
                <a:latin typeface="宋体"/>
                <a:cs typeface="宋体"/>
              </a:rPr>
              <a:t>中药创新研究也取得了显著发展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25663" y="449103"/>
            <a:ext cx="4902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我国医药产业规模持续增长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889952" y="1946441"/>
            <a:ext cx="7581900" cy="331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92735">
              <a:lnSpc>
                <a:spcPct val="150000"/>
              </a:lnSpc>
              <a:spcBef>
                <a:spcPts val="100"/>
              </a:spcBef>
              <a:buChar char="◊"/>
              <a:tabLst>
                <a:tab pos="305435"/>
                <a:tab pos="306070"/>
              </a:tabLst>
            </a:pPr>
            <a:r>
              <a:rPr sz="2400" spc="-10">
                <a:latin typeface="Calibri"/>
                <a:cs typeface="Calibri"/>
              </a:rPr>
              <a:t>2010</a:t>
            </a:r>
            <a:r>
              <a:rPr sz="2400">
                <a:latin typeface="宋体"/>
                <a:cs typeface="宋体"/>
              </a:rPr>
              <a:t>年医药工业完成总产值</a:t>
            </a:r>
            <a:r>
              <a:rPr sz="2400" spc="-10">
                <a:latin typeface="Calibri"/>
                <a:cs typeface="Calibri"/>
              </a:rPr>
              <a:t>1.25</a:t>
            </a:r>
            <a:r>
              <a:rPr sz="2400">
                <a:latin typeface="宋体"/>
                <a:cs typeface="宋体"/>
              </a:rPr>
              <a:t>万亿元。比</a:t>
            </a:r>
            <a:r>
              <a:rPr sz="2400" spc="-10">
                <a:latin typeface="Calibri"/>
                <a:cs typeface="Calibri"/>
              </a:rPr>
              <a:t>2005</a:t>
            </a:r>
            <a:r>
              <a:rPr sz="2400" spc="-20">
                <a:latin typeface="宋体"/>
                <a:cs typeface="宋体"/>
              </a:rPr>
              <a:t>年增加</a:t>
            </a:r>
            <a:r>
              <a:rPr sz="2400" spc="-50">
                <a:latin typeface="宋体"/>
                <a:cs typeface="宋体"/>
              </a:rPr>
              <a:t> </a:t>
            </a:r>
            <a:r>
              <a:rPr sz="2400" spc="-10">
                <a:latin typeface="Calibri"/>
                <a:cs typeface="Calibri"/>
              </a:rPr>
              <a:t>8101</a:t>
            </a:r>
            <a:r>
              <a:rPr sz="2400">
                <a:latin typeface="宋体"/>
                <a:cs typeface="宋体"/>
              </a:rPr>
              <a:t>亿元，年均增长</a:t>
            </a:r>
            <a:r>
              <a:rPr sz="2400" spc="-10">
                <a:latin typeface="Calibri"/>
                <a:cs typeface="Calibri"/>
              </a:rPr>
              <a:t>23.1%</a:t>
            </a:r>
            <a:endParaRPr sz="2400">
              <a:latin typeface="Calibri"/>
              <a:cs typeface="Calibri"/>
            </a:endParaRPr>
          </a:p>
          <a:p>
            <a:pPr marL="12700" marR="172720" indent="293370">
              <a:lnSpc>
                <a:spcPts val="4650"/>
              </a:lnSpc>
              <a:spcBef>
                <a:spcPts val="120"/>
              </a:spcBef>
              <a:buFont typeface="Calibri"/>
              <a:buChar char="◊"/>
              <a:tabLst>
                <a:tab pos="306070"/>
                <a:tab pos="306705"/>
              </a:tabLst>
            </a:pPr>
            <a:r>
              <a:rPr sz="2400">
                <a:latin typeface="宋体"/>
                <a:cs typeface="宋体"/>
              </a:rPr>
              <a:t>完成工业增加值</a:t>
            </a:r>
            <a:r>
              <a:rPr sz="2400" spc="-10">
                <a:latin typeface="Calibri"/>
                <a:cs typeface="Calibri"/>
              </a:rPr>
              <a:t>3760</a:t>
            </a:r>
            <a:r>
              <a:rPr sz="2400">
                <a:latin typeface="宋体"/>
                <a:cs typeface="宋体"/>
              </a:rPr>
              <a:t>亿元，年均增长</a:t>
            </a:r>
            <a:r>
              <a:rPr sz="2400" spc="-10">
                <a:latin typeface="Calibri"/>
                <a:cs typeface="Calibri"/>
              </a:rPr>
              <a:t>18.1%</a:t>
            </a:r>
            <a:r>
              <a:rPr sz="2400" spc="-5">
                <a:latin typeface="宋体"/>
                <a:cs typeface="宋体"/>
              </a:rPr>
              <a:t>，高于</a:t>
            </a:r>
            <a:r>
              <a:rPr sz="2400" spc="-25">
                <a:latin typeface="Calibri"/>
                <a:cs typeface="Calibri"/>
              </a:rPr>
              <a:t>GDP</a:t>
            </a:r>
            <a:r>
              <a:rPr sz="2400" spc="-5">
                <a:latin typeface="宋体"/>
                <a:cs typeface="宋体"/>
              </a:rPr>
              <a:t>增速和全国工业平均增速</a:t>
            </a:r>
            <a:endParaRPr sz="2400">
              <a:latin typeface="宋体"/>
              <a:cs typeface="宋体"/>
            </a:endParaRPr>
          </a:p>
          <a:p>
            <a:pPr marL="306070" indent="-294005">
              <a:lnSpc>
                <a:spcPct val="100000"/>
              </a:lnSpc>
              <a:spcBef>
                <a:spcPts val="660"/>
              </a:spcBef>
              <a:buFont typeface="Calibri"/>
              <a:buChar char="◊"/>
              <a:tabLst>
                <a:tab pos="306070"/>
                <a:tab pos="306705"/>
              </a:tabLst>
            </a:pPr>
            <a:r>
              <a:rPr sz="2400">
                <a:latin typeface="宋体"/>
                <a:cs typeface="宋体"/>
              </a:rPr>
              <a:t>实现利润总额</a:t>
            </a:r>
            <a:r>
              <a:rPr sz="2400" spc="-10">
                <a:latin typeface="Calibri"/>
                <a:cs typeface="Calibri"/>
              </a:rPr>
              <a:t>1215</a:t>
            </a:r>
            <a:r>
              <a:rPr sz="2400">
                <a:latin typeface="宋体"/>
                <a:cs typeface="宋体"/>
              </a:rPr>
              <a:t>亿元，年均增长</a:t>
            </a:r>
            <a:r>
              <a:rPr sz="2400" spc="-10">
                <a:latin typeface="Calibri"/>
                <a:cs typeface="Calibri"/>
              </a:rPr>
              <a:t>28.1%</a:t>
            </a:r>
            <a:r>
              <a:rPr sz="2400" spc="-5">
                <a:latin typeface="宋体"/>
                <a:cs typeface="宋体"/>
              </a:rPr>
              <a:t>，比</a:t>
            </a:r>
            <a:r>
              <a:rPr sz="2400">
                <a:latin typeface="Calibri"/>
                <a:cs typeface="Calibri"/>
              </a:rPr>
              <a:t>“</a:t>
            </a:r>
            <a:r>
              <a:rPr sz="2400">
                <a:latin typeface="宋体"/>
                <a:cs typeface="宋体"/>
              </a:rPr>
              <a:t>十五</a:t>
            </a:r>
            <a:r>
              <a:rPr sz="2400">
                <a:latin typeface="Calibri"/>
                <a:cs typeface="Calibri"/>
              </a:rPr>
              <a:t>”</a:t>
            </a:r>
            <a:r>
              <a:rPr sz="2400" spc="-50">
                <a:latin typeface="宋体"/>
                <a:cs typeface="宋体"/>
              </a:rPr>
              <a:t>提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>
                <a:latin typeface="宋体"/>
                <a:cs typeface="宋体"/>
              </a:rPr>
              <a:t>高</a:t>
            </a:r>
            <a:r>
              <a:rPr sz="2400" spc="-10">
                <a:latin typeface="Calibri"/>
                <a:cs typeface="Calibri"/>
              </a:rPr>
              <a:t>8.3</a:t>
            </a:r>
            <a:r>
              <a:rPr sz="2400" spc="-5">
                <a:latin typeface="宋体"/>
                <a:cs typeface="宋体"/>
              </a:rPr>
              <a:t>个百分点，效益增长快于产值增长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6"/>
          <a:stretch>
            <a:fillRect/>
          </a:stretch>
        </p:blipFill>
        <p:spPr>
          <a:xfrm>
            <a:off x="279400" y="2000250"/>
            <a:ext cx="3987800" cy="265430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/>
          <a:stretch>
            <a:fillRect/>
          </a:stretch>
        </p:blipFill>
        <p:spPr>
          <a:xfrm>
            <a:off x="4510087" y="2060575"/>
            <a:ext cx="4030662" cy="26892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547051" y="5122240"/>
            <a:ext cx="277304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latin typeface="宋体"/>
                <a:cs typeface="宋体"/>
              </a:rPr>
              <a:t>销售收入超过</a:t>
            </a:r>
            <a:r>
              <a:rPr sz="1600" spc="-10">
                <a:solidFill>
                  <a:srgbClr val="DE3030"/>
                </a:solidFill>
                <a:latin typeface="Calibri"/>
                <a:cs typeface="Calibri"/>
              </a:rPr>
              <a:t>100</a:t>
            </a:r>
            <a:r>
              <a:rPr sz="1600">
                <a:solidFill>
                  <a:srgbClr val="DE3030"/>
                </a:solidFill>
                <a:latin typeface="宋体"/>
                <a:cs typeface="宋体"/>
              </a:rPr>
              <a:t>亿元</a:t>
            </a:r>
            <a:r>
              <a:rPr sz="1600" spc="-15">
                <a:latin typeface="宋体"/>
                <a:cs typeface="宋体"/>
              </a:rPr>
              <a:t>的企业数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11" name="object 11"/>
          <p:cNvSpPr txBox="1"/>
          <p:nvPr/>
        </p:nvSpPr>
        <p:spPr>
          <a:xfrm>
            <a:off x="4795202" y="5120614"/>
            <a:ext cx="30003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宋体"/>
                <a:cs typeface="宋体"/>
              </a:rPr>
              <a:t>销售收入超过</a:t>
            </a:r>
            <a:r>
              <a:rPr sz="1800" spc="-10">
                <a:solidFill>
                  <a:srgbClr val="DE3030"/>
                </a:solidFill>
                <a:latin typeface="Calibri"/>
                <a:cs typeface="Calibri"/>
              </a:rPr>
              <a:t>50</a:t>
            </a:r>
            <a:r>
              <a:rPr sz="1800">
                <a:solidFill>
                  <a:srgbClr val="DE3030"/>
                </a:solidFill>
                <a:latin typeface="宋体"/>
                <a:cs typeface="宋体"/>
              </a:rPr>
              <a:t>亿元</a:t>
            </a:r>
            <a:r>
              <a:rPr sz="1800" spc="-15">
                <a:latin typeface="宋体"/>
                <a:cs typeface="宋体"/>
              </a:rPr>
              <a:t>的企业数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258128" y="1453832"/>
            <a:ext cx="2057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solidFill>
                  <a:srgbClr val="000000"/>
                </a:solidFill>
                <a:latin typeface="Microsoft JhengHei"/>
                <a:cs typeface="Microsoft JhengHei"/>
              </a:rPr>
              <a:t>企业实力显著增强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6"/>
          <a:stretch>
            <a:fillRect/>
          </a:stretch>
        </p:blipFill>
        <p:spPr>
          <a:xfrm>
            <a:off x="776288" y="1793874"/>
            <a:ext cx="8080374" cy="3652837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762951" y="5414301"/>
            <a:ext cx="27076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宋体"/>
                <a:cs typeface="宋体"/>
              </a:rPr>
              <a:t>图</a:t>
            </a:r>
            <a:r>
              <a:rPr sz="1800">
                <a:latin typeface="Calibri"/>
                <a:cs typeface="Calibri"/>
              </a:rPr>
              <a:t>1 </a:t>
            </a:r>
            <a:r>
              <a:rPr sz="1800" spc="-5">
                <a:latin typeface="宋体"/>
                <a:cs typeface="宋体"/>
              </a:rPr>
              <a:t>企业承担课题数构成比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10" name="object 10"/>
          <p:cNvSpPr txBox="1"/>
          <p:nvPr/>
        </p:nvSpPr>
        <p:spPr>
          <a:xfrm>
            <a:off x="5011101" y="5414301"/>
            <a:ext cx="24790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宋体"/>
                <a:cs typeface="宋体"/>
              </a:rPr>
              <a:t>图</a:t>
            </a:r>
            <a:r>
              <a:rPr sz="1800">
                <a:latin typeface="Calibri"/>
                <a:cs typeface="Calibri"/>
              </a:rPr>
              <a:t>2 </a:t>
            </a:r>
            <a:r>
              <a:rPr sz="1800" spc="-10">
                <a:latin typeface="宋体"/>
                <a:cs typeface="宋体"/>
              </a:rPr>
              <a:t>获得财政经费构成比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2490151" y="1517332"/>
            <a:ext cx="398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000000"/>
                </a:solidFill>
              </a:rPr>
              <a:t>企业科研意识提高，实力增强</a:t>
            </a:r>
            <a:endParaRPr sz="24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22463" y="449103"/>
            <a:ext cx="530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二、中医药的优势与巨大需求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889952" y="1768957"/>
            <a:ext cx="7519034" cy="3725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5435" indent="-293370">
              <a:lnSpc>
                <a:spcPct val="100000"/>
              </a:lnSpc>
              <a:spcBef>
                <a:spcPts val="100"/>
              </a:spcBef>
              <a:buChar char="◊"/>
              <a:tabLst>
                <a:tab pos="305435"/>
                <a:tab pos="306070"/>
              </a:tabLst>
            </a:pPr>
            <a:r>
              <a:rPr sz="2400" spc="-10">
                <a:latin typeface="Calibri"/>
                <a:cs typeface="Calibri"/>
              </a:rPr>
              <a:t>WHO</a:t>
            </a:r>
            <a:r>
              <a:rPr sz="2400">
                <a:latin typeface="宋体"/>
                <a:cs typeface="宋体"/>
              </a:rPr>
              <a:t>在关于《迎接</a:t>
            </a:r>
            <a:r>
              <a:rPr sz="2400" spc="-10">
                <a:latin typeface="Calibri"/>
                <a:cs typeface="Calibri"/>
              </a:rPr>
              <a:t>21</a:t>
            </a:r>
            <a:r>
              <a:rPr sz="2400" spc="-5">
                <a:latin typeface="宋体"/>
                <a:cs typeface="宋体"/>
              </a:rPr>
              <a:t>世纪的挑战》报告中指出：</a:t>
            </a:r>
            <a:r>
              <a:rPr sz="2400" spc="-10">
                <a:latin typeface="Calibri"/>
                <a:cs typeface="Calibri"/>
              </a:rPr>
              <a:t>“21</a:t>
            </a:r>
            <a:r>
              <a:rPr sz="2400" spc="-50">
                <a:latin typeface="宋体"/>
                <a:cs typeface="宋体"/>
              </a:rPr>
              <a:t>世</a:t>
            </a:r>
            <a:endParaRPr sz="2400">
              <a:latin typeface="宋体"/>
              <a:cs typeface="宋体"/>
            </a:endParaRPr>
          </a:p>
          <a:p>
            <a:pPr marL="12700" marR="55244">
              <a:lnSpc>
                <a:spcPct val="138500"/>
              </a:lnSpc>
              <a:spcBef>
                <a:spcPts val="660"/>
              </a:spcBef>
            </a:pPr>
            <a:r>
              <a:rPr sz="2400" spc="-5">
                <a:latin typeface="宋体"/>
                <a:cs typeface="宋体"/>
              </a:rPr>
              <a:t>纪的医学，不应该不继续以疾病为主要研究领域，应当</a:t>
            </a:r>
            <a:r>
              <a:rPr sz="2400">
                <a:latin typeface="宋体"/>
                <a:cs typeface="宋体"/>
              </a:rPr>
              <a:t>以人类的健康作为医学的主要研究方向</a:t>
            </a:r>
            <a:r>
              <a:rPr sz="2400">
                <a:latin typeface="Calibri"/>
                <a:cs typeface="Calibri"/>
              </a:rPr>
              <a:t>”</a:t>
            </a:r>
            <a:r>
              <a:rPr sz="2400" spc="-10">
                <a:latin typeface="宋体"/>
                <a:cs typeface="宋体"/>
              </a:rPr>
              <a:t>。健康是人的基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770"/>
              </a:spcBef>
            </a:pPr>
            <a:r>
              <a:rPr sz="2400" spc="-20">
                <a:latin typeface="宋体"/>
                <a:cs typeface="宋体"/>
              </a:rPr>
              <a:t>本权利</a:t>
            </a:r>
            <a:endParaRPr sz="2400">
              <a:latin typeface="宋体"/>
              <a:cs typeface="宋体"/>
            </a:endParaRPr>
          </a:p>
          <a:p>
            <a:pPr marL="306070" indent="-294005">
              <a:lnSpc>
                <a:spcPct val="100000"/>
              </a:lnSpc>
              <a:spcBef>
                <a:spcPts val="1110"/>
              </a:spcBef>
              <a:buFont typeface="Calibri"/>
              <a:buChar char="◊"/>
              <a:tabLst>
                <a:tab pos="306070"/>
                <a:tab pos="306705"/>
              </a:tabLst>
            </a:pPr>
            <a:r>
              <a:rPr sz="2400" spc="-5">
                <a:latin typeface="宋体"/>
                <a:cs typeface="宋体"/>
              </a:rPr>
              <a:t>医学的目的：发现和发展人的自我健康能力</a:t>
            </a:r>
            <a:endParaRPr sz="2400">
              <a:latin typeface="宋体"/>
              <a:cs typeface="宋体"/>
            </a:endParaRPr>
          </a:p>
          <a:p>
            <a:pPr marL="12700" marR="193675" indent="293370">
              <a:lnSpc>
                <a:spcPts val="4650"/>
              </a:lnSpc>
              <a:buFont typeface="Calibri"/>
              <a:buChar char="◊"/>
              <a:tabLst>
                <a:tab pos="306070"/>
                <a:tab pos="306705"/>
              </a:tabLst>
            </a:pPr>
            <a:r>
              <a:rPr sz="2400" spc="-5">
                <a:latin typeface="宋体"/>
                <a:cs typeface="宋体"/>
              </a:rPr>
              <a:t>医疗模式：已由单纯的疾病治疗转变为预防、保健、治疗、康复相结合的模式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28863" y="449103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医疗领域出现的巨大转变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258887" y="1989138"/>
            <a:ext cx="5292725" cy="3021330"/>
          </a:xfrm>
          <a:prstGeom prst="rect">
            <a:avLst/>
          </a:prstGeom>
          <a:solidFill>
            <a:srgbClr val="FFFFFF"/>
          </a:solidFill>
          <a:ln w="25400">
            <a:solidFill>
              <a:srgbClr val="C0504D"/>
            </a:solidFill>
          </a:ln>
        </p:spPr>
        <p:txBody>
          <a:bodyPr vert="horz" wrap="square" lIns="0" tIns="279400" rIns="0" bIns="0" rtlCol="0">
            <a:spAutoFit/>
          </a:bodyPr>
          <a:lstStyle/>
          <a:p>
            <a:pPr marL="460375" indent="-370205">
              <a:lnSpc>
                <a:spcPct val="100000"/>
              </a:lnSpc>
              <a:spcBef>
                <a:spcPts val="2200"/>
              </a:spcBef>
              <a:buFont typeface="Calibri"/>
              <a:buChar char="◊"/>
              <a:tabLst>
                <a:tab pos="460375"/>
                <a:tab pos="461009"/>
              </a:tabLst>
            </a:pPr>
            <a:r>
              <a:rPr sz="2400" b="1" spc="-10">
                <a:latin typeface="Microsoft JhengHei"/>
                <a:cs typeface="Microsoft JhengHei"/>
              </a:rPr>
              <a:t>疾病谱变化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Calibri"/>
              <a:buChar char="◊"/>
            </a:pPr>
            <a:endParaRPr sz="1550">
              <a:latin typeface="Microsoft JhengHei"/>
              <a:cs typeface="Microsoft JhengHei"/>
            </a:endParaRPr>
          </a:p>
          <a:p>
            <a:pPr marL="460375" indent="-370205">
              <a:lnSpc>
                <a:spcPct val="100000"/>
              </a:lnSpc>
              <a:buFont typeface="Calibri"/>
              <a:buChar char="◊"/>
              <a:tabLst>
                <a:tab pos="460375"/>
                <a:tab pos="461009"/>
              </a:tabLst>
            </a:pPr>
            <a:r>
              <a:rPr sz="2400" b="1" spc="-10">
                <a:latin typeface="Microsoft JhengHei"/>
                <a:cs typeface="Microsoft JhengHei"/>
              </a:rPr>
              <a:t>老龄化社会的到来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Calibri"/>
              <a:buChar char="◊"/>
            </a:pPr>
            <a:endParaRPr sz="1550">
              <a:latin typeface="Microsoft JhengHei"/>
              <a:cs typeface="Microsoft JhengHei"/>
            </a:endParaRPr>
          </a:p>
          <a:p>
            <a:pPr marL="529590" indent="-439420">
              <a:lnSpc>
                <a:spcPct val="100000"/>
              </a:lnSpc>
              <a:buFont typeface="Calibri"/>
              <a:buChar char="◊"/>
              <a:tabLst>
                <a:tab pos="529590"/>
                <a:tab pos="530225"/>
              </a:tabLst>
            </a:pPr>
            <a:r>
              <a:rPr sz="2400" b="1" spc="-5">
                <a:latin typeface="Microsoft JhengHei"/>
                <a:cs typeface="Microsoft JhengHei"/>
              </a:rPr>
              <a:t>健康观念、医学模式的转变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Calibri"/>
              <a:buChar char="◊"/>
            </a:pPr>
            <a:endParaRPr sz="1550">
              <a:latin typeface="Microsoft JhengHei"/>
              <a:cs typeface="Microsoft JhengHei"/>
            </a:endParaRPr>
          </a:p>
          <a:p>
            <a:pPr marL="529590" indent="-439420">
              <a:lnSpc>
                <a:spcPct val="100000"/>
              </a:lnSpc>
              <a:buFont typeface="Calibri"/>
              <a:buChar char="◊"/>
              <a:tabLst>
                <a:tab pos="529590"/>
                <a:tab pos="530225"/>
              </a:tabLst>
            </a:pPr>
            <a:r>
              <a:rPr sz="2400" b="1" spc="-10">
                <a:latin typeface="Microsoft JhengHei"/>
                <a:cs typeface="Microsoft JhengHei"/>
              </a:rPr>
              <a:t>传统医学受到重视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32063" y="449103"/>
            <a:ext cx="408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医学发展的趋势和任务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318577" y="1838477"/>
            <a:ext cx="4819015" cy="40817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6070" indent="-294005">
              <a:lnSpc>
                <a:spcPct val="100000"/>
              </a:lnSpc>
              <a:spcBef>
                <a:spcPts val="100"/>
              </a:spcBef>
              <a:buFont typeface="Calibri"/>
              <a:buChar char="◊"/>
              <a:tabLst>
                <a:tab pos="306070"/>
                <a:tab pos="306705"/>
              </a:tabLst>
            </a:pPr>
            <a:r>
              <a:rPr sz="2400" spc="-5">
                <a:latin typeface="宋体"/>
                <a:cs typeface="宋体"/>
              </a:rPr>
              <a:t>从基因水平认识和干预疾病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Calibri"/>
              <a:buChar char="◊"/>
            </a:pPr>
            <a:endParaRPr sz="1850">
              <a:latin typeface="宋体"/>
              <a:cs typeface="宋体"/>
            </a:endParaRPr>
          </a:p>
          <a:p>
            <a:pPr marL="322580">
              <a:lnSpc>
                <a:spcPct val="100000"/>
              </a:lnSpc>
              <a:spcBef>
                <a:spcPts val="5"/>
              </a:spcBef>
            </a:pPr>
            <a:r>
              <a:rPr sz="1800">
                <a:latin typeface="宋体"/>
                <a:cs typeface="宋体"/>
              </a:rPr>
              <a:t>人类基因组计划</a:t>
            </a:r>
            <a:r>
              <a:rPr sz="1800">
                <a:latin typeface="Calibri"/>
                <a:cs typeface="Calibri"/>
              </a:rPr>
              <a:t>-</a:t>
            </a:r>
            <a:r>
              <a:rPr sz="1800">
                <a:latin typeface="宋体"/>
                <a:cs typeface="宋体"/>
              </a:rPr>
              <a:t>分子生物学进展</a:t>
            </a:r>
            <a:r>
              <a:rPr sz="1800">
                <a:latin typeface="Calibri"/>
                <a:cs typeface="Calibri"/>
              </a:rPr>
              <a:t>-</a:t>
            </a:r>
            <a:r>
              <a:rPr sz="1800" spc="-10">
                <a:latin typeface="宋体"/>
                <a:cs typeface="宋体"/>
              </a:rPr>
              <a:t>生物信息学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000">
              <a:latin typeface="宋体"/>
              <a:cs typeface="宋体"/>
            </a:endParaRPr>
          </a:p>
          <a:p>
            <a:pPr marL="306070" indent="-294005">
              <a:lnSpc>
                <a:spcPct val="100000"/>
              </a:lnSpc>
              <a:buFont typeface="Calibri"/>
              <a:buChar char="◊"/>
              <a:tabLst>
                <a:tab pos="306070"/>
                <a:tab pos="306705"/>
              </a:tabLst>
            </a:pPr>
            <a:r>
              <a:rPr sz="2400" spc="-5">
                <a:latin typeface="宋体"/>
                <a:cs typeface="宋体"/>
              </a:rPr>
              <a:t>宏观整体认识生命现象</a:t>
            </a:r>
            <a:endParaRPr sz="2400">
              <a:latin typeface="宋体"/>
              <a:cs typeface="宋体"/>
            </a:endParaRPr>
          </a:p>
          <a:p>
            <a:pPr marL="322580" marR="1693545" indent="51435">
              <a:lnSpc>
                <a:spcPct val="200000"/>
              </a:lnSpc>
              <a:spcBef>
                <a:spcPts val="260"/>
              </a:spcBef>
            </a:pPr>
            <a:r>
              <a:rPr sz="1800" spc="-5">
                <a:latin typeface="宋体"/>
                <a:cs typeface="宋体"/>
              </a:rPr>
              <a:t>高度分化与高度综合的统一宏观整体与微观局部相结合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000">
              <a:latin typeface="宋体"/>
              <a:cs typeface="宋体"/>
            </a:endParaRPr>
          </a:p>
          <a:p>
            <a:pPr marL="306070" indent="-294005">
              <a:lnSpc>
                <a:spcPct val="100000"/>
              </a:lnSpc>
              <a:spcBef>
                <a:spcPts val="5"/>
              </a:spcBef>
              <a:buFont typeface="Calibri"/>
              <a:buChar char="◊"/>
              <a:tabLst>
                <a:tab pos="306070"/>
                <a:tab pos="306705"/>
              </a:tabLst>
            </a:pPr>
            <a:r>
              <a:rPr sz="2400" spc="-10">
                <a:latin typeface="宋体"/>
                <a:cs typeface="宋体"/>
              </a:rPr>
              <a:t>目前主要任务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宋体"/>
              <a:cs typeface="宋体"/>
            </a:endParaRPr>
          </a:p>
          <a:p>
            <a:pPr marL="374015">
              <a:lnSpc>
                <a:spcPct val="100000"/>
              </a:lnSpc>
              <a:spcBef>
                <a:spcPts val="5"/>
              </a:spcBef>
            </a:pPr>
            <a:r>
              <a:rPr sz="1800" spc="-5">
                <a:latin typeface="宋体"/>
                <a:cs typeface="宋体"/>
              </a:rPr>
              <a:t>预测疾病、预防疾病、个体化医学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627062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0" y="765174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1"/>
                </a:moveTo>
                <a:lnTo>
                  <a:pt x="0" y="100011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1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276600" y="30289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0000"/>
                </a:solidFill>
                <a:latin typeface="Microsoft JhengHei"/>
                <a:cs typeface="Microsoft JhengHei"/>
              </a:rPr>
              <a:t>新阶段、新策略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596900" y="1092200"/>
            <a:ext cx="8016875" cy="315118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928687" y="4508500"/>
            <a:ext cx="3286125" cy="887730"/>
          </a:xfrm>
          <a:prstGeom prst="rect">
            <a:avLst/>
          </a:prstGeom>
          <a:solidFill>
            <a:srgbClr val="4F81BD"/>
          </a:solidFill>
          <a:ln w="25400">
            <a:solidFill>
              <a:srgbClr val="375D8A"/>
            </a:solidFill>
          </a:ln>
        </p:spPr>
        <p:txBody>
          <a:bodyPr vert="horz" wrap="square" lIns="0" tIns="176530" rIns="0" bIns="0" rtlCol="0">
            <a:spAutoFit/>
          </a:bodyPr>
          <a:lstStyle/>
          <a:p>
            <a:pPr marL="842644" marR="149225" indent="-685800">
              <a:lnSpc>
                <a:spcPct val="100000"/>
              </a:lnSpc>
              <a:spcBef>
                <a:spcPts val="1390"/>
              </a:spcBef>
            </a:pPr>
            <a:r>
              <a:rPr sz="1800" spc="-5">
                <a:solidFill>
                  <a:srgbClr val="FFFFFF"/>
                </a:solidFill>
                <a:latin typeface="宋体"/>
                <a:cs typeface="宋体"/>
              </a:rPr>
              <a:t>加快转变经济发展方式，探索</a:t>
            </a:r>
            <a:r>
              <a:rPr sz="1800" spc="-10">
                <a:solidFill>
                  <a:srgbClr val="FFFFFF"/>
                </a:solidFill>
                <a:latin typeface="宋体"/>
                <a:cs typeface="宋体"/>
              </a:rPr>
              <a:t>中国式发展道路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11" name="object 11"/>
          <p:cNvSpPr txBox="1"/>
          <p:nvPr/>
        </p:nvSpPr>
        <p:spPr>
          <a:xfrm>
            <a:off x="4833937" y="4508500"/>
            <a:ext cx="2978150" cy="887730"/>
          </a:xfrm>
          <a:prstGeom prst="rect">
            <a:avLst/>
          </a:prstGeom>
          <a:solidFill>
            <a:srgbClr val="4F81BD"/>
          </a:solidFill>
          <a:ln w="25400">
            <a:solidFill>
              <a:srgbClr val="375D8A"/>
            </a:solidFill>
          </a:ln>
        </p:spPr>
        <p:txBody>
          <a:bodyPr vert="horz" wrap="square" lIns="0" tIns="176530" rIns="0" bIns="0" rtlCol="0">
            <a:spAutoFit/>
          </a:bodyPr>
          <a:lstStyle/>
          <a:p>
            <a:pPr marL="219075" indent="-228600">
              <a:lnSpc>
                <a:spcPct val="100000"/>
              </a:lnSpc>
              <a:spcBef>
                <a:spcPts val="1390"/>
              </a:spcBef>
            </a:pPr>
            <a:r>
              <a:rPr sz="1800" spc="-5">
                <a:solidFill>
                  <a:srgbClr val="FFFFFF"/>
                </a:solidFill>
                <a:latin typeface="宋体"/>
                <a:cs typeface="宋体"/>
              </a:rPr>
              <a:t>最根本的是要依靠科技力量，大力实施创新型国家战略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EEECE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6257925"/>
            <a:ext cx="9144000" cy="100330"/>
          </a:xfrm>
          <a:custGeom>
            <a:rect l="l" t="t" r="r" b="b"/>
            <a:pathLst>
              <a:path w="9144000" h="100329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627062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9" name="object 9"/>
          <p:cNvSpPr/>
          <p:nvPr/>
        </p:nvSpPr>
        <p:spPr>
          <a:xfrm>
            <a:off x="0" y="765174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1"/>
                </a:moveTo>
                <a:lnTo>
                  <a:pt x="0" y="100011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1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402589" y="889368"/>
            <a:ext cx="4131945" cy="42824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6845" indent="-144780">
              <a:lnSpc>
                <a:spcPts val="3579"/>
              </a:lnSpc>
              <a:buSzPct val="129166"/>
              <a:buFont typeface="Calibri"/>
              <a:buChar char="▪"/>
              <a:tabLst>
                <a:tab pos="157480"/>
              </a:tabLst>
            </a:pPr>
            <a:r>
              <a:rPr sz="2400" spc="-5">
                <a:latin typeface="宋体"/>
                <a:cs typeface="宋体"/>
              </a:rPr>
              <a:t>健康长寿方面的最大收益极有</a:t>
            </a:r>
            <a:endParaRPr sz="2400">
              <a:latin typeface="宋体"/>
              <a:cs typeface="宋体"/>
            </a:endParaRPr>
          </a:p>
          <a:p>
            <a:pPr marL="12700" marR="140335" algn="just">
              <a:lnSpc>
                <a:spcPct val="100000"/>
              </a:lnSpc>
              <a:spcBef>
                <a:spcPts val="280"/>
              </a:spcBef>
            </a:pPr>
            <a:r>
              <a:rPr sz="2400" spc="-5">
                <a:latin typeface="宋体"/>
                <a:cs typeface="宋体"/>
              </a:rPr>
              <a:t>可能发生在那些经历中产阶级人口规模增长的发展中国家，尽管这些国家目前的医疗保健体系可能非常薄弱，发展中国</a:t>
            </a:r>
            <a:r>
              <a:rPr sz="2400">
                <a:latin typeface="宋体"/>
                <a:cs typeface="宋体"/>
              </a:rPr>
              <a:t>家仍然有望在</a:t>
            </a:r>
            <a:r>
              <a:rPr sz="2400" spc="-10">
                <a:latin typeface="Calibri"/>
                <a:cs typeface="Calibri"/>
              </a:rPr>
              <a:t>2030</a:t>
            </a:r>
            <a:r>
              <a:rPr sz="2400" spc="-10">
                <a:latin typeface="宋体"/>
                <a:cs typeface="宋体"/>
              </a:rPr>
              <a:t>年之前在本</a:t>
            </a:r>
            <a:r>
              <a:rPr sz="2400" spc="-5">
                <a:latin typeface="宋体"/>
                <a:cs typeface="宋体"/>
              </a:rPr>
              <a:t>国居民预期寿命方面取得重大</a:t>
            </a:r>
            <a:r>
              <a:rPr sz="2400" spc="-25">
                <a:latin typeface="宋体"/>
                <a:cs typeface="宋体"/>
              </a:rPr>
              <a:t>进展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000">
              <a:latin typeface="宋体"/>
              <a:cs typeface="宋体"/>
            </a:endParaRPr>
          </a:p>
          <a:p>
            <a:pPr marL="156845" indent="-144780">
              <a:lnSpc>
                <a:spcPct val="100000"/>
              </a:lnSpc>
              <a:buSzPct val="129166"/>
              <a:buFont typeface="Calibri"/>
              <a:buChar char="▪"/>
              <a:tabLst>
                <a:tab pos="157480"/>
              </a:tabLst>
            </a:pPr>
            <a:r>
              <a:rPr sz="2400" spc="-5">
                <a:latin typeface="宋体"/>
                <a:cs typeface="宋体"/>
              </a:rPr>
              <a:t>事实上，许多国际领先的疾病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2400" spc="-5">
                <a:latin typeface="宋体"/>
                <a:cs typeface="宋体"/>
              </a:rPr>
              <a:t>管理创新中心可能在世界东方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266190" y="5430533"/>
            <a:ext cx="6557009" cy="538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ts val="2140"/>
              </a:lnSpc>
              <a:spcBef>
                <a:spcPts val="100"/>
              </a:spcBef>
            </a:pPr>
            <a:r>
              <a:rPr sz="1800">
                <a:latin typeface="宋体"/>
                <a:cs typeface="宋体"/>
              </a:rPr>
              <a:t>《</a:t>
            </a:r>
            <a:r>
              <a:rPr sz="1600" spc="-10">
                <a:latin typeface="Calibri"/>
                <a:cs typeface="Calibri"/>
              </a:rPr>
              <a:t>2030</a:t>
            </a:r>
            <a:r>
              <a:rPr sz="1600">
                <a:latin typeface="宋体"/>
                <a:cs typeface="宋体"/>
              </a:rPr>
              <a:t>年全球趋势：不一样的世界》</a:t>
            </a:r>
            <a:r>
              <a:rPr sz="1600">
                <a:latin typeface="Calibri"/>
                <a:cs typeface="Calibri"/>
              </a:rPr>
              <a:t>Global</a:t>
            </a:r>
            <a:r>
              <a:rPr sz="1600" spc="-30">
                <a:latin typeface="Calibri"/>
                <a:cs typeface="Calibri"/>
              </a:rPr>
              <a:t> </a:t>
            </a:r>
            <a:r>
              <a:rPr sz="1600">
                <a:latin typeface="Calibri"/>
                <a:cs typeface="Calibri"/>
              </a:rPr>
              <a:t>Trends</a:t>
            </a:r>
            <a:r>
              <a:rPr sz="1600" spc="-25">
                <a:latin typeface="Calibri"/>
                <a:cs typeface="Calibri"/>
              </a:rPr>
              <a:t> </a:t>
            </a:r>
            <a:r>
              <a:rPr sz="1600">
                <a:latin typeface="Calibri"/>
                <a:cs typeface="Calibri"/>
              </a:rPr>
              <a:t>2030</a:t>
            </a:r>
            <a:r>
              <a:rPr sz="1600" spc="-15">
                <a:latin typeface="Calibri"/>
                <a:cs typeface="Calibri"/>
              </a:rPr>
              <a:t>: </a:t>
            </a:r>
            <a:r>
              <a:rPr sz="1600">
                <a:latin typeface="Calibri"/>
                <a:cs typeface="Calibri"/>
              </a:rPr>
              <a:t>Alternative</a:t>
            </a:r>
            <a:r>
              <a:rPr sz="1600" spc="-25">
                <a:latin typeface="Calibri"/>
                <a:cs typeface="Calibri"/>
              </a:rPr>
              <a:t> </a:t>
            </a:r>
            <a:r>
              <a:rPr sz="1600" spc="-10">
                <a:latin typeface="Calibri"/>
                <a:cs typeface="Calibri"/>
              </a:rPr>
              <a:t>Worlds</a:t>
            </a:r>
            <a:endParaRPr sz="1600">
              <a:latin typeface="Calibri"/>
              <a:cs typeface="Calibri"/>
            </a:endParaRPr>
          </a:p>
          <a:p>
            <a:pPr marR="13335" algn="r">
              <a:lnSpc>
                <a:spcPts val="1900"/>
              </a:lnSpc>
            </a:pPr>
            <a:r>
              <a:rPr sz="1600" spc="-10">
                <a:latin typeface="Calibri"/>
                <a:cs typeface="Calibri"/>
              </a:rPr>
              <a:t>—</a:t>
            </a:r>
            <a:r>
              <a:rPr sz="1600">
                <a:latin typeface="Calibri"/>
                <a:cs typeface="Calibri"/>
              </a:rPr>
              <a:t>2012.12.12</a:t>
            </a:r>
            <a:r>
              <a:rPr sz="1600" spc="-25">
                <a:latin typeface="Calibri"/>
                <a:cs typeface="Calibri"/>
              </a:rPr>
              <a:t> </a:t>
            </a:r>
            <a:r>
              <a:rPr sz="1600" spc="-10">
                <a:latin typeface="宋体"/>
                <a:cs typeface="宋体"/>
              </a:rPr>
              <a:t>美国国家情报委员会</a:t>
            </a:r>
            <a:endParaRPr sz="1600">
              <a:latin typeface="宋体"/>
              <a:cs typeface="宋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4838700" y="1003300"/>
            <a:ext cx="3976688" cy="4303712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785812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0" y="765174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1"/>
                </a:moveTo>
                <a:lnTo>
                  <a:pt x="0" y="100011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1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547051" y="163195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/>
              <a:t>医疗卫生体制改革</a:t>
            </a:r>
            <a:endParaRPr sz="3600"/>
          </a:p>
        </p:txBody>
      </p:sp>
      <p:sp>
        <p:nvSpPr>
          <p:cNvPr id="9" name="object 9"/>
          <p:cNvSpPr txBox="1"/>
          <p:nvPr/>
        </p:nvSpPr>
        <p:spPr>
          <a:xfrm>
            <a:off x="402589" y="1159927"/>
            <a:ext cx="4618355" cy="4202430"/>
          </a:xfrm>
          <a:prstGeom prst="rect">
            <a:avLst/>
          </a:prstGeom>
        </p:spPr>
        <p:txBody>
          <a:bodyPr vert="horz" wrap="square" lIns="0" tIns="160020" rIns="0" bIns="0" rtlCol="0">
            <a:spAutoFit/>
          </a:bodyPr>
          <a:lstStyle/>
          <a:p>
            <a:pPr marL="48260" algn="ctr">
              <a:lnSpc>
                <a:spcPct val="100000"/>
              </a:lnSpc>
              <a:spcBef>
                <a:spcPts val="1260"/>
              </a:spcBef>
            </a:pPr>
            <a:r>
              <a:rPr sz="2400" b="1" spc="-5">
                <a:latin typeface="Microsoft JhengHei"/>
                <a:cs typeface="Microsoft JhengHei"/>
              </a:rPr>
              <a:t>美国医疗卫生体制改革</a:t>
            </a:r>
            <a:endParaRPr sz="2400">
              <a:latin typeface="Microsoft JhengHei"/>
              <a:cs typeface="Microsoft JhengHei"/>
            </a:endParaRPr>
          </a:p>
          <a:p>
            <a:pPr marL="102870" indent="-90805">
              <a:lnSpc>
                <a:spcPct val="100000"/>
              </a:lnSpc>
              <a:spcBef>
                <a:spcPts val="969"/>
              </a:spcBef>
              <a:buSzPct val="95000"/>
              <a:buFont typeface="Calibri"/>
              <a:buChar char="▪"/>
              <a:tabLst>
                <a:tab pos="103505"/>
              </a:tabLst>
            </a:pPr>
            <a:r>
              <a:rPr sz="2000">
                <a:latin typeface="宋体"/>
                <a:cs typeface="宋体"/>
              </a:rPr>
              <a:t>美国总统奥巴马</a:t>
            </a:r>
            <a:r>
              <a:rPr sz="2000">
                <a:latin typeface="Calibri"/>
                <a:cs typeface="Calibri"/>
              </a:rPr>
              <a:t>8</a:t>
            </a:r>
            <a:r>
              <a:rPr sz="2000">
                <a:latin typeface="宋体"/>
                <a:cs typeface="宋体"/>
              </a:rPr>
              <a:t>月</a:t>
            </a:r>
            <a:r>
              <a:rPr sz="2000" spc="-10">
                <a:latin typeface="Calibri"/>
                <a:cs typeface="Calibri"/>
              </a:rPr>
              <a:t>16</a:t>
            </a:r>
            <a:r>
              <a:rPr sz="2000" spc="-10">
                <a:latin typeface="宋体"/>
                <a:cs typeface="宋体"/>
              </a:rPr>
              <a:t>日在《纽约时报》</a:t>
            </a:r>
            <a:endParaRPr sz="2000">
              <a:latin typeface="宋体"/>
              <a:cs typeface="宋体"/>
            </a:endParaRPr>
          </a:p>
          <a:p>
            <a:pPr marL="12700" marR="26034">
              <a:lnSpc>
                <a:spcPct val="138500"/>
              </a:lnSpc>
              <a:spcBef>
                <a:spcPts val="550"/>
              </a:spcBef>
            </a:pPr>
            <a:r>
              <a:rPr sz="2000" spc="-5">
                <a:latin typeface="宋体"/>
                <a:cs typeface="宋体"/>
              </a:rPr>
              <a:t>发表题为《我们为什么需要医疗改革》的</a:t>
            </a:r>
            <a:r>
              <a:rPr sz="2000">
                <a:latin typeface="宋体"/>
                <a:cs typeface="宋体"/>
              </a:rPr>
              <a:t>文章在文章中奥巴马指出：</a:t>
            </a:r>
            <a:r>
              <a:rPr sz="2000">
                <a:latin typeface="Calibri"/>
                <a:cs typeface="Calibri"/>
              </a:rPr>
              <a:t>“</a:t>
            </a:r>
            <a:r>
              <a:rPr sz="2000" spc="-10">
                <a:latin typeface="宋体"/>
                <a:cs typeface="宋体"/>
              </a:rPr>
              <a:t>医改关乎人</a:t>
            </a:r>
            <a:endParaRPr sz="2000">
              <a:latin typeface="宋体"/>
              <a:cs typeface="宋体"/>
            </a:endParaRPr>
          </a:p>
          <a:p>
            <a:pPr marL="12700" marR="26034">
              <a:lnSpc>
                <a:spcPct val="138500"/>
              </a:lnSpc>
              <a:spcBef>
                <a:spcPts val="555"/>
              </a:spcBef>
            </a:pPr>
            <a:r>
              <a:rPr sz="2000" spc="-5">
                <a:latin typeface="宋体"/>
                <a:cs typeface="宋体"/>
              </a:rPr>
              <a:t>民的生命和生活，医改与人们的切身利益</a:t>
            </a:r>
            <a:r>
              <a:rPr sz="2000">
                <a:latin typeface="宋体"/>
                <a:cs typeface="宋体"/>
              </a:rPr>
              <a:t>攸关，医改关乎美国的未来。</a:t>
            </a:r>
            <a:r>
              <a:rPr sz="2000" spc="-50">
                <a:latin typeface="Calibri"/>
                <a:cs typeface="Calibri"/>
              </a:rPr>
              <a:t>”</a:t>
            </a:r>
            <a:endParaRPr sz="2000">
              <a:latin typeface="Calibri"/>
              <a:cs typeface="Calibri"/>
            </a:endParaRPr>
          </a:p>
          <a:p>
            <a:pPr marL="12700" marR="5080" indent="90805">
              <a:lnSpc>
                <a:spcPct val="150000"/>
              </a:lnSpc>
              <a:buSzPct val="95000"/>
              <a:buFont typeface="Calibri"/>
              <a:buChar char="▪"/>
              <a:tabLst>
                <a:tab pos="103505"/>
              </a:tabLst>
            </a:pPr>
            <a:r>
              <a:rPr sz="2000">
                <a:latin typeface="宋体"/>
                <a:cs typeface="宋体"/>
              </a:rPr>
              <a:t>目前，医疗开支占美国财政支出的</a:t>
            </a:r>
            <a:r>
              <a:rPr sz="2000" spc="-20">
                <a:latin typeface="Calibri"/>
                <a:cs typeface="Calibri"/>
              </a:rPr>
              <a:t>18%</a:t>
            </a:r>
            <a:r>
              <a:rPr sz="2000" spc="-20">
                <a:latin typeface="宋体"/>
                <a:cs typeface="宋体"/>
              </a:rPr>
              <a:t>，</a:t>
            </a:r>
            <a:r>
              <a:rPr sz="2000">
                <a:latin typeface="宋体"/>
                <a:cs typeface="宋体"/>
              </a:rPr>
              <a:t>到</a:t>
            </a:r>
            <a:r>
              <a:rPr sz="2000" spc="-10">
                <a:latin typeface="Calibri"/>
                <a:cs typeface="Calibri"/>
              </a:rPr>
              <a:t>2020</a:t>
            </a:r>
            <a:r>
              <a:rPr sz="2000" spc="-5">
                <a:latin typeface="宋体"/>
                <a:cs typeface="宋体"/>
              </a:rPr>
              <a:t>年，美国的财政收入支付庞大的医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spc="-10">
                <a:latin typeface="宋体"/>
                <a:cs typeface="宋体"/>
              </a:rPr>
              <a:t>疗开支压力巨大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5410200" y="1130300"/>
            <a:ext cx="3409950" cy="4629150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627062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0" y="765174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1"/>
                </a:moveTo>
                <a:lnTo>
                  <a:pt x="0" y="100011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1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834390" y="1142682"/>
            <a:ext cx="61906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60">
                <a:solidFill>
                  <a:srgbClr val="000000"/>
                </a:solidFill>
              </a:rPr>
              <a:t>李克强 谈新一届政府施政目标：解决三个问题</a:t>
            </a:r>
            <a:endParaRPr sz="2400"/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4584700" y="2057400"/>
            <a:ext cx="4276725" cy="312420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450715" y="5463514"/>
            <a:ext cx="349122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Calibri"/>
                <a:cs typeface="Calibri"/>
              </a:rPr>
              <a:t>—2013</a:t>
            </a:r>
            <a:r>
              <a:rPr sz="1800" spc="-50">
                <a:latin typeface="宋体"/>
                <a:cs typeface="宋体"/>
              </a:rPr>
              <a:t>年两会闭幕式 总理答记者问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11" name="object 11"/>
          <p:cNvSpPr txBox="1"/>
          <p:nvPr/>
        </p:nvSpPr>
        <p:spPr>
          <a:xfrm>
            <a:off x="435928" y="1813604"/>
            <a:ext cx="3856990" cy="4034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6690" indent="-174625">
              <a:lnSpc>
                <a:spcPct val="100000"/>
              </a:lnSpc>
              <a:spcBef>
                <a:spcPts val="100"/>
              </a:spcBef>
              <a:buSzPct val="94444"/>
              <a:buFont typeface="Calibri"/>
              <a:buAutoNum type="arabicPeriod"/>
              <a:tabLst>
                <a:tab pos="187325"/>
              </a:tabLst>
            </a:pPr>
            <a:r>
              <a:rPr sz="1800">
                <a:latin typeface="宋体"/>
                <a:cs typeface="宋体"/>
              </a:rPr>
              <a:t>持续发展经济。</a:t>
            </a:r>
            <a:r>
              <a:rPr sz="1800" b="1" spc="-10">
                <a:latin typeface="Microsoft JhengHei"/>
                <a:cs typeface="Microsoft JhengHei"/>
              </a:rPr>
              <a:t>保持经济持续增长，</a:t>
            </a:r>
            <a:endParaRPr sz="1800">
              <a:latin typeface="Microsoft JhengHei"/>
              <a:cs typeface="Microsoft JhengHei"/>
            </a:endParaRPr>
          </a:p>
          <a:p>
            <a:pPr marL="12700" marR="178435">
              <a:lnSpc>
                <a:spcPct val="150000"/>
              </a:lnSpc>
              <a:spcBef>
                <a:spcPts val="245"/>
              </a:spcBef>
            </a:pPr>
            <a:r>
              <a:rPr sz="1800" b="1" spc="-5">
                <a:latin typeface="Microsoft JhengHei"/>
                <a:cs typeface="Microsoft JhengHei"/>
              </a:rPr>
              <a:t>防范通货膨胀，控制潜在风险，使中国经济不发生大的波动</a:t>
            </a:r>
            <a:endParaRPr sz="1800">
              <a:latin typeface="Microsoft JhengHei"/>
              <a:cs typeface="Microsoft JhengHei"/>
            </a:endParaRPr>
          </a:p>
          <a:p>
            <a:pPr marL="186690" indent="-174625">
              <a:lnSpc>
                <a:spcPct val="100000"/>
              </a:lnSpc>
              <a:spcBef>
                <a:spcPts val="835"/>
              </a:spcBef>
              <a:buSzPct val="94444"/>
              <a:buFont typeface="Calibri"/>
              <a:buAutoNum type="arabicPeriod" startAt="2"/>
              <a:tabLst>
                <a:tab pos="187325"/>
              </a:tabLst>
            </a:pPr>
            <a:r>
              <a:rPr sz="1800">
                <a:latin typeface="宋体"/>
                <a:cs typeface="宋体"/>
              </a:rPr>
              <a:t>不断改善民生。</a:t>
            </a:r>
            <a:r>
              <a:rPr sz="1800" b="1" spc="-10">
                <a:latin typeface="Microsoft JhengHei"/>
                <a:cs typeface="Microsoft JhengHei"/>
              </a:rPr>
              <a:t>着力提高城乡居民，</a:t>
            </a:r>
            <a:endParaRPr sz="1800">
              <a:latin typeface="Microsoft JhengHei"/>
              <a:cs typeface="Microsoft JhengHei"/>
            </a:endParaRPr>
          </a:p>
          <a:p>
            <a:pPr marL="12700" marR="178435" algn="just">
              <a:lnSpc>
                <a:spcPct val="150000"/>
              </a:lnSpc>
              <a:spcBef>
                <a:spcPts val="245"/>
              </a:spcBef>
            </a:pPr>
            <a:r>
              <a:rPr sz="1800" b="1">
                <a:latin typeface="Microsoft JhengHei"/>
                <a:cs typeface="Microsoft JhengHei"/>
              </a:rPr>
              <a:t>特别是低收入者的收入；</a:t>
            </a:r>
            <a:r>
              <a:rPr sz="1800" spc="-10">
                <a:latin typeface="宋体"/>
                <a:cs typeface="宋体"/>
              </a:rPr>
              <a:t>要重点保障</a:t>
            </a:r>
            <a:r>
              <a:rPr sz="1800" spc="-5">
                <a:latin typeface="宋体"/>
                <a:cs typeface="宋体"/>
              </a:rPr>
              <a:t>基本民生，来编织一张覆盖全民的保</a:t>
            </a:r>
            <a:r>
              <a:rPr sz="1800" spc="-10">
                <a:latin typeface="宋体"/>
                <a:cs typeface="宋体"/>
              </a:rPr>
              <a:t>障基本民生的安全网</a:t>
            </a:r>
            <a:endParaRPr sz="1800">
              <a:latin typeface="宋体"/>
              <a:cs typeface="宋体"/>
            </a:endParaRPr>
          </a:p>
          <a:p>
            <a:pPr marL="186690" indent="-174625">
              <a:lnSpc>
                <a:spcPct val="100000"/>
              </a:lnSpc>
              <a:spcBef>
                <a:spcPts val="835"/>
              </a:spcBef>
              <a:buSzPct val="94444"/>
              <a:buFont typeface="Calibri"/>
              <a:buAutoNum type="arabicPeriod" startAt="3"/>
              <a:tabLst>
                <a:tab pos="187325"/>
              </a:tabLst>
            </a:pPr>
            <a:r>
              <a:rPr sz="1800">
                <a:latin typeface="宋体"/>
                <a:cs typeface="宋体"/>
              </a:rPr>
              <a:t>促进社会公正。</a:t>
            </a:r>
            <a:r>
              <a:rPr sz="1800" b="1" spc="-10">
                <a:latin typeface="Microsoft JhengHei"/>
                <a:cs typeface="Microsoft JhengHei"/>
              </a:rPr>
              <a:t>公正是社会创造活</a:t>
            </a:r>
            <a:endParaRPr sz="1800">
              <a:latin typeface="Microsoft JhengHei"/>
              <a:cs typeface="Microsoft JhengHei"/>
            </a:endParaRPr>
          </a:p>
          <a:p>
            <a:pPr marL="12700" marR="178435">
              <a:lnSpc>
                <a:spcPct val="150000"/>
              </a:lnSpc>
              <a:spcBef>
                <a:spcPts val="245"/>
              </a:spcBef>
            </a:pPr>
            <a:r>
              <a:rPr sz="1800" b="1" spc="-5">
                <a:latin typeface="Microsoft JhengHei"/>
                <a:cs typeface="Microsoft JhengHei"/>
              </a:rPr>
              <a:t>力的源泉，也是提高人民满意度的一杆秤，政府理应是社会公正的守护者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225">
              <a:lnSpc>
                <a:spcPct val="100000"/>
              </a:lnSpc>
              <a:spcBef>
                <a:spcPts val="100"/>
              </a:spcBef>
            </a:pPr>
            <a:r>
              <a:rPr sz="2800" spc="-5"/>
              <a:t>我国医药卫生事业改革发展五项任务</a:t>
            </a:r>
            <a:endParaRPr sz="2800"/>
          </a:p>
        </p:txBody>
      </p:sp>
      <p:grpSp>
        <p:nvGrpSpPr>
          <p:cNvPr id="4" name="object 4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689928" y="1527260"/>
            <a:ext cx="7645400" cy="414020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262890" indent="-250825">
              <a:lnSpc>
                <a:spcPct val="100000"/>
              </a:lnSpc>
              <a:spcBef>
                <a:spcPts val="1300"/>
              </a:spcBef>
              <a:buFont typeface="Calibri"/>
              <a:buChar char="◊"/>
              <a:tabLst>
                <a:tab pos="263525"/>
              </a:tabLst>
            </a:pPr>
            <a:r>
              <a:rPr sz="2000" spc="-5">
                <a:latin typeface="宋体"/>
                <a:cs typeface="宋体"/>
              </a:rPr>
              <a:t>在基层全面实施国家基本药物制度</a:t>
            </a:r>
            <a:endParaRPr sz="2000">
              <a:latin typeface="宋体"/>
              <a:cs typeface="宋体"/>
            </a:endParaRPr>
          </a:p>
          <a:p>
            <a:pPr marL="262890" indent="-2508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263525"/>
              </a:tabLst>
            </a:pPr>
            <a:r>
              <a:rPr sz="2000" spc="-5">
                <a:latin typeface="宋体"/>
                <a:cs typeface="宋体"/>
              </a:rPr>
              <a:t>抓好公立医院改革试点。鼓励各地在医院管理体制、医疗服务价格</a:t>
            </a:r>
            <a:endParaRPr sz="2000">
              <a:latin typeface="宋体"/>
              <a:cs typeface="宋体"/>
            </a:endParaRPr>
          </a:p>
          <a:p>
            <a:pPr marL="12700" marR="5080">
              <a:lnSpc>
                <a:spcPct val="150000"/>
              </a:lnSpc>
              <a:spcBef>
                <a:spcPts val="275"/>
              </a:spcBef>
            </a:pPr>
            <a:r>
              <a:rPr sz="2000" spc="-5">
                <a:latin typeface="宋体"/>
                <a:cs typeface="宋体"/>
              </a:rPr>
              <a:t>形成机制和监管机制等方面大胆探索。完善医疗纠纷调处机制，改善</a:t>
            </a:r>
            <a:r>
              <a:rPr sz="2000" spc="-15">
                <a:latin typeface="宋体"/>
                <a:cs typeface="宋体"/>
              </a:rPr>
              <a:t>医患关系</a:t>
            </a:r>
            <a:endParaRPr sz="2000">
              <a:latin typeface="宋体"/>
              <a:cs typeface="宋体"/>
            </a:endParaRPr>
          </a:p>
          <a:p>
            <a:pPr marL="262890" indent="-250825">
              <a:lnSpc>
                <a:spcPct val="100000"/>
              </a:lnSpc>
              <a:spcBef>
                <a:spcPts val="925"/>
              </a:spcBef>
              <a:buFont typeface="Calibri"/>
              <a:buChar char="◊"/>
              <a:tabLst>
                <a:tab pos="263525"/>
              </a:tabLst>
            </a:pPr>
            <a:r>
              <a:rPr sz="2000" spc="-5">
                <a:latin typeface="宋体"/>
                <a:cs typeface="宋体"/>
              </a:rPr>
              <a:t>提高基本医疗保障水平。稳定提高城镇职工、居民医保参保率和新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spc="-10">
                <a:latin typeface="宋体"/>
                <a:cs typeface="宋体"/>
              </a:rPr>
              <a:t>农合参合率。</a:t>
            </a:r>
            <a:endParaRPr sz="2000">
              <a:latin typeface="宋体"/>
              <a:cs typeface="宋体"/>
            </a:endParaRPr>
          </a:p>
          <a:p>
            <a:pPr marL="262890" indent="-250825">
              <a:lnSpc>
                <a:spcPct val="100000"/>
              </a:lnSpc>
              <a:spcBef>
                <a:spcPts val="925"/>
              </a:spcBef>
              <a:buFont typeface="Calibri"/>
              <a:buChar char="◊"/>
              <a:tabLst>
                <a:tab pos="263525"/>
              </a:tabLst>
            </a:pPr>
            <a:r>
              <a:rPr sz="2000" spc="-5">
                <a:latin typeface="宋体"/>
                <a:cs typeface="宋体"/>
              </a:rPr>
              <a:t>完成农村三级卫生服务网和城市社区卫生服务机构建设任务；大力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spc="-5">
                <a:latin typeface="宋体"/>
                <a:cs typeface="宋体"/>
              </a:rPr>
              <a:t>发展中医药和民族医药事业，落实各项扶持政策</a:t>
            </a:r>
            <a:endParaRPr sz="2000">
              <a:latin typeface="宋体"/>
              <a:cs typeface="宋体"/>
            </a:endParaRPr>
          </a:p>
          <a:p>
            <a:pPr marL="262890" indent="-250825">
              <a:lnSpc>
                <a:spcPct val="100000"/>
              </a:lnSpc>
              <a:spcBef>
                <a:spcPts val="925"/>
              </a:spcBef>
              <a:buFont typeface="Calibri"/>
              <a:buChar char="◊"/>
              <a:tabLst>
                <a:tab pos="263525"/>
              </a:tabLst>
            </a:pPr>
            <a:r>
              <a:rPr sz="2000" spc="-5">
                <a:latin typeface="宋体"/>
                <a:cs typeface="宋体"/>
              </a:rPr>
              <a:t>鼓励社会资本举办医疗机构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3578" y="1768957"/>
            <a:ext cx="7950200" cy="3119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4490" indent="-300990" algn="just">
              <a:lnSpc>
                <a:spcPct val="100000"/>
              </a:lnSpc>
              <a:spcBef>
                <a:spcPts val="100"/>
              </a:spcBef>
              <a:buFont typeface="Calibri"/>
              <a:buChar char="◊"/>
              <a:tabLst>
                <a:tab pos="365125"/>
              </a:tabLst>
            </a:pPr>
            <a:r>
              <a:rPr sz="2400">
                <a:latin typeface="宋体"/>
                <a:cs typeface="宋体"/>
              </a:rPr>
              <a:t>充分发挥中医药（民族药</a:t>
            </a:r>
            <a:r>
              <a:rPr sz="2400">
                <a:latin typeface="Calibri"/>
                <a:cs typeface="Calibri"/>
              </a:rPr>
              <a:t>)</a:t>
            </a:r>
            <a:r>
              <a:rPr sz="2400" spc="-5">
                <a:latin typeface="宋体"/>
                <a:cs typeface="宋体"/>
              </a:rPr>
              <a:t>在疾病预防控制、应对突发</a:t>
            </a:r>
            <a:endParaRPr sz="2400">
              <a:latin typeface="宋体"/>
              <a:cs typeface="宋体"/>
            </a:endParaRPr>
          </a:p>
          <a:p>
            <a:pPr marL="12700" marR="614680" algn="just">
              <a:lnSpc>
                <a:spcPct val="150000"/>
              </a:lnSpc>
              <a:spcBef>
                <a:spcPts val="330"/>
              </a:spcBef>
            </a:pPr>
            <a:r>
              <a:rPr sz="2400" spc="-5">
                <a:latin typeface="宋体"/>
                <a:cs typeface="宋体"/>
              </a:rPr>
              <a:t>公共卫生事件、医疗服务中的作用。加强中医临床研究基地和中医院建设，组织开展中医药防治疑难疾病的联合攻关。在基层医疗卫生服务中，大力推广中医药适宜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latin typeface="宋体"/>
                <a:cs typeface="宋体"/>
              </a:rPr>
              <a:t>技术。采取扶持中医药发展政策，促进中医药继承和创新。</a:t>
            </a:r>
            <a:endParaRPr sz="2400">
              <a:latin typeface="宋体"/>
              <a:cs typeface="宋体"/>
            </a:endParaRPr>
          </a:p>
          <a:p>
            <a:pPr marL="205104" algn="ctr">
              <a:lnSpc>
                <a:spcPct val="100000"/>
              </a:lnSpc>
              <a:spcBef>
                <a:spcPts val="1710"/>
              </a:spcBef>
            </a:pPr>
            <a:r>
              <a:rPr sz="1800">
                <a:latin typeface="Calibri"/>
                <a:cs typeface="Calibri"/>
              </a:rPr>
              <a:t>—</a:t>
            </a:r>
            <a:r>
              <a:rPr sz="1800" spc="-5">
                <a:latin typeface="宋体"/>
                <a:cs typeface="宋体"/>
              </a:rPr>
              <a:t>中共中央国务院关于深化医药卫生体制改革的意见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20</a:t>
            </a:fld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5400"/>
            <a:ext cx="9144000" cy="7683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2885" y="157981"/>
            <a:ext cx="530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中医药是我国医改成功的保障</a:t>
            </a:r>
          </a:p>
        </p:txBody>
      </p:sp>
      <p:sp>
        <p:nvSpPr>
          <p:cNvPr id="4" name="object 4"/>
          <p:cNvSpPr/>
          <p:nvPr/>
        </p:nvSpPr>
        <p:spPr>
          <a:xfrm>
            <a:off x="0" y="765174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1"/>
                </a:moveTo>
                <a:lnTo>
                  <a:pt x="0" y="100011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1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575300" y="1384300"/>
            <a:ext cx="2857500" cy="2076450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5575300" y="3721100"/>
            <a:ext cx="3568700" cy="3136900"/>
            <a:chOff x="5575300" y="3721100"/>
            <a:chExt cx="3568700" cy="3136900"/>
          </a:xfrm>
        </p:grpSpPr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575300" y="3721100"/>
              <a:ext cx="2819400" cy="2066925"/>
            </a:xfrm>
            <a:prstGeom prst="rect">
              <a:avLst/>
            </a:prstGeom>
          </p:spPr>
        </p:pic>
      </p:grpSp>
      <p:grpSp>
        <p:nvGrpSpPr>
          <p:cNvPr id="11" name="object 11"/>
          <p:cNvGrpSpPr/>
          <p:nvPr/>
        </p:nvGrpSpPr>
        <p:grpSpPr>
          <a:xfrm>
            <a:off x="527050" y="1319212"/>
            <a:ext cx="4813300" cy="2176780"/>
            <a:chOff x="527050" y="1319212"/>
            <a:chExt cx="4813300" cy="2176780"/>
          </a:xfrm>
        </p:grpSpPr>
        <p:sp>
          <p:nvSpPr>
            <p:cNvPr id="12" name="object 12"/>
            <p:cNvSpPr/>
            <p:nvPr/>
          </p:nvSpPr>
          <p:spPr>
            <a:xfrm>
              <a:off x="539750" y="1331912"/>
              <a:ext cx="4787900" cy="2151380"/>
            </a:xfrm>
            <a:custGeom>
              <a:rect l="l" t="t" r="r" b="b"/>
              <a:pathLst>
                <a:path w="4787900" h="2151379">
                  <a:moveTo>
                    <a:pt x="4787900" y="2151061"/>
                  </a:moveTo>
                  <a:lnTo>
                    <a:pt x="0" y="2151061"/>
                  </a:lnTo>
                  <a:lnTo>
                    <a:pt x="0" y="0"/>
                  </a:lnTo>
                  <a:lnTo>
                    <a:pt x="4787900" y="0"/>
                  </a:lnTo>
                  <a:lnTo>
                    <a:pt x="4787900" y="215106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39750" y="1331912"/>
              <a:ext cx="4787900" cy="2151380"/>
            </a:xfrm>
            <a:custGeom>
              <a:rect l="l" t="t" r="r" b="b"/>
              <a:pathLst>
                <a:path w="4787900" h="2151379">
                  <a:moveTo>
                    <a:pt x="0" y="0"/>
                  </a:moveTo>
                  <a:lnTo>
                    <a:pt x="4787900" y="0"/>
                  </a:lnTo>
                  <a:lnTo>
                    <a:pt x="4787900" y="2151061"/>
                  </a:lnTo>
                  <a:lnTo>
                    <a:pt x="0" y="2151061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4F81B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618489" y="1339585"/>
            <a:ext cx="4826000" cy="2051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b="1" spc="-5">
                <a:latin typeface="Microsoft JhengHei"/>
                <a:cs typeface="Microsoft JhengHei"/>
              </a:rPr>
              <a:t>中医药是中华民族的宝贵财富，是中华文明的</a:t>
            </a:r>
            <a:r>
              <a:rPr sz="1800" b="1" spc="-50">
                <a:latin typeface="Microsoft JhengHei"/>
                <a:cs typeface="Microsoft JhengHei"/>
              </a:rPr>
              <a:t> </a:t>
            </a:r>
            <a:r>
              <a:rPr sz="1800" b="1" spc="-5">
                <a:latin typeface="Microsoft JhengHei"/>
                <a:cs typeface="Microsoft JhengHei"/>
              </a:rPr>
              <a:t>载体之一。中医药价格相对便宜、安全可靠、</a:t>
            </a:r>
            <a:r>
              <a:rPr sz="1800" b="1" spc="-50">
                <a:latin typeface="Microsoft JhengHei"/>
                <a:cs typeface="Microsoft JhengHei"/>
              </a:rPr>
              <a:t> </a:t>
            </a:r>
            <a:r>
              <a:rPr sz="1800" b="1">
                <a:latin typeface="Microsoft JhengHei"/>
                <a:cs typeface="Microsoft JhengHei"/>
              </a:rPr>
              <a:t>深受群众欢迎，所以这个方面的工作还要加强</a:t>
            </a:r>
            <a:r>
              <a:rPr sz="1800" spc="-50">
                <a:latin typeface="宋体"/>
                <a:cs typeface="宋体"/>
              </a:rPr>
              <a:t>，</a:t>
            </a:r>
            <a:r>
              <a:rPr sz="1800" spc="-5">
                <a:latin typeface="宋体"/>
                <a:cs typeface="宋体"/>
              </a:rPr>
              <a:t>让中药在医改中起到更大作用</a:t>
            </a:r>
            <a:endParaRPr sz="1800">
              <a:latin typeface="宋体"/>
              <a:cs typeface="宋体"/>
            </a:endParaRPr>
          </a:p>
          <a:p>
            <a:pPr marL="26670" algn="ctr">
              <a:lnSpc>
                <a:spcPct val="100000"/>
              </a:lnSpc>
              <a:spcBef>
                <a:spcPts val="830"/>
              </a:spcBef>
            </a:pPr>
            <a:r>
              <a:rPr sz="1800">
                <a:latin typeface="Calibri"/>
                <a:cs typeface="Calibri"/>
              </a:rPr>
              <a:t>—</a:t>
            </a:r>
            <a:r>
              <a:rPr sz="1800" spc="-5">
                <a:latin typeface="宋体"/>
                <a:cs typeface="宋体"/>
              </a:rPr>
              <a:t>李斌，</a:t>
            </a:r>
            <a:r>
              <a:rPr sz="1800" spc="-10">
                <a:latin typeface="Calibri"/>
                <a:cs typeface="Calibri"/>
              </a:rPr>
              <a:t>2013.3</a:t>
            </a:r>
            <a:r>
              <a:rPr sz="1800" spc="-10">
                <a:latin typeface="宋体"/>
                <a:cs typeface="宋体"/>
              </a:rPr>
              <a:t>十二届人大一次会议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21</a:t>
            </a:fld>
          </a:p>
        </p:txBody>
      </p:sp>
      <p:sp>
        <p:nvSpPr>
          <p:cNvPr id="15" name="object 15"/>
          <p:cNvSpPr txBox="1"/>
          <p:nvPr/>
        </p:nvSpPr>
        <p:spPr>
          <a:xfrm>
            <a:off x="468311" y="3635375"/>
            <a:ext cx="5040630" cy="2151380"/>
          </a:xfrm>
          <a:prstGeom prst="rect">
            <a:avLst/>
          </a:prstGeom>
          <a:solidFill>
            <a:srgbClr val="FFFFFF"/>
          </a:solidFill>
          <a:ln w="25400">
            <a:solidFill>
              <a:srgbClr val="4F81BD"/>
            </a:solidFill>
          </a:ln>
        </p:spPr>
        <p:txBody>
          <a:bodyPr vert="horz" wrap="square" lIns="0" tIns="20320" rIns="0" bIns="0" rtlCol="0">
            <a:spAutoFit/>
          </a:bodyPr>
          <a:lstStyle/>
          <a:p>
            <a:pPr marL="90805" marR="1740535">
              <a:lnSpc>
                <a:spcPct val="150000"/>
              </a:lnSpc>
              <a:spcBef>
                <a:spcPts val="160"/>
              </a:spcBef>
            </a:pPr>
            <a:r>
              <a:rPr sz="1800" spc="-5">
                <a:latin typeface="宋体"/>
                <a:cs typeface="宋体"/>
              </a:rPr>
              <a:t>深化医改为中医药发展带来契机中医药发展为医改提供重要动力</a:t>
            </a:r>
            <a:endParaRPr sz="1800">
              <a:latin typeface="宋体"/>
              <a:cs typeface="宋体"/>
            </a:endParaRPr>
          </a:p>
          <a:p>
            <a:pPr marL="90805" marR="140335">
              <a:lnSpc>
                <a:spcPct val="150000"/>
              </a:lnSpc>
            </a:pPr>
            <a:r>
              <a:rPr sz="1800" b="1" spc="-5">
                <a:latin typeface="Microsoft JhengHei"/>
                <a:cs typeface="Microsoft JhengHei"/>
              </a:rPr>
              <a:t>中西医并重是我国卫生工作长期坚持的基本方针</a:t>
            </a:r>
            <a:r>
              <a:rPr sz="1800" b="1" spc="-15">
                <a:latin typeface="Microsoft JhengHei"/>
                <a:cs typeface="Microsoft JhengHei"/>
              </a:rPr>
              <a:t>中医药在我国 具有独特优势，具有不可替代性</a:t>
            </a:r>
            <a:endParaRPr sz="1800">
              <a:latin typeface="Microsoft JhengHei"/>
              <a:cs typeface="Microsoft JhengHei"/>
            </a:endParaRPr>
          </a:p>
          <a:p>
            <a:pPr marL="1537970">
              <a:lnSpc>
                <a:spcPct val="100000"/>
              </a:lnSpc>
              <a:spcBef>
                <a:spcPts val="830"/>
              </a:spcBef>
            </a:pPr>
            <a:r>
              <a:rPr sz="1800">
                <a:latin typeface="Calibri"/>
                <a:cs typeface="Calibri"/>
              </a:rPr>
              <a:t>—</a:t>
            </a:r>
            <a:r>
              <a:rPr sz="1800" spc="-5">
                <a:latin typeface="宋体"/>
                <a:cs typeface="宋体"/>
              </a:rPr>
              <a:t>陈竺，</a:t>
            </a:r>
            <a:r>
              <a:rPr sz="1800" spc="-10">
                <a:latin typeface="Calibri"/>
                <a:cs typeface="Calibri"/>
              </a:rPr>
              <a:t>2012.3</a:t>
            </a:r>
            <a:r>
              <a:rPr sz="1800" spc="-10">
                <a:latin typeface="宋体"/>
                <a:cs typeface="宋体"/>
              </a:rPr>
              <a:t>三论中医药发展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25400"/>
            <a:ext cx="9144000" cy="7683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26638" y="157981"/>
            <a:ext cx="449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三、中药现代化研究进展</a:t>
            </a:r>
          </a:p>
        </p:txBody>
      </p:sp>
      <p:sp>
        <p:nvSpPr>
          <p:cNvPr id="4" name="object 4"/>
          <p:cNvSpPr/>
          <p:nvPr/>
        </p:nvSpPr>
        <p:spPr>
          <a:xfrm>
            <a:off x="0" y="765174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1"/>
                </a:moveTo>
                <a:lnTo>
                  <a:pt x="0" y="100011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1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901700" y="1142999"/>
            <a:ext cx="6993255" cy="3173730"/>
            <a:chOff x="901700" y="1142999"/>
            <a:chExt cx="6993255" cy="317373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349500" y="1142999"/>
              <a:ext cx="5456237" cy="104933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854200" y="1841500"/>
              <a:ext cx="6034088" cy="111601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257300" y="2476500"/>
              <a:ext cx="6626225" cy="111601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1700" y="3200399"/>
              <a:ext cx="6992938" cy="1116011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31800" y="4419600"/>
            <a:ext cx="8712200" cy="2438400"/>
            <a:chOff x="431800" y="4419600"/>
            <a:chExt cx="8712200" cy="2438400"/>
          </a:xfrm>
        </p:grpSpPr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31800" y="4419600"/>
              <a:ext cx="8393112" cy="828675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547051" y="950595"/>
            <a:ext cx="5814060" cy="29457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近十五年中药现代化发展规划</a:t>
            </a:r>
            <a:endParaRPr sz="2400">
              <a:latin typeface="宋体"/>
              <a:cs typeface="宋体"/>
            </a:endParaRPr>
          </a:p>
          <a:p>
            <a:pPr marL="3161665">
              <a:lnSpc>
                <a:spcPct val="100000"/>
              </a:lnSpc>
              <a:spcBef>
                <a:spcPts val="1445"/>
              </a:spcBef>
            </a:pPr>
            <a:r>
              <a:rPr sz="1800" spc="-10">
                <a:latin typeface="Calibri"/>
                <a:cs typeface="Calibri"/>
              </a:rPr>
              <a:t>2006</a:t>
            </a:r>
            <a:r>
              <a:rPr sz="1800" spc="-10">
                <a:latin typeface="宋体"/>
                <a:cs typeface="宋体"/>
              </a:rPr>
              <a:t>年创新药物重大专项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750">
              <a:latin typeface="宋体"/>
              <a:cs typeface="宋体"/>
            </a:endParaRPr>
          </a:p>
          <a:p>
            <a:pPr marL="2594610">
              <a:lnSpc>
                <a:spcPct val="100000"/>
              </a:lnSpc>
            </a:pPr>
            <a:r>
              <a:rPr sz="1800" spc="-10">
                <a:latin typeface="Calibri"/>
                <a:cs typeface="Calibri"/>
              </a:rPr>
              <a:t>2005</a:t>
            </a:r>
            <a:r>
              <a:rPr sz="1800" spc="-5">
                <a:latin typeface="宋体"/>
                <a:cs typeface="宋体"/>
              </a:rPr>
              <a:t>年中医药创新发展规划纲要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200">
              <a:latin typeface="宋体"/>
              <a:cs typeface="宋体"/>
            </a:endParaRPr>
          </a:p>
          <a:p>
            <a:pPr marL="2534920">
              <a:lnSpc>
                <a:spcPct val="100000"/>
              </a:lnSpc>
            </a:pPr>
            <a:r>
              <a:rPr sz="1800" spc="-10">
                <a:latin typeface="Calibri"/>
                <a:cs typeface="Calibri"/>
              </a:rPr>
              <a:t>2002</a:t>
            </a:r>
            <a:r>
              <a:rPr sz="1800" spc="-5">
                <a:latin typeface="宋体"/>
                <a:cs typeface="宋体"/>
              </a:rPr>
              <a:t>年中药现代化发展纲要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750">
              <a:latin typeface="宋体"/>
              <a:cs typeface="宋体"/>
            </a:endParaRPr>
          </a:p>
          <a:p>
            <a:pPr marL="2011680">
              <a:lnSpc>
                <a:spcPct val="100000"/>
              </a:lnSpc>
            </a:pPr>
            <a:r>
              <a:rPr sz="1800" spc="-10">
                <a:latin typeface="Calibri"/>
                <a:cs typeface="Calibri"/>
              </a:rPr>
              <a:t>1998</a:t>
            </a:r>
            <a:r>
              <a:rPr sz="1800" spc="-5">
                <a:latin typeface="宋体"/>
                <a:cs typeface="宋体"/>
              </a:rPr>
              <a:t>年中药科技产业基地建设规划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95250" y="4208462"/>
            <a:ext cx="8723630" cy="132080"/>
            <a:chOff x="95250" y="4208462"/>
            <a:chExt cx="8723630" cy="132080"/>
          </a:xfrm>
        </p:grpSpPr>
        <p:sp>
          <p:nvSpPr>
            <p:cNvPr id="17" name="object 17"/>
            <p:cNvSpPr/>
            <p:nvPr/>
          </p:nvSpPr>
          <p:spPr>
            <a:xfrm>
              <a:off x="107950" y="4221162"/>
              <a:ext cx="8698230" cy="106680"/>
            </a:xfrm>
            <a:custGeom>
              <a:rect l="l" t="t" r="r" b="b"/>
              <a:pathLst>
                <a:path w="8698230" h="106679">
                  <a:moveTo>
                    <a:pt x="8644759" y="106361"/>
                  </a:moveTo>
                  <a:lnTo>
                    <a:pt x="8644759" y="79771"/>
                  </a:lnTo>
                  <a:lnTo>
                    <a:pt x="0" y="79771"/>
                  </a:lnTo>
                  <a:lnTo>
                    <a:pt x="0" y="26590"/>
                  </a:lnTo>
                  <a:lnTo>
                    <a:pt x="8644759" y="26590"/>
                  </a:lnTo>
                  <a:lnTo>
                    <a:pt x="8644759" y="0"/>
                  </a:lnTo>
                  <a:lnTo>
                    <a:pt x="8697911" y="53180"/>
                  </a:lnTo>
                  <a:lnTo>
                    <a:pt x="8644759" y="106361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07950" y="4221162"/>
              <a:ext cx="8698230" cy="106680"/>
            </a:xfrm>
            <a:custGeom>
              <a:rect l="l" t="t" r="r" b="b"/>
              <a:pathLst>
                <a:path w="8698230" h="106679">
                  <a:moveTo>
                    <a:pt x="0" y="26590"/>
                  </a:moveTo>
                  <a:lnTo>
                    <a:pt x="8644759" y="26590"/>
                  </a:lnTo>
                  <a:lnTo>
                    <a:pt x="8644759" y="0"/>
                  </a:lnTo>
                  <a:lnTo>
                    <a:pt x="8697911" y="53180"/>
                  </a:lnTo>
                  <a:lnTo>
                    <a:pt x="8644759" y="106361"/>
                  </a:lnTo>
                  <a:lnTo>
                    <a:pt x="8644759" y="79771"/>
                  </a:lnTo>
                  <a:lnTo>
                    <a:pt x="0" y="79771"/>
                  </a:lnTo>
                  <a:lnTo>
                    <a:pt x="0" y="26590"/>
                  </a:lnTo>
                  <a:close/>
                </a:path>
              </a:pathLst>
            </a:custGeom>
            <a:ln w="25400">
              <a:solidFill>
                <a:srgbClr val="375D8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1187450" y="5516562"/>
            <a:ext cx="6480175" cy="454025"/>
          </a:xfrm>
          <a:prstGeom prst="rect">
            <a:avLst/>
          </a:prstGeom>
          <a:solidFill>
            <a:srgbClr val="4F81BD"/>
          </a:solidFill>
          <a:ln w="25400">
            <a:solidFill>
              <a:srgbClr val="375D8A"/>
            </a:solidFill>
          </a:ln>
        </p:spPr>
        <p:txBody>
          <a:bodyPr vert="horz" wrap="square" lIns="0" tIns="82550" rIns="0" bIns="0" rtlCol="0">
            <a:spAutoFit/>
          </a:bodyPr>
          <a:lstStyle/>
          <a:p>
            <a:pPr marL="419100">
              <a:lnSpc>
                <a:spcPct val="100000"/>
              </a:lnSpc>
              <a:spcBef>
                <a:spcPts val="650"/>
              </a:spcBef>
              <a:tabLst>
                <a:tab pos="1845945"/>
                <a:tab pos="3502660"/>
                <a:tab pos="5298440"/>
              </a:tabLst>
            </a:pPr>
            <a:r>
              <a:rPr sz="2000" b="1">
                <a:solidFill>
                  <a:srgbClr val="FF0000"/>
                </a:solidFill>
                <a:latin typeface="Microsoft JhengHei"/>
                <a:cs typeface="Microsoft JhengHei"/>
              </a:rPr>
              <a:t>九</a:t>
            </a:r>
            <a:r>
              <a:rPr sz="2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五</a:t>
            </a:r>
            <a:r>
              <a:rPr sz="2000" b="1">
                <a:solidFill>
                  <a:srgbClr val="FF0000"/>
                </a:solidFill>
                <a:latin typeface="Microsoft JhengHei"/>
                <a:cs typeface="Microsoft JhengHei"/>
              </a:rPr>
              <a:t>	十</a:t>
            </a:r>
            <a:r>
              <a:rPr sz="2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五</a:t>
            </a:r>
            <a:r>
              <a:rPr sz="2000" b="1">
                <a:solidFill>
                  <a:srgbClr val="FF0000"/>
                </a:solidFill>
                <a:latin typeface="Microsoft JhengHei"/>
                <a:cs typeface="Microsoft JhengHei"/>
              </a:rPr>
              <a:t>	十一</a:t>
            </a:r>
            <a:r>
              <a:rPr sz="2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五</a:t>
            </a:r>
            <a:r>
              <a:rPr sz="2000" b="1">
                <a:solidFill>
                  <a:srgbClr val="FF0000"/>
                </a:solidFill>
                <a:latin typeface="Microsoft JhengHei"/>
                <a:cs typeface="Microsoft JhengHei"/>
              </a:rPr>
              <a:t>	十二</a:t>
            </a:r>
            <a:r>
              <a:rPr sz="2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五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22</a:t>
            </a:fld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61651" y="410393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中药现代化研究进展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693228" y="1381230"/>
            <a:ext cx="4201160" cy="4527550"/>
          </a:xfrm>
          <a:prstGeom prst="rect">
            <a:avLst/>
          </a:prstGeom>
        </p:spPr>
        <p:txBody>
          <a:bodyPr vert="horz" wrap="square" lIns="0" tIns="1301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25"/>
              </a:spcBef>
            </a:pPr>
            <a:r>
              <a:rPr sz="2000" spc="-5">
                <a:latin typeface="宋体"/>
                <a:cs typeface="宋体"/>
              </a:rPr>
              <a:t>中药现代化取得的进展</a:t>
            </a:r>
            <a:endParaRPr sz="2000">
              <a:latin typeface="宋体"/>
              <a:cs typeface="宋体"/>
            </a:endParaRPr>
          </a:p>
          <a:p>
            <a:pPr marL="320040" indent="-250825">
              <a:lnSpc>
                <a:spcPct val="100000"/>
              </a:lnSpc>
              <a:spcBef>
                <a:spcPts val="925"/>
              </a:spcBef>
              <a:buFont typeface="Calibri"/>
              <a:buChar char="◊"/>
              <a:tabLst>
                <a:tab pos="320675"/>
              </a:tabLst>
            </a:pPr>
            <a:r>
              <a:rPr sz="2000" spc="-5">
                <a:latin typeface="宋体"/>
                <a:cs typeface="宋体"/>
              </a:rPr>
              <a:t>一批中药现代化科技产业基地建成</a:t>
            </a:r>
            <a:endParaRPr sz="2000">
              <a:latin typeface="宋体"/>
              <a:cs typeface="宋体"/>
            </a:endParaRPr>
          </a:p>
          <a:p>
            <a:pPr marL="320040" indent="-2508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20675"/>
              </a:tabLst>
            </a:pPr>
            <a:r>
              <a:rPr sz="2000" spc="-5">
                <a:latin typeface="宋体"/>
                <a:cs typeface="宋体"/>
              </a:rPr>
              <a:t>一批现代化中药企业拔地而起</a:t>
            </a:r>
            <a:endParaRPr sz="2000">
              <a:latin typeface="宋体"/>
              <a:cs typeface="宋体"/>
            </a:endParaRPr>
          </a:p>
          <a:p>
            <a:pPr marL="320040" indent="-2508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20675"/>
              </a:tabLst>
            </a:pPr>
            <a:r>
              <a:rPr sz="2000" spc="-5">
                <a:latin typeface="宋体"/>
                <a:cs typeface="宋体"/>
              </a:rPr>
              <a:t>一批先进仪器和技术推广应用</a:t>
            </a:r>
            <a:endParaRPr sz="2000">
              <a:latin typeface="宋体"/>
              <a:cs typeface="宋体"/>
            </a:endParaRPr>
          </a:p>
          <a:p>
            <a:pPr marL="320040" indent="-2508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20675"/>
              </a:tabLst>
            </a:pPr>
            <a:r>
              <a:rPr sz="2000" spc="-5">
                <a:latin typeface="宋体"/>
                <a:cs typeface="宋体"/>
              </a:rPr>
              <a:t>一批现代中药大品种应运而生</a:t>
            </a:r>
            <a:endParaRPr sz="2000">
              <a:latin typeface="宋体"/>
              <a:cs typeface="宋体"/>
            </a:endParaRPr>
          </a:p>
          <a:p>
            <a:pPr marL="320040" indent="-2508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20675"/>
              </a:tabLst>
            </a:pPr>
            <a:r>
              <a:rPr sz="2000" spc="-5">
                <a:latin typeface="宋体"/>
                <a:cs typeface="宋体"/>
              </a:rPr>
              <a:t>一批中药法规标准颁布执行</a:t>
            </a:r>
            <a:endParaRPr sz="2000">
              <a:latin typeface="宋体"/>
              <a:cs typeface="宋体"/>
            </a:endParaRPr>
          </a:p>
          <a:p>
            <a:pPr marL="320040" indent="-2508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20675"/>
              </a:tabLst>
            </a:pPr>
            <a:r>
              <a:rPr sz="2000" spc="-5">
                <a:latin typeface="宋体"/>
                <a:cs typeface="宋体"/>
              </a:rPr>
              <a:t>一批省市制定了中药发展规划</a:t>
            </a:r>
            <a:endParaRPr sz="2000">
              <a:latin typeface="宋体"/>
              <a:cs typeface="宋体"/>
            </a:endParaRPr>
          </a:p>
          <a:p>
            <a:pPr marL="320040" indent="-250825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20675"/>
              </a:tabLst>
            </a:pPr>
            <a:r>
              <a:rPr sz="2000" spc="-5">
                <a:latin typeface="宋体"/>
                <a:cs typeface="宋体"/>
              </a:rPr>
              <a:t>一批多学科研究团队已经形成</a:t>
            </a:r>
            <a:endParaRPr sz="2000">
              <a:latin typeface="宋体"/>
              <a:cs typeface="宋体"/>
            </a:endParaRPr>
          </a:p>
          <a:p>
            <a:pPr marL="377825" indent="-308610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77825"/>
                <a:tab pos="378460"/>
              </a:tabLst>
            </a:pPr>
            <a:r>
              <a:rPr sz="2000" spc="-5">
                <a:latin typeface="宋体"/>
                <a:cs typeface="宋体"/>
              </a:rPr>
              <a:t>一批高层次论文在国外发表</a:t>
            </a:r>
            <a:endParaRPr sz="2000">
              <a:latin typeface="宋体"/>
              <a:cs typeface="宋体"/>
            </a:endParaRPr>
          </a:p>
          <a:p>
            <a:pPr marL="377825" indent="-308610">
              <a:lnSpc>
                <a:spcPct val="100000"/>
              </a:lnSpc>
              <a:spcBef>
                <a:spcPts val="1200"/>
              </a:spcBef>
              <a:buFont typeface="Calibri"/>
              <a:buChar char="◊"/>
              <a:tabLst>
                <a:tab pos="377825"/>
                <a:tab pos="378460"/>
              </a:tabLst>
            </a:pPr>
            <a:r>
              <a:rPr sz="2000" spc="-5">
                <a:latin typeface="宋体"/>
                <a:cs typeface="宋体"/>
              </a:rPr>
              <a:t>一批国外研究机构开展了中药研究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23</a:t>
            </a:fld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2225" y="1954211"/>
            <a:ext cx="4418330" cy="3503929"/>
            <a:chOff x="22225" y="1954211"/>
            <a:chExt cx="4418330" cy="3503929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25" y="1966911"/>
              <a:ext cx="4395787" cy="34798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4925" y="1966911"/>
              <a:ext cx="4392930" cy="3478529"/>
            </a:xfrm>
            <a:custGeom>
              <a:rect l="l" t="t" r="r" b="b"/>
              <a:pathLst>
                <a:path w="4392930" h="3478529">
                  <a:moveTo>
                    <a:pt x="0" y="0"/>
                  </a:moveTo>
                  <a:lnTo>
                    <a:pt x="4392612" y="0"/>
                  </a:lnTo>
                  <a:lnTo>
                    <a:pt x="4392612" y="3478211"/>
                  </a:lnTo>
                  <a:lnTo>
                    <a:pt x="0" y="3478211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4F81B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476750" y="1903411"/>
            <a:ext cx="4572000" cy="3879850"/>
            <a:chOff x="4476750" y="1903411"/>
            <a:chExt cx="4572000" cy="387985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489450" y="1916111"/>
              <a:ext cx="4552950" cy="385603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489450" y="1916111"/>
              <a:ext cx="4546600" cy="3854450"/>
            </a:xfrm>
            <a:custGeom>
              <a:rect l="l" t="t" r="r" b="b"/>
              <a:pathLst>
                <a:path w="4546600" h="3854450">
                  <a:moveTo>
                    <a:pt x="0" y="0"/>
                  </a:moveTo>
                  <a:lnTo>
                    <a:pt x="4546600" y="0"/>
                  </a:lnTo>
                  <a:lnTo>
                    <a:pt x="4546600" y="3854450"/>
                  </a:lnTo>
                  <a:lnTo>
                    <a:pt x="0" y="385445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4F81B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921828" y="559536"/>
            <a:ext cx="43027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000000"/>
                </a:solidFill>
                <a:latin typeface="Calibri"/>
                <a:cs typeface="Calibri"/>
              </a:rPr>
              <a:t>2010</a:t>
            </a:r>
            <a:r>
              <a:rPr sz="2800" spc="-5">
                <a:solidFill>
                  <a:srgbClr val="000000"/>
                </a:solidFill>
              </a:rPr>
              <a:t>年中国制药工业百强榜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24</a:t>
            </a:fld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19100" y="1993900"/>
            <a:ext cx="8382000" cy="28797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23157" y="1423136"/>
            <a:ext cx="53695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000000"/>
                </a:solidFill>
                <a:latin typeface="Calibri"/>
                <a:cs typeface="Calibri"/>
              </a:rPr>
              <a:t>2010</a:t>
            </a:r>
            <a:r>
              <a:rPr sz="2800" spc="-5">
                <a:solidFill>
                  <a:srgbClr val="000000"/>
                </a:solidFill>
              </a:rPr>
              <a:t>年我国制药百强企业行业属性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25</a:t>
            </a:fld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5100"/>
            <a:ext cx="9144000" cy="11271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807214" y="4648652"/>
            <a:ext cx="2336800" cy="2209800"/>
            <a:chOff x="6807214" y="4648652"/>
            <a:chExt cx="2336800" cy="220980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07214" y="4648652"/>
              <a:ext cx="2336785" cy="220934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001000" y="5981700"/>
              <a:ext cx="785811" cy="8762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001000" y="5105400"/>
              <a:ext cx="785811" cy="957262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0" y="1268412"/>
            <a:ext cx="9144000" cy="100330"/>
          </a:xfrm>
          <a:custGeom>
            <a:rect l="l" t="t" r="r" b="b"/>
            <a:pathLst>
              <a:path w="9144000" h="100330">
                <a:moveTo>
                  <a:pt x="9144000" y="100012"/>
                </a:moveTo>
                <a:lnTo>
                  <a:pt x="0" y="100012"/>
                </a:lnTo>
                <a:lnTo>
                  <a:pt x="0" y="0"/>
                </a:lnTo>
                <a:lnTo>
                  <a:pt x="9144000" y="0"/>
                </a:lnTo>
                <a:lnTo>
                  <a:pt x="9144000" y="100012"/>
                </a:lnTo>
                <a:close/>
              </a:path>
            </a:pathLst>
          </a:custGeom>
          <a:solidFill>
            <a:srgbClr val="00008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6"/>
          <a:stretch>
            <a:fillRect/>
          </a:stretch>
        </p:blipFill>
        <p:spPr>
          <a:xfrm>
            <a:off x="560387" y="1577974"/>
            <a:ext cx="7878762" cy="3868737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611983" y="489762"/>
            <a:ext cx="42805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0000"/>
                </a:solidFill>
                <a:latin typeface="Calibri"/>
                <a:cs typeface="Calibri"/>
              </a:rPr>
              <a:t>1996</a:t>
            </a:r>
            <a:r>
              <a:rPr sz="2400">
                <a:solidFill>
                  <a:srgbClr val="000000"/>
                </a:solidFill>
              </a:rPr>
              <a:t>年</a:t>
            </a:r>
            <a:r>
              <a:rPr sz="2400" spc="-10">
                <a:solidFill>
                  <a:srgbClr val="000000"/>
                </a:solidFill>
                <a:latin typeface="Calibri"/>
                <a:cs typeface="Calibri"/>
              </a:rPr>
              <a:t>—2012</a:t>
            </a:r>
            <a:r>
              <a:rPr sz="2400" spc="-10">
                <a:solidFill>
                  <a:srgbClr val="000000"/>
                </a:solidFill>
              </a:rPr>
              <a:t>年中药工业总产值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240"/>
              </a:lnSpc>
            </a:pPr>
            <a:fld id="{81D60167-4931-47E6-BA6A-407CBD079E47}" type="slidenum">
              <a:rPr spc="-25"/>
              <a:t>26</a:t>
            </a:fld>
          </a:p>
        </p:txBody>
      </p:sp>
      <p:sp>
        <p:nvSpPr>
          <p:cNvPr id="10" name="object 10"/>
          <p:cNvSpPr txBox="1"/>
          <p:nvPr/>
        </p:nvSpPr>
        <p:spPr>
          <a:xfrm>
            <a:off x="3403643" y="5463514"/>
            <a:ext cx="24809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Microsoft JhengHei"/>
                <a:cs typeface="Microsoft JhengHei"/>
              </a:rPr>
              <a:t>占医药工业总产值的</a:t>
            </a:r>
            <a:r>
              <a:rPr sz="1800" b="1" spc="-25">
                <a:latin typeface="Calibri"/>
                <a:cs typeface="Calibri"/>
              </a:rPr>
              <a:t>31%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https://d.book118.com/296005101220010032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167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3">
      <vt:lpstr>Arial</vt:lpstr>
      <vt:lpstr>Calibri</vt:lpstr>
      <vt:lpstr>宋体</vt:lpstr>
      <vt:lpstr>Microsoft JhengHei</vt:lpstr>
      <vt:lpstr>黑体</vt:lpstr>
      <vt:lpstr>Office Theme</vt:lpstr>
      <vt:lpstr>中药现代化与中药产业发展</vt:lpstr>
      <vt:lpstr>报告内容</vt:lpstr>
      <vt:lpstr>一、全球医药产业发展现状</vt:lpstr>
      <vt:lpstr>我国医药产业持续增长，发展成为世界制药大国</vt:lpstr>
      <vt:lpstr>我国医药产业发展存在的问题</vt:lpstr>
      <vt:lpstr>“重大新药创制”科技重大专项</vt:lpstr>
      <vt:lpstr>我国医药体系创新的目标</vt:lpstr>
      <vt:lpstr>十一五时期取得的成绩</vt:lpstr>
      <vt:lpstr>我国医药产业规模持续增长</vt:lpstr>
      <vt:lpstr>企业实力显著增强</vt:lpstr>
      <vt:lpstr>企业科研意识提高，实力增强</vt:lpstr>
      <vt:lpstr>二、中医药的优势与巨大需求</vt:lpstr>
      <vt:lpstr>医疗领域出现的巨大转变</vt:lpstr>
      <vt:lpstr>医学发展的趋势和任务</vt:lpstr>
      <vt:lpstr>新阶段、新策略</vt:lpstr>
      <vt:lpstr>PowerPoint Presentation</vt:lpstr>
      <vt:lpstr>医疗卫生体制改革</vt:lpstr>
      <vt:lpstr>李克强 谈新一届政府施政目标：解决三个问题</vt:lpstr>
      <vt:lpstr>我国医药卫生事业改革发展五项任务</vt:lpstr>
      <vt:lpstr>PowerPoint Presentation</vt:lpstr>
      <vt:lpstr>中医药是我国医改成功的保障</vt:lpstr>
      <vt:lpstr>三、中药现代化研究进展</vt:lpstr>
      <vt:lpstr>中药现代化研究进展</vt:lpstr>
      <vt:lpstr>2010年中国制药工业百强榜</vt:lpstr>
      <vt:lpstr>2010年我国制药百强企业行业属性</vt:lpstr>
      <vt:lpstr>1996年—2012年中药工业总产值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2024-09-01T04:04:04.217</cp:lastPrinted>
  <dcterms:created xsi:type="dcterms:W3CDTF">2024-08-31T20:04:04Z</dcterms:created>
  <dcterms:modified xsi:type="dcterms:W3CDTF">2024-08-31T20:04:05Z</dcterms:modified>
</cp:coreProperties>
</file>