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EUVWBO+MS-UIGothic"/>
      <p:regular r:id="rId15"/>
    </p:embeddedFont>
    <p:embeddedFont>
      <p:font typeface="FRFBBU+RVNNHI+ArialMT"/>
      <p:regular r:id="rId16"/>
    </p:embeddedFont>
    <p:embeddedFont>
      <p:font typeface="SDWANQ+SGRLAJ+MicrosoftYaHei-Bold"/>
      <p:regular r:id="rId17"/>
    </p:embeddedFont>
    <p:embeddedFont>
      <p:font typeface="AVHITJ+QQCVDW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65848-F4A2-4B32-BDB8-7F8D6499B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5AFE2-A4AF-4182-B680-07766302A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C10DA-E368-48D0-9C5C-0BC8B3372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08669-81FA-4A11-AE7E-3454D396E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0A5AB4-31C9-4B1B-BD8B-A46F8557F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8D1B2A-6C87-40F4-80FE-4D8F03799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B26E18-C3FD-40A9-A6EC-B5B50F0C1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94B8B-B99F-4660-AFA7-1FD4E6227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FE38C-ABDA-4BE8-9FA7-E0EFBE0D8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08320-241A-432D-ABA0-40C7FCA87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C96F9-B49F-4205-8EB5-56D5C17D6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05242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2701591"/>
            <a:ext cx="5092877" cy="19056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20000"/>
                </a:solidFill>
                <a:latin typeface="EUVWBO+MS-UIGothic"/>
                <a:cs typeface="EUVWBO+MS-UIGothic"/>
              </a:rPr>
              <a:t>第六周</a:t>
            </a:r>
            <a:r>
              <a:rPr sz="3800" spc="23">
                <a:solidFill>
                  <a:srgbClr val="020000"/>
                </a:solidFill>
                <a:latin typeface="SimSun"/>
                <a:cs typeface="SimSun"/>
              </a:rPr>
              <a:t>书</a:t>
            </a:r>
            <a:r>
              <a:rPr sz="3800" spc="25">
                <a:solidFill>
                  <a:srgbClr val="020000"/>
                </a:solidFill>
                <a:latin typeface="EUVWBO+MS-UIGothic"/>
                <a:cs typeface="EUVWBO+MS-UIGothic"/>
              </a:rPr>
              <a:t>香伴我成</a:t>
            </a:r>
            <a:r>
              <a:rPr sz="3800">
                <a:solidFill>
                  <a:srgbClr val="020000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3800"/>
              </a:lnSpc>
              <a:spcBef>
                <a:spcPts val="1704"/>
              </a:spcBef>
              <a:spcAft>
                <a:spcPct val="0"/>
              </a:spcAft>
            </a:pPr>
            <a:r>
              <a:rPr sz="3800" spc="27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3800">
                <a:solidFill>
                  <a:srgbClr val="020000"/>
                </a:solidFill>
                <a:latin typeface="EUVWBO+MS-UIGothic"/>
                <a:cs typeface="EUVWB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EUVWBO+MS-UIGothic"/>
                <a:cs typeface="EUVWBO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2197004"/>
            <a:ext cx="1868487" cy="2873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FRFBBU+RVNNHI+ArialMT"/>
                <a:cs typeface="FRFBBU+RVNNHI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2000" spc="25">
                <a:solidFill>
                  <a:srgbClr val="000000"/>
                </a:solidFill>
                <a:latin typeface="EUVWBO+MS-UIGothic"/>
                <a:cs typeface="EUVWBO+MS-UIGothic"/>
              </a:rPr>
              <a:t>的意</a:t>
            </a:r>
            <a:r>
              <a:rPr sz="2000">
                <a:solidFill>
                  <a:srgbClr val="000000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FRFBBU+RVNNHI+ArialMT"/>
                <a:cs typeface="FRFBBU+RVNNHI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2000" spc="25">
                <a:solidFill>
                  <a:srgbClr val="000000"/>
                </a:solidFill>
                <a:latin typeface="EUVWBO+MS-UIGothic"/>
                <a:cs typeface="EUVWBO+MS-UIGothic"/>
              </a:rPr>
              <a:t>的方法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FRFBBU+RVNNHI+ArialMT"/>
                <a:cs typeface="FRFBBU+RVNNHI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2000" spc="25">
                <a:solidFill>
                  <a:srgbClr val="000000"/>
                </a:solidFill>
                <a:latin typeface="EUVWBO+MS-UIGothic"/>
                <a:cs typeface="EUVWBO+MS-UIGothic"/>
              </a:rPr>
              <a:t>的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2000">
                <a:solidFill>
                  <a:srgbClr val="000000"/>
                </a:solidFill>
                <a:latin typeface="EUVWBO+MS-UIGothic"/>
                <a:cs typeface="EUVWBO+MS-UIGothic"/>
              </a:rPr>
              <a:t>践</a:t>
            </a:r>
          </a:p>
          <a:p>
            <a:pPr marL="0" marR="0">
              <a:lnSpc>
                <a:spcPts val="2136"/>
              </a:lnSpc>
              <a:spcBef>
                <a:spcPts val="223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FRFBBU+RVNNHI+ArialMT"/>
                <a:cs typeface="FRFBBU+RVNNHI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2000" spc="25">
                <a:solidFill>
                  <a:srgbClr val="000000"/>
                </a:solidFill>
                <a:latin typeface="EUVWBO+MS-UIGothic"/>
                <a:cs typeface="EUVWBO+MS-UIGothic"/>
              </a:rPr>
              <a:t>的收</a:t>
            </a:r>
            <a:r>
              <a:rPr sz="2000">
                <a:solidFill>
                  <a:srgbClr val="000000"/>
                </a:solidFill>
                <a:latin typeface="SimSun"/>
                <a:cs typeface="SimSun"/>
              </a:rPr>
              <a:t>获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FRFBBU+RVNNHI+ArialMT"/>
                <a:cs typeface="FRFBBU+RVNNHI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2000" spc="25">
                <a:solidFill>
                  <a:srgbClr val="000000"/>
                </a:solidFill>
                <a:latin typeface="EUVWBO+MS-UIGothic"/>
                <a:cs typeface="EUVWBO+MS-UIGothic"/>
              </a:rPr>
              <a:t>的推广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28479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3450">
                <a:solidFill>
                  <a:srgbClr val="000000"/>
                </a:solidFill>
                <a:latin typeface="EUVWBO+MS-UIGothic"/>
                <a:cs typeface="EUVWBO+MS-UIGothic"/>
              </a:rPr>
              <a:t>的意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阅读对</a:t>
            </a:r>
            <a:r>
              <a:rPr sz="3000">
                <a:solidFill>
                  <a:srgbClr val="262626"/>
                </a:solidFill>
                <a:latin typeface="EUVWBO+MS-UIGothic"/>
                <a:cs typeface="EUVWBO+MS-UIGothic"/>
              </a:rPr>
              <a:t>个人成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262626"/>
                </a:solidFill>
                <a:latin typeface="EUVWBO+MS-UIGothic"/>
                <a:cs typeface="EUVWBO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92045" y="2787555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EUVWBO+MS-UIGothic"/>
                <a:cs typeface="EUVWBO+MS-UIGothic"/>
              </a:rPr>
              <a:t>培养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兴</a:t>
            </a:r>
            <a:r>
              <a:rPr sz="2000" spc="23">
                <a:solidFill>
                  <a:srgbClr val="262626"/>
                </a:solidFill>
                <a:latin typeface="EUVWBO+MS-UIGothic"/>
                <a:cs typeface="EUVWBO+MS-UIGothic"/>
              </a:rPr>
              <a:t>趣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爱</a:t>
            </a:r>
            <a:r>
              <a:rPr sz="2000">
                <a:solidFill>
                  <a:srgbClr val="262626"/>
                </a:solidFill>
                <a:latin typeface="EUVWBO+MS-UIGothic"/>
                <a:cs typeface="EUVWBO+MS-UIGothic"/>
              </a:rPr>
              <a:t>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237604" y="2787555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EUVWBO+MS-UIGothic"/>
                <a:cs typeface="EUVWBO+MS-UIGothic"/>
              </a:rPr>
              <a:t>提升自我修养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387330" y="2787555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EUVWBO+MS-UIGothic"/>
                <a:cs typeface="EUVWBO+MS-UIGothic"/>
              </a:rPr>
              <a:t>拓展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视</a:t>
            </a:r>
            <a:r>
              <a:rPr sz="2000">
                <a:solidFill>
                  <a:srgbClr val="262626"/>
                </a:solidFill>
                <a:latin typeface="EUVWBO+MS-UIGothic"/>
                <a:cs typeface="EUVWBO+MS-UIGothic"/>
              </a:rPr>
              <a:t>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15820" y="3457313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个人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趣，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培养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极向上的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好，丰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富生活。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866129" y="3457313"/>
            <a:ext cx="25553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有助于提升个人修养，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培养良好的品德和行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惯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853930" y="3457313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拓展个人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野，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了解不同文化、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史和社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会背景，增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强综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合素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阅读对</a:t>
            </a:r>
            <a:r>
              <a:rPr sz="3000">
                <a:solidFill>
                  <a:srgbClr val="262626"/>
                </a:solidFill>
                <a:latin typeface="EUVWBO+MS-UIGothic"/>
                <a:cs typeface="EUVWBO+MS-UIGothic"/>
              </a:rPr>
              <a:t>知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识积</a:t>
            </a:r>
            <a:r>
              <a:rPr sz="3000">
                <a:solidFill>
                  <a:srgbClr val="262626"/>
                </a:solidFill>
                <a:latin typeface="EUVWBO+MS-UIGothic"/>
                <a:cs typeface="EUVWBO+MS-UIGothic"/>
              </a:rPr>
              <a:t>累的作用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DWANQ+SGRLAJ+MicrosoftYaHei-Bold"/>
                <a:cs typeface="SDWANQ+SGRLA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DWANQ+SGRLAJ+MicrosoftYaHei-Bold"/>
                <a:cs typeface="SDWANQ+SGRLA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DWANQ+SGRLAJ+MicrosoftYaHei-Bold"/>
                <a:cs typeface="SDWANQ+SGRLA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EUVWBO+MS-UIGothic"/>
                <a:cs typeface="EUVWBO+MS-UIGothic"/>
              </a:rPr>
              <a:t>丰富知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识储备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EUVWBO+MS-UIGothic"/>
                <a:cs typeface="EUVWBO+MS-UIGothic"/>
              </a:rPr>
              <a:t>更新知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识结</a:t>
            </a:r>
            <a:r>
              <a:rPr sz="2000">
                <a:solidFill>
                  <a:srgbClr val="262626"/>
                </a:solidFill>
                <a:latin typeface="EUVWBO+MS-UIGothic"/>
                <a:cs typeface="EUVWBO+MS-UIGothic"/>
              </a:rPr>
              <a:t>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EUVWBO+MS-UIGothic"/>
                <a:cs typeface="EUVWBO+MS-UIGothic"/>
              </a:rPr>
              <a:t>培养自主学</a:t>
            </a: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习</a:t>
            </a:r>
            <a:r>
              <a:rPr sz="2000" spc="23">
                <a:solidFill>
                  <a:srgbClr val="262626"/>
                </a:solidFill>
                <a:latin typeface="EUVWBO+MS-UIGothic"/>
                <a:cs typeface="EUVWBO+MS-UIGothic"/>
              </a:rPr>
              <a:t>能力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取知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的重要途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径，能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不断丰富个人的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识储备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有助于个人不断更新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识结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构，跟上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展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的步伐。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培养个人的自主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能力，提高学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阅读对</a:t>
            </a:r>
            <a:r>
              <a:rPr sz="3000">
                <a:solidFill>
                  <a:srgbClr val="262626"/>
                </a:solidFill>
                <a:latin typeface="EUVWBO+MS-UIGothic"/>
                <a:cs typeface="EUVWBO+MS-UIGothic"/>
              </a:rPr>
              <a:t>思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维</a:t>
            </a:r>
            <a:r>
              <a:rPr sz="3000">
                <a:solidFill>
                  <a:srgbClr val="262626"/>
                </a:solidFill>
                <a:latin typeface="EUVWBO+MS-UIGothic"/>
                <a:cs typeface="EUVWBO+MS-UIGothic"/>
              </a:rPr>
              <a:t>能力的提升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锻炼逻辑</a:t>
            </a:r>
            <a:r>
              <a:rPr sz="2300" spc="25">
                <a:solidFill>
                  <a:srgbClr val="262626"/>
                </a:solidFill>
                <a:latin typeface="EUVWBO+MS-UIGothic"/>
                <a:cs typeface="EUVWBO+MS-UIGothic"/>
              </a:rPr>
              <a:t>思</a:t>
            </a: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维</a:t>
            </a:r>
            <a:r>
              <a:rPr sz="2300" spc="25">
                <a:solidFill>
                  <a:srgbClr val="262626"/>
                </a:solidFill>
                <a:latin typeface="EUVWBO+MS-UIGothic"/>
                <a:cs typeface="EUVWBO+MS-UIGothic"/>
              </a:rPr>
              <a:t>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EUVWBO+MS-UIGothic"/>
                <a:cs typeface="EUVWBO+MS-UIGothic"/>
              </a:rPr>
              <a:t>激</a:t>
            </a: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发创</a:t>
            </a:r>
            <a:r>
              <a:rPr sz="2300" spc="23">
                <a:solidFill>
                  <a:srgbClr val="262626"/>
                </a:solidFill>
                <a:latin typeface="EUVWBO+MS-UIGothic"/>
                <a:cs typeface="EUVWBO+MS-UIGothic"/>
              </a:rPr>
              <a:t>新思</a:t>
            </a:r>
            <a:r>
              <a:rPr sz="2300">
                <a:solidFill>
                  <a:srgbClr val="262626"/>
                </a:solidFill>
                <a:latin typeface="SimSun"/>
                <a:cs typeface="SimSun"/>
              </a:rPr>
              <a:t>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EUVWBO+MS-UIGothic"/>
                <a:cs typeface="EUVWBO+MS-UIGothic"/>
              </a:rPr>
              <a:t>培养批判性思</a:t>
            </a:r>
            <a:r>
              <a:rPr sz="2300">
                <a:solidFill>
                  <a:srgbClr val="262626"/>
                </a:solidFill>
                <a:latin typeface="SimSun"/>
                <a:cs typeface="SimSun"/>
              </a:rPr>
              <a:t>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够锻炼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个人的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能力，提高分析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和解决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的能力。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个人的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有助于培养个人的批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判性思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，学会独立思考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和判断。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，拓展想象力和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造力。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28479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3450">
                <a:solidFill>
                  <a:srgbClr val="000000"/>
                </a:solidFill>
                <a:latin typeface="EUVWBO+MS-UIGothic"/>
                <a:cs typeface="EUVWBO+MS-UIGothic"/>
              </a:rPr>
              <a:t>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EUVWBO+MS-UIGothic"/>
                <a:cs typeface="EUVWBO+MS-UIGothic"/>
              </a:rPr>
              <a:t>笔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记</a:t>
            </a:r>
            <a:r>
              <a:rPr sz="3000">
                <a:solidFill>
                  <a:srgbClr val="262626"/>
                </a:solidFill>
                <a:latin typeface="EUVWBO+MS-UIGothic"/>
                <a:cs typeface="EUVWBO+MS-UIGothic"/>
              </a:rPr>
              <a:t>与思考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EUVWBO+MS-UIGothic"/>
                <a:cs typeface="EUVWBO+MS-UIGothic"/>
              </a:rPr>
              <a:t>笔</a:t>
            </a:r>
            <a:r>
              <a:rPr sz="2300">
                <a:solidFill>
                  <a:srgbClr val="262626"/>
                </a:solidFill>
                <a:latin typeface="SimSun"/>
                <a:cs typeface="SimSun"/>
              </a:rPr>
              <a:t>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阅读过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程中，通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做笔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可以帮助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重点、整理思路和加深理解。笔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可以采用多种形式，如摘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录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、概括、心得等，有助于巩固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和复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EUVWBO+MS-UIGothic"/>
                <a:cs typeface="EUVWBO+MS-UIGothic"/>
              </a:rPr>
              <a:t>思考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324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仅仅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是接受信息，更需要思考和理解。在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阅读过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程中，要善于提出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论证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EUVWBO+MS-UIGothic"/>
                <a:cs typeface="EUVWBO+MS-UIGothic"/>
              </a:rPr>
              <a:t>点，培养独立思考和判断能力。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EUVWBO+MS-UIGothic"/>
                <a:cs typeface="EUVWBO+MS-UIGothic"/>
              </a:rPr>
              <a:t>分享与交流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262626"/>
                </a:solidFill>
                <a:latin typeface="EUVWBO+MS-UIGothic"/>
                <a:cs typeface="EUVWBO+MS-UIGothic"/>
              </a:rPr>
              <a:t>分享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分享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可以帮助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者互相启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、共同成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。可以通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读书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会、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讨论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会等形式与他人分享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心得、交流看法，促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思想的碰撞和交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锋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262626"/>
                </a:solidFill>
                <a:latin typeface="EUVWBO+MS-UIGothic"/>
                <a:cs typeface="EUVWBO+MS-UIGothic"/>
              </a:rPr>
              <a:t>交流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交流是促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进阅读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理解的重要途径。在交流中，可以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自己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的不足、吸收他人的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点和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，从而不断完善自己的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知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构。同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，交流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能激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发阅读兴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趣，增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强阅读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的互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性和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UVWBO+MS-UIGothic"/>
                <a:cs typeface="EUVWBO+MS-UIGothic"/>
              </a:rPr>
              <a:t>趣味性。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https://d.book118.com/296005242023010103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EUVWBO+MS-UIGothic</vt:lpstr>
      <vt:lpstr>SimSun</vt:lpstr>
      <vt:lpstr>FRFBBU+RVNNHI+ArialMT</vt:lpstr>
      <vt:lpstr>Times New Roman</vt:lpstr>
      <vt:lpstr>SDWANQ+SGRLAJ+MicrosoftYaHei-Bold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2024-09-28T07:25:54.973</cp:lastPrinted>
  <dcterms:created xsi:type="dcterms:W3CDTF">2024-09-27T23:25:54Z</dcterms:created>
  <dcterms:modified xsi:type="dcterms:W3CDTF">2024-09-27T23:25:56Z</dcterms:modified>
</cp:coreProperties>
</file>