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8EFDD-C287-4926-B721-2358362A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72687-E2AB-4C5D-BAE7-A88CC2BC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47B30-0E5C-4DAB-B213-0EF2EA7B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0CA19-2CC3-4A21-B62B-823DE6120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0BBC4-59EE-41F0-B8AF-D253E647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CA5AB-DD2E-4440-A8B2-415AE31C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3DA069-0D25-449A-85F4-1BCC4013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10F40-BC31-441B-A704-8137D5D5E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C955-F531-4DF9-9523-705CD91A2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84B7A-2C5A-4045-BADD-C04CAB808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1DD98-5E52-40EF-B08E-50D85665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 spd="slow">
    <p:strips dir="rd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defTabSz="914400"/>
            <a:endParaRPr lang="en-US" altLang="en-US" sz="14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 defTabSz="914400"/>
            <a:endParaRPr lang="en-US" altLang="en-US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r"/>
            <a:fld id="{32E9C92F-19E0-4DF5-8AE5-E7E00E983691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slow">
    <p:strips dir="rd"/>
  </p:transition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Times New Roman" pitchFamily="18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hyperlink" Target="http://cn.netor.com/m/box200011/pic/m3175&#26753;&#21551;&#36229;.jpg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32130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9" name="Text Box 2" title=""/>
          <p:cNvSpPr txBox="1"/>
          <p:nvPr/>
        </p:nvSpPr>
        <p:spPr>
          <a:xfrm>
            <a:off x="4716463" y="3357563"/>
            <a:ext cx="2879725" cy="822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800" b="1">
                <a:solidFill>
                  <a:srgbClr val="0000FF"/>
                </a:solidFill>
                <a:ea typeface="黑体" pitchFamily="49" charset="-122"/>
              </a:rPr>
              <a:t>梁启超</a:t>
            </a:r>
            <a:endParaRPr lang="zh-CN" altLang="en-US" sz="4800" b="1">
              <a:solidFill>
                <a:srgbClr val="0000FF"/>
              </a:solidFill>
              <a:ea typeface="黑体" pitchFamily="49" charset="-122"/>
            </a:endParaRPr>
          </a:p>
        </p:txBody>
      </p:sp>
      <p:sp>
        <p:nvSpPr>
          <p:cNvPr id="2050" name="Text Box 3" title=""/>
          <p:cNvSpPr txBox="1"/>
          <p:nvPr/>
        </p:nvSpPr>
        <p:spPr>
          <a:xfrm>
            <a:off x="2339975" y="1125538"/>
            <a:ext cx="4373563" cy="1096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6600" b="1">
                <a:solidFill>
                  <a:srgbClr val="FF0000"/>
                </a:solidFill>
                <a:latin typeface="隶书" pitchFamily="49" charset="-122"/>
                <a:ea typeface="黑体" pitchFamily="49" charset="-122"/>
              </a:rPr>
              <a:t>敬业与乐业</a:t>
            </a:r>
            <a:endParaRPr lang="zh-CN" altLang="en-US" sz="6600" b="1">
              <a:solidFill>
                <a:srgbClr val="FF0000"/>
              </a:solidFill>
              <a:latin typeface="隶书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 title="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1484313"/>
            <a:ext cx="2432050" cy="32178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Text Box 3" title=""/>
          <p:cNvSpPr txBox="1"/>
          <p:nvPr/>
        </p:nvSpPr>
        <p:spPr>
          <a:xfrm>
            <a:off x="2916238" y="333375"/>
            <a:ext cx="6118225" cy="44783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梁启超（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1873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～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1929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中国近代维新派代表人物，学者。“戊戌变法”领袖之一。字卓如，号任公，又号饮冰室主人。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广东新会人。 他兴趣广泛，学识渊博，在文学、史学、哲学、佛学等诸多领域，都有较深的造诣。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其著作编为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饮冰室合集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》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 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共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148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卷，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1000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余万字。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3076" name="Text Box 4" title=""/>
          <p:cNvSpPr txBox="1"/>
          <p:nvPr/>
        </p:nvSpPr>
        <p:spPr>
          <a:xfrm>
            <a:off x="179388" y="4868863"/>
            <a:ext cx="8783637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en-US" altLang="zh-CN" sz="3200" b="1">
                <a:solidFill>
                  <a:srgbClr val="0033CC"/>
                </a:solidFill>
                <a:latin typeface="黑体" pitchFamily="49" charset="-122"/>
                <a:ea typeface="黑体" pitchFamily="49" charset="-122"/>
              </a:rPr>
              <a:t>《</a:t>
            </a:r>
            <a:r>
              <a:rPr lang="zh-CN" altLang="en-US" sz="3200" b="1">
                <a:solidFill>
                  <a:srgbClr val="0033CC"/>
                </a:solidFill>
                <a:latin typeface="黑体" pitchFamily="49" charset="-122"/>
                <a:ea typeface="黑体" pitchFamily="49" charset="-122"/>
              </a:rPr>
              <a:t>敬业与乐业》是梁启超先生于70多年前在上海中华职业学校为学生所作的演讲，对学生进行职业道德启蒙教育，有很强的针对性。</a:t>
            </a:r>
            <a:endParaRPr lang="zh-CN" altLang="en-US" sz="2800" b="1">
              <a:solidFill>
                <a:srgbClr val="0033CC"/>
              </a:solidFill>
              <a:latin typeface="Tahoma" pitchFamily="34" charset="0"/>
            </a:endParaRPr>
          </a:p>
        </p:txBody>
      </p:sp>
      <p:sp>
        <p:nvSpPr>
          <p:cNvPr id="3077" name="Text Box 5" title=""/>
          <p:cNvSpPr txBox="1"/>
          <p:nvPr/>
        </p:nvSpPr>
        <p:spPr>
          <a:xfrm>
            <a:off x="250825" y="404813"/>
            <a:ext cx="26225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800" b="1">
                <a:solidFill>
                  <a:srgbClr val="FF0000"/>
                </a:solidFill>
                <a:latin typeface="Tahoma" pitchFamily="34" charset="0"/>
                <a:ea typeface="黑体" pitchFamily="49" charset="-122"/>
              </a:rPr>
              <a:t>了解作者</a:t>
            </a:r>
            <a:endParaRPr lang="zh-CN" altLang="en-US" sz="4800" b="1">
              <a:solidFill>
                <a:srgbClr val="FF0000"/>
              </a:solidFill>
              <a:latin typeface="Tahom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 title=""/>
          <p:cNvSpPr txBox="1"/>
          <p:nvPr/>
        </p:nvSpPr>
        <p:spPr>
          <a:xfrm>
            <a:off x="395288" y="1196975"/>
            <a:ext cx="8353425" cy="5462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600" b="1">
                <a:ea typeface="黑体" pitchFamily="49" charset="-122"/>
              </a:rPr>
              <a:t>        本文从实用功能来讲，是一篇演讲稿，若从文体上区分，则属于什么？</a:t>
            </a:r>
            <a:endParaRPr lang="zh-CN" altLang="en-US" sz="3600" b="1">
              <a:ea typeface="黑体" pitchFamily="49" charset="-122"/>
            </a:endParaRPr>
          </a:p>
          <a:p>
            <a:pPr marL="0" lvl="0" indent="0"/>
            <a:r>
              <a:rPr lang="zh-CN" altLang="en-US" sz="3600" b="1">
                <a:ea typeface="黑体" pitchFamily="49" charset="-122"/>
              </a:rPr>
              <a:t>       </a:t>
            </a:r>
            <a:r>
              <a:rPr lang="zh-CN" altLang="en-US" sz="3600" b="1">
                <a:solidFill>
                  <a:srgbClr val="0000FF"/>
                </a:solidFill>
                <a:ea typeface="黑体" pitchFamily="49" charset="-122"/>
              </a:rPr>
              <a:t>（属于议论文）</a:t>
            </a:r>
            <a:endParaRPr lang="zh-CN" altLang="en-US" sz="3600" b="1">
              <a:solidFill>
                <a:srgbClr val="0000FF"/>
              </a:solidFill>
              <a:ea typeface="黑体" pitchFamily="49" charset="-122"/>
            </a:endParaRPr>
          </a:p>
          <a:p>
            <a:pPr marL="0" lvl="0" indent="0"/>
            <a:r>
              <a:rPr lang="zh-CN" altLang="en-US" sz="3600" b="1">
                <a:ea typeface="黑体" pitchFamily="49" charset="-122"/>
              </a:rPr>
              <a:t>回顾议论文的知识：</a:t>
            </a:r>
            <a:endParaRPr lang="zh-CN" altLang="en-US" sz="3600" b="1">
              <a:ea typeface="黑体" pitchFamily="49" charset="-122"/>
            </a:endParaRPr>
          </a:p>
          <a:p>
            <a:pPr marL="0" lvl="0" indent="0"/>
            <a:r>
              <a:rPr lang="zh-CN" altLang="en-US" sz="3600" b="1">
                <a:ea typeface="黑体" pitchFamily="49" charset="-122"/>
              </a:rPr>
              <a:t> 什么是议论文？</a:t>
            </a:r>
            <a:endParaRPr lang="zh-CN" altLang="en-US" sz="3600" b="1">
              <a:ea typeface="黑体" pitchFamily="49" charset="-122"/>
            </a:endParaRPr>
          </a:p>
          <a:p>
            <a:pPr marL="0" lvl="0" indent="0"/>
            <a:r>
              <a:rPr lang="zh-CN" altLang="en-US" sz="3600" b="1">
                <a:ea typeface="黑体" pitchFamily="49" charset="-122"/>
              </a:rPr>
              <a:t>       议论文是以</a:t>
            </a:r>
            <a:r>
              <a:rPr lang="zh-CN" altLang="en-US" sz="3600" b="1">
                <a:solidFill>
                  <a:srgbClr val="FF00FF"/>
                </a:solidFill>
                <a:ea typeface="黑体" pitchFamily="49" charset="-122"/>
              </a:rPr>
              <a:t>议论为主要表达方式</a:t>
            </a:r>
            <a:r>
              <a:rPr lang="zh-CN" altLang="en-US" sz="3600" b="1">
                <a:ea typeface="黑体" pitchFamily="49" charset="-122"/>
              </a:rPr>
              <a:t>，通过</a:t>
            </a:r>
            <a:r>
              <a:rPr lang="zh-CN" altLang="en-US" sz="3600" b="1">
                <a:solidFill>
                  <a:srgbClr val="FF00FF"/>
                </a:solidFill>
                <a:ea typeface="黑体" pitchFamily="49" charset="-122"/>
              </a:rPr>
              <a:t>摆事实，讲道理</a:t>
            </a:r>
            <a:r>
              <a:rPr lang="zh-CN" altLang="en-US" sz="3600" b="1">
                <a:ea typeface="黑体" pitchFamily="49" charset="-122"/>
              </a:rPr>
              <a:t>，直接表达作者的观点和主张的常用文体。</a:t>
            </a:r>
            <a:endParaRPr lang="zh-CN" altLang="en-US" sz="3600" b="1">
              <a:ea typeface="黑体" pitchFamily="49" charset="-122"/>
            </a:endParaRPr>
          </a:p>
          <a:p>
            <a:pPr marL="0" lvl="0" indent="0"/>
            <a:r>
              <a:rPr lang="zh-CN" altLang="en-US" sz="3600" b="1">
                <a:ea typeface="黑体" pitchFamily="49" charset="-122"/>
              </a:rPr>
              <a:t>      </a:t>
            </a:r>
            <a:endParaRPr lang="zh-CN" altLang="en-US" sz="3600" b="1">
              <a:ea typeface="黑体" pitchFamily="49" charset="-122"/>
            </a:endParaRPr>
          </a:p>
          <a:p>
            <a:pPr marL="0" lvl="0" indent="0"/>
            <a:endParaRPr lang="zh-CN" altLang="en-US" sz="2800" b="1">
              <a:solidFill>
                <a:srgbClr val="006600"/>
              </a:solidFill>
            </a:endParaRPr>
          </a:p>
        </p:txBody>
      </p:sp>
      <p:sp>
        <p:nvSpPr>
          <p:cNvPr id="4099" name="Rectangle 3" title=""/>
          <p:cNvSpPr/>
          <p:nvPr/>
        </p:nvSpPr>
        <p:spPr>
          <a:xfrm>
            <a:off x="323850" y="333375"/>
            <a:ext cx="263525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800" b="1">
                <a:solidFill>
                  <a:srgbClr val="FF3300"/>
                </a:solidFill>
                <a:ea typeface="黑体" pitchFamily="49" charset="-122"/>
              </a:rPr>
              <a:t>文体知识</a:t>
            </a:r>
            <a:endParaRPr lang="zh-CN" altLang="en-US" sz="4800" b="1">
              <a:solidFill>
                <a:srgbClr val="FF33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Text Box 2" title=""/>
          <p:cNvSpPr txBox="1"/>
          <p:nvPr/>
        </p:nvSpPr>
        <p:spPr>
          <a:xfrm>
            <a:off x="395288" y="1844675"/>
            <a:ext cx="1871662" cy="1465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600" b="1">
                <a:ea typeface="黑体" pitchFamily="49" charset="-122"/>
              </a:rPr>
              <a:t>议论文</a:t>
            </a:r>
            <a:endParaRPr lang="zh-CN" altLang="en-US" sz="3600" b="1">
              <a:ea typeface="黑体" pitchFamily="49" charset="-122"/>
            </a:endParaRPr>
          </a:p>
          <a:p>
            <a:pPr marL="0" lvl="0" indent="0">
              <a:spcBef>
                <a:spcPct val="50000"/>
              </a:spcBef>
            </a:pPr>
            <a:r>
              <a:rPr lang="zh-CN" altLang="en-US" sz="3600" b="1">
                <a:ea typeface="黑体" pitchFamily="49" charset="-122"/>
              </a:rPr>
              <a:t>三要素</a:t>
            </a:r>
            <a:endParaRPr lang="zh-CN" altLang="en-US" sz="3600" b="1">
              <a:ea typeface="黑体" pitchFamily="49" charset="-122"/>
            </a:endParaRPr>
          </a:p>
        </p:txBody>
      </p:sp>
      <p:sp>
        <p:nvSpPr>
          <p:cNvPr id="5122" name="AutoShape 3" title=""/>
          <p:cNvSpPr/>
          <p:nvPr/>
        </p:nvSpPr>
        <p:spPr>
          <a:xfrm>
            <a:off x="1979613" y="1125538"/>
            <a:ext cx="215900" cy="2808287"/>
          </a:xfrm>
          <a:prstGeom prst="leftBrace">
            <a:avLst>
              <a:gd name="adj1" fmla="val 108334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/>
          </a:p>
        </p:txBody>
      </p:sp>
      <p:sp>
        <p:nvSpPr>
          <p:cNvPr id="5123" name="Text Box 4" title=""/>
          <p:cNvSpPr txBox="1"/>
          <p:nvPr/>
        </p:nvSpPr>
        <p:spPr>
          <a:xfrm>
            <a:off x="2339975" y="765175"/>
            <a:ext cx="22320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论点</a:t>
            </a:r>
            <a:r>
              <a:rPr lang="zh-CN" altLang="en-US" sz="3200">
                <a:ea typeface="黑体" pitchFamily="49" charset="-122"/>
              </a:rPr>
              <a:t>：</a:t>
            </a:r>
            <a:endParaRPr lang="zh-CN" altLang="en-US" sz="3200">
              <a:ea typeface="黑体" pitchFamily="49" charset="-122"/>
            </a:endParaRPr>
          </a:p>
        </p:txBody>
      </p:sp>
      <p:sp>
        <p:nvSpPr>
          <p:cNvPr id="5124" name="Text Box 5" title=""/>
          <p:cNvSpPr txBox="1"/>
          <p:nvPr/>
        </p:nvSpPr>
        <p:spPr>
          <a:xfrm>
            <a:off x="2339975" y="1916113"/>
            <a:ext cx="22320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论据</a:t>
            </a:r>
            <a:r>
              <a:rPr lang="zh-CN" altLang="en-US" sz="3600">
                <a:ea typeface="黑体" pitchFamily="49" charset="-122"/>
              </a:rPr>
              <a:t>：</a:t>
            </a:r>
            <a:endParaRPr lang="zh-CN" altLang="en-US" sz="3600">
              <a:ea typeface="黑体" pitchFamily="49" charset="-122"/>
            </a:endParaRPr>
          </a:p>
        </p:txBody>
      </p:sp>
      <p:sp>
        <p:nvSpPr>
          <p:cNvPr id="5125" name="Text Box 6" title=""/>
          <p:cNvSpPr txBox="1"/>
          <p:nvPr/>
        </p:nvSpPr>
        <p:spPr>
          <a:xfrm>
            <a:off x="2195513" y="3357563"/>
            <a:ext cx="1944687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论证</a:t>
            </a:r>
            <a:r>
              <a:rPr lang="zh-CN" altLang="en-US" sz="3600">
                <a:ea typeface="黑体" pitchFamily="49" charset="-122"/>
              </a:rPr>
              <a:t>：</a:t>
            </a:r>
            <a:endParaRPr lang="zh-CN" altLang="en-US" sz="3600">
              <a:ea typeface="黑体" pitchFamily="49" charset="-122"/>
            </a:endParaRPr>
          </a:p>
        </p:txBody>
      </p:sp>
      <p:sp>
        <p:nvSpPr>
          <p:cNvPr id="5126" name="Text Box 7" title=""/>
          <p:cNvSpPr txBox="1"/>
          <p:nvPr/>
        </p:nvSpPr>
        <p:spPr>
          <a:xfrm>
            <a:off x="3563938" y="404813"/>
            <a:ext cx="5292725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需要证明什么，表达什么观点。</a:t>
            </a:r>
            <a:endParaRPr lang="zh-CN" altLang="en-US" sz="3200" b="1">
              <a:solidFill>
                <a:srgbClr val="0000FF"/>
              </a:solidFill>
              <a:ea typeface="黑体" pitchFamily="49" charset="-122"/>
            </a:endParaRPr>
          </a:p>
        </p:txBody>
      </p:sp>
      <p:sp>
        <p:nvSpPr>
          <p:cNvPr id="5127" name="AutoShape 8" title=""/>
          <p:cNvSpPr/>
          <p:nvPr/>
        </p:nvSpPr>
        <p:spPr>
          <a:xfrm>
            <a:off x="4716463" y="1341438"/>
            <a:ext cx="215900" cy="2016125"/>
          </a:xfrm>
          <a:prstGeom prst="leftBrace">
            <a:avLst>
              <a:gd name="adj1" fmla="val 77775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/>
          </a:p>
        </p:txBody>
      </p:sp>
      <p:sp>
        <p:nvSpPr>
          <p:cNvPr id="5128" name="Text Box 9" title=""/>
          <p:cNvSpPr txBox="1"/>
          <p:nvPr/>
        </p:nvSpPr>
        <p:spPr>
          <a:xfrm>
            <a:off x="3419475" y="1700213"/>
            <a:ext cx="165735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用什么来证明</a:t>
            </a:r>
            <a:endParaRPr lang="zh-CN" altLang="en-US" sz="3200" b="1">
              <a:solidFill>
                <a:srgbClr val="0000FF"/>
              </a:solidFill>
              <a:ea typeface="黑体" pitchFamily="49" charset="-122"/>
            </a:endParaRPr>
          </a:p>
        </p:txBody>
      </p:sp>
      <p:sp>
        <p:nvSpPr>
          <p:cNvPr id="5129" name="Text Box 10" title=""/>
          <p:cNvSpPr txBox="1"/>
          <p:nvPr/>
        </p:nvSpPr>
        <p:spPr>
          <a:xfrm>
            <a:off x="4787900" y="1125538"/>
            <a:ext cx="4535488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ea typeface="黑体" pitchFamily="49" charset="-122"/>
              </a:rPr>
              <a:t>事实论据（史实，事例，数字）</a:t>
            </a:r>
            <a:endParaRPr lang="zh-CN" altLang="en-US" sz="3200" b="1">
              <a:ea typeface="黑体" pitchFamily="49" charset="-122"/>
            </a:endParaRPr>
          </a:p>
        </p:txBody>
      </p:sp>
      <p:sp>
        <p:nvSpPr>
          <p:cNvPr id="5130" name="Text Box 11" title=""/>
          <p:cNvSpPr txBox="1"/>
          <p:nvPr/>
        </p:nvSpPr>
        <p:spPr>
          <a:xfrm>
            <a:off x="4859338" y="2349500"/>
            <a:ext cx="39243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ea typeface="黑体" pitchFamily="49" charset="-122"/>
              </a:rPr>
              <a:t>道理论据（真理，格言，革命导师的论述）</a:t>
            </a:r>
            <a:endParaRPr lang="zh-CN" altLang="en-US" sz="3200" b="1">
              <a:ea typeface="黑体" pitchFamily="49" charset="-122"/>
            </a:endParaRPr>
          </a:p>
        </p:txBody>
      </p:sp>
      <p:sp>
        <p:nvSpPr>
          <p:cNvPr id="5131" name="Text Box 12" title=""/>
          <p:cNvSpPr txBox="1"/>
          <p:nvPr/>
        </p:nvSpPr>
        <p:spPr>
          <a:xfrm>
            <a:off x="3492500" y="3357563"/>
            <a:ext cx="1366838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怎样证明</a:t>
            </a:r>
            <a:endParaRPr lang="zh-CN" altLang="en-US" sz="3200" b="1">
              <a:solidFill>
                <a:srgbClr val="0000FF"/>
              </a:solidFill>
              <a:ea typeface="黑体" pitchFamily="49" charset="-122"/>
            </a:endParaRPr>
          </a:p>
        </p:txBody>
      </p:sp>
      <p:sp>
        <p:nvSpPr>
          <p:cNvPr id="5132" name="Rectangle 13" title=""/>
          <p:cNvSpPr/>
          <p:nvPr/>
        </p:nvSpPr>
        <p:spPr>
          <a:xfrm>
            <a:off x="4427538" y="3429000"/>
            <a:ext cx="4716462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（举例论证，道理论证，对比论证，比喻论证）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5133" name="Rectangle 14" title=""/>
          <p:cNvSpPr/>
          <p:nvPr/>
        </p:nvSpPr>
        <p:spPr>
          <a:xfrm>
            <a:off x="395288" y="4908550"/>
            <a:ext cx="385603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chemeClr val="tx2"/>
                </a:solidFill>
                <a:ea typeface="黑体" pitchFamily="49" charset="-122"/>
              </a:rPr>
              <a:t>议论文的基本结构：</a:t>
            </a:r>
            <a:endParaRPr lang="zh-CN" altLang="en-US" sz="3200" b="1">
              <a:solidFill>
                <a:schemeClr val="tx2"/>
              </a:solidFill>
              <a:ea typeface="黑体" pitchFamily="49" charset="-122"/>
            </a:endParaRPr>
          </a:p>
        </p:txBody>
      </p:sp>
      <p:sp>
        <p:nvSpPr>
          <p:cNvPr id="5134" name="Rectangle 15" title=""/>
          <p:cNvSpPr/>
          <p:nvPr/>
        </p:nvSpPr>
        <p:spPr>
          <a:xfrm>
            <a:off x="4067175" y="4724400"/>
            <a:ext cx="4679950" cy="155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ea typeface="黑体" pitchFamily="49" charset="-122"/>
              </a:rPr>
              <a:t>提出问题</a:t>
            </a: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（引论）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3200" b="1">
                <a:ea typeface="黑体" pitchFamily="49" charset="-122"/>
              </a:rPr>
              <a:t>分析问题</a:t>
            </a: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（本论）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3200" b="1">
                <a:ea typeface="黑体" pitchFamily="49" charset="-122"/>
              </a:rPr>
              <a:t>解决问题</a:t>
            </a: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（结论）</a:t>
            </a:r>
            <a:endParaRPr lang="zh-CN" altLang="en-US" sz="3200" b="1">
              <a:solidFill>
                <a:srgbClr val="0000FF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4" grpId="0"/>
      <p:bldP spid="5125" grpId="0"/>
      <p:bldP spid="5126" grpId="0"/>
      <p:bldP spid="5128" grpId="0"/>
      <p:bldP spid="5129" grpId="0"/>
      <p:bldP spid="5130" grpId="0"/>
      <p:bldP spid="5131" grpId="0"/>
      <p:bldP spid="5132" grpId="0"/>
      <p:bldP spid="51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 title=""/>
          <p:cNvSpPr/>
          <p:nvPr/>
        </p:nvSpPr>
        <p:spPr>
          <a:xfrm>
            <a:off x="250825" y="1412875"/>
            <a:ext cx="8496300" cy="282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lnSpc>
                <a:spcPct val="150000"/>
              </a:lnSpc>
              <a:spcBef>
                <a:spcPct val="55000"/>
              </a:spcBef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积累本文的生字词及经典语句、格言。 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50000"/>
              </a:lnSpc>
              <a:spcBef>
                <a:spcPct val="55000"/>
              </a:spcBef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理清本文的结构，理解本文的主题。 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50000"/>
              </a:lnSpc>
              <a:spcBef>
                <a:spcPct val="55000"/>
              </a:spcBef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领会本文摆事实和讲道理两种论证方法。  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6146" name="Text Box 3" title=""/>
          <p:cNvSpPr txBox="1"/>
          <p:nvPr/>
        </p:nvSpPr>
        <p:spPr>
          <a:xfrm>
            <a:off x="323850" y="333375"/>
            <a:ext cx="3024188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4800" b="1">
                <a:solidFill>
                  <a:srgbClr val="FF3300"/>
                </a:solidFill>
                <a:ea typeface="黑体" pitchFamily="49" charset="-122"/>
              </a:rPr>
              <a:t>学习目标</a:t>
            </a:r>
            <a:endParaRPr lang="zh-CN" altLang="en-US" sz="4800" b="1">
              <a:solidFill>
                <a:srgbClr val="FF33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Text Box 2" title=""/>
          <p:cNvSpPr txBox="1"/>
          <p:nvPr/>
        </p:nvSpPr>
        <p:spPr>
          <a:xfrm>
            <a:off x="0" y="549275"/>
            <a:ext cx="9144000" cy="5692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lnSpc>
                <a:spcPct val="170000"/>
              </a:lnSpc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一、给蓝色字注音：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旁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骛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 解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剖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 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亵渎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强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聒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骈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进         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佝偻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 教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诲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 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禅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师    容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赦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承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蜩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   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400" b="1"/>
              <a:t>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二、根据句意说出相应的词语：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对自己的事业很尽职，和朋友相处很融洽（        ）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不顾上下文，孤立截取其中的一段或一句（        ）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比喻最好的或独一无二的方法     （             ）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道理极容易明白             （               ）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  <a:p>
            <a:pPr marL="0" lvl="0" indent="0">
              <a:lnSpc>
                <a:spcPct val="110000"/>
              </a:lnSpc>
            </a:pP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</a:t>
            </a:r>
            <a:endParaRPr lang="zh-CN" altLang="en-US" sz="1800" b="1">
              <a:solidFill>
                <a:srgbClr val="0000FF"/>
              </a:solidFill>
            </a:endParaRPr>
          </a:p>
        </p:txBody>
      </p:sp>
      <p:sp>
        <p:nvSpPr>
          <p:cNvPr id="7170" name="Text Box 3" title=""/>
          <p:cNvSpPr txBox="1"/>
          <p:nvPr/>
        </p:nvSpPr>
        <p:spPr>
          <a:xfrm>
            <a:off x="611188" y="1412875"/>
            <a:ext cx="5937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wù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1" name="Text Box 4" title=""/>
          <p:cNvSpPr txBox="1"/>
          <p:nvPr/>
        </p:nvSpPr>
        <p:spPr>
          <a:xfrm>
            <a:off x="2339975" y="1412875"/>
            <a:ext cx="79851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pōu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2" name="Text Box 5" title=""/>
          <p:cNvSpPr txBox="1"/>
          <p:nvPr/>
        </p:nvSpPr>
        <p:spPr>
          <a:xfrm>
            <a:off x="3708400" y="1412875"/>
            <a:ext cx="14128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xiè dú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3" name="Text Box 6" title=""/>
          <p:cNvSpPr txBox="1"/>
          <p:nvPr/>
        </p:nvSpPr>
        <p:spPr>
          <a:xfrm>
            <a:off x="5867400" y="1341438"/>
            <a:ext cx="79851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ɡuō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4" name="Text Box 7" title=""/>
          <p:cNvSpPr txBox="1"/>
          <p:nvPr/>
        </p:nvSpPr>
        <p:spPr>
          <a:xfrm>
            <a:off x="6948488" y="1341438"/>
            <a:ext cx="10033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pián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5" name="Text Box 8" title=""/>
          <p:cNvSpPr txBox="1"/>
          <p:nvPr/>
        </p:nvSpPr>
        <p:spPr>
          <a:xfrm>
            <a:off x="179388" y="2349500"/>
            <a:ext cx="17526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ɡōu lóu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6" name="Text Box 9" title=""/>
          <p:cNvSpPr txBox="1"/>
          <p:nvPr/>
        </p:nvSpPr>
        <p:spPr>
          <a:xfrm>
            <a:off x="2411413" y="2420938"/>
            <a:ext cx="798512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huì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7" name="Text Box 10" title=""/>
          <p:cNvSpPr txBox="1"/>
          <p:nvPr/>
        </p:nvSpPr>
        <p:spPr>
          <a:xfrm>
            <a:off x="3779838" y="2349500"/>
            <a:ext cx="10033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chán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8" name="Text Box 11" title=""/>
          <p:cNvSpPr txBox="1"/>
          <p:nvPr/>
        </p:nvSpPr>
        <p:spPr>
          <a:xfrm>
            <a:off x="5867400" y="2349500"/>
            <a:ext cx="79851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shè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79" name="Text Box 12" title=""/>
          <p:cNvSpPr txBox="1"/>
          <p:nvPr/>
        </p:nvSpPr>
        <p:spPr>
          <a:xfrm>
            <a:off x="7164388" y="2420938"/>
            <a:ext cx="10033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rgbClr val="FF3300"/>
                </a:solidFill>
                <a:latin typeface="黑体" pitchFamily="49" charset="-122"/>
                <a:ea typeface="黑体" pitchFamily="49" charset="-122"/>
              </a:rPr>
              <a:t>tiáo</a:t>
            </a:r>
            <a:endParaRPr lang="en-US" altLang="zh-CN" sz="3200" b="1">
              <a:solidFill>
                <a:srgbClr val="FF33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180" name="Text Box 13" title=""/>
          <p:cNvSpPr txBox="1"/>
          <p:nvPr/>
        </p:nvSpPr>
        <p:spPr>
          <a:xfrm>
            <a:off x="7380288" y="3736975"/>
            <a:ext cx="16129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3300"/>
                </a:solidFill>
                <a:ea typeface="黑体" pitchFamily="49" charset="-122"/>
              </a:rPr>
              <a:t>敬业乐群</a:t>
            </a:r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1" name="Text Box 14" title=""/>
          <p:cNvSpPr txBox="1"/>
          <p:nvPr/>
        </p:nvSpPr>
        <p:spPr>
          <a:xfrm>
            <a:off x="7380288" y="4292600"/>
            <a:ext cx="16129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3300"/>
                </a:solidFill>
                <a:ea typeface="黑体" pitchFamily="49" charset="-122"/>
              </a:rPr>
              <a:t>断章取义</a:t>
            </a:r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2" name="Text Box 15" title=""/>
          <p:cNvSpPr txBox="1"/>
          <p:nvPr/>
        </p:nvSpPr>
        <p:spPr>
          <a:xfrm>
            <a:off x="6804025" y="4797425"/>
            <a:ext cx="161290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3300"/>
                </a:solidFill>
                <a:ea typeface="黑体" pitchFamily="49" charset="-122"/>
              </a:rPr>
              <a:t>不二法门</a:t>
            </a:r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3" name="Text Box 16" title=""/>
          <p:cNvSpPr txBox="1"/>
          <p:nvPr/>
        </p:nvSpPr>
        <p:spPr>
          <a:xfrm>
            <a:off x="6011863" y="5229225"/>
            <a:ext cx="2016125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2800" b="1">
                <a:solidFill>
                  <a:srgbClr val="FF3300"/>
                </a:solidFill>
                <a:ea typeface="黑体" pitchFamily="49" charset="-122"/>
              </a:rPr>
              <a:t>理至易明</a:t>
            </a:r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4" name="Text Box 17" title=""/>
          <p:cNvSpPr txBox="1"/>
          <p:nvPr/>
        </p:nvSpPr>
        <p:spPr>
          <a:xfrm>
            <a:off x="5940425" y="5661025"/>
            <a:ext cx="18415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5" name="Text Box 18" title=""/>
          <p:cNvSpPr txBox="1"/>
          <p:nvPr/>
        </p:nvSpPr>
        <p:spPr>
          <a:xfrm>
            <a:off x="5580063" y="6165850"/>
            <a:ext cx="184150" cy="519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 sz="2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7186" name="Text Box 19" title=""/>
          <p:cNvSpPr txBox="1"/>
          <p:nvPr/>
        </p:nvSpPr>
        <p:spPr>
          <a:xfrm>
            <a:off x="395288" y="260350"/>
            <a:ext cx="273685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4400" b="1">
                <a:solidFill>
                  <a:srgbClr val="FF3300"/>
                </a:solidFill>
                <a:ea typeface="黑体" pitchFamily="49" charset="-122"/>
              </a:rPr>
              <a:t>积累字词</a:t>
            </a:r>
            <a:endParaRPr lang="zh-CN" altLang="en-US" sz="4400" b="1">
              <a:solidFill>
                <a:srgbClr val="FF33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/>
      <p:bldP spid="7172" grpId="0"/>
      <p:bldP spid="7173" grpId="0"/>
      <p:bldP spid="7174" grpId="0"/>
      <p:bldP spid="7175" grpId="0"/>
      <p:bldP spid="7176" grpId="0"/>
      <p:bldP spid="7177" grpId="0"/>
      <p:bldP spid="7178" grpId="0"/>
      <p:bldP spid="7179" grpId="0"/>
      <p:bldP spid="7180" grpId="0"/>
      <p:bldP spid="7181" grpId="0"/>
      <p:bldP spid="7182" grpId="0"/>
      <p:bldP spid="7183" grpId="0"/>
      <p:bldP spid="7184" grpId="0"/>
      <p:bldP spid="718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2" title=""/>
          <p:cNvSpPr/>
          <p:nvPr/>
        </p:nvSpPr>
        <p:spPr>
          <a:xfrm>
            <a:off x="250825" y="692150"/>
            <a:ext cx="8642350" cy="496887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5.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唠唠叨叨说个没完  （          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6.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语言和行为相照应（           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7.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引用。（      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) </a:t>
            </a:r>
            <a:endParaRPr lang="en-US" altLang="zh-CN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8.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原谅赦免。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(      )</a:t>
            </a:r>
            <a:endParaRPr lang="en-US" altLang="zh-CN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9.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一同前进。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(     )</a:t>
            </a:r>
            <a:endParaRPr lang="en-US" altLang="zh-CN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10.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轻慢，不敬。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(      )</a:t>
            </a:r>
            <a:endParaRPr lang="en-US" altLang="zh-CN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11.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 指专心致志，一点不分心。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(          )</a:t>
            </a:r>
            <a:endParaRPr lang="en-US" altLang="zh-CN" sz="3200" b="1">
              <a:latin typeface="黑体" pitchFamily="49" charset="-122"/>
              <a:ea typeface="黑体" pitchFamily="49" charset="-122"/>
            </a:endParaRPr>
          </a:p>
          <a:p>
            <a:pPr marL="0" lvl="0" indent="266700">
              <a:lnSpc>
                <a:spcPct val="125000"/>
              </a:lnSpc>
            </a:pP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12.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鸡胸驼背（      ）　</a:t>
            </a:r>
            <a:r>
              <a:rPr lang="zh-CN" altLang="en-US"/>
              <a:t>　</a:t>
            </a:r>
            <a:endParaRPr lang="zh-CN" altLang="en-US"/>
          </a:p>
        </p:txBody>
      </p:sp>
      <p:sp>
        <p:nvSpPr>
          <p:cNvPr id="8194" name="Rectangle 3" title=""/>
          <p:cNvSpPr/>
          <p:nvPr/>
        </p:nvSpPr>
        <p:spPr>
          <a:xfrm>
            <a:off x="2771775" y="1989138"/>
            <a:ext cx="10001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征引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195" name="Rectangle 4" title=""/>
          <p:cNvSpPr/>
          <p:nvPr/>
        </p:nvSpPr>
        <p:spPr>
          <a:xfrm>
            <a:off x="3635375" y="2636838"/>
            <a:ext cx="10001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容赦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196" name="Rectangle 5" title=""/>
          <p:cNvSpPr/>
          <p:nvPr/>
        </p:nvSpPr>
        <p:spPr>
          <a:xfrm>
            <a:off x="3492500" y="3213100"/>
            <a:ext cx="10001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骈进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197" name="Rectangle 6" title=""/>
          <p:cNvSpPr/>
          <p:nvPr/>
        </p:nvSpPr>
        <p:spPr>
          <a:xfrm>
            <a:off x="4140200" y="3789363"/>
            <a:ext cx="10001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亵渎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198" name="Rectangle 7" title=""/>
          <p:cNvSpPr/>
          <p:nvPr/>
        </p:nvSpPr>
        <p:spPr>
          <a:xfrm>
            <a:off x="6443663" y="4365625"/>
            <a:ext cx="222408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一点不旁骛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199" name="Text Box 8" title=""/>
          <p:cNvSpPr txBox="1"/>
          <p:nvPr/>
        </p:nvSpPr>
        <p:spPr>
          <a:xfrm>
            <a:off x="3203575" y="5013325"/>
            <a:ext cx="15843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佝偻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200" name="Rectangle 9" title=""/>
          <p:cNvSpPr/>
          <p:nvPr/>
        </p:nvSpPr>
        <p:spPr>
          <a:xfrm>
            <a:off x="5148263" y="765175"/>
            <a:ext cx="18161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强聒不舍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8201" name="Rectangle 10" title=""/>
          <p:cNvSpPr/>
          <p:nvPr/>
        </p:nvSpPr>
        <p:spPr>
          <a:xfrm>
            <a:off x="4860925" y="1485900"/>
            <a:ext cx="18161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言行相顾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/>
      <p:bldP spid="8196" grpId="0"/>
      <p:bldP spid="8199" grpId="0"/>
      <p:bldP spid="8200" grpId="0"/>
      <p:bldP spid="82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Rectangle 2" title=""/>
          <p:cNvSpPr/>
          <p:nvPr/>
        </p:nvSpPr>
        <p:spPr>
          <a:xfrm>
            <a:off x="250825" y="1268413"/>
            <a:ext cx="8208963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ea typeface="黑体" pitchFamily="49" charset="-122"/>
              </a:rPr>
              <a:t>        朗读课文，思考：本文的中心论点是什么？作者先后谈论了哪几个问题？</a:t>
            </a:r>
            <a:endParaRPr lang="zh-CN" altLang="en-US" sz="3200" b="1">
              <a:ea typeface="黑体" pitchFamily="49" charset="-122"/>
            </a:endParaRPr>
          </a:p>
        </p:txBody>
      </p:sp>
      <p:sp>
        <p:nvSpPr>
          <p:cNvPr id="9218" name="Text Box 3" title=""/>
          <p:cNvSpPr txBox="1"/>
          <p:nvPr/>
        </p:nvSpPr>
        <p:spPr>
          <a:xfrm>
            <a:off x="250825" y="333375"/>
            <a:ext cx="381635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4800" b="1">
                <a:solidFill>
                  <a:srgbClr val="FF3300"/>
                </a:solidFill>
                <a:ea typeface="黑体" pitchFamily="49" charset="-122"/>
              </a:rPr>
              <a:t>整体感知</a:t>
            </a:r>
            <a:endParaRPr lang="zh-CN" altLang="en-US" sz="48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9219" name="Rectangle 4" title=""/>
          <p:cNvSpPr/>
          <p:nvPr/>
        </p:nvSpPr>
        <p:spPr>
          <a:xfrm>
            <a:off x="1619250" y="2349500"/>
            <a:ext cx="6408738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但我确信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敬业乐业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”</a:t>
            </a:r>
            <a:r>
              <a:rPr lang="zh-CN" altLang="en-US" sz="3200" b="1">
                <a:solidFill>
                  <a:srgbClr val="0000FF"/>
                </a:solidFill>
                <a:ea typeface="黑体" pitchFamily="49" charset="-122"/>
              </a:rPr>
              <a:t>四个字，是人类生活的不二法门。</a:t>
            </a:r>
            <a:endParaRPr lang="zh-CN" altLang="en-US" sz="3200" b="1">
              <a:solidFill>
                <a:srgbClr val="0000FF"/>
              </a:solidFill>
              <a:ea typeface="黑体" pitchFamily="49" charset="-122"/>
            </a:endParaRPr>
          </a:p>
        </p:txBody>
      </p:sp>
      <p:sp>
        <p:nvSpPr>
          <p:cNvPr id="9220" name="Text Box 5" title=""/>
          <p:cNvSpPr txBox="1"/>
          <p:nvPr/>
        </p:nvSpPr>
        <p:spPr>
          <a:xfrm>
            <a:off x="323850" y="2349500"/>
            <a:ext cx="12954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中心论点：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9221" name="Text Box 6" title=""/>
          <p:cNvSpPr txBox="1"/>
          <p:nvPr/>
        </p:nvSpPr>
        <p:spPr>
          <a:xfrm>
            <a:off x="179388" y="3644900"/>
            <a:ext cx="1944687" cy="15541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作者先后谈了三个问题：</a:t>
            </a:r>
            <a:endParaRPr lang="en-US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9222" name="Text Box 7" title=""/>
          <p:cNvSpPr txBox="1"/>
          <p:nvPr/>
        </p:nvSpPr>
        <p:spPr>
          <a:xfrm>
            <a:off x="1908175" y="3860800"/>
            <a:ext cx="1871663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endParaRPr lang="en-US" altLang="zh-CN"/>
          </a:p>
        </p:txBody>
      </p:sp>
      <p:sp>
        <p:nvSpPr>
          <p:cNvPr id="9223" name="Rectangle 8" title=""/>
          <p:cNvSpPr/>
          <p:nvPr/>
        </p:nvSpPr>
        <p:spPr>
          <a:xfrm>
            <a:off x="2051050" y="3743325"/>
            <a:ext cx="480536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论述有业的必要（</a:t>
            </a:r>
            <a:r>
              <a:rPr lang="en-US" altLang="zh-CN" sz="3200" b="1">
                <a:solidFill>
                  <a:srgbClr val="FF3300"/>
                </a:solidFill>
                <a:ea typeface="黑体" pitchFamily="49" charset="-122"/>
              </a:rPr>
              <a:t>2-5</a:t>
            </a: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段）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9224" name="Rectangle 9" title=""/>
          <p:cNvSpPr/>
          <p:nvPr/>
        </p:nvSpPr>
        <p:spPr>
          <a:xfrm>
            <a:off x="1979613" y="4365625"/>
            <a:ext cx="48053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论述敬业的重要（</a:t>
            </a:r>
            <a:r>
              <a:rPr lang="en-US" altLang="zh-CN" sz="3200" b="1">
                <a:solidFill>
                  <a:srgbClr val="FF3300"/>
                </a:solidFill>
                <a:ea typeface="黑体" pitchFamily="49" charset="-122"/>
              </a:rPr>
              <a:t>6-7</a:t>
            </a: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段）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sp>
        <p:nvSpPr>
          <p:cNvPr id="9225" name="Rectangle 10" title=""/>
          <p:cNvSpPr/>
          <p:nvPr/>
        </p:nvSpPr>
        <p:spPr>
          <a:xfrm>
            <a:off x="2051050" y="5013325"/>
            <a:ext cx="44672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论述乐业的重要（</a:t>
            </a:r>
            <a:r>
              <a:rPr lang="en-US" altLang="zh-CN" sz="3200" b="1">
                <a:solidFill>
                  <a:srgbClr val="FF3300"/>
                </a:solidFill>
                <a:ea typeface="黑体" pitchFamily="49" charset="-122"/>
              </a:rPr>
              <a:t>8</a:t>
            </a:r>
            <a:r>
              <a:rPr lang="zh-CN" altLang="en-US" sz="3200" b="1">
                <a:solidFill>
                  <a:srgbClr val="FF3300"/>
                </a:solidFill>
                <a:ea typeface="黑体" pitchFamily="49" charset="-122"/>
              </a:rPr>
              <a:t>段）</a:t>
            </a:r>
            <a:endParaRPr lang="zh-CN" altLang="en-US" sz="3200" b="1">
              <a:solidFill>
                <a:srgbClr val="FF3300"/>
              </a:solidFill>
              <a:ea typeface="黑体" pitchFamily="49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337800" y="10998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4" grpId="0"/>
      <p:bldP spid="92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Text Box 2" title=""/>
          <p:cNvSpPr txBox="1"/>
          <p:nvPr/>
        </p:nvSpPr>
        <p:spPr>
          <a:xfrm>
            <a:off x="1763713" y="1916113"/>
            <a:ext cx="6192837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提出论点</a:t>
            </a:r>
            <a:r>
              <a:rPr lang="en-US" altLang="zh-CN" sz="3200" b="1">
                <a:ea typeface="黑体" pitchFamily="49" charset="-122"/>
              </a:rPr>
              <a:t>——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敬业乐业</a:t>
            </a:r>
            <a:r>
              <a:rPr lang="zh-CN" altLang="en-US" sz="3200" b="1">
                <a:ea typeface="黑体" pitchFamily="49" charset="-122"/>
              </a:rPr>
              <a:t>“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是人类生活的不二法门</a:t>
            </a:r>
            <a:r>
              <a:rPr lang="zh-CN" altLang="en-US" sz="3200" b="1">
                <a:ea typeface="黑体" pitchFamily="49" charset="-122"/>
              </a:rPr>
              <a:t>”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。（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242" name="Text Box 3" title=""/>
          <p:cNvSpPr txBox="1"/>
          <p:nvPr/>
        </p:nvSpPr>
        <p:spPr>
          <a:xfrm>
            <a:off x="180975" y="3500438"/>
            <a:ext cx="2446338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论述敬业与乐业的重要性。（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2-8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243" name="Text Box 4" title=""/>
          <p:cNvSpPr txBox="1"/>
          <p:nvPr/>
        </p:nvSpPr>
        <p:spPr>
          <a:xfrm>
            <a:off x="1835150" y="5589588"/>
            <a:ext cx="65532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总结全篇，勉励人敬业乐业。（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9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/>
          </a:p>
        </p:txBody>
      </p:sp>
      <p:sp>
        <p:nvSpPr>
          <p:cNvPr id="10244" name="Text Box 5" title=""/>
          <p:cNvSpPr txBox="1"/>
          <p:nvPr/>
        </p:nvSpPr>
        <p:spPr>
          <a:xfrm>
            <a:off x="2578100" y="3284538"/>
            <a:ext cx="58166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分论点一：有业的必要（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2-5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245" name="Text Box 6" title=""/>
          <p:cNvSpPr txBox="1"/>
          <p:nvPr/>
        </p:nvSpPr>
        <p:spPr>
          <a:xfrm>
            <a:off x="2578100" y="3930650"/>
            <a:ext cx="58578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分论点二：敬业的重要（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6-7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246" name="Text Box 7" title=""/>
          <p:cNvSpPr txBox="1"/>
          <p:nvPr/>
        </p:nvSpPr>
        <p:spPr>
          <a:xfrm>
            <a:off x="2578100" y="4579938"/>
            <a:ext cx="54006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分论点三：乐业的重要（</a:t>
            </a:r>
            <a:r>
              <a:rPr lang="en-US" altLang="zh-CN" sz="3200" b="1">
                <a:latin typeface="黑体" pitchFamily="49" charset="-122"/>
                <a:ea typeface="黑体" pitchFamily="49" charset="-122"/>
              </a:rPr>
              <a:t>8</a:t>
            </a: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）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247" name="AutoShape 8" title=""/>
          <p:cNvSpPr/>
          <p:nvPr/>
        </p:nvSpPr>
        <p:spPr>
          <a:xfrm>
            <a:off x="2484438" y="3571875"/>
            <a:ext cx="236537" cy="1368425"/>
          </a:xfrm>
          <a:prstGeom prst="leftBrace">
            <a:avLst>
              <a:gd name="adj1" fmla="val 48184"/>
              <a:gd name="adj2" fmla="val 45894"/>
            </a:avLst>
          </a:prstGeom>
          <a:noFill/>
          <a:ln w="6350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/>
          </a:p>
        </p:txBody>
      </p:sp>
      <p:sp>
        <p:nvSpPr>
          <p:cNvPr id="10248" name="Text Box 9" title=""/>
          <p:cNvSpPr txBox="1"/>
          <p:nvPr/>
        </p:nvSpPr>
        <p:spPr>
          <a:xfrm>
            <a:off x="7956550" y="1663700"/>
            <a:ext cx="99060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7200" b="1">
                <a:solidFill>
                  <a:srgbClr val="FF0000"/>
                </a:solidFill>
              </a:rPr>
              <a:t>总</a:t>
            </a:r>
            <a:endParaRPr lang="zh-CN" altLang="en-US" sz="7200" b="1">
              <a:solidFill>
                <a:srgbClr val="FF0000"/>
              </a:solidFill>
            </a:endParaRPr>
          </a:p>
        </p:txBody>
      </p:sp>
      <p:sp>
        <p:nvSpPr>
          <p:cNvPr id="10249" name="Text Box 10" title=""/>
          <p:cNvSpPr txBox="1"/>
          <p:nvPr/>
        </p:nvSpPr>
        <p:spPr>
          <a:xfrm>
            <a:off x="7966075" y="3535363"/>
            <a:ext cx="1143000" cy="1189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7200" b="1">
                <a:solidFill>
                  <a:srgbClr val="FF0000"/>
                </a:solidFill>
              </a:rPr>
              <a:t>分</a:t>
            </a:r>
            <a:endParaRPr lang="zh-CN" altLang="en-US" sz="7200" b="1">
              <a:solidFill>
                <a:srgbClr val="FF0000"/>
              </a:solidFill>
            </a:endParaRPr>
          </a:p>
        </p:txBody>
      </p:sp>
      <p:sp>
        <p:nvSpPr>
          <p:cNvPr id="10250" name="Text Box 11" title=""/>
          <p:cNvSpPr txBox="1"/>
          <p:nvPr/>
        </p:nvSpPr>
        <p:spPr>
          <a:xfrm>
            <a:off x="7956550" y="5084763"/>
            <a:ext cx="1008063" cy="1189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7200" b="1">
                <a:solidFill>
                  <a:srgbClr val="FF0000"/>
                </a:solidFill>
              </a:rPr>
              <a:t>总</a:t>
            </a:r>
            <a:endParaRPr lang="zh-CN" altLang="en-US" sz="7200" b="1">
              <a:solidFill>
                <a:srgbClr val="FF0000"/>
              </a:solidFill>
            </a:endParaRPr>
          </a:p>
        </p:txBody>
      </p:sp>
      <p:cxnSp>
        <p:nvCxnSpPr>
          <p:cNvPr id="10251" name="Line 12" title=""/>
          <p:cNvCxnSpPr/>
          <p:nvPr/>
        </p:nvCxnSpPr>
        <p:spPr>
          <a:xfrm flipH="1">
            <a:off x="8532813" y="2781300"/>
            <a:ext cx="0" cy="762000"/>
          </a:xfrm>
          <a:prstGeom prst="line">
            <a:avLst/>
          </a:prstGeom>
          <a:noFill/>
          <a:ln w="120650">
            <a:solidFill>
              <a:srgbClr val="0000FF"/>
            </a:solidFill>
            <a:round/>
            <a:tailEnd type="triangle"/>
          </a:ln>
        </p:spPr>
      </p:cxnSp>
      <p:cxnSp>
        <p:nvCxnSpPr>
          <p:cNvPr id="10252" name="Line 13" title=""/>
          <p:cNvCxnSpPr/>
          <p:nvPr/>
        </p:nvCxnSpPr>
        <p:spPr>
          <a:xfrm flipH="1">
            <a:off x="8532813" y="4652963"/>
            <a:ext cx="0" cy="762000"/>
          </a:xfrm>
          <a:prstGeom prst="line">
            <a:avLst/>
          </a:prstGeom>
          <a:noFill/>
          <a:ln w="120650">
            <a:solidFill>
              <a:srgbClr val="0000FF"/>
            </a:solidFill>
            <a:round/>
            <a:tailEnd type="triangle"/>
          </a:ln>
        </p:spPr>
      </p:cxnSp>
      <p:sp>
        <p:nvSpPr>
          <p:cNvPr id="10253" name="Rectangle 14" title=""/>
          <p:cNvSpPr/>
          <p:nvPr/>
        </p:nvSpPr>
        <p:spPr>
          <a:xfrm>
            <a:off x="234950" y="1912938"/>
            <a:ext cx="18161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【</a:t>
            </a:r>
            <a:r>
              <a:rPr lang="zh-CN" altLang="en-US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引论</a:t>
            </a:r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】</a:t>
            </a:r>
            <a:endParaRPr lang="zh-CN" altLang="en-US" sz="3200" b="1">
              <a:solidFill>
                <a:schemeClr val="accent2"/>
              </a:solidFill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10254" name="Rectangle 15" title=""/>
          <p:cNvSpPr/>
          <p:nvPr/>
        </p:nvSpPr>
        <p:spPr>
          <a:xfrm>
            <a:off x="250825" y="2997200"/>
            <a:ext cx="18161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【</a:t>
            </a:r>
            <a:r>
              <a:rPr lang="zh-CN" altLang="en-US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本论</a:t>
            </a:r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】</a:t>
            </a:r>
            <a:endParaRPr lang="zh-CN" altLang="en-US" sz="3200" b="1">
              <a:solidFill>
                <a:schemeClr val="accent2"/>
              </a:solidFill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10255" name="Rectangle 16" title=""/>
          <p:cNvSpPr/>
          <p:nvPr/>
        </p:nvSpPr>
        <p:spPr>
          <a:xfrm>
            <a:off x="250825" y="5586413"/>
            <a:ext cx="18161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【</a:t>
            </a:r>
            <a:r>
              <a:rPr lang="zh-CN" altLang="en-US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结论</a:t>
            </a:r>
            <a:r>
              <a:rPr lang="en-US" altLang="zh-CN" sz="3200" b="1">
                <a:solidFill>
                  <a:schemeClr val="accent2"/>
                </a:solidFill>
                <a:latin typeface="Verdana" pitchFamily="34" charset="0"/>
                <a:ea typeface="黑体" pitchFamily="49" charset="-122"/>
              </a:rPr>
              <a:t>】</a:t>
            </a:r>
            <a:endParaRPr lang="zh-CN" altLang="en-US" sz="3200" b="1">
              <a:solidFill>
                <a:schemeClr val="accent2"/>
              </a:solidFill>
              <a:latin typeface="Verdana" pitchFamily="34" charset="0"/>
              <a:ea typeface="黑体" pitchFamily="49" charset="-122"/>
            </a:endParaRPr>
          </a:p>
        </p:txBody>
      </p:sp>
      <p:cxnSp>
        <p:nvCxnSpPr>
          <p:cNvPr id="10256" name="Line 17" title=""/>
          <p:cNvCxnSpPr/>
          <p:nvPr/>
        </p:nvCxnSpPr>
        <p:spPr>
          <a:xfrm flipH="1">
            <a:off x="1116013" y="2492375"/>
            <a:ext cx="0" cy="576263"/>
          </a:xfrm>
          <a:prstGeom prst="line">
            <a:avLst/>
          </a:prstGeom>
          <a:noFill/>
          <a:ln w="101600">
            <a:solidFill>
              <a:srgbClr val="CC0000"/>
            </a:solidFill>
            <a:round/>
            <a:tailEnd type="triangle"/>
          </a:ln>
        </p:spPr>
      </p:cxnSp>
      <p:cxnSp>
        <p:nvCxnSpPr>
          <p:cNvPr id="10257" name="Line 18" title=""/>
          <p:cNvCxnSpPr/>
          <p:nvPr/>
        </p:nvCxnSpPr>
        <p:spPr>
          <a:xfrm flipH="1">
            <a:off x="1116013" y="5013325"/>
            <a:ext cx="0" cy="576263"/>
          </a:xfrm>
          <a:prstGeom prst="line">
            <a:avLst/>
          </a:prstGeom>
          <a:noFill/>
          <a:ln w="101600">
            <a:solidFill>
              <a:srgbClr val="CC0000"/>
            </a:solidFill>
            <a:round/>
            <a:tailEnd type="triangle"/>
          </a:ln>
        </p:spPr>
      </p:cxnSp>
      <p:sp>
        <p:nvSpPr>
          <p:cNvPr id="10258" name="Rectangle 19" title=""/>
          <p:cNvSpPr/>
          <p:nvPr/>
        </p:nvSpPr>
        <p:spPr>
          <a:xfrm>
            <a:off x="468313" y="692150"/>
            <a:ext cx="711993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ea typeface="黑体" pitchFamily="49" charset="-122"/>
              </a:rPr>
              <a:t>按照议论文的基本结构理清本文的思路</a:t>
            </a:r>
            <a:endParaRPr lang="zh-CN" altLang="en-US" sz="3200" b="1">
              <a:ea typeface="黑体" pitchFamily="49" charset="-122"/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10242" grpId="0"/>
      <p:bldP spid="10243" grpId="0"/>
      <p:bldP spid="10244" grpId="0"/>
      <p:bldP spid="10245" grpId="0"/>
      <p:bldP spid="10246" grpId="0"/>
      <p:bldP spid="10247" grpId="0"/>
      <p:bldP spid="10248" grpId="0"/>
      <p:bldP spid="10249" grpId="0"/>
      <p:bldP spid="102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Rectangle 2" title=""/>
          <p:cNvSpPr/>
          <p:nvPr/>
        </p:nvSpPr>
        <p:spPr>
          <a:xfrm>
            <a:off x="323850" y="1052513"/>
            <a:ext cx="82804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50000"/>
              </a:spcBef>
            </a:pPr>
            <a:r>
              <a:rPr lang="zh-CN" altLang="en-US" sz="3200" b="1">
                <a:latin typeface="黑体" pitchFamily="49" charset="-122"/>
                <a:ea typeface="黑体" pitchFamily="49" charset="-122"/>
              </a:rPr>
              <a:t>默读课文2-5段，思考：作者为何提出“有业之必要”?为了证明这点，作者运用了哪些论据？用了哪些论证方法来证明?</a:t>
            </a:r>
            <a:endParaRPr lang="zh-CN" altLang="en-US" sz="32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266" name="Rectangle 3" title=""/>
          <p:cNvSpPr/>
          <p:nvPr/>
        </p:nvSpPr>
        <p:spPr>
          <a:xfrm>
            <a:off x="684213" y="2708275"/>
            <a:ext cx="30273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zh-CN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“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有业之必要”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267" name="Text Box 4" title=""/>
          <p:cNvSpPr txBox="1"/>
          <p:nvPr/>
        </p:nvSpPr>
        <p:spPr>
          <a:xfrm>
            <a:off x="3492500" y="2636838"/>
            <a:ext cx="546576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20000"/>
              </a:spcBef>
              <a:buClr>
                <a:schemeClr val="tx2"/>
              </a:buClr>
            </a:pPr>
            <a:r>
              <a:rPr lang="zh-CN" altLang="zh-CN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——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有业是敬业乐业的前提。</a:t>
            </a:r>
            <a:endParaRPr lang="zh-CN" altLang="en-US" sz="32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268" name="WordArt 5" title=""/>
          <p:cNvSpPr/>
          <p:nvPr/>
        </p:nvSpPr>
        <p:spPr>
          <a:xfrm rot="5400000">
            <a:off x="190501" y="4714875"/>
            <a:ext cx="819150" cy="409575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200" b="1" kern="10">
                <a:ln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latin typeface="宋体"/>
              </a:rPr>
              <a:t>论据</a:t>
            </a:r>
          </a:p>
        </p:txBody>
      </p:sp>
      <p:sp>
        <p:nvSpPr>
          <p:cNvPr id="11269" name="AutoShape 6" title=""/>
          <p:cNvSpPr/>
          <p:nvPr/>
        </p:nvSpPr>
        <p:spPr>
          <a:xfrm>
            <a:off x="900113" y="4221163"/>
            <a:ext cx="144462" cy="1368425"/>
          </a:xfrm>
          <a:prstGeom prst="leftBrace">
            <a:avLst>
              <a:gd name="adj1" fmla="val 78894"/>
              <a:gd name="adj2" fmla="val 50000"/>
            </a:avLst>
          </a:prstGeom>
          <a:noFill/>
          <a:ln w="38100">
            <a:solidFill>
              <a:srgbClr val="0000FF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/>
          </a:p>
        </p:txBody>
      </p:sp>
      <p:sp>
        <p:nvSpPr>
          <p:cNvPr id="11270" name="Rectangle 7" title=""/>
          <p:cNvSpPr/>
          <p:nvPr/>
        </p:nvSpPr>
        <p:spPr>
          <a:xfrm>
            <a:off x="3059113" y="4076700"/>
            <a:ext cx="2620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chemeClr val="tx2"/>
                </a:solidFill>
                <a:ea typeface="黑体" pitchFamily="49" charset="-122"/>
              </a:rPr>
              <a:t>引用孔子的话</a:t>
            </a:r>
            <a:endParaRPr lang="zh-CN" altLang="en-US" sz="3200" b="1">
              <a:solidFill>
                <a:schemeClr val="tx2"/>
              </a:solidFill>
              <a:ea typeface="黑体" pitchFamily="49" charset="-122"/>
            </a:endParaRPr>
          </a:p>
        </p:txBody>
      </p:sp>
      <p:sp>
        <p:nvSpPr>
          <p:cNvPr id="11271" name="Rectangle 8" title=""/>
          <p:cNvSpPr/>
          <p:nvPr/>
        </p:nvSpPr>
        <p:spPr>
          <a:xfrm>
            <a:off x="2987675" y="5086350"/>
            <a:ext cx="3840163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chemeClr val="tx2"/>
                </a:solidFill>
                <a:ea typeface="黑体" pitchFamily="49" charset="-122"/>
              </a:rPr>
              <a:t>举出百丈禅师的故事</a:t>
            </a:r>
            <a:endParaRPr lang="zh-CN" altLang="en-US" sz="3200" b="1">
              <a:solidFill>
                <a:schemeClr val="tx2"/>
              </a:solidFill>
              <a:ea typeface="黑体" pitchFamily="49" charset="-122"/>
            </a:endParaRPr>
          </a:p>
        </p:txBody>
      </p:sp>
      <p:sp>
        <p:nvSpPr>
          <p:cNvPr id="11272" name="Rectangle 9" title=""/>
          <p:cNvSpPr/>
          <p:nvPr/>
        </p:nvSpPr>
        <p:spPr>
          <a:xfrm>
            <a:off x="900113" y="4076700"/>
            <a:ext cx="22145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 u="sng">
                <a:solidFill>
                  <a:srgbClr val="FF0000"/>
                </a:solidFill>
                <a:ea typeface="黑体" pitchFamily="49" charset="-122"/>
              </a:rPr>
              <a:t>道理论据</a:t>
            </a:r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：</a:t>
            </a:r>
            <a:endParaRPr lang="zh-CN" altLang="en-US" sz="32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11273" name="Rectangle 10" title=""/>
          <p:cNvSpPr/>
          <p:nvPr/>
        </p:nvSpPr>
        <p:spPr>
          <a:xfrm>
            <a:off x="900113" y="5086350"/>
            <a:ext cx="2214562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 u="sng">
                <a:solidFill>
                  <a:srgbClr val="FF0000"/>
                </a:solidFill>
                <a:ea typeface="黑体" pitchFamily="49" charset="-122"/>
              </a:rPr>
              <a:t>事实论据</a:t>
            </a:r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：</a:t>
            </a:r>
            <a:endParaRPr lang="zh-CN" altLang="en-US" sz="32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11274" name="Rectangle 11" title=""/>
          <p:cNvSpPr/>
          <p:nvPr/>
        </p:nvSpPr>
        <p:spPr>
          <a:xfrm>
            <a:off x="5651500" y="4076700"/>
            <a:ext cx="26225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（道理论证）</a:t>
            </a:r>
            <a:endParaRPr lang="zh-CN" altLang="en-US" sz="3200" b="1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11275" name="Rectangle 12" title=""/>
          <p:cNvSpPr/>
          <p:nvPr/>
        </p:nvSpPr>
        <p:spPr>
          <a:xfrm>
            <a:off x="6083300" y="5013325"/>
            <a:ext cx="26225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ea typeface="黑体" pitchFamily="49" charset="-122"/>
              </a:rPr>
              <a:t>（举例论证）</a:t>
            </a:r>
            <a:endParaRPr lang="zh-CN" altLang="en-US" sz="3200" b="1">
              <a:solidFill>
                <a:srgbClr val="FF0000"/>
              </a:solidFill>
              <a:ea typeface="黑体" pitchFamily="49" charset="-122"/>
            </a:endParaRPr>
          </a:p>
        </p:txBody>
      </p:sp>
      <p:cxnSp>
        <p:nvCxnSpPr>
          <p:cNvPr id="11276" name="Line 13" title=""/>
          <p:cNvCxnSpPr/>
          <p:nvPr/>
        </p:nvCxnSpPr>
        <p:spPr>
          <a:xfrm flipH="1">
            <a:off x="4356100" y="5589588"/>
            <a:ext cx="0" cy="360362"/>
          </a:xfrm>
          <a:prstGeom prst="line">
            <a:avLst/>
          </a:prstGeom>
          <a:noFill/>
          <a:ln w="41275">
            <a:solidFill>
              <a:srgbClr val="0000FF"/>
            </a:solidFill>
            <a:round/>
            <a:tailEnd type="triangle"/>
          </a:ln>
        </p:spPr>
      </p:cxnSp>
      <p:sp>
        <p:nvSpPr>
          <p:cNvPr id="11277" name="Text Box 14" title=""/>
          <p:cNvSpPr txBox="1"/>
          <p:nvPr/>
        </p:nvSpPr>
        <p:spPr>
          <a:xfrm>
            <a:off x="1908175" y="5876925"/>
            <a:ext cx="43211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>
              <a:spcBef>
                <a:spcPct val="20000"/>
              </a:spcBef>
              <a:buClr>
                <a:schemeClr val="tx2"/>
              </a:buClr>
            </a:pP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（</a:t>
            </a:r>
            <a:r>
              <a:rPr lang="zh-CN" altLang="zh-CN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）有业是做人之本。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1278" name="Rectangle 15" title=""/>
          <p:cNvSpPr/>
          <p:nvPr/>
        </p:nvSpPr>
        <p:spPr>
          <a:xfrm>
            <a:off x="2339975" y="3213100"/>
            <a:ext cx="363696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（</a:t>
            </a:r>
            <a:r>
              <a:rPr lang="zh-CN" altLang="zh-CN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）无业的害处。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cxnSp>
        <p:nvCxnSpPr>
          <p:cNvPr id="11279" name="Line 16" title=""/>
          <p:cNvCxnSpPr/>
          <p:nvPr/>
        </p:nvCxnSpPr>
        <p:spPr>
          <a:xfrm flipH="1" flipV="1">
            <a:off x="4356100" y="3716338"/>
            <a:ext cx="0" cy="360362"/>
          </a:xfrm>
          <a:prstGeom prst="line">
            <a:avLst/>
          </a:prstGeom>
          <a:noFill/>
          <a:ln w="41275">
            <a:solidFill>
              <a:srgbClr val="0000FF"/>
            </a:solidFill>
            <a:round/>
            <a:tailEnd type="triangle"/>
          </a:ln>
        </p:spPr>
      </p:cxnSp>
      <p:sp>
        <p:nvSpPr>
          <p:cNvPr id="11280" name="Rectangle 17" title=""/>
          <p:cNvSpPr/>
          <p:nvPr/>
        </p:nvSpPr>
        <p:spPr>
          <a:xfrm>
            <a:off x="6156325" y="3213100"/>
            <a:ext cx="1808163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latin typeface="楷体_GB2312" pitchFamily="1" charset="-122"/>
                <a:ea typeface="黑体" pitchFamily="49" charset="-122"/>
              </a:rPr>
              <a:t>反面论证</a:t>
            </a:r>
            <a:endParaRPr lang="zh-CN" altLang="en-US" sz="3200" b="1">
              <a:solidFill>
                <a:srgbClr val="FF0000"/>
              </a:solidFill>
              <a:latin typeface="楷体_GB2312" pitchFamily="1" charset="-122"/>
              <a:ea typeface="黑体" pitchFamily="49" charset="-122"/>
            </a:endParaRPr>
          </a:p>
        </p:txBody>
      </p:sp>
      <p:sp>
        <p:nvSpPr>
          <p:cNvPr id="11281" name="Rectangle 18" title=""/>
          <p:cNvSpPr/>
          <p:nvPr/>
        </p:nvSpPr>
        <p:spPr>
          <a:xfrm>
            <a:off x="6300788" y="5734050"/>
            <a:ext cx="1808162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3200" b="1">
                <a:solidFill>
                  <a:srgbClr val="FF0000"/>
                </a:solidFill>
                <a:latin typeface="楷体_GB2312" pitchFamily="1" charset="-122"/>
                <a:ea typeface="黑体" pitchFamily="49" charset="-122"/>
              </a:rPr>
              <a:t>正面论证</a:t>
            </a:r>
            <a:endParaRPr lang="zh-CN" altLang="en-US" sz="3200" b="1">
              <a:solidFill>
                <a:srgbClr val="FF0000"/>
              </a:solidFill>
              <a:latin typeface="楷体_GB2312" pitchFamily="1" charset="-122"/>
              <a:ea typeface="黑体" pitchFamily="49" charset="-122"/>
            </a:endParaRPr>
          </a:p>
        </p:txBody>
      </p:sp>
      <p:sp>
        <p:nvSpPr>
          <p:cNvPr id="11282" name="AutoShape 19" title=""/>
          <p:cNvSpPr/>
          <p:nvPr/>
        </p:nvSpPr>
        <p:spPr>
          <a:xfrm>
            <a:off x="8027988" y="3500438"/>
            <a:ext cx="360362" cy="2736850"/>
          </a:xfrm>
          <a:prstGeom prst="rightBrace">
            <a:avLst>
              <a:gd name="adj1" fmla="val 63254"/>
              <a:gd name="adj2" fmla="val 50000"/>
            </a:avLst>
          </a:prstGeom>
          <a:noFill/>
          <a:ln w="41275">
            <a:solidFill>
              <a:srgbClr val="0000FF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endParaRPr lang="zh-CN" altLang="en-US"/>
          </a:p>
        </p:txBody>
      </p:sp>
      <p:sp>
        <p:nvSpPr>
          <p:cNvPr id="11283" name="WordArt 20" title=""/>
          <p:cNvSpPr/>
          <p:nvPr/>
        </p:nvSpPr>
        <p:spPr>
          <a:xfrm rot="5400000">
            <a:off x="7612063" y="4565650"/>
            <a:ext cx="1866900" cy="457200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latin typeface="宋体"/>
              </a:rPr>
              <a:t>对比论证</a:t>
            </a:r>
          </a:p>
        </p:txBody>
      </p:sp>
      <p:sp>
        <p:nvSpPr>
          <p:cNvPr id="11284" name="Oval 21" title=""/>
          <p:cNvSpPr/>
          <p:nvPr/>
        </p:nvSpPr>
        <p:spPr>
          <a:xfrm>
            <a:off x="395288" y="2781300"/>
            <a:ext cx="287337" cy="288925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lang="zh-CN" altLang="zh-CN" sz="2400" b="1">
                <a:solidFill>
                  <a:schemeClr val="bg1"/>
                </a:solidFill>
              </a:rPr>
              <a:t>2</a:t>
            </a:r>
            <a:endParaRPr lang="zh-CN" altLang="zh-CN" sz="2400" b="1">
              <a:solidFill>
                <a:schemeClr val="bg1"/>
              </a:solidFill>
            </a:endParaRPr>
          </a:p>
        </p:txBody>
      </p:sp>
      <p:sp>
        <p:nvSpPr>
          <p:cNvPr id="11285" name="Oval 22" title=""/>
          <p:cNvSpPr/>
          <p:nvPr/>
        </p:nvSpPr>
        <p:spPr>
          <a:xfrm>
            <a:off x="2843213" y="4221163"/>
            <a:ext cx="287337" cy="288925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lang="zh-CN" altLang="zh-CN" sz="2400" b="1">
                <a:solidFill>
                  <a:schemeClr val="bg1"/>
                </a:solidFill>
              </a:rPr>
              <a:t>3</a:t>
            </a:r>
            <a:endParaRPr lang="zh-CN" altLang="zh-CN" sz="2400" b="1">
              <a:solidFill>
                <a:schemeClr val="bg1"/>
              </a:solidFill>
            </a:endParaRPr>
          </a:p>
        </p:txBody>
      </p:sp>
      <p:sp>
        <p:nvSpPr>
          <p:cNvPr id="11286" name="Oval 23" title=""/>
          <p:cNvSpPr/>
          <p:nvPr/>
        </p:nvSpPr>
        <p:spPr>
          <a:xfrm>
            <a:off x="2843213" y="5229225"/>
            <a:ext cx="287337" cy="288925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 algn="ctr"/>
            <a:r>
              <a:rPr lang="zh-CN" altLang="zh-CN" sz="2400" b="1">
                <a:solidFill>
                  <a:schemeClr val="bg1"/>
                </a:solidFill>
              </a:rPr>
              <a:t>4</a:t>
            </a:r>
            <a:endParaRPr lang="zh-CN" altLang="zh-CN" sz="2400" b="1">
              <a:solidFill>
                <a:schemeClr val="bg1"/>
              </a:solidFill>
            </a:endParaRPr>
          </a:p>
        </p:txBody>
      </p:sp>
      <p:sp>
        <p:nvSpPr>
          <p:cNvPr id="11287" name="Text Box 24" title=""/>
          <p:cNvSpPr txBox="1"/>
          <p:nvPr/>
        </p:nvSpPr>
        <p:spPr>
          <a:xfrm>
            <a:off x="250825" y="260350"/>
            <a:ext cx="262255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4800" b="1">
                <a:solidFill>
                  <a:srgbClr val="FF3300"/>
                </a:solidFill>
                <a:ea typeface="黑体" pitchFamily="49" charset="-122"/>
              </a:rPr>
              <a:t>合作探究</a:t>
            </a:r>
            <a:endParaRPr lang="zh-CN" altLang="en-US" sz="4800" b="1">
              <a:solidFill>
                <a:srgbClr val="FF3300"/>
              </a:solidFill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112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7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2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7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0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95" dur="5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/>
      <p:bldP spid="11269" grpId="0"/>
      <p:bldP spid="11270" grpId="0"/>
      <p:bldP spid="11271" grpId="0"/>
      <p:bldP spid="11272" grpId="0"/>
      <p:bldP spid="11274" grpId="0"/>
      <p:bldP spid="11275" grpId="0"/>
      <p:bldP spid="11277" grpId="0"/>
      <p:bldP spid="11278" grpId="0"/>
      <p:bldP spid="11280" grpId="0"/>
      <p:bldP spid="11281" grpId="0"/>
      <p:bldP spid="11282" grpId="0"/>
      <p:bldP spid="11284" grpId="0"/>
      <p:bldP spid="11285" grpId="0"/>
      <p:bldP spid="112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https://d.book118.com/296013213030010034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2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Times New Roman</vt:lpstr>
      <vt:lpstr>宋体</vt:lpstr>
      <vt:lpstr>黑体</vt:lpstr>
      <vt:lpstr>隶书</vt:lpstr>
      <vt:lpstr>Tahoma</vt:lpstr>
      <vt:lpstr>Verdana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2024-09-03T03:52:35.718</cp:lastPrinted>
  <dcterms:created xsi:type="dcterms:W3CDTF">2024-09-02T19:52:35Z</dcterms:created>
  <dcterms:modified xsi:type="dcterms:W3CDTF">2024-09-02T19:52:37Z</dcterms:modified>
</cp:coreProperties>
</file>