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4CADBEA-D3AD-4719-9DC4-19FC5CED147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FD44C84-2784-4ACE-8753-856F750CB66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C96ED0D-8636-45BC-A1AC-D8C06A50C2B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243B57E-E109-4B96-8D4C-C32AB459C3D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010E5D9-0E7B-464D-96C0-A93DD2249A7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B9E3494-2873-4B8A-B939-775625ABA80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1A121CF-F0A1-46FC-9CA5-ADDF80053AD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54B0B07-0324-4FFF-9BA1-509986B0869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04E7AEE-86FB-4C29-9FAC-689EB3A13F2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B45A3D4-7481-4C17-A2F8-C349AB99789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8759E58-E045-4B34-8977-6EA3DBA3BD6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9601504101501010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2" r="-12"/>
          </a:stretch>
        </a:blipFill>
      </p:bgPr>
    </p:bg>
    <p:spTree>
      <p:nvGrpSpPr>
        <p:cNvPr id="1" name=""/>
        <p:cNvGrpSpPr/>
        <p:nvPr/>
      </p:nvGrpSpPr>
      <p:grpSpPr>
        <a:xfrm>
          <a:off x="0" y="0"/>
          <a:ext cx="0" cy="0"/>
        </a:xfrm>
      </p:grpSpPr>
      <p:sp>
        <p:nvSpPr>
          <p:cNvPr id="2" name="TextBox 2"/>
          <p:cNvSpPr txBox="1"/>
          <p:nvPr/>
        </p:nvSpPr>
        <p:spPr>
          <a:xfrm>
            <a:off x="489687" y="2615175"/>
            <a:ext cx="988695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accent1">
                    <a:alpha val="100000"/>
                  </a:schemeClr>
                </a:solidFill>
                <a:latin typeface="Microsoft Yahei"/>
                <a:ea typeface="Microsoft Yahei"/>
                <a:cs typeface="Microsoft Yahei"/>
              </a:rPr>
              <a:t>接触隔离护理措施</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27" y="0"/>
            <a:ext cx="12191747" cy="6858000"/>
          </a:xfrm>
          <a:prstGeom prst="rect">
            <a:avLst/>
          </a:prstGeom>
        </p:spPr>
      </p:pic>
      <p:sp>
        <p:nvSpPr>
          <p:cNvPr id="3" name="TextBox 3"/>
          <p:cNvSpPr txBox="1"/>
          <p:nvPr/>
        </p:nvSpPr>
        <p:spPr>
          <a:xfrm>
            <a:off x="1433708" y="1852562"/>
            <a:ext cx="6974588" cy="411099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接触隔离护理措施概述</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接触隔离护理措施的实施</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接触隔离护理措施的注意事项</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接触隔离护理措施的评估与改进</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接触隔离护理措施的案例分享</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2" r="-12"/>
          </a:stretch>
        </a:blipFill>
      </p:bgPr>
    </p:bg>
    <p:spTree>
      <p:nvGrpSpPr>
        <p:cNvPr id="1" name=""/>
        <p:cNvGrpSpPr/>
        <p:nvPr/>
      </p:nvGrpSpPr>
      <p:grpSpPr>
        <a:xfrm>
          <a:off x="0" y="0"/>
          <a:ext cx="0" cy="0"/>
        </a:xfrm>
      </p:grpSpPr>
      <p:grpSp>
        <p:nvGrpSpPr>
          <p:cNvPr id="2" name="Group 2"/>
          <p:cNvGrpSpPr/>
          <p:nvPr/>
        </p:nvGrpSpPr>
        <p:grpSpPr>
          <a:xfrm>
            <a:off x="-1706803" y="1236400"/>
            <a:ext cx="7392082" cy="1138956"/>
            <a:chOff x="-1706803" y="1236400"/>
            <a:chExt cx="7392082" cy="1138956"/>
          </a:xfrm>
        </p:grpSpPr>
        <p:sp>
          <p:nvSpPr>
            <p:cNvPr id="3" name="TextBox 3"/>
            <p:cNvSpPr txBox="1"/>
            <p:nvPr/>
          </p:nvSpPr>
          <p:spPr>
            <a:xfrm>
              <a:off x="-1706803" y="1236400"/>
              <a:ext cx="739208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1365325" y="2628863"/>
            <a:ext cx="98888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1">
                    <a:alpha val="100000"/>
                  </a:schemeClr>
                </a:solidFill>
                <a:latin typeface="Microsoft Yahei"/>
                <a:ea typeface="Microsoft Yahei"/>
                <a:cs typeface="Microsoft Yahei"/>
              </a:rPr>
              <a:t>接触隔离护理措施概述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接触隔离是指将具有高度传染性的患者或病原携带者置于单间或分隔的区域内，与其他患者或健康人隔离，以降低疾病传播的风险。</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通过限制患者与外界的接触，减少疾病传播，保护易感人群，控制疫情扩散。</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定义与目的</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目的</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0377" r="20377"/>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46" r="32546"/>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5273" r="35273"/>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接触隔离适用于具有高度传染性的疾病，如流感、麻疹、水痘等。</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适用范围</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接触隔离适用于疑似或确诊的患者、病原携带者以及与患者有密切接触的人员。</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适用对象</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适用范围与对象</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962413" y="1498809"/>
            <a:ext cx="4267184" cy="4267182"/>
          </a:xfrm>
          <a:prstGeom prst="ellipse">
            <a:avLst/>
          </a:prstGeom>
          <a:noFill/>
          <a:ln w="3248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3" name="Freeform 3"/>
          <p:cNvSpPr/>
          <p:nvPr/>
        </p:nvSpPr>
        <p:spPr>
          <a:xfrm rot="16200000" flipH="1">
            <a:off x="6170371" y="2356670"/>
            <a:ext cx="1798884" cy="2551460"/>
          </a:xfrm>
          <a:custGeom>
            <a:rect l="l" t="t" r="r" b="b"/>
            <a:pathLst>
              <a:path w="1468685" h="2083120">
                <a:moveTo>
                  <a:pt x="0" y="1764196"/>
                </a:moveTo>
                <a:lnTo>
                  <a:pt x="2311" y="1764196"/>
                </a:lnTo>
                <a:lnTo>
                  <a:pt x="734343" y="0"/>
                </a:lnTo>
                <a:lnTo>
                  <a:pt x="1466374" y="1764196"/>
                </a:lnTo>
                <a:lnTo>
                  <a:pt x="1468685" y="1764196"/>
                </a:lnTo>
                <a:cubicBezTo>
                  <a:pt x="1285526" y="1960771"/>
                  <a:pt x="1024222" y="2083120"/>
                  <a:pt x="734343" y="2083120"/>
                </a:cubicBezTo>
                <a:cubicBezTo>
                  <a:pt x="444464" y="2083120"/>
                  <a:pt x="183161" y="1960771"/>
                  <a:pt x="0" y="1764196"/>
                </a:cubicBez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1339" y="2426017"/>
            <a:ext cx="617410" cy="61741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661339" y="4234434"/>
            <a:ext cx="617410" cy="61741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036814" y="3330226"/>
            <a:ext cx="617410" cy="61741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5400000">
            <a:off x="4167489" y="2356670"/>
            <a:ext cx="1798884" cy="2551460"/>
          </a:xfrm>
          <a:custGeom>
            <a:rect l="l" t="t" r="r" b="b"/>
            <a:pathLst>
              <a:path w="1468685" h="2083120">
                <a:moveTo>
                  <a:pt x="0" y="1764196"/>
                </a:moveTo>
                <a:lnTo>
                  <a:pt x="2311" y="1764196"/>
                </a:lnTo>
                <a:lnTo>
                  <a:pt x="734343" y="0"/>
                </a:lnTo>
                <a:lnTo>
                  <a:pt x="1466374" y="1764196"/>
                </a:lnTo>
                <a:lnTo>
                  <a:pt x="1468685" y="1764196"/>
                </a:lnTo>
                <a:cubicBezTo>
                  <a:pt x="1285526" y="1960771"/>
                  <a:pt x="1024222" y="2083120"/>
                  <a:pt x="734343" y="2083120"/>
                </a:cubicBezTo>
                <a:cubicBezTo>
                  <a:pt x="444464" y="2083120"/>
                  <a:pt x="183161" y="1960771"/>
                  <a:pt x="0" y="1764196"/>
                </a:cubicBez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3887819" y="2426017"/>
            <a:ext cx="617410" cy="61741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3522821" y="3330226"/>
            <a:ext cx="617410" cy="61741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887819" y="4234434"/>
            <a:ext cx="617410" cy="61741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1" name="Group 11"/>
          <p:cNvGrpSpPr/>
          <p:nvPr/>
        </p:nvGrpSpPr>
        <p:grpSpPr>
          <a:xfrm>
            <a:off x="5346287" y="2886646"/>
            <a:ext cx="1499330" cy="1499330"/>
            <a:chOff x="5346287" y="2886646"/>
            <a:chExt cx="1499330" cy="1499330"/>
          </a:xfrm>
        </p:grpSpPr>
        <p:sp>
          <p:nvSpPr>
            <p:cNvPr id="12" name="AutoShape 12"/>
            <p:cNvSpPr/>
            <p:nvPr/>
          </p:nvSpPr>
          <p:spPr>
            <a:xfrm>
              <a:off x="5346287" y="2886646"/>
              <a:ext cx="1499330" cy="1499330"/>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AutoShape 13"/>
          <p:cNvSpPr/>
          <p:nvPr/>
        </p:nvSpPr>
        <p:spPr>
          <a:xfrm>
            <a:off x="4445393" y="3517200"/>
            <a:ext cx="623854" cy="250324"/>
          </a:xfrm>
          <a:prstGeom prst="rightArrow">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flipH="1">
            <a:off x="7144249" y="3517200"/>
            <a:ext cx="623854" cy="250324"/>
          </a:xfrm>
          <a:prstGeom prst="rightArrow">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5" name="Group 15"/>
          <p:cNvGrpSpPr/>
          <p:nvPr/>
        </p:nvGrpSpPr>
        <p:grpSpPr>
          <a:xfrm>
            <a:off x="5804254" y="3351841"/>
            <a:ext cx="583501" cy="561118"/>
            <a:chOff x="5804254" y="3351841"/>
            <a:chExt cx="583501" cy="561118"/>
          </a:xfrm>
        </p:grpSpPr>
        <p:sp>
          <p:nvSpPr>
            <p:cNvPr id="16" name="AutoShape 16"/>
            <p:cNvSpPr/>
            <p:nvPr/>
          </p:nvSpPr>
          <p:spPr>
            <a:xfrm>
              <a:off x="5964750" y="3351841"/>
              <a:ext cx="262604" cy="26593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5804254" y="3659213"/>
              <a:ext cx="583501" cy="253746"/>
            </a:xfrm>
            <a:custGeom>
              <a:rect l="l" t="t" r="r" b="b"/>
              <a:pathLst>
                <a:path w="200" h="87">
                  <a:moveTo>
                    <a:pt x="35" y="87"/>
                  </a:moveTo>
                  <a:cubicBezTo>
                    <a:pt x="35" y="72"/>
                    <a:pt x="35" y="72"/>
                    <a:pt x="35" y="72"/>
                  </a:cubicBezTo>
                  <a:cubicBezTo>
                    <a:pt x="46" y="72"/>
                    <a:pt x="46" y="72"/>
                    <a:pt x="46" y="72"/>
                  </a:cubicBezTo>
                  <a:cubicBezTo>
                    <a:pt x="46" y="87"/>
                    <a:pt x="46" y="87"/>
                    <a:pt x="46" y="87"/>
                  </a:cubicBezTo>
                  <a:cubicBezTo>
                    <a:pt x="155" y="87"/>
                    <a:pt x="155" y="87"/>
                    <a:pt x="155" y="87"/>
                  </a:cubicBezTo>
                  <a:cubicBezTo>
                    <a:pt x="155" y="72"/>
                    <a:pt x="155" y="72"/>
                    <a:pt x="155" y="72"/>
                  </a:cubicBezTo>
                  <a:cubicBezTo>
                    <a:pt x="166" y="72"/>
                    <a:pt x="166" y="72"/>
                    <a:pt x="166" y="72"/>
                  </a:cubicBezTo>
                  <a:cubicBezTo>
                    <a:pt x="166" y="87"/>
                    <a:pt x="166" y="87"/>
                    <a:pt x="166" y="87"/>
                  </a:cubicBezTo>
                  <a:cubicBezTo>
                    <a:pt x="199" y="87"/>
                    <a:pt x="199" y="87"/>
                    <a:pt x="199" y="87"/>
                  </a:cubicBezTo>
                  <a:cubicBezTo>
                    <a:pt x="199" y="47"/>
                    <a:pt x="200" y="43"/>
                    <a:pt x="200" y="43"/>
                  </a:cubicBezTo>
                  <a:cubicBezTo>
                    <a:pt x="200" y="19"/>
                    <a:pt x="180" y="0"/>
                    <a:pt x="156" y="0"/>
                  </a:cubicBezTo>
                  <a:cubicBezTo>
                    <a:pt x="156" y="0"/>
                    <a:pt x="156" y="0"/>
                    <a:pt x="156" y="0"/>
                  </a:cubicBezTo>
                  <a:cubicBezTo>
                    <a:pt x="156" y="0"/>
                    <a:pt x="156" y="0"/>
                    <a:pt x="156" y="0"/>
                  </a:cubicBezTo>
                  <a:cubicBezTo>
                    <a:pt x="140" y="0"/>
                    <a:pt x="140" y="0"/>
                    <a:pt x="140" y="0"/>
                  </a:cubicBezTo>
                  <a:cubicBezTo>
                    <a:pt x="100" y="80"/>
                    <a:pt x="100" y="80"/>
                    <a:pt x="100" y="80"/>
                  </a:cubicBezTo>
                  <a:cubicBezTo>
                    <a:pt x="60" y="0"/>
                    <a:pt x="60" y="0"/>
                    <a:pt x="60" y="0"/>
                  </a:cubicBezTo>
                  <a:cubicBezTo>
                    <a:pt x="45" y="0"/>
                    <a:pt x="45" y="0"/>
                    <a:pt x="45" y="0"/>
                  </a:cubicBezTo>
                  <a:cubicBezTo>
                    <a:pt x="45" y="0"/>
                    <a:pt x="45" y="0"/>
                    <a:pt x="45" y="0"/>
                  </a:cubicBezTo>
                  <a:cubicBezTo>
                    <a:pt x="45" y="0"/>
                    <a:pt x="44" y="0"/>
                    <a:pt x="44" y="0"/>
                  </a:cubicBezTo>
                  <a:cubicBezTo>
                    <a:pt x="20" y="0"/>
                    <a:pt x="1" y="19"/>
                    <a:pt x="1" y="43"/>
                  </a:cubicBezTo>
                  <a:cubicBezTo>
                    <a:pt x="1" y="43"/>
                    <a:pt x="0" y="47"/>
                    <a:pt x="0" y="87"/>
                  </a:cubicBezTo>
                  <a:lnTo>
                    <a:pt x="35" y="8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护理原则与要求</a:t>
              </a:r>
            </a:p>
          </p:txBody>
        </p:sp>
      </p:grpSp>
      <p:grpSp>
        <p:nvGrpSpPr>
          <p:cNvPr id="40" name="Group 40"/>
          <p:cNvGrpSpPr/>
          <p:nvPr/>
        </p:nvGrpSpPr>
        <p:grpSpPr>
          <a:xfrm>
            <a:off x="323860" y="1451184"/>
            <a:ext cx="3286271" cy="1172597"/>
            <a:chOff x="323860" y="1451184"/>
            <a:chExt cx="3286271" cy="1172597"/>
          </a:xfrm>
        </p:grpSpPr>
        <p:sp>
          <p:nvSpPr>
            <p:cNvPr id="41" name="TextBox 41"/>
            <p:cNvSpPr txBox="1"/>
            <p:nvPr/>
          </p:nvSpPr>
          <p:spPr>
            <a:xfrm>
              <a:off x="323860" y="1451184"/>
              <a:ext cx="3286271" cy="1172597"/>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护理原则：遵循严格的隔离制度，采取有效的防护措施，确保患者得到及时、安全、有效的护理。</a:t>
              </a:r>
            </a:p>
          </p:txBody>
        </p:sp>
      </p:grpSp>
      <p:grpSp>
        <p:nvGrpSpPr>
          <p:cNvPr id="42" name="Group 42"/>
          <p:cNvGrpSpPr/>
          <p:nvPr/>
        </p:nvGrpSpPr>
        <p:grpSpPr>
          <a:xfrm>
            <a:off x="181203" y="3072914"/>
            <a:ext cx="3286271" cy="1172597"/>
            <a:chOff x="181203" y="3072914"/>
            <a:chExt cx="3286271" cy="1172597"/>
          </a:xfrm>
        </p:grpSpPr>
        <p:sp>
          <p:nvSpPr>
            <p:cNvPr id="43" name="TextBox 43"/>
            <p:cNvSpPr txBox="1"/>
            <p:nvPr/>
          </p:nvSpPr>
          <p:spPr>
            <a:xfrm>
              <a:off x="181203" y="3072914"/>
              <a:ext cx="3286271" cy="1172597"/>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护理要求</a:t>
              </a:r>
            </a:p>
          </p:txBody>
        </p:sp>
      </p:grpSp>
      <p:grpSp>
        <p:nvGrpSpPr>
          <p:cNvPr id="44" name="Group 44"/>
          <p:cNvGrpSpPr/>
          <p:nvPr/>
        </p:nvGrpSpPr>
        <p:grpSpPr>
          <a:xfrm>
            <a:off x="545256" y="4966595"/>
            <a:ext cx="3286271" cy="1172597"/>
            <a:chOff x="545256" y="4966595"/>
            <a:chExt cx="3286271" cy="1172597"/>
          </a:xfrm>
        </p:grpSpPr>
        <p:sp>
          <p:nvSpPr>
            <p:cNvPr id="45" name="TextBox 45"/>
            <p:cNvSpPr txBox="1"/>
            <p:nvPr/>
          </p:nvSpPr>
          <p:spPr>
            <a:xfrm>
              <a:off x="545256" y="4966595"/>
              <a:ext cx="3286271" cy="1172597"/>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对患者进行严密观察，及时发现病情变化和并发症。</a:t>
              </a:r>
            </a:p>
          </p:txBody>
        </p:sp>
      </p:grpSp>
      <p:grpSp>
        <p:nvGrpSpPr>
          <p:cNvPr id="46" name="Group 46"/>
          <p:cNvGrpSpPr/>
          <p:nvPr/>
        </p:nvGrpSpPr>
        <p:grpSpPr>
          <a:xfrm>
            <a:off x="8724537" y="3072914"/>
            <a:ext cx="3286271" cy="1172597"/>
            <a:chOff x="8724537" y="3072914"/>
            <a:chExt cx="3286271" cy="1172597"/>
          </a:xfrm>
        </p:grpSpPr>
        <p:sp>
          <p:nvSpPr>
            <p:cNvPr id="47" name="TextBox 47"/>
            <p:cNvSpPr txBox="1"/>
            <p:nvPr/>
          </p:nvSpPr>
          <p:spPr>
            <a:xfrm>
              <a:off x="8724537" y="3072914"/>
              <a:ext cx="3286271" cy="1172597"/>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对患者进行心理支持和疏导，减轻焦虑和恐惧。</a:t>
              </a:r>
            </a:p>
          </p:txBody>
        </p:sp>
      </p:grpSp>
      <p:grpSp>
        <p:nvGrpSpPr>
          <p:cNvPr id="48" name="Group 48"/>
          <p:cNvGrpSpPr/>
          <p:nvPr/>
        </p:nvGrpSpPr>
        <p:grpSpPr>
          <a:xfrm>
            <a:off x="8168429" y="4966595"/>
            <a:ext cx="3286271" cy="1172597"/>
            <a:chOff x="8168429" y="4966595"/>
            <a:chExt cx="3286271" cy="1172597"/>
          </a:xfrm>
        </p:grpSpPr>
        <p:sp>
          <p:nvSpPr>
            <p:cNvPr id="49" name="TextBox 49"/>
            <p:cNvSpPr txBox="1"/>
            <p:nvPr/>
          </p:nvSpPr>
          <p:spPr>
            <a:xfrm>
              <a:off x="8168429" y="4966595"/>
              <a:ext cx="3286271" cy="1172597"/>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对医护人员进行培训和指导，提高隔离防护意识和技能。</a:t>
              </a:r>
            </a:p>
          </p:txBody>
        </p:sp>
      </p:grpSp>
      <p:grpSp>
        <p:nvGrpSpPr>
          <p:cNvPr id="50" name="Group 50"/>
          <p:cNvGrpSpPr/>
          <p:nvPr/>
        </p:nvGrpSpPr>
        <p:grpSpPr>
          <a:xfrm>
            <a:off x="8581879" y="1451184"/>
            <a:ext cx="3286271" cy="1172597"/>
            <a:chOff x="8581879" y="1451184"/>
            <a:chExt cx="3286271" cy="1172597"/>
          </a:xfrm>
        </p:grpSpPr>
        <p:sp>
          <p:nvSpPr>
            <p:cNvPr id="51" name="TextBox 51"/>
            <p:cNvSpPr txBox="1"/>
            <p:nvPr/>
          </p:nvSpPr>
          <p:spPr>
            <a:xfrm>
              <a:off x="8581879" y="1451184"/>
              <a:ext cx="3286271" cy="1172597"/>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严格执行消毒和清洁程序，保持环境卫生。</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2" r="-12"/>
          </a:stretch>
        </a:blipFill>
      </p:bgPr>
    </p:bg>
    <p:spTree>
      <p:nvGrpSpPr>
        <p:cNvPr id="1" name=""/>
        <p:cNvGrpSpPr/>
        <p:nvPr/>
      </p:nvGrpSpPr>
      <p:grpSpPr>
        <a:xfrm>
          <a:off x="0" y="0"/>
          <a:ext cx="0" cy="0"/>
        </a:xfrm>
      </p:grpSpPr>
      <p:grpSp>
        <p:nvGrpSpPr>
          <p:cNvPr id="2" name="Group 2"/>
          <p:cNvGrpSpPr/>
          <p:nvPr/>
        </p:nvGrpSpPr>
        <p:grpSpPr>
          <a:xfrm>
            <a:off x="-1706803" y="1236400"/>
            <a:ext cx="7392082" cy="1138956"/>
            <a:chOff x="-1706803" y="1236400"/>
            <a:chExt cx="7392082" cy="1138956"/>
          </a:xfrm>
        </p:grpSpPr>
        <p:sp>
          <p:nvSpPr>
            <p:cNvPr id="3" name="TextBox 3"/>
            <p:cNvSpPr txBox="1"/>
            <p:nvPr/>
          </p:nvSpPr>
          <p:spPr>
            <a:xfrm>
              <a:off x="-1706803" y="1236400"/>
              <a:ext cx="739208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1365325" y="2628863"/>
            <a:ext cx="98888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1">
                    <a:alpha val="100000"/>
                  </a:schemeClr>
                </a:solidFill>
                <a:latin typeface="Microsoft Yahei"/>
                <a:ea typeface="Microsoft Yahei"/>
                <a:cs typeface="Microsoft Yahei"/>
              </a:rPr>
              <a:t>接触隔离护理措施的实施</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隔离区的设置</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选择一个相对独立、通风良好的区域作为隔离区，确保与其他病区保持一定距离，并配备相应的医疗设备和设施。</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隔离区的管理</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制定严格的隔离区管理制度，限制人员进出，对进出人员进行严格的消毒和防护措施。</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0" r="25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隔离区的设置与管理</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对接收的患者进行严格的评估和筛查，确保患者符合接触隔离标准。</a:t>
            </a:r>
          </a:p>
        </p:txBody>
      </p:sp>
      <p:pic>
        <p:nvPicPr>
          <p:cNvPr id="6" name="Picture 6"/>
          <p:cNvPicPr>
            <a:picLocks noChangeAspect="1"/>
          </p:cNvPicPr>
          <p:nvPr/>
        </p:nvPicPr>
        <p:blipFill>
          <a:blip r:embed="rId2"/>
          <a:srcRect l="16542" r="1654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患者接收</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对患者进行日常的病情观察、记录和护理，确保患者的舒适度和安全。</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日常护理</a:t>
            </a:r>
          </a:p>
        </p:txBody>
      </p:sp>
      <p:pic>
        <p:nvPicPr>
          <p:cNvPr id="10" name="Picture 10"/>
          <p:cNvPicPr>
            <a:picLocks noChangeAspect="1"/>
          </p:cNvPicPr>
          <p:nvPr/>
        </p:nvPicPr>
        <p:blipFill>
          <a:blip r:embed="rId3"/>
          <a:srcRect l="16667" r="16667"/>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6667" r="16667"/>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在转运患者时采取严格的防护措施，确保患者和医务人员的安全。</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患者转运</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患者护理流程</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708" r="16708"/>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医务人员需穿戴口罩、手套、隔离衣等防护用品，确保自身安全。</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穿戴防护用品</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对医务人员进行定期的健康监测，及时发现和处理可能的感染。</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定期健康监测</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医务人员防护措施</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2813" r="22813"/>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环境消毒</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对隔离区的环境和设施进行定期的消毒处理，确保环境清洁卫生。</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废弃物处理</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对患者的废弃物进行严格的分类和处理，防止病毒传播。</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消毒与清洁要求</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2" r="-12"/>
          </a:stretch>
        </a:blipFill>
      </p:bgPr>
    </p:bg>
    <p:spTree>
      <p:nvGrpSpPr>
        <p:cNvPr id="1" name=""/>
        <p:cNvGrpSpPr/>
        <p:nvPr/>
      </p:nvGrpSpPr>
      <p:grpSpPr>
        <a:xfrm>
          <a:off x="0" y="0"/>
          <a:ext cx="0" cy="0"/>
        </a:xfrm>
      </p:grpSpPr>
      <p:grpSp>
        <p:nvGrpSpPr>
          <p:cNvPr id="2" name="Group 2"/>
          <p:cNvGrpSpPr/>
          <p:nvPr/>
        </p:nvGrpSpPr>
        <p:grpSpPr>
          <a:xfrm>
            <a:off x="-1706803" y="1236400"/>
            <a:ext cx="7392082" cy="1138956"/>
            <a:chOff x="-1706803" y="1236400"/>
            <a:chExt cx="7392082" cy="1138956"/>
          </a:xfrm>
        </p:grpSpPr>
        <p:sp>
          <p:nvSpPr>
            <p:cNvPr id="3" name="TextBox 3"/>
            <p:cNvSpPr txBox="1"/>
            <p:nvPr/>
          </p:nvSpPr>
          <p:spPr>
            <a:xfrm>
              <a:off x="-1706803" y="1236400"/>
              <a:ext cx="739208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1365325" y="2628863"/>
            <a:ext cx="98888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1">
                    <a:alpha val="100000"/>
                  </a:schemeClr>
                </a:solidFill>
                <a:latin typeface="Microsoft Yahei"/>
                <a:ea typeface="Microsoft Yahei"/>
                <a:cs typeface="Microsoft Yahei"/>
              </a:rPr>
              <a:t>接触隔离护理措施的注意事项</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https://d.book118.com/296015041015010100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E0E07"/>
      </a:dk1>
      <a:lt1>
        <a:srgbClr val="EFEED8"/>
      </a:lt1>
      <a:dk2>
        <a:srgbClr val="0E0E07"/>
      </a:dk2>
      <a:lt2>
        <a:srgbClr val="FFE5B9"/>
      </a:lt2>
      <a:accent1>
        <a:srgbClr val="00608A"/>
      </a:accent1>
      <a:accent2>
        <a:srgbClr val="0080B8"/>
      </a:accent2>
      <a:accent3>
        <a:srgbClr val="FFA89D"/>
      </a:accent3>
      <a:accent4>
        <a:srgbClr val="EFA572"/>
      </a:accent4>
      <a:accent5>
        <a:srgbClr val="2DA9AE"/>
      </a:accent5>
      <a:accent6>
        <a:srgbClr val="5BA27C"/>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52</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2024-09-23T22:44:20.496</cp:lastPrinted>
  <dcterms:created xsi:type="dcterms:W3CDTF">2024-09-23T14:44:20Z</dcterms:created>
  <dcterms:modified xsi:type="dcterms:W3CDTF">2024-09-23T14:44:22Z</dcterms:modified>
</cp:coreProperties>
</file>