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454AB-C8AF-4C0A-AF61-0405FE149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63F23-F20C-40CD-A115-91A09ABF5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5B396-436F-4221-8389-0D7F35176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217313-5A3F-4D3B-A733-A0C0AEEA2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9E02C5-8C76-47A2-819D-F88FBAC80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2F41F1-683C-4C34-8E70-195A13E21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DF04F3-94C9-43AF-A021-0D500733A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1631B-285E-41D8-BA46-E04A26379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4ABA91-7614-42D5-B6B5-B90A4BF5D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5148D-89FF-424B-B8FC-0EA554ABE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E5159-9DFF-4DAB-8144-C14DEDC4D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02202512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学校传染性非典型肺炎预防控制策略解析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学校传染性非典型肺炎现状分析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预防控制策略制定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实施预防控制措施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加强监督检查与评估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解析学校传染性非典型肺炎预防控制策略，为学校提供有效的防控措施，保障师生健康。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传染性非典型肺炎是一种严重危害公共卫生的疾病，学校作为人员密集场所，是防控的重点区域。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传染性非典型肺炎概述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传染性非典型肺炎是一种由新型冠状病毒引起的急性呼吸道传染病，具有传染性强、传播速度快、病情严重等特点。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患者主要表现为发热、咳嗽、乏力、胸闷等症状，严重者可出现呼吸困难、多器官功能衰竭等。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主要通过飞沫传播和接触传播，人群普遍易感。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学校传染性非典型肺炎现状分析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9" r="3199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全球范围内，传染性非典型肺炎（以下简称“非典”）疫情呈现周期性爆发，学校作为人员密集场所，是疫情防控的重点区域。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非典病毒变异能力强，传播途径多样，包括飞沫传播、接触传播和气溶胶传播等，给学校防控工作带来极大挑战。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学校师生员工流动性大，人员构成复杂，一旦发生疫情，传播速度快，范围广，防控难度大。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疫情形势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17875" y="205770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6317932" y="238791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317875" y="262890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6317875" y="294513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6317875" y="327088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  <a:headEnd type="none"/>
            <a:tailEnd type="none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64008" y="1732124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564008" y="2697000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564008" y="3679940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564008" y="4680943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564008" y="5706031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965553" y="2061258"/>
            <a:ext cx="2286044" cy="1214836"/>
            <a:chOff x="3965553" y="2061258"/>
            <a:chExt cx="2286044" cy="1214836"/>
          </a:xfrm>
        </p:grpSpPr>
        <p:cxnSp>
          <p:nvCxnSpPr>
            <p:cNvPr id="13" name="Connector 13"/>
            <p:cNvCxnSpPr/>
            <p:nvPr/>
          </p:nvCxnSpPr>
          <p:spPr>
            <a:xfrm>
              <a:off x="3965554" y="327496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  <a:headEnd type="none"/>
              <a:tailEnd type="none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965554" y="2947988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  <a:headEnd type="none"/>
              <a:tailEnd type="none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965554" y="2631234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  <a:headEnd type="none"/>
              <a:tailEnd type="none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965554" y="238125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965553" y="2061258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987809" y="184146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368809" y="2224567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749809" y="2605567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130809" y="2986567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511809" y="3367567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794276" y="3427666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45%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794276" y="3001709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50%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794276" y="2648140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75%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794276" y="2224567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85%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794276" y="1853755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95%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622716" y="1732124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建立健全疫情防控工作机制，制定应急预案，明确各部门职责，确保防控工作有序进行。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622716" y="2717009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加强校园环境卫生整治，定期消毒通风，保持室内外环境清洁。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622716" y="3681885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严格落实师生员工健康监测制度，发现异常情况及时报告并采取相应的防控措施。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22716" y="4680943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通过宣传教育、知识讲座等形式提高师生员工的防护意识和能力。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622716" y="5694216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加强与卫生部门、疾控中心的沟通协调，及时获取疫情信息和防控指导。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学校防控措施及效果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323391" y="4020598"/>
            <a:ext cx="1496282" cy="432054"/>
            <a:chOff x="7323391" y="4020598"/>
            <a:chExt cx="1496282" cy="432054"/>
          </a:xfrm>
        </p:grpSpPr>
        <p:sp>
          <p:nvSpPr>
            <p:cNvPr id="3" name="AutoShape 3"/>
            <p:cNvSpPr/>
            <p:nvPr/>
          </p:nvSpPr>
          <p:spPr>
            <a:xfrm flipV="1">
              <a:off x="7323391" y="4020598"/>
              <a:ext cx="1496282" cy="432054"/>
            </a:xfrm>
            <a:prstGeom prst="roundRect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3232118" y="4026598"/>
            <a:ext cx="1497711" cy="432054"/>
            <a:chOff x="3232118" y="4026598"/>
            <a:chExt cx="1497711" cy="432054"/>
          </a:xfrm>
        </p:grpSpPr>
        <p:sp>
          <p:nvSpPr>
            <p:cNvPr id="5" name="AutoShape 5"/>
            <p:cNvSpPr/>
            <p:nvPr/>
          </p:nvSpPr>
          <p:spPr>
            <a:xfrm flipV="1">
              <a:off x="3232118" y="4026598"/>
              <a:ext cx="1497711" cy="432054"/>
            </a:xfrm>
            <a:prstGeom prst="roundRect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273230" y="4020598"/>
            <a:ext cx="1496282" cy="432054"/>
            <a:chOff x="5273230" y="4020598"/>
            <a:chExt cx="1496282" cy="432054"/>
          </a:xfrm>
        </p:grpSpPr>
        <p:sp>
          <p:nvSpPr>
            <p:cNvPr id="7" name="AutoShape 7"/>
            <p:cNvSpPr/>
            <p:nvPr/>
          </p:nvSpPr>
          <p:spPr>
            <a:xfrm flipV="1">
              <a:off x="5273230" y="4020598"/>
              <a:ext cx="1496282" cy="432054"/>
            </a:xfrm>
            <a:prstGeom prst="roundRect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9323927" y="4020598"/>
            <a:ext cx="1496282" cy="432054"/>
            <a:chOff x="9323927" y="4020598"/>
            <a:chExt cx="1496282" cy="432054"/>
          </a:xfrm>
        </p:grpSpPr>
        <p:sp>
          <p:nvSpPr>
            <p:cNvPr id="9" name="AutoShape 9"/>
            <p:cNvSpPr/>
            <p:nvPr/>
          </p:nvSpPr>
          <p:spPr>
            <a:xfrm flipV="1">
              <a:off x="9323927" y="4020598"/>
              <a:ext cx="1496282" cy="432054"/>
            </a:xfrm>
            <a:prstGeom prst="roundRect">
              <a:avLst>
                <a:gd name="adj" fmla="val 50000"/>
              </a:avLst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80433" y="4010025"/>
            <a:ext cx="1496282" cy="432054"/>
            <a:chOff x="1180433" y="4010025"/>
            <a:chExt cx="1496282" cy="432054"/>
          </a:xfrm>
        </p:grpSpPr>
        <p:sp>
          <p:nvSpPr>
            <p:cNvPr id="11" name="AutoShape 11"/>
            <p:cNvSpPr/>
            <p:nvPr/>
          </p:nvSpPr>
          <p:spPr>
            <a:xfrm flipV="1">
              <a:off x="1180433" y="4010025"/>
              <a:ext cx="1496282" cy="43205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944023" y="1836420"/>
            <a:ext cx="2235327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9167" y="2225802"/>
            <a:ext cx="527590" cy="593503"/>
          </a:xfrm>
          <a:custGeom>
            <a:rect l="l" t="t" r="r" b="b"/>
            <a:pathLst>
              <a:path w="320" h="360">
                <a:moveTo>
                  <a:pt x="300" y="0"/>
                </a:moveTo>
                <a:cubicBezTo>
                  <a:pt x="256" y="0"/>
                  <a:pt x="256" y="0"/>
                  <a:pt x="256" y="0"/>
                </a:cubicBezTo>
                <a:cubicBezTo>
                  <a:pt x="245" y="0"/>
                  <a:pt x="240" y="9"/>
                  <a:pt x="240" y="20"/>
                </a:cubicBezTo>
                <a:cubicBezTo>
                  <a:pt x="240" y="360"/>
                  <a:pt x="240" y="360"/>
                  <a:pt x="240" y="360"/>
                </a:cubicBezTo>
                <a:cubicBezTo>
                  <a:pt x="320" y="360"/>
                  <a:pt x="320" y="360"/>
                  <a:pt x="320" y="360"/>
                </a:cubicBezTo>
                <a:cubicBezTo>
                  <a:pt x="320" y="20"/>
                  <a:pt x="320" y="20"/>
                  <a:pt x="320" y="20"/>
                </a:cubicBezTo>
                <a:cubicBezTo>
                  <a:pt x="320" y="9"/>
                  <a:pt x="311" y="0"/>
                  <a:pt x="300" y="0"/>
                </a:cubicBezTo>
                <a:close/>
                <a:moveTo>
                  <a:pt x="180" y="120"/>
                </a:moveTo>
                <a:cubicBezTo>
                  <a:pt x="136" y="120"/>
                  <a:pt x="136" y="120"/>
                  <a:pt x="136" y="120"/>
                </a:cubicBezTo>
                <a:cubicBezTo>
                  <a:pt x="125" y="120"/>
                  <a:pt x="120" y="129"/>
                  <a:pt x="120" y="140"/>
                </a:cubicBezTo>
                <a:cubicBezTo>
                  <a:pt x="120" y="360"/>
                  <a:pt x="120" y="360"/>
                  <a:pt x="120" y="360"/>
                </a:cubicBezTo>
                <a:cubicBezTo>
                  <a:pt x="200" y="360"/>
                  <a:pt x="200" y="360"/>
                  <a:pt x="200" y="360"/>
                </a:cubicBezTo>
                <a:cubicBezTo>
                  <a:pt x="200" y="140"/>
                  <a:pt x="200" y="140"/>
                  <a:pt x="200" y="140"/>
                </a:cubicBezTo>
                <a:cubicBezTo>
                  <a:pt x="200" y="129"/>
                  <a:pt x="191" y="120"/>
                  <a:pt x="180" y="120"/>
                </a:cubicBezTo>
                <a:close/>
                <a:moveTo>
                  <a:pt x="60" y="240"/>
                </a:moveTo>
                <a:cubicBezTo>
                  <a:pt x="16" y="240"/>
                  <a:pt x="16" y="240"/>
                  <a:pt x="16" y="240"/>
                </a:cubicBezTo>
                <a:cubicBezTo>
                  <a:pt x="5" y="240"/>
                  <a:pt x="0" y="249"/>
                  <a:pt x="0" y="260"/>
                </a:cubicBezTo>
                <a:cubicBezTo>
                  <a:pt x="0" y="360"/>
                  <a:pt x="0" y="360"/>
                  <a:pt x="0" y="360"/>
                </a:cubicBezTo>
                <a:cubicBezTo>
                  <a:pt x="80" y="360"/>
                  <a:pt x="80" y="360"/>
                  <a:pt x="80" y="360"/>
                </a:cubicBezTo>
                <a:cubicBezTo>
                  <a:pt x="80" y="260"/>
                  <a:pt x="80" y="260"/>
                  <a:pt x="80" y="260"/>
                </a:cubicBezTo>
                <a:cubicBezTo>
                  <a:pt x="80" y="249"/>
                  <a:pt x="71" y="240"/>
                  <a:pt x="60" y="24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2956655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754564" y="2611469"/>
            <a:ext cx="193929" cy="178308"/>
          </a:xfrm>
          <a:custGeom>
            <a:rect l="l" t="t" r="r" b="b"/>
            <a:pathLst>
              <a:path w="26" h="24">
                <a:moveTo>
                  <a:pt x="22" y="1"/>
                </a:moveTo>
                <a:cubicBezTo>
                  <a:pt x="22" y="0"/>
                  <a:pt x="21" y="0"/>
                  <a:pt x="20" y="1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20"/>
                  <a:pt x="0" y="21"/>
                  <a:pt x="0" y="22"/>
                </a:cubicBezTo>
                <a:cubicBezTo>
                  <a:pt x="0" y="22"/>
                  <a:pt x="1" y="23"/>
                  <a:pt x="1" y="23"/>
                </a:cubicBezTo>
                <a:cubicBezTo>
                  <a:pt x="5" y="24"/>
                  <a:pt x="5" y="24"/>
                  <a:pt x="5" y="24"/>
                </a:cubicBezTo>
                <a:cubicBezTo>
                  <a:pt x="6" y="24"/>
                  <a:pt x="7" y="24"/>
                  <a:pt x="7" y="24"/>
                </a:cubicBezTo>
                <a:cubicBezTo>
                  <a:pt x="25" y="6"/>
                  <a:pt x="25" y="6"/>
                  <a:pt x="25" y="6"/>
                </a:cubicBezTo>
                <a:cubicBezTo>
                  <a:pt x="26" y="5"/>
                  <a:pt x="26" y="4"/>
                  <a:pt x="25" y="3"/>
                </a:cubicBezTo>
                <a:lnTo>
                  <a:pt x="22" y="1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795331" y="2264283"/>
            <a:ext cx="487966" cy="466058"/>
          </a:xfrm>
          <a:custGeom>
            <a:rect l="l" t="t" r="r" b="b"/>
            <a:pathLst>
              <a:path w="66" h="62">
                <a:moveTo>
                  <a:pt x="45" y="1"/>
                </a:moveTo>
                <a:cubicBezTo>
                  <a:pt x="45" y="0"/>
                  <a:pt x="45" y="0"/>
                  <a:pt x="45" y="0"/>
                </a:cubicBezTo>
                <a:cubicBezTo>
                  <a:pt x="45" y="1"/>
                  <a:pt x="45" y="1"/>
                  <a:pt x="45" y="1"/>
                </a:cubicBezTo>
                <a:cubicBezTo>
                  <a:pt x="43" y="0"/>
                  <a:pt x="41" y="0"/>
                  <a:pt x="40" y="1"/>
                </a:cubicBezTo>
                <a:cubicBezTo>
                  <a:pt x="39" y="2"/>
                  <a:pt x="39" y="2"/>
                  <a:pt x="39" y="2"/>
                </a:cubicBezTo>
                <a:cubicBezTo>
                  <a:pt x="38" y="3"/>
                  <a:pt x="37" y="5"/>
                  <a:pt x="37" y="6"/>
                </a:cubicBezTo>
                <a:cubicBezTo>
                  <a:pt x="37" y="7"/>
                  <a:pt x="37" y="8"/>
                  <a:pt x="38" y="9"/>
                </a:cubicBezTo>
                <a:cubicBezTo>
                  <a:pt x="39" y="12"/>
                  <a:pt x="38" y="15"/>
                  <a:pt x="36" y="16"/>
                </a:cubicBezTo>
                <a:cubicBezTo>
                  <a:pt x="33" y="19"/>
                  <a:pt x="24" y="28"/>
                  <a:pt x="21" y="26"/>
                </a:cubicBezTo>
                <a:cubicBezTo>
                  <a:pt x="16" y="23"/>
                  <a:pt x="10" y="24"/>
                  <a:pt x="5" y="26"/>
                </a:cubicBezTo>
                <a:cubicBezTo>
                  <a:pt x="5" y="26"/>
                  <a:pt x="5" y="26"/>
                  <a:pt x="5" y="26"/>
                </a:cubicBezTo>
                <a:cubicBezTo>
                  <a:pt x="5" y="26"/>
                  <a:pt x="5" y="26"/>
                  <a:pt x="5" y="26"/>
                </a:cubicBezTo>
                <a:cubicBezTo>
                  <a:pt x="3" y="27"/>
                  <a:pt x="2" y="28"/>
                  <a:pt x="0" y="29"/>
                </a:cubicBezTo>
                <a:cubicBezTo>
                  <a:pt x="0" y="29"/>
                  <a:pt x="0" y="30"/>
                  <a:pt x="0" y="30"/>
                </a:cubicBezTo>
                <a:cubicBezTo>
                  <a:pt x="0" y="31"/>
                  <a:pt x="0" y="31"/>
                  <a:pt x="0" y="32"/>
                </a:cubicBezTo>
                <a:cubicBezTo>
                  <a:pt x="31" y="62"/>
                  <a:pt x="31" y="62"/>
                  <a:pt x="31" y="62"/>
                </a:cubicBezTo>
                <a:cubicBezTo>
                  <a:pt x="31" y="63"/>
                  <a:pt x="32" y="63"/>
                  <a:pt x="32" y="63"/>
                </a:cubicBezTo>
                <a:cubicBezTo>
                  <a:pt x="33" y="63"/>
                  <a:pt x="33" y="63"/>
                  <a:pt x="33" y="62"/>
                </a:cubicBezTo>
                <a:cubicBezTo>
                  <a:pt x="38" y="57"/>
                  <a:pt x="41" y="49"/>
                  <a:pt x="37" y="42"/>
                </a:cubicBezTo>
                <a:cubicBezTo>
                  <a:pt x="35" y="39"/>
                  <a:pt x="44" y="30"/>
                  <a:pt x="46" y="27"/>
                </a:cubicBezTo>
                <a:cubicBezTo>
                  <a:pt x="48" y="25"/>
                  <a:pt x="51" y="24"/>
                  <a:pt x="54" y="25"/>
                </a:cubicBezTo>
                <a:cubicBezTo>
                  <a:pt x="54" y="25"/>
                  <a:pt x="55" y="25"/>
                  <a:pt x="56" y="25"/>
                </a:cubicBezTo>
                <a:cubicBezTo>
                  <a:pt x="58" y="25"/>
                  <a:pt x="60" y="25"/>
                  <a:pt x="61" y="23"/>
                </a:cubicBezTo>
                <a:cubicBezTo>
                  <a:pt x="61" y="23"/>
                  <a:pt x="61" y="23"/>
                  <a:pt x="61" y="23"/>
                </a:cubicBezTo>
                <a:cubicBezTo>
                  <a:pt x="66" y="17"/>
                  <a:pt x="54" y="3"/>
                  <a:pt x="45" y="1"/>
                </a:cubicBezTo>
                <a:close/>
                <a:moveTo>
                  <a:pt x="54" y="9"/>
                </a:moveTo>
                <a:cubicBezTo>
                  <a:pt x="52" y="8"/>
                  <a:pt x="52" y="8"/>
                  <a:pt x="52" y="8"/>
                </a:cubicBezTo>
                <a:cubicBezTo>
                  <a:pt x="53" y="8"/>
                  <a:pt x="53" y="9"/>
                  <a:pt x="54" y="9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967668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86711" y="2286095"/>
            <a:ext cx="609124" cy="563499"/>
          </a:xfrm>
          <a:custGeom>
            <a:rect l="l" t="t" r="r" b="b"/>
            <a:pathLst>
              <a:path w="68" h="62">
                <a:moveTo>
                  <a:pt x="45" y="35"/>
                </a:moveTo>
                <a:cubicBezTo>
                  <a:pt x="45" y="35"/>
                  <a:pt x="45" y="36"/>
                  <a:pt x="45" y="36"/>
                </a:cubicBezTo>
                <a:cubicBezTo>
                  <a:pt x="39" y="36"/>
                  <a:pt x="39" y="36"/>
                  <a:pt x="39" y="36"/>
                </a:cubicBezTo>
                <a:cubicBezTo>
                  <a:pt x="39" y="37"/>
                  <a:pt x="38" y="38"/>
                  <a:pt x="38" y="39"/>
                </a:cubicBezTo>
                <a:cubicBezTo>
                  <a:pt x="39" y="41"/>
                  <a:pt x="40" y="42"/>
                  <a:pt x="41" y="43"/>
                </a:cubicBezTo>
                <a:cubicBezTo>
                  <a:pt x="41" y="43"/>
                  <a:pt x="41" y="44"/>
                  <a:pt x="41" y="44"/>
                </a:cubicBezTo>
                <a:cubicBezTo>
                  <a:pt x="41" y="44"/>
                  <a:pt x="41" y="44"/>
                  <a:pt x="41" y="45"/>
                </a:cubicBezTo>
                <a:cubicBezTo>
                  <a:pt x="40" y="46"/>
                  <a:pt x="36" y="50"/>
                  <a:pt x="35" y="50"/>
                </a:cubicBezTo>
                <a:cubicBezTo>
                  <a:pt x="35" y="50"/>
                  <a:pt x="35" y="50"/>
                  <a:pt x="35" y="50"/>
                </a:cubicBezTo>
                <a:cubicBezTo>
                  <a:pt x="31" y="47"/>
                  <a:pt x="31" y="47"/>
                  <a:pt x="31" y="47"/>
                </a:cubicBezTo>
                <a:cubicBezTo>
                  <a:pt x="30" y="47"/>
                  <a:pt x="29" y="47"/>
                  <a:pt x="28" y="48"/>
                </a:cubicBezTo>
                <a:cubicBezTo>
                  <a:pt x="28" y="49"/>
                  <a:pt x="27" y="51"/>
                  <a:pt x="27" y="53"/>
                </a:cubicBezTo>
                <a:cubicBezTo>
                  <a:pt x="27" y="54"/>
                  <a:pt x="26" y="54"/>
                  <a:pt x="26" y="54"/>
                </a:cubicBezTo>
                <a:cubicBezTo>
                  <a:pt x="19" y="54"/>
                  <a:pt x="19" y="54"/>
                  <a:pt x="19" y="54"/>
                </a:cubicBezTo>
                <a:cubicBezTo>
                  <a:pt x="19" y="54"/>
                  <a:pt x="18" y="54"/>
                  <a:pt x="18" y="53"/>
                </a:cubicBezTo>
                <a:cubicBezTo>
                  <a:pt x="17" y="48"/>
                  <a:pt x="17" y="48"/>
                  <a:pt x="17" y="48"/>
                </a:cubicBezTo>
                <a:cubicBezTo>
                  <a:pt x="16" y="47"/>
                  <a:pt x="16" y="47"/>
                  <a:pt x="15" y="47"/>
                </a:cubicBezTo>
                <a:cubicBezTo>
                  <a:pt x="11" y="50"/>
                  <a:pt x="11" y="50"/>
                  <a:pt x="11" y="50"/>
                </a:cubicBezTo>
                <a:cubicBezTo>
                  <a:pt x="10" y="50"/>
                  <a:pt x="10" y="50"/>
                  <a:pt x="10" y="50"/>
                </a:cubicBezTo>
                <a:cubicBezTo>
                  <a:pt x="10" y="50"/>
                  <a:pt x="9" y="50"/>
                  <a:pt x="9" y="50"/>
                </a:cubicBezTo>
                <a:cubicBezTo>
                  <a:pt x="8" y="49"/>
                  <a:pt x="4" y="45"/>
                  <a:pt x="4" y="44"/>
                </a:cubicBezTo>
                <a:cubicBezTo>
                  <a:pt x="4" y="44"/>
                  <a:pt x="4" y="44"/>
                  <a:pt x="4" y="43"/>
                </a:cubicBezTo>
                <a:cubicBezTo>
                  <a:pt x="5" y="42"/>
                  <a:pt x="6" y="41"/>
                  <a:pt x="7" y="39"/>
                </a:cubicBezTo>
                <a:cubicBezTo>
                  <a:pt x="7" y="38"/>
                  <a:pt x="6" y="37"/>
                  <a:pt x="6" y="36"/>
                </a:cubicBezTo>
                <a:cubicBezTo>
                  <a:pt x="1" y="35"/>
                  <a:pt x="1" y="35"/>
                  <a:pt x="1" y="35"/>
                </a:cubicBezTo>
                <a:cubicBezTo>
                  <a:pt x="0" y="35"/>
                  <a:pt x="0" y="35"/>
                  <a:pt x="0" y="34"/>
                </a:cubicBezTo>
                <a:cubicBezTo>
                  <a:pt x="0" y="28"/>
                  <a:pt x="0" y="28"/>
                  <a:pt x="0" y="28"/>
                </a:cubicBezTo>
                <a:cubicBezTo>
                  <a:pt x="0" y="27"/>
                  <a:pt x="0" y="27"/>
                  <a:pt x="1" y="27"/>
                </a:cubicBezTo>
                <a:cubicBezTo>
                  <a:pt x="6" y="26"/>
                  <a:pt x="6" y="26"/>
                  <a:pt x="6" y="26"/>
                </a:cubicBezTo>
                <a:cubicBezTo>
                  <a:pt x="6" y="25"/>
                  <a:pt x="7" y="24"/>
                  <a:pt x="7" y="23"/>
                </a:cubicBezTo>
                <a:cubicBezTo>
                  <a:pt x="6" y="22"/>
                  <a:pt x="5" y="20"/>
                  <a:pt x="4" y="19"/>
                </a:cubicBezTo>
                <a:cubicBezTo>
                  <a:pt x="4" y="19"/>
                  <a:pt x="4" y="19"/>
                  <a:pt x="4" y="18"/>
                </a:cubicBezTo>
                <a:cubicBezTo>
                  <a:pt x="4" y="18"/>
                  <a:pt x="4" y="18"/>
                  <a:pt x="4" y="18"/>
                </a:cubicBezTo>
                <a:cubicBezTo>
                  <a:pt x="5" y="17"/>
                  <a:pt x="9" y="12"/>
                  <a:pt x="10" y="12"/>
                </a:cubicBezTo>
                <a:cubicBezTo>
                  <a:pt x="10" y="12"/>
                  <a:pt x="10" y="12"/>
                  <a:pt x="11" y="13"/>
                </a:cubicBezTo>
                <a:cubicBezTo>
                  <a:pt x="15" y="16"/>
                  <a:pt x="15" y="16"/>
                  <a:pt x="15" y="16"/>
                </a:cubicBezTo>
                <a:cubicBezTo>
                  <a:pt x="16" y="15"/>
                  <a:pt x="16" y="15"/>
                  <a:pt x="17" y="15"/>
                </a:cubicBezTo>
                <a:cubicBezTo>
                  <a:pt x="18" y="13"/>
                  <a:pt x="18" y="11"/>
                  <a:pt x="18" y="9"/>
                </a:cubicBezTo>
                <a:cubicBezTo>
                  <a:pt x="18" y="9"/>
                  <a:pt x="19" y="8"/>
                  <a:pt x="19" y="8"/>
                </a:cubicBezTo>
                <a:cubicBezTo>
                  <a:pt x="26" y="8"/>
                  <a:pt x="26" y="8"/>
                  <a:pt x="26" y="8"/>
                </a:cubicBezTo>
                <a:cubicBezTo>
                  <a:pt x="26" y="8"/>
                  <a:pt x="27" y="9"/>
                  <a:pt x="27" y="9"/>
                </a:cubicBezTo>
                <a:cubicBezTo>
                  <a:pt x="28" y="15"/>
                  <a:pt x="28" y="15"/>
                  <a:pt x="28" y="15"/>
                </a:cubicBezTo>
                <a:cubicBezTo>
                  <a:pt x="29" y="15"/>
                  <a:pt x="30" y="15"/>
                  <a:pt x="31" y="16"/>
                </a:cubicBezTo>
                <a:cubicBezTo>
                  <a:pt x="35" y="13"/>
                  <a:pt x="35" y="13"/>
                  <a:pt x="35" y="13"/>
                </a:cubicBezTo>
                <a:cubicBezTo>
                  <a:pt x="35" y="12"/>
                  <a:pt x="35" y="12"/>
                  <a:pt x="35" y="12"/>
                </a:cubicBezTo>
                <a:cubicBezTo>
                  <a:pt x="36" y="12"/>
                  <a:pt x="36" y="12"/>
                  <a:pt x="36" y="13"/>
                </a:cubicBezTo>
                <a:cubicBezTo>
                  <a:pt x="37" y="13"/>
                  <a:pt x="41" y="17"/>
                  <a:pt x="41" y="18"/>
                </a:cubicBezTo>
                <a:cubicBezTo>
                  <a:pt x="41" y="19"/>
                  <a:pt x="41" y="19"/>
                  <a:pt x="41" y="19"/>
                </a:cubicBezTo>
                <a:cubicBezTo>
                  <a:pt x="40" y="20"/>
                  <a:pt x="39" y="22"/>
                  <a:pt x="38" y="23"/>
                </a:cubicBezTo>
                <a:cubicBezTo>
                  <a:pt x="38" y="24"/>
                  <a:pt x="39" y="25"/>
                  <a:pt x="39" y="26"/>
                </a:cubicBezTo>
                <a:cubicBezTo>
                  <a:pt x="45" y="27"/>
                  <a:pt x="45" y="27"/>
                  <a:pt x="45" y="27"/>
                </a:cubicBezTo>
                <a:cubicBezTo>
                  <a:pt x="45" y="27"/>
                  <a:pt x="45" y="27"/>
                  <a:pt x="45" y="28"/>
                </a:cubicBezTo>
                <a:lnTo>
                  <a:pt x="45" y="35"/>
                </a:lnTo>
                <a:close/>
                <a:moveTo>
                  <a:pt x="23" y="22"/>
                </a:moveTo>
                <a:cubicBezTo>
                  <a:pt x="18" y="22"/>
                  <a:pt x="13" y="26"/>
                  <a:pt x="13" y="31"/>
                </a:cubicBezTo>
                <a:cubicBezTo>
                  <a:pt x="13" y="36"/>
                  <a:pt x="18" y="40"/>
                  <a:pt x="23" y="40"/>
                </a:cubicBezTo>
                <a:cubicBezTo>
                  <a:pt x="28" y="40"/>
                  <a:pt x="32" y="36"/>
                  <a:pt x="32" y="31"/>
                </a:cubicBezTo>
                <a:cubicBezTo>
                  <a:pt x="32" y="26"/>
                  <a:pt x="28" y="22"/>
                  <a:pt x="23" y="22"/>
                </a:cubicBezTo>
                <a:close/>
                <a:moveTo>
                  <a:pt x="68" y="15"/>
                </a:moveTo>
                <a:cubicBezTo>
                  <a:pt x="68" y="16"/>
                  <a:pt x="64" y="16"/>
                  <a:pt x="63" y="16"/>
                </a:cubicBezTo>
                <a:cubicBezTo>
                  <a:pt x="63" y="17"/>
                  <a:pt x="62" y="18"/>
                  <a:pt x="62" y="18"/>
                </a:cubicBezTo>
                <a:cubicBezTo>
                  <a:pt x="62" y="19"/>
                  <a:pt x="64" y="23"/>
                  <a:pt x="64" y="23"/>
                </a:cubicBezTo>
                <a:cubicBezTo>
                  <a:pt x="64" y="23"/>
                  <a:pt x="64" y="23"/>
                  <a:pt x="64" y="24"/>
                </a:cubicBezTo>
                <a:cubicBezTo>
                  <a:pt x="63" y="24"/>
                  <a:pt x="59" y="26"/>
                  <a:pt x="59" y="26"/>
                </a:cubicBezTo>
                <a:cubicBezTo>
                  <a:pt x="59" y="26"/>
                  <a:pt x="56" y="22"/>
                  <a:pt x="56" y="22"/>
                </a:cubicBezTo>
                <a:cubicBezTo>
                  <a:pt x="55" y="22"/>
                  <a:pt x="55" y="22"/>
                  <a:pt x="55" y="22"/>
                </a:cubicBezTo>
                <a:cubicBezTo>
                  <a:pt x="54" y="22"/>
                  <a:pt x="54" y="22"/>
                  <a:pt x="54" y="22"/>
                </a:cubicBezTo>
                <a:cubicBezTo>
                  <a:pt x="53" y="22"/>
                  <a:pt x="50" y="26"/>
                  <a:pt x="50" y="26"/>
                </a:cubicBezTo>
                <a:cubicBezTo>
                  <a:pt x="50" y="26"/>
                  <a:pt x="46" y="24"/>
                  <a:pt x="46" y="24"/>
                </a:cubicBezTo>
                <a:cubicBezTo>
                  <a:pt x="45" y="23"/>
                  <a:pt x="45" y="23"/>
                  <a:pt x="45" y="23"/>
                </a:cubicBezTo>
                <a:cubicBezTo>
                  <a:pt x="45" y="23"/>
                  <a:pt x="47" y="19"/>
                  <a:pt x="47" y="18"/>
                </a:cubicBezTo>
                <a:cubicBezTo>
                  <a:pt x="47" y="18"/>
                  <a:pt x="46" y="17"/>
                  <a:pt x="46" y="16"/>
                </a:cubicBezTo>
                <a:cubicBezTo>
                  <a:pt x="45" y="16"/>
                  <a:pt x="41" y="16"/>
                  <a:pt x="41" y="15"/>
                </a:cubicBezTo>
                <a:cubicBezTo>
                  <a:pt x="41" y="10"/>
                  <a:pt x="41" y="10"/>
                  <a:pt x="41" y="10"/>
                </a:cubicBezTo>
                <a:cubicBezTo>
                  <a:pt x="41" y="10"/>
                  <a:pt x="45" y="9"/>
                  <a:pt x="46" y="9"/>
                </a:cubicBezTo>
                <a:cubicBezTo>
                  <a:pt x="46" y="9"/>
                  <a:pt x="47" y="8"/>
                  <a:pt x="47" y="7"/>
                </a:cubicBezTo>
                <a:cubicBezTo>
                  <a:pt x="47" y="7"/>
                  <a:pt x="45" y="3"/>
                  <a:pt x="45" y="2"/>
                </a:cubicBezTo>
                <a:cubicBezTo>
                  <a:pt x="45" y="2"/>
                  <a:pt x="45" y="2"/>
                  <a:pt x="46" y="2"/>
                </a:cubicBezTo>
                <a:cubicBezTo>
                  <a:pt x="46" y="2"/>
                  <a:pt x="50" y="0"/>
                  <a:pt x="50" y="0"/>
                </a:cubicBezTo>
                <a:cubicBezTo>
                  <a:pt x="50" y="0"/>
                  <a:pt x="53" y="3"/>
                  <a:pt x="54" y="4"/>
                </a:cubicBezTo>
                <a:cubicBezTo>
                  <a:pt x="54" y="4"/>
                  <a:pt x="54" y="4"/>
                  <a:pt x="55" y="4"/>
                </a:cubicBezTo>
                <a:cubicBezTo>
                  <a:pt x="55" y="4"/>
                  <a:pt x="55" y="4"/>
                  <a:pt x="56" y="4"/>
                </a:cubicBezTo>
                <a:cubicBezTo>
                  <a:pt x="57" y="2"/>
                  <a:pt x="58" y="1"/>
                  <a:pt x="59" y="0"/>
                </a:cubicBezTo>
                <a:cubicBezTo>
                  <a:pt x="59" y="0"/>
                  <a:pt x="59" y="0"/>
                  <a:pt x="59" y="0"/>
                </a:cubicBezTo>
                <a:cubicBezTo>
                  <a:pt x="59" y="0"/>
                  <a:pt x="63" y="2"/>
                  <a:pt x="64" y="2"/>
                </a:cubicBezTo>
                <a:cubicBezTo>
                  <a:pt x="64" y="2"/>
                  <a:pt x="64" y="2"/>
                  <a:pt x="64" y="2"/>
                </a:cubicBezTo>
                <a:cubicBezTo>
                  <a:pt x="64" y="3"/>
                  <a:pt x="62" y="7"/>
                  <a:pt x="62" y="7"/>
                </a:cubicBezTo>
                <a:cubicBezTo>
                  <a:pt x="62" y="8"/>
                  <a:pt x="63" y="9"/>
                  <a:pt x="63" y="9"/>
                </a:cubicBezTo>
                <a:cubicBezTo>
                  <a:pt x="64" y="9"/>
                  <a:pt x="68" y="10"/>
                  <a:pt x="68" y="10"/>
                </a:cubicBezTo>
                <a:lnTo>
                  <a:pt x="68" y="15"/>
                </a:lnTo>
                <a:close/>
                <a:moveTo>
                  <a:pt x="68" y="52"/>
                </a:moveTo>
                <a:cubicBezTo>
                  <a:pt x="68" y="52"/>
                  <a:pt x="64" y="53"/>
                  <a:pt x="63" y="53"/>
                </a:cubicBezTo>
                <a:cubicBezTo>
                  <a:pt x="63" y="54"/>
                  <a:pt x="62" y="54"/>
                  <a:pt x="62" y="55"/>
                </a:cubicBezTo>
                <a:cubicBezTo>
                  <a:pt x="62" y="56"/>
                  <a:pt x="64" y="59"/>
                  <a:pt x="64" y="60"/>
                </a:cubicBezTo>
                <a:cubicBezTo>
                  <a:pt x="64" y="60"/>
                  <a:pt x="64" y="60"/>
                  <a:pt x="64" y="60"/>
                </a:cubicBezTo>
                <a:cubicBezTo>
                  <a:pt x="63" y="60"/>
                  <a:pt x="59" y="63"/>
                  <a:pt x="59" y="63"/>
                </a:cubicBezTo>
                <a:cubicBezTo>
                  <a:pt x="59" y="63"/>
                  <a:pt x="56" y="59"/>
                  <a:pt x="56" y="59"/>
                </a:cubicBezTo>
                <a:cubicBezTo>
                  <a:pt x="55" y="59"/>
                  <a:pt x="55" y="59"/>
                  <a:pt x="55" y="59"/>
                </a:cubicBezTo>
                <a:cubicBezTo>
                  <a:pt x="54" y="59"/>
                  <a:pt x="54" y="59"/>
                  <a:pt x="54" y="59"/>
                </a:cubicBezTo>
                <a:cubicBezTo>
                  <a:pt x="53" y="59"/>
                  <a:pt x="50" y="63"/>
                  <a:pt x="50" y="63"/>
                </a:cubicBezTo>
                <a:cubicBezTo>
                  <a:pt x="50" y="63"/>
                  <a:pt x="46" y="60"/>
                  <a:pt x="46" y="60"/>
                </a:cubicBezTo>
                <a:cubicBezTo>
                  <a:pt x="45" y="60"/>
                  <a:pt x="45" y="60"/>
                  <a:pt x="45" y="60"/>
                </a:cubicBezTo>
                <a:cubicBezTo>
                  <a:pt x="45" y="59"/>
                  <a:pt x="47" y="56"/>
                  <a:pt x="47" y="55"/>
                </a:cubicBezTo>
                <a:cubicBezTo>
                  <a:pt x="47" y="54"/>
                  <a:pt x="46" y="54"/>
                  <a:pt x="46" y="53"/>
                </a:cubicBezTo>
                <a:cubicBezTo>
                  <a:pt x="45" y="53"/>
                  <a:pt x="41" y="52"/>
                  <a:pt x="41" y="52"/>
                </a:cubicBezTo>
                <a:cubicBezTo>
                  <a:pt x="41" y="47"/>
                  <a:pt x="41" y="47"/>
                  <a:pt x="41" y="47"/>
                </a:cubicBezTo>
                <a:cubicBezTo>
                  <a:pt x="41" y="46"/>
                  <a:pt x="45" y="46"/>
                  <a:pt x="46" y="46"/>
                </a:cubicBezTo>
                <a:cubicBezTo>
                  <a:pt x="46" y="45"/>
                  <a:pt x="47" y="45"/>
                  <a:pt x="47" y="44"/>
                </a:cubicBezTo>
                <a:cubicBezTo>
                  <a:pt x="47" y="43"/>
                  <a:pt x="45" y="40"/>
                  <a:pt x="45" y="39"/>
                </a:cubicBezTo>
                <a:cubicBezTo>
                  <a:pt x="45" y="39"/>
                  <a:pt x="45" y="39"/>
                  <a:pt x="46" y="39"/>
                </a:cubicBezTo>
                <a:cubicBezTo>
                  <a:pt x="46" y="39"/>
                  <a:pt x="50" y="36"/>
                  <a:pt x="50" y="36"/>
                </a:cubicBezTo>
                <a:cubicBezTo>
                  <a:pt x="50" y="36"/>
                  <a:pt x="53" y="40"/>
                  <a:pt x="54" y="40"/>
                </a:cubicBezTo>
                <a:cubicBezTo>
                  <a:pt x="54" y="40"/>
                  <a:pt x="54" y="40"/>
                  <a:pt x="55" y="40"/>
                </a:cubicBezTo>
                <a:cubicBezTo>
                  <a:pt x="55" y="40"/>
                  <a:pt x="55" y="40"/>
                  <a:pt x="56" y="40"/>
                </a:cubicBezTo>
                <a:cubicBezTo>
                  <a:pt x="57" y="39"/>
                  <a:pt x="58" y="38"/>
                  <a:pt x="59" y="36"/>
                </a:cubicBezTo>
                <a:cubicBezTo>
                  <a:pt x="59" y="36"/>
                  <a:pt x="59" y="36"/>
                  <a:pt x="59" y="36"/>
                </a:cubicBezTo>
                <a:cubicBezTo>
                  <a:pt x="59" y="36"/>
                  <a:pt x="63" y="39"/>
                  <a:pt x="64" y="39"/>
                </a:cubicBezTo>
                <a:cubicBezTo>
                  <a:pt x="64" y="39"/>
                  <a:pt x="64" y="39"/>
                  <a:pt x="64" y="39"/>
                </a:cubicBezTo>
                <a:cubicBezTo>
                  <a:pt x="64" y="40"/>
                  <a:pt x="62" y="43"/>
                  <a:pt x="62" y="44"/>
                </a:cubicBezTo>
                <a:cubicBezTo>
                  <a:pt x="62" y="45"/>
                  <a:pt x="63" y="45"/>
                  <a:pt x="63" y="46"/>
                </a:cubicBezTo>
                <a:cubicBezTo>
                  <a:pt x="64" y="46"/>
                  <a:pt x="68" y="46"/>
                  <a:pt x="68" y="47"/>
                </a:cubicBezTo>
                <a:lnTo>
                  <a:pt x="68" y="52"/>
                </a:lnTo>
                <a:close/>
                <a:moveTo>
                  <a:pt x="55" y="8"/>
                </a:moveTo>
                <a:cubicBezTo>
                  <a:pt x="52" y="8"/>
                  <a:pt x="50" y="10"/>
                  <a:pt x="50" y="13"/>
                </a:cubicBezTo>
                <a:cubicBezTo>
                  <a:pt x="50" y="15"/>
                  <a:pt x="52" y="17"/>
                  <a:pt x="55" y="17"/>
                </a:cubicBezTo>
                <a:cubicBezTo>
                  <a:pt x="57" y="17"/>
                  <a:pt x="59" y="15"/>
                  <a:pt x="59" y="13"/>
                </a:cubicBezTo>
                <a:cubicBezTo>
                  <a:pt x="59" y="10"/>
                  <a:pt x="57" y="8"/>
                  <a:pt x="55" y="8"/>
                </a:cubicBezTo>
                <a:close/>
                <a:moveTo>
                  <a:pt x="55" y="45"/>
                </a:moveTo>
                <a:cubicBezTo>
                  <a:pt x="52" y="45"/>
                  <a:pt x="50" y="47"/>
                  <a:pt x="50" y="49"/>
                </a:cubicBezTo>
                <a:cubicBezTo>
                  <a:pt x="50" y="52"/>
                  <a:pt x="52" y="54"/>
                  <a:pt x="55" y="54"/>
                </a:cubicBezTo>
                <a:cubicBezTo>
                  <a:pt x="57" y="54"/>
                  <a:pt x="59" y="52"/>
                  <a:pt x="59" y="49"/>
                </a:cubicBezTo>
                <a:cubicBezTo>
                  <a:pt x="59" y="47"/>
                  <a:pt x="57" y="45"/>
                  <a:pt x="55" y="45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978682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679150" y="2347341"/>
            <a:ext cx="589693" cy="487108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989695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9808559" y="2330196"/>
            <a:ext cx="571976" cy="508825"/>
          </a:xfrm>
          <a:custGeom>
            <a:rect l="l" t="t" r="r" b="b"/>
            <a:pathLst>
              <a:path w="134" h="119">
                <a:moveTo>
                  <a:pt x="133" y="16"/>
                </a:moveTo>
                <a:cubicBezTo>
                  <a:pt x="121" y="5"/>
                  <a:pt x="121" y="5"/>
                  <a:pt x="121" y="5"/>
                </a:cubicBezTo>
                <a:cubicBezTo>
                  <a:pt x="119" y="3"/>
                  <a:pt x="117" y="3"/>
                  <a:pt x="115" y="5"/>
                </a:cubicBezTo>
                <a:cubicBezTo>
                  <a:pt x="114" y="6"/>
                  <a:pt x="114" y="7"/>
                  <a:pt x="114" y="8"/>
                </a:cubicBezTo>
                <a:cubicBezTo>
                  <a:pt x="113" y="8"/>
                  <a:pt x="112" y="8"/>
                  <a:pt x="111" y="9"/>
                </a:cubicBezTo>
                <a:cubicBezTo>
                  <a:pt x="111" y="9"/>
                  <a:pt x="111" y="9"/>
                  <a:pt x="111" y="9"/>
                </a:cubicBezTo>
                <a:cubicBezTo>
                  <a:pt x="81" y="39"/>
                  <a:pt x="81" y="39"/>
                  <a:pt x="81" y="39"/>
                </a:cubicBezTo>
                <a:cubicBezTo>
                  <a:pt x="81" y="42"/>
                  <a:pt x="80" y="45"/>
                  <a:pt x="79" y="47"/>
                </a:cubicBezTo>
                <a:cubicBezTo>
                  <a:pt x="82" y="50"/>
                  <a:pt x="82" y="50"/>
                  <a:pt x="82" y="50"/>
                </a:cubicBezTo>
                <a:cubicBezTo>
                  <a:pt x="82" y="50"/>
                  <a:pt x="82" y="50"/>
                  <a:pt x="82" y="50"/>
                </a:cubicBezTo>
                <a:cubicBezTo>
                  <a:pt x="83" y="51"/>
                  <a:pt x="83" y="51"/>
                  <a:pt x="83" y="51"/>
                </a:cubicBezTo>
                <a:cubicBezTo>
                  <a:pt x="76" y="57"/>
                  <a:pt x="76" y="57"/>
                  <a:pt x="76" y="57"/>
                </a:cubicBezTo>
                <a:cubicBezTo>
                  <a:pt x="54" y="35"/>
                  <a:pt x="54" y="35"/>
                  <a:pt x="54" y="35"/>
                </a:cubicBezTo>
                <a:cubicBezTo>
                  <a:pt x="56" y="26"/>
                  <a:pt x="54" y="17"/>
                  <a:pt x="47" y="10"/>
                </a:cubicBezTo>
                <a:cubicBezTo>
                  <a:pt x="40" y="3"/>
                  <a:pt x="30" y="0"/>
                  <a:pt x="21" y="3"/>
                </a:cubicBezTo>
                <a:cubicBezTo>
                  <a:pt x="36" y="18"/>
                  <a:pt x="36" y="18"/>
                  <a:pt x="36" y="18"/>
                </a:cubicBezTo>
                <a:cubicBezTo>
                  <a:pt x="32" y="32"/>
                  <a:pt x="32" y="32"/>
                  <a:pt x="32" y="32"/>
                </a:cubicBezTo>
                <a:cubicBezTo>
                  <a:pt x="18" y="36"/>
                  <a:pt x="18" y="36"/>
                  <a:pt x="18" y="36"/>
                </a:cubicBezTo>
                <a:cubicBezTo>
                  <a:pt x="3" y="21"/>
                  <a:pt x="3" y="21"/>
                  <a:pt x="3" y="21"/>
                </a:cubicBezTo>
                <a:cubicBezTo>
                  <a:pt x="0" y="30"/>
                  <a:pt x="3" y="40"/>
                  <a:pt x="10" y="47"/>
                </a:cubicBezTo>
                <a:cubicBezTo>
                  <a:pt x="17" y="54"/>
                  <a:pt x="27" y="56"/>
                  <a:pt x="36" y="53"/>
                </a:cubicBezTo>
                <a:cubicBezTo>
                  <a:pt x="37" y="53"/>
                  <a:pt x="37" y="53"/>
                  <a:pt x="37" y="53"/>
                </a:cubicBezTo>
                <a:cubicBezTo>
                  <a:pt x="58" y="75"/>
                  <a:pt x="58" y="75"/>
                  <a:pt x="58" y="75"/>
                </a:cubicBezTo>
                <a:cubicBezTo>
                  <a:pt x="38" y="96"/>
                  <a:pt x="38" y="96"/>
                  <a:pt x="38" y="96"/>
                </a:cubicBezTo>
                <a:cubicBezTo>
                  <a:pt x="36" y="95"/>
                  <a:pt x="36" y="95"/>
                  <a:pt x="36" y="95"/>
                </a:cubicBezTo>
                <a:cubicBezTo>
                  <a:pt x="31" y="99"/>
                  <a:pt x="31" y="99"/>
                  <a:pt x="31" y="99"/>
                </a:cubicBezTo>
                <a:cubicBezTo>
                  <a:pt x="21" y="115"/>
                  <a:pt x="21" y="115"/>
                  <a:pt x="21" y="115"/>
                </a:cubicBezTo>
                <a:cubicBezTo>
                  <a:pt x="23" y="117"/>
                  <a:pt x="23" y="117"/>
                  <a:pt x="23" y="117"/>
                </a:cubicBezTo>
                <a:cubicBezTo>
                  <a:pt x="39" y="107"/>
                  <a:pt x="39" y="107"/>
                  <a:pt x="39" y="107"/>
                </a:cubicBezTo>
                <a:cubicBezTo>
                  <a:pt x="43" y="101"/>
                  <a:pt x="43" y="101"/>
                  <a:pt x="43" y="101"/>
                </a:cubicBezTo>
                <a:cubicBezTo>
                  <a:pt x="42" y="100"/>
                  <a:pt x="42" y="100"/>
                  <a:pt x="42" y="100"/>
                </a:cubicBezTo>
                <a:cubicBezTo>
                  <a:pt x="63" y="80"/>
                  <a:pt x="63" y="80"/>
                  <a:pt x="63" y="80"/>
                </a:cubicBezTo>
                <a:cubicBezTo>
                  <a:pt x="98" y="115"/>
                  <a:pt x="98" y="115"/>
                  <a:pt x="98" y="115"/>
                </a:cubicBezTo>
                <a:cubicBezTo>
                  <a:pt x="101" y="117"/>
                  <a:pt x="104" y="119"/>
                  <a:pt x="107" y="119"/>
                </a:cubicBezTo>
                <a:cubicBezTo>
                  <a:pt x="110" y="119"/>
                  <a:pt x="113" y="117"/>
                  <a:pt x="116" y="115"/>
                </a:cubicBezTo>
                <a:cubicBezTo>
                  <a:pt x="121" y="110"/>
                  <a:pt x="121" y="102"/>
                  <a:pt x="116" y="97"/>
                </a:cubicBezTo>
                <a:cubicBezTo>
                  <a:pt x="81" y="62"/>
                  <a:pt x="81" y="62"/>
                  <a:pt x="81" y="62"/>
                </a:cubicBezTo>
                <a:cubicBezTo>
                  <a:pt x="87" y="56"/>
                  <a:pt x="87" y="56"/>
                  <a:pt x="87" y="56"/>
                </a:cubicBezTo>
                <a:cubicBezTo>
                  <a:pt x="90" y="59"/>
                  <a:pt x="90" y="59"/>
                  <a:pt x="90" y="59"/>
                </a:cubicBezTo>
                <a:cubicBezTo>
                  <a:pt x="92" y="57"/>
                  <a:pt x="95" y="56"/>
                  <a:pt x="98" y="57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9" y="25"/>
                  <a:pt x="129" y="24"/>
                  <a:pt x="129" y="23"/>
                </a:cubicBezTo>
                <a:cubicBezTo>
                  <a:pt x="130" y="24"/>
                  <a:pt x="132" y="23"/>
                  <a:pt x="133" y="22"/>
                </a:cubicBezTo>
                <a:cubicBezTo>
                  <a:pt x="134" y="21"/>
                  <a:pt x="134" y="18"/>
                  <a:pt x="133" y="16"/>
                </a:cubicBezTo>
                <a:close/>
                <a:moveTo>
                  <a:pt x="108" y="103"/>
                </a:moveTo>
                <a:cubicBezTo>
                  <a:pt x="111" y="103"/>
                  <a:pt x="113" y="106"/>
                  <a:pt x="113" y="108"/>
                </a:cubicBezTo>
                <a:cubicBezTo>
                  <a:pt x="113" y="111"/>
                  <a:pt x="111" y="113"/>
                  <a:pt x="108" y="113"/>
                </a:cubicBezTo>
                <a:cubicBezTo>
                  <a:pt x="105" y="113"/>
                  <a:pt x="103" y="111"/>
                  <a:pt x="103" y="108"/>
                </a:cubicBezTo>
                <a:cubicBezTo>
                  <a:pt x="103" y="106"/>
                  <a:pt x="105" y="103"/>
                  <a:pt x="108" y="103"/>
                </a:cubicBezTo>
                <a:close/>
                <a:moveTo>
                  <a:pt x="91" y="41"/>
                </a:moveTo>
                <a:cubicBezTo>
                  <a:pt x="89" y="39"/>
                  <a:pt x="89" y="39"/>
                  <a:pt x="89" y="39"/>
                </a:cubicBezTo>
                <a:cubicBezTo>
                  <a:pt x="112" y="17"/>
                  <a:pt x="112" y="17"/>
                  <a:pt x="112" y="17"/>
                </a:cubicBezTo>
                <a:cubicBezTo>
                  <a:pt x="114" y="19"/>
                  <a:pt x="114" y="19"/>
                  <a:pt x="114" y="19"/>
                </a:cubicBezTo>
                <a:lnTo>
                  <a:pt x="91" y="41"/>
                </a:lnTo>
                <a:close/>
                <a:moveTo>
                  <a:pt x="98" y="48"/>
                </a:moveTo>
                <a:cubicBezTo>
                  <a:pt x="96" y="47"/>
                  <a:pt x="96" y="47"/>
                  <a:pt x="96" y="47"/>
                </a:cubicBezTo>
                <a:cubicBezTo>
                  <a:pt x="119" y="24"/>
                  <a:pt x="119" y="24"/>
                  <a:pt x="119" y="24"/>
                </a:cubicBezTo>
                <a:cubicBezTo>
                  <a:pt x="121" y="26"/>
                  <a:pt x="121" y="26"/>
                  <a:pt x="121" y="26"/>
                </a:cubicBezTo>
                <a:lnTo>
                  <a:pt x="98" y="4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885587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部分学校对非典疫情的重视程度不够，防控措施落实不到位。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37986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学校医疗资源有限，应对突发疫情的能力不足。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978384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师生员工个人防护意识参差不齐，存在防控漏洞。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028545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非典病毒变异导致传统防控手段失效的风险增加。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7523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学校与社区、家庭等防控环节的衔接不够紧密，难以实现全方位、无死角的防控。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656255" y="3967067"/>
            <a:ext cx="859155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707130" y="3972878"/>
            <a:ext cx="859155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47385" y="3976592"/>
            <a:ext cx="859155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01927" y="3976592"/>
            <a:ext cx="859155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9779317" y="3976592"/>
            <a:ext cx="859155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预防控制策略制定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《中华人民共和国传染病防治法》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为学校制定预防控制策略提供法律依据，明确学校在传染病防控中的职责和权力。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《突发公共卫生事件应急条例》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指导学校在突发公共卫生事件中采取紧急措施，保障师生生命安全和身体健康。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教育部、卫生部相关文件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针对学校特点，提出具体的预防控制要求和措施，为学校制定策略提供指导。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政策法规依据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建立完善的防控体系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制定详细的防控计划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强化医疗卫生服务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科学合理制定预防控制策略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根据学校实际情况，制定具体的防控计划，包括人员分工、物资储备、应急演练等。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加强与当地医疗卫生机构的联系，及时了解疫情动态，获取专业指导和支持。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包括疫情监测、报告、处置等环节，确保疫情发生时能够及时、有效地应对。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加强宣传引导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通过校园广播、宣传栏、微信公众号等多种渠道，宣传传染病的危害和防控知识，引导师生养成良好的卫生习惯。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开展应急演练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定期组织师生进行应急演练，提高师生应对突发公共卫生事件的能力。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开展健康教育课程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将传染性非典型肺炎等传染病知识纳入健康教育课程，提高师生对传染病的认识和防范意识。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加强宣传教育，提高师生防范意识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https://d.book118.com/296022025123010050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2024-09-15T19:09:09.086</cp:lastPrinted>
  <dcterms:created xsi:type="dcterms:W3CDTF">2024-09-15T11:09:09Z</dcterms:created>
  <dcterms:modified xsi:type="dcterms:W3CDTF">2024-09-15T11:09:10Z</dcterms:modified>
</cp:coreProperties>
</file>