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487F3D-62C1-4058-A970-0AF1FE9DED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43687A-9DA2-47BC-BD81-EDE81B27DA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617082-CA2C-4404-8263-F29F9E2CB4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C9D5A7-E056-44E1-9EFD-2F5A408DFA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D9370AF-3DFE-40B0-B3CF-BA02827C0F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DF76448-2303-4570-B55C-3C21586222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C0E9232-4FD0-46D1-AADF-8313F33022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1AC896-E907-4BE1-8AF6-172A41C9AD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C48A3A-FA91-4D30-8E81-B89084F057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CD146E-5414-4F11-A58A-FC0CC4A74A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8E22EB-844E-4D6D-803B-A61435010B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image" Target="../media/image10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png" /><Relationship Id="rId3" Type="http://schemas.openxmlformats.org/officeDocument/2006/relationships/image" Target="../media/image12.pn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png" /><Relationship Id="rId3" Type="http://schemas.openxmlformats.org/officeDocument/2006/relationships/image" Target="../media/image18.png" /><Relationship Id="rId4" Type="http://schemas.openxmlformats.org/officeDocument/2006/relationships/image" Target="../media/image19.png" /><Relationship Id="rId5" Type="http://schemas.openxmlformats.org/officeDocument/2006/relationships/image" Target="../media/image11.png" /><Relationship Id="rId6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6023055243010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餐饮业行业的后厨管理培训指南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后厨管理概述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后厨人员配置与职责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后厨设施与设备管理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食材采购与库存管理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菜品制作与出品管理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后厨卫生与安全管理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后厨成本控制与优化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后厨管理概述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9" b="17929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69" b="1796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099048" y="1666037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40100" y="3829263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后厨负责接收、储存、加工和烹饪食材，确保食品质量、卫生和安全，同时提供高效、有序的餐饮服务。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后厨是餐饮业中负责食品加工、制作和配送的重要区域，是餐厅运营的核心部分。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后厨的定义与功能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9" b="17929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1" b="17921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保障食品安全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通过规范的管理和操作，确保食品的卫生和质量，防止食品污染和交叉感染。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提高工作效率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优化后厨工作流程，减少浪费和失误，提高工作效率和员工满意度。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提升顾客体验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优质的后厨管理可以确保菜品的口感、营养和呈现方式，提升顾客用餐体验。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后厨管理的重要性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96051" y="2418153"/>
            <a:ext cx="4102999" cy="2920344"/>
          </a:xfrm>
          <a:prstGeom prst="frame">
            <a:avLst>
              <a:gd name="adj1" fmla="val 1535"/>
            </a:avLst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1025" b="1025"/>
          <a:stretch>
            <a:fillRect/>
          </a:stretch>
        </p:blipFill>
        <p:spPr>
          <a:xfrm>
            <a:off x="1204668" y="1898647"/>
            <a:ext cx="4472212" cy="2920343"/>
          </a:xfrm>
          <a:prstGeom prst="rect">
            <a:avLst/>
          </a:prstGeom>
          <a:effectLst>
            <a:outerShdw blurRad="63500">
              <a:srgbClr val="000000">
                <a:alpha val="40000"/>
              </a:srgbClr>
            </a:outerShdw>
          </a:effectLst>
        </p:spPr>
      </p:pic>
      <p:sp>
        <p:nvSpPr>
          <p:cNvPr id="4" name="AutoShape 4"/>
          <p:cNvSpPr/>
          <p:nvPr/>
        </p:nvSpPr>
        <p:spPr>
          <a:xfrm>
            <a:off x="8529912" y="209044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555446" y="2167006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8529912" y="404833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531634" y="4134414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6612352" y="253199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612352" y="2883800"/>
            <a:ext cx="4276714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确保食品安全、提高工作效率、优化成本控制、提升顾客满意度。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612352" y="4489877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原则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612352" y="4841681"/>
            <a:ext cx="4276714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实行标准化管理、强化卫生意识、注重细节把控、倡导团队合作。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后厨管理的目标与原则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后厨人员配置与职责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3234" b="3234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厨师长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负责后厨全面管理，制定菜单和菜品标准，监督食材采购和储存。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副厨师长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协助厨师长管理后厨，负责部分菜品的研发和制作。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炒锅师傅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负责热菜的制作，掌握各种烹饪技巧。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后厨人员结构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25453" y="2201509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71268" y="3917777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25453" y="3917777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21227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1227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620731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620731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51871" y="2201468"/>
            <a:ext cx="361939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配菜师傅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951871" y="2556134"/>
            <a:ext cx="3619398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负责菜品的配料和初步加工，保证菜品口感和品质。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51871" y="3917737"/>
            <a:ext cx="361939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凉菜师傅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51871" y="4293372"/>
            <a:ext cx="3619398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负责凉菜的制作和调味，确保菜品新鲜、卫生。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675726" y="2201468"/>
            <a:ext cx="359504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面点师傅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675726" y="2556134"/>
            <a:ext cx="3595046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负责面点类食品的制作，如馒头、包子、饺子等。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620854" y="3917737"/>
            <a:ext cx="359504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打荷人员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620854" y="4293372"/>
            <a:ext cx="3595046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负责将制作好的菜品进行装盘和装饰，保持菜品的美观和卫生。</a:t>
            </a:r>
            <a:endParaRPr lang="en-US" sz="1100"/>
          </a:p>
        </p:txBody>
      </p:sp>
      <p:sp>
        <p:nvSpPr>
          <p:cNvPr id="17" name="Freeform 17"/>
          <p:cNvSpPr/>
          <p:nvPr/>
        </p:nvSpPr>
        <p:spPr>
          <a:xfrm>
            <a:off x="6867022" y="2819156"/>
            <a:ext cx="211409" cy="225430"/>
          </a:xfrm>
          <a:custGeom>
            <a:rect l="l" t="t" r="r" b="b"/>
            <a:pathLst>
              <a:path w="265" h="281">
                <a:moveTo>
                  <a:pt x="0" y="131"/>
                </a:moveTo>
                <a:lnTo>
                  <a:pt x="38" y="169"/>
                </a:lnTo>
                <a:lnTo>
                  <a:pt x="107" y="102"/>
                </a:lnTo>
                <a:lnTo>
                  <a:pt x="105" y="281"/>
                </a:lnTo>
                <a:lnTo>
                  <a:pt x="159" y="281"/>
                </a:lnTo>
                <a:lnTo>
                  <a:pt x="159" y="102"/>
                </a:lnTo>
                <a:lnTo>
                  <a:pt x="227" y="169"/>
                </a:lnTo>
                <a:lnTo>
                  <a:pt x="265" y="131"/>
                </a:lnTo>
                <a:lnTo>
                  <a:pt x="132" y="0"/>
                </a:lnTo>
                <a:lnTo>
                  <a:pt x="0" y="1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15761" y="4291457"/>
            <a:ext cx="606417" cy="547958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9466" y="2608738"/>
            <a:ext cx="727375" cy="547787"/>
          </a:xfrm>
          <a:custGeom>
            <a:rect l="l" t="t" r="r" b="b"/>
            <a:pathLst>
              <a:path w="747" h="562">
                <a:moveTo>
                  <a:pt x="692" y="240"/>
                </a:moveTo>
                <a:cubicBezTo>
                  <a:pt x="661" y="210"/>
                  <a:pt x="622" y="191"/>
                  <a:pt x="579" y="186"/>
                </a:cubicBezTo>
                <a:cubicBezTo>
                  <a:pt x="574" y="139"/>
                  <a:pt x="554" y="95"/>
                  <a:pt x="520" y="61"/>
                </a:cubicBezTo>
                <a:cubicBezTo>
                  <a:pt x="481" y="22"/>
                  <a:pt x="429" y="0"/>
                  <a:pt x="374" y="0"/>
                </a:cubicBezTo>
                <a:cubicBezTo>
                  <a:pt x="318" y="0"/>
                  <a:pt x="267" y="22"/>
                  <a:pt x="228" y="61"/>
                </a:cubicBezTo>
                <a:cubicBezTo>
                  <a:pt x="193" y="95"/>
                  <a:pt x="173" y="139"/>
                  <a:pt x="168" y="186"/>
                </a:cubicBezTo>
                <a:cubicBezTo>
                  <a:pt x="125" y="191"/>
                  <a:pt x="86" y="210"/>
                  <a:pt x="55" y="240"/>
                </a:cubicBezTo>
                <a:cubicBezTo>
                  <a:pt x="20" y="276"/>
                  <a:pt x="0" y="323"/>
                  <a:pt x="0" y="374"/>
                </a:cubicBezTo>
                <a:cubicBezTo>
                  <a:pt x="0" y="424"/>
                  <a:pt x="20" y="471"/>
                  <a:pt x="55" y="507"/>
                </a:cubicBezTo>
                <a:cubicBezTo>
                  <a:pt x="91" y="542"/>
                  <a:pt x="138" y="562"/>
                  <a:pt x="189" y="562"/>
                </a:cubicBezTo>
                <a:cubicBezTo>
                  <a:pt x="559" y="562"/>
                  <a:pt x="559" y="562"/>
                  <a:pt x="559" y="562"/>
                </a:cubicBezTo>
                <a:cubicBezTo>
                  <a:pt x="609" y="562"/>
                  <a:pt x="657" y="542"/>
                  <a:pt x="692" y="507"/>
                </a:cubicBezTo>
                <a:cubicBezTo>
                  <a:pt x="728" y="471"/>
                  <a:pt x="747" y="424"/>
                  <a:pt x="747" y="374"/>
                </a:cubicBezTo>
                <a:cubicBezTo>
                  <a:pt x="747" y="323"/>
                  <a:pt x="728" y="276"/>
                  <a:pt x="692" y="240"/>
                </a:cubicBezTo>
                <a:close/>
                <a:moveTo>
                  <a:pt x="559" y="518"/>
                </a:moveTo>
                <a:cubicBezTo>
                  <a:pt x="189" y="518"/>
                  <a:pt x="189" y="518"/>
                  <a:pt x="189" y="518"/>
                </a:cubicBezTo>
                <a:cubicBezTo>
                  <a:pt x="109" y="518"/>
                  <a:pt x="44" y="453"/>
                  <a:pt x="44" y="374"/>
                </a:cubicBezTo>
                <a:cubicBezTo>
                  <a:pt x="44" y="294"/>
                  <a:pt x="109" y="229"/>
                  <a:pt x="188" y="229"/>
                </a:cubicBezTo>
                <a:cubicBezTo>
                  <a:pt x="211" y="229"/>
                  <a:pt x="211" y="229"/>
                  <a:pt x="211" y="229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117"/>
                  <a:pt x="284" y="44"/>
                  <a:pt x="374" y="44"/>
                </a:cubicBezTo>
                <a:cubicBezTo>
                  <a:pt x="463" y="44"/>
                  <a:pt x="536" y="117"/>
                  <a:pt x="536" y="206"/>
                </a:cubicBezTo>
                <a:cubicBezTo>
                  <a:pt x="536" y="207"/>
                  <a:pt x="536" y="207"/>
                  <a:pt x="536" y="207"/>
                </a:cubicBezTo>
                <a:cubicBezTo>
                  <a:pt x="536" y="229"/>
                  <a:pt x="536" y="229"/>
                  <a:pt x="536" y="229"/>
                </a:cubicBezTo>
                <a:cubicBezTo>
                  <a:pt x="558" y="229"/>
                  <a:pt x="558" y="229"/>
                  <a:pt x="558" y="229"/>
                </a:cubicBezTo>
                <a:cubicBezTo>
                  <a:pt x="559" y="229"/>
                  <a:pt x="559" y="229"/>
                  <a:pt x="559" y="229"/>
                </a:cubicBezTo>
                <a:cubicBezTo>
                  <a:pt x="639" y="229"/>
                  <a:pt x="704" y="294"/>
                  <a:pt x="704" y="374"/>
                </a:cubicBezTo>
                <a:cubicBezTo>
                  <a:pt x="704" y="453"/>
                  <a:pt x="639" y="518"/>
                  <a:pt x="559" y="51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71268" y="2201509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1" name="Picture 2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1854" y="2602017"/>
            <a:ext cx="634228" cy="494386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22669" y="4270675"/>
            <a:ext cx="500969" cy="589605"/>
          </a:xfrm>
          <a:prstGeom prst="rect">
            <a:avLst/>
          </a:prstGeom>
        </p:spPr>
      </p:pic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后厨人员结构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1" name="Freeform 11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各岗位职责与任职要求</a:t>
              </a:r>
            </a:p>
          </p:txBody>
        </p:sp>
      </p:grpSp>
      <p:sp>
        <p:nvSpPr>
          <p:cNvPr id="37" name="AutoShape 37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厨师长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具有多年餐饮行业从业经验，熟悉各种菜系和烹饪技巧，具备较强的组织和管理能力。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副厨师长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具有较丰富的餐饮行业从业经验，擅长部分菜品的研发和制作，具备一定的管理能力。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炒锅师傅、配菜师傅、面点师傅、凉菜师傅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具备相应的烹饪技能和经验，熟悉所负责菜品的制作流程和标准。</a:t>
            </a:r>
          </a:p>
        </p:txBody>
      </p:sp>
      <p:sp>
        <p:nvSpPr>
          <p:cNvPr id="49" name="AutoShape 49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打荷人员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具备一定的餐饮行业从业经验，熟悉菜品装盘和装饰技巧，保持个人卫生和良好形象。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2000" r="22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新员工培训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对新员工进行系统的入职培训，包括行业知识、企业规章制度、岗位职责和操作技能等。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在职员工培训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定期组织在职员工进行专业技能培训、食品安全培训和职业素养培训等，提高员工的专业水平和综合素质。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员工考核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制定科学合理的考核标准，定期对员工进行考核评估，根据评估结果进行奖惩和晋升。同时鼓励员工之间进行技能比武和交流学习，激发员工的积极性和创造力。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人员培训与考核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后厨设施与设备管理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根据餐饮类型和经营规模，合理规划后厨各功能区域，如清洗区、切配区、烹饪区、冷藏区等，确保工作流程顺畅。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合理规划后厨空间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选用防滑、易清洁、耐磨损的地面和墙面材料，以及符合卫生标准的吊顶材料，确保后厨环境整洁卫生。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选用合适材质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设置合理的通风设备，确保空气流通，减少油烟和异味；提供充足的照明，确保后厨工作安全高效。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完善通风与照明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设施布局与规划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27369" y="2345863"/>
            <a:ext cx="2194560" cy="316992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901952" y="1923166"/>
            <a:ext cx="845393" cy="84539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43676" y="2345863"/>
            <a:ext cx="2194560" cy="316992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418259" y="1923166"/>
            <a:ext cx="845393" cy="84539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59860" y="2345863"/>
            <a:ext cx="2194560" cy="316992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934444" y="1923166"/>
            <a:ext cx="845393" cy="84539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776167" y="2345863"/>
            <a:ext cx="2194560" cy="316992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450750" y="1923166"/>
            <a:ext cx="845393" cy="84539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229505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烹饪设备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34659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根据菜品类型和烹饪需求，选用合适的灶具、烤箱、蒸柜等设备，确保烹饪效率和菜品质量。</a:t>
            </a:r>
            <a:endParaRPr lang="en-US" sz="1100"/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97609" y="2090166"/>
            <a:ext cx="454080" cy="511393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42449" y="2130947"/>
            <a:ext cx="631897" cy="492528"/>
          </a:xfrm>
          <a:prstGeom prst="rect">
            <a:avLst/>
          </a:prstGeom>
        </p:spPr>
      </p:pic>
      <p:pic>
        <p:nvPicPr>
          <p:cNvPr id="14" name="Picture 1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22968" y="2113811"/>
            <a:ext cx="468345" cy="464103"/>
          </a:xfrm>
          <a:prstGeom prst="rect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87742" y="2159730"/>
            <a:ext cx="571411" cy="445417"/>
          </a:xfrm>
          <a:prstGeom prst="rect">
            <a:avLst/>
          </a:prstGeom>
        </p:spPr>
      </p:pic>
      <p:sp>
        <p:nvSpPr>
          <p:cNvPr id="16" name="AutoShape 16"/>
          <p:cNvSpPr/>
          <p:nvPr/>
        </p:nvSpPr>
        <p:spPr>
          <a:xfrm>
            <a:off x="3743676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冷藏设备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3848829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配置足够的冰箱、冷柜等设备，确保食材新鲜度和食品安全。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6259860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清洗消毒设备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6365014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选用高效的清洗设备和消毒设施，如洗碗机、消毒柜等，确保餐具和厨具的清洁卫生。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776167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其他辅助设备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881321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根据实际需求，配置相应的切配工具、称量设备、保温设备等，提高后厨工作效率。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设备选型与配置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1247" y="3956467"/>
            <a:ext cx="2521085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制定维护计划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932164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91790" y="3956467"/>
            <a:ext cx="255164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保持设备清洁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691790" y="4363738"/>
            <a:ext cx="2348077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定期清洗设备表面和内部，去除油污和残渣，确保设备正常运行和延长使用寿命。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605747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377549" y="3956467"/>
            <a:ext cx="2539471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检查设备性能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377550" y="43637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定期检查设备性能，如温度控制、电源线路等，确保设备安全可靠。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73358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51249" y="4363738"/>
            <a:ext cx="2311548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根据设备使用情况和维护需求，制定合理的维护计划，包括定期保养、维修和更换等。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038940" y="3956467"/>
            <a:ext cx="255507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及时维修与更换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038941" y="43637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发现设备故障或损坏时，及时联系专业人员进行维修或更换，确保后厨工作不受影响。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9267140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1816793" y="2385294"/>
            <a:ext cx="580457" cy="611204"/>
            <a:chOff x="1816793" y="2385294"/>
            <a:chExt cx="580457" cy="611204"/>
          </a:xfrm>
        </p:grpSpPr>
        <p:sp>
          <p:nvSpPr>
            <p:cNvPr id="15" name="Freeform 15"/>
            <p:cNvSpPr/>
            <p:nvPr/>
          </p:nvSpPr>
          <p:spPr>
            <a:xfrm>
              <a:off x="181679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1967516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1967516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17204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4467776" y="2395266"/>
            <a:ext cx="796103" cy="591260"/>
            <a:chOff x="4467776" y="2395266"/>
            <a:chExt cx="796103" cy="591260"/>
          </a:xfrm>
        </p:grpSpPr>
        <p:sp>
          <p:nvSpPr>
            <p:cNvPr id="20" name="Freeform 20"/>
            <p:cNvSpPr/>
            <p:nvPr/>
          </p:nvSpPr>
          <p:spPr>
            <a:xfrm>
              <a:off x="4749694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467776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Freeform 22"/>
          <p:cNvSpPr/>
          <p:nvPr/>
        </p:nvSpPr>
        <p:spPr>
          <a:xfrm>
            <a:off x="7193681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4" name="Freeform 24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设施设备的维护与保养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食材采购与库存管理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https://d.book118.com/296023055243010053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105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2024-09-20T21:12:49.715</cp:lastPrinted>
  <dcterms:created xsi:type="dcterms:W3CDTF">2024-09-20T13:12:49Z</dcterms:created>
  <dcterms:modified xsi:type="dcterms:W3CDTF">2024-09-20T13:12:51Z</dcterms:modified>
</cp:coreProperties>
</file>