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770875-C002-465B-B7FF-CD456A2C43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682430-A095-4A0D-B0E2-7217D78E90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62F581-361D-42DF-B919-A9050CBDA2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675318-B7E3-4908-90B2-57DAEC70BA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61142B-AA99-41E4-8033-5ADDE0BC2E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802B99-80E4-4EF5-8D14-35BA698A54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0E11FE-3F9C-4507-8C23-4944C16B1A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A42940-446F-4586-8E96-2185D9155B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BDD672-CA37-4E3F-A74E-6226C46C7D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AF1473-583A-4B9F-9E02-142310322A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163C64-230A-4988-AFB8-45AFADC203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6024201013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尿管的延伸护理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尿管的基本知识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尿管延伸护理的必要性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尿管延伸护理的方法与技巧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特殊情况下的尿管护理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安全与注意事项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24385" y="841294"/>
            <a:ext cx="4968573" cy="5706182"/>
            <a:chOff x="6824385" y="841294"/>
            <a:chExt cx="4968573" cy="5706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l="12915" r="12915"/>
            <a:stretch>
              <a:fillRect/>
            </a:stretch>
          </p:blipFill>
          <p:spPr>
            <a:xfrm>
              <a:off x="9032810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/>
            </a:blip>
            <a:srcRect l="16542" r="16542"/>
            <a:stretch>
              <a:fillRect/>
            </a:stretch>
          </p:blipFill>
          <p:spPr>
            <a:xfrm>
              <a:off x="6824385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/>
            </a:blip>
            <a:srcRect l="13500" r="13500"/>
            <a:stretch>
              <a:fillRect/>
            </a:stretch>
          </p:blipFill>
          <p:spPr>
            <a:xfrm>
              <a:off x="8544638" y="841294"/>
              <a:ext cx="2760148" cy="2760148"/>
            </a:xfrm>
            <a:prstGeom prst="parallelogram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尿管延伸护理是指对留置尿管的患者进行一系列的护理措施，旨在预防尿路感染、保持尿管通畅、减少并发症和提高患者的生活质量。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85294" y="1548543"/>
            <a:ext cx="3728630" cy="4162004"/>
          </a:xfrm>
          <a:prstGeom prst="roundRect">
            <a:avLst>
              <a:gd name="adj" fmla="val 6064"/>
            </a:avLst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254377" y="1410097"/>
            <a:ext cx="4438895" cy="4438895"/>
          </a:xfrm>
          <a:prstGeom prst="ellipse">
            <a:avLst/>
          </a:prstGeom>
          <a:noFill/>
          <a:ln w="76200">
            <a:solidFill>
              <a:schemeClr val="accent1">
                <a:alpha val="2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068173" y="2224607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5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26728" y="2547282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011408" y="3167128"/>
            <a:ext cx="924834" cy="92483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重要性阐述</a:t>
              </a:r>
            </a:p>
          </p:txBody>
        </p:sp>
      </p:grpSp>
      <p:sp>
        <p:nvSpPr>
          <p:cNvPr id="29" name="AutoShape 29"/>
          <p:cNvSpPr/>
          <p:nvPr/>
        </p:nvSpPr>
        <p:spPr>
          <a:xfrm>
            <a:off x="10948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9675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021165" y="541488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1365333" y="2365115"/>
            <a:ext cx="364336" cy="36433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5238033" y="2344636"/>
            <a:ext cx="364336" cy="34814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3291657" y="5684996"/>
            <a:ext cx="364336" cy="36433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>
            <a:off x="5858880" y="3629545"/>
            <a:ext cx="750753" cy="0"/>
          </a:xfrm>
          <a:prstGeom prst="line">
            <a:avLst/>
          </a:prstGeom>
          <a:ln w="5715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0000" r="-400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50654" cy="914400"/>
            <a:chOff x="454963" y="93878"/>
            <a:chExt cx="10650654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10775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内容概述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70539" y="2375347"/>
            <a:ext cx="3888341" cy="316264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8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本章节将介绍尿管的延伸护理的基本原则、主要措施和注意事项，帮助读者了解如何对留置尿管的患者进行科学、有效的护理。</a:t>
            </a:r>
          </a:p>
        </p:txBody>
      </p:sp>
      <p:sp>
        <p:nvSpPr>
          <p:cNvPr id="25" name="AutoShape 25"/>
          <p:cNvSpPr/>
          <p:nvPr/>
        </p:nvSpPr>
        <p:spPr>
          <a:xfrm>
            <a:off x="8869284" y="1724456"/>
            <a:ext cx="1112806" cy="111128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9246951" y="2006396"/>
            <a:ext cx="355759" cy="488728"/>
            <a:chOff x="9246951" y="2006396"/>
            <a:chExt cx="355759" cy="488728"/>
          </a:xfrm>
        </p:grpSpPr>
        <p:sp>
          <p:nvSpPr>
            <p:cNvPr id="27" name="AutoShape 27"/>
            <p:cNvSpPr/>
            <p:nvPr/>
          </p:nvSpPr>
          <p:spPr>
            <a:xfrm>
              <a:off x="9249427" y="2006396"/>
              <a:ext cx="350996" cy="488728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9246951" y="2006396"/>
              <a:ext cx="355759" cy="488728"/>
            </a:xfrm>
            <a:custGeom>
              <a:rect l="l" t="t" r="r" b="b"/>
              <a:pathLst>
                <a:path w="122" h="168">
                  <a:moveTo>
                    <a:pt x="0" y="21"/>
                  </a:moveTo>
                  <a:cubicBezTo>
                    <a:pt x="53" y="21"/>
                    <a:pt x="61" y="0"/>
                    <a:pt x="61" y="0"/>
                  </a:cubicBezTo>
                  <a:cubicBezTo>
                    <a:pt x="61" y="0"/>
                    <a:pt x="69" y="21"/>
                    <a:pt x="122" y="21"/>
                  </a:cubicBezTo>
                  <a:cubicBezTo>
                    <a:pt x="122" y="107"/>
                    <a:pt x="122" y="107"/>
                    <a:pt x="122" y="107"/>
                  </a:cubicBezTo>
                  <a:cubicBezTo>
                    <a:pt x="122" y="141"/>
                    <a:pt x="61" y="168"/>
                    <a:pt x="61" y="168"/>
                  </a:cubicBezTo>
                  <a:cubicBezTo>
                    <a:pt x="61" y="168"/>
                    <a:pt x="0" y="141"/>
                    <a:pt x="0" y="107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7154784" y="2168988"/>
            <a:ext cx="754094" cy="754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8974059" y="4475657"/>
            <a:ext cx="942975" cy="93983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9253761" y="4762883"/>
            <a:ext cx="381952" cy="365379"/>
          </a:xfrm>
          <a:custGeom>
            <a:rect l="l" t="t" r="r" b="b"/>
            <a:pathLst>
              <a:path w="174" h="166">
                <a:moveTo>
                  <a:pt x="174" y="139"/>
                </a:moveTo>
                <a:cubicBezTo>
                  <a:pt x="171" y="131"/>
                  <a:pt x="161" y="129"/>
                  <a:pt x="153" y="126"/>
                </a:cubicBezTo>
                <a:cubicBezTo>
                  <a:pt x="144" y="122"/>
                  <a:pt x="135" y="118"/>
                  <a:pt x="126" y="115"/>
                </a:cubicBezTo>
                <a:cubicBezTo>
                  <a:pt x="123" y="114"/>
                  <a:pt x="121" y="113"/>
                  <a:pt x="118" y="112"/>
                </a:cubicBezTo>
                <a:cubicBezTo>
                  <a:pt x="115" y="110"/>
                  <a:pt x="113" y="104"/>
                  <a:pt x="111" y="100"/>
                </a:cubicBezTo>
                <a:cubicBezTo>
                  <a:pt x="109" y="100"/>
                  <a:pt x="108" y="100"/>
                  <a:pt x="106" y="100"/>
                </a:cubicBezTo>
                <a:cubicBezTo>
                  <a:pt x="106" y="94"/>
                  <a:pt x="110" y="94"/>
                  <a:pt x="111" y="90"/>
                </a:cubicBezTo>
                <a:cubicBezTo>
                  <a:pt x="112" y="86"/>
                  <a:pt x="111" y="82"/>
                  <a:pt x="113" y="79"/>
                </a:cubicBezTo>
                <a:cubicBezTo>
                  <a:pt x="114" y="76"/>
                  <a:pt x="117" y="76"/>
                  <a:pt x="118" y="74"/>
                </a:cubicBezTo>
                <a:cubicBezTo>
                  <a:pt x="120" y="73"/>
                  <a:pt x="120" y="69"/>
                  <a:pt x="121" y="67"/>
                </a:cubicBezTo>
                <a:cubicBezTo>
                  <a:pt x="122" y="63"/>
                  <a:pt x="122" y="58"/>
                  <a:pt x="120" y="54"/>
                </a:cubicBezTo>
                <a:cubicBezTo>
                  <a:pt x="119" y="52"/>
                  <a:pt x="119" y="51"/>
                  <a:pt x="118" y="49"/>
                </a:cubicBezTo>
                <a:cubicBezTo>
                  <a:pt x="118" y="45"/>
                  <a:pt x="119" y="35"/>
                  <a:pt x="119" y="32"/>
                </a:cubicBezTo>
                <a:cubicBezTo>
                  <a:pt x="119" y="26"/>
                  <a:pt x="119" y="26"/>
                  <a:pt x="118" y="20"/>
                </a:cubicBezTo>
                <a:cubicBezTo>
                  <a:pt x="118" y="20"/>
                  <a:pt x="116" y="14"/>
                  <a:pt x="113" y="13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4" y="9"/>
                  <a:pt x="104" y="9"/>
                  <a:pt x="104" y="9"/>
                </a:cubicBezTo>
                <a:cubicBezTo>
                  <a:pt x="90" y="0"/>
                  <a:pt x="75" y="6"/>
                  <a:pt x="67" y="9"/>
                </a:cubicBezTo>
                <a:cubicBezTo>
                  <a:pt x="56" y="13"/>
                  <a:pt x="49" y="24"/>
                  <a:pt x="54" y="48"/>
                </a:cubicBezTo>
                <a:cubicBezTo>
                  <a:pt x="55" y="52"/>
                  <a:pt x="51" y="54"/>
                  <a:pt x="52" y="57"/>
                </a:cubicBezTo>
                <a:cubicBezTo>
                  <a:pt x="52" y="61"/>
                  <a:pt x="52" y="73"/>
                  <a:pt x="57" y="76"/>
                </a:cubicBezTo>
                <a:cubicBezTo>
                  <a:pt x="57" y="76"/>
                  <a:pt x="61" y="77"/>
                  <a:pt x="60" y="77"/>
                </a:cubicBezTo>
                <a:cubicBezTo>
                  <a:pt x="61" y="82"/>
                  <a:pt x="61" y="87"/>
                  <a:pt x="62" y="91"/>
                </a:cubicBezTo>
                <a:cubicBezTo>
                  <a:pt x="63" y="94"/>
                  <a:pt x="66" y="95"/>
                  <a:pt x="67" y="99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1" y="104"/>
                  <a:pt x="59" y="110"/>
                  <a:pt x="56" y="112"/>
                </a:cubicBezTo>
                <a:cubicBezTo>
                  <a:pt x="53" y="113"/>
                  <a:pt x="51" y="114"/>
                  <a:pt x="48" y="115"/>
                </a:cubicBezTo>
                <a:cubicBezTo>
                  <a:pt x="39" y="118"/>
                  <a:pt x="30" y="122"/>
                  <a:pt x="21" y="126"/>
                </a:cubicBezTo>
                <a:cubicBezTo>
                  <a:pt x="13" y="129"/>
                  <a:pt x="3" y="131"/>
                  <a:pt x="0" y="139"/>
                </a:cubicBezTo>
                <a:cubicBezTo>
                  <a:pt x="0" y="145"/>
                  <a:pt x="0" y="158"/>
                  <a:pt x="0" y="166"/>
                </a:cubicBezTo>
                <a:cubicBezTo>
                  <a:pt x="76" y="166"/>
                  <a:pt x="76" y="166"/>
                  <a:pt x="76" y="166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77" y="117"/>
                  <a:pt x="77" y="117"/>
                  <a:pt x="77" y="117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4" y="158"/>
                  <a:pt x="174" y="145"/>
                  <a:pt x="174" y="139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705615" y="2719818"/>
            <a:ext cx="1655731" cy="16557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8050039" y="3166160"/>
            <a:ext cx="965549" cy="862584"/>
          </a:xfrm>
          <a:custGeom>
            <a:rect l="l" t="t" r="r" b="b"/>
            <a:pathLst>
              <a:path w="200" h="178">
                <a:moveTo>
                  <a:pt x="200" y="62"/>
                </a:moveTo>
                <a:cubicBezTo>
                  <a:pt x="200" y="49"/>
                  <a:pt x="189" y="39"/>
                  <a:pt x="176" y="39"/>
                </a:cubicBezTo>
                <a:cubicBezTo>
                  <a:pt x="174" y="39"/>
                  <a:pt x="172" y="39"/>
                  <a:pt x="171" y="39"/>
                </a:cubicBezTo>
                <a:cubicBezTo>
                  <a:pt x="171" y="39"/>
                  <a:pt x="171" y="38"/>
                  <a:pt x="171" y="38"/>
                </a:cubicBezTo>
                <a:cubicBezTo>
                  <a:pt x="171" y="18"/>
                  <a:pt x="155" y="3"/>
                  <a:pt x="135" y="3"/>
                </a:cubicBezTo>
                <a:cubicBezTo>
                  <a:pt x="123" y="3"/>
                  <a:pt x="113" y="8"/>
                  <a:pt x="106" y="16"/>
                </a:cubicBezTo>
                <a:cubicBezTo>
                  <a:pt x="98" y="6"/>
                  <a:pt x="85" y="0"/>
                  <a:pt x="70" y="0"/>
                </a:cubicBezTo>
                <a:cubicBezTo>
                  <a:pt x="45" y="0"/>
                  <a:pt x="24" y="20"/>
                  <a:pt x="24" y="45"/>
                </a:cubicBezTo>
                <a:cubicBezTo>
                  <a:pt x="24" y="50"/>
                  <a:pt x="25" y="55"/>
                  <a:pt x="26" y="59"/>
                </a:cubicBezTo>
                <a:cubicBezTo>
                  <a:pt x="11" y="62"/>
                  <a:pt x="0" y="74"/>
                  <a:pt x="0" y="89"/>
                </a:cubicBezTo>
                <a:cubicBezTo>
                  <a:pt x="0" y="106"/>
                  <a:pt x="14" y="119"/>
                  <a:pt x="31" y="119"/>
                </a:cubicBezTo>
                <a:cubicBezTo>
                  <a:pt x="36" y="119"/>
                  <a:pt x="39" y="119"/>
                  <a:pt x="43" y="117"/>
                </a:cubicBezTo>
                <a:cubicBezTo>
                  <a:pt x="44" y="126"/>
                  <a:pt x="51" y="133"/>
                  <a:pt x="60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2" y="138"/>
                  <a:pt x="67" y="143"/>
                  <a:pt x="73" y="143"/>
                </a:cubicBezTo>
                <a:cubicBezTo>
                  <a:pt x="79" y="143"/>
                  <a:pt x="84" y="137"/>
                  <a:pt x="84" y="131"/>
                </a:cubicBezTo>
                <a:cubicBezTo>
                  <a:pt x="84" y="127"/>
                  <a:pt x="81" y="123"/>
                  <a:pt x="77" y="122"/>
                </a:cubicBezTo>
                <a:cubicBezTo>
                  <a:pt x="78" y="120"/>
                  <a:pt x="78" y="118"/>
                  <a:pt x="78" y="116"/>
                </a:cubicBezTo>
                <a:cubicBezTo>
                  <a:pt x="78" y="115"/>
                  <a:pt x="78" y="115"/>
                  <a:pt x="78" y="115"/>
                </a:cubicBezTo>
                <a:cubicBezTo>
                  <a:pt x="81" y="116"/>
                  <a:pt x="84" y="117"/>
                  <a:pt x="88" y="117"/>
                </a:cubicBezTo>
                <a:cubicBezTo>
                  <a:pt x="89" y="117"/>
                  <a:pt x="90" y="117"/>
                  <a:pt x="92" y="117"/>
                </a:cubicBezTo>
                <a:cubicBezTo>
                  <a:pt x="92" y="122"/>
                  <a:pt x="94" y="127"/>
                  <a:pt x="97" y="131"/>
                </a:cubicBezTo>
                <a:cubicBezTo>
                  <a:pt x="92" y="132"/>
                  <a:pt x="88" y="136"/>
                  <a:pt x="89" y="141"/>
                </a:cubicBezTo>
                <a:cubicBezTo>
                  <a:pt x="89" y="146"/>
                  <a:pt x="93" y="151"/>
                  <a:pt x="99" y="151"/>
                </a:cubicBezTo>
                <a:cubicBezTo>
                  <a:pt x="105" y="150"/>
                  <a:pt x="109" y="146"/>
                  <a:pt x="109" y="140"/>
                </a:cubicBezTo>
                <a:cubicBezTo>
                  <a:pt x="109" y="140"/>
                  <a:pt x="109" y="139"/>
                  <a:pt x="109" y="139"/>
                </a:cubicBezTo>
                <a:cubicBezTo>
                  <a:pt x="111" y="140"/>
                  <a:pt x="114" y="140"/>
                  <a:pt x="117" y="140"/>
                </a:cubicBezTo>
                <a:cubicBezTo>
                  <a:pt x="131" y="140"/>
                  <a:pt x="142" y="129"/>
                  <a:pt x="142" y="116"/>
                </a:cubicBezTo>
                <a:cubicBezTo>
                  <a:pt x="145" y="117"/>
                  <a:pt x="148" y="117"/>
                  <a:pt x="152" y="117"/>
                </a:cubicBezTo>
                <a:cubicBezTo>
                  <a:pt x="166" y="117"/>
                  <a:pt x="177" y="106"/>
                  <a:pt x="177" y="93"/>
                </a:cubicBezTo>
                <a:cubicBezTo>
                  <a:pt x="177" y="90"/>
                  <a:pt x="176" y="87"/>
                  <a:pt x="175" y="84"/>
                </a:cubicBezTo>
                <a:cubicBezTo>
                  <a:pt x="176" y="84"/>
                  <a:pt x="176" y="84"/>
                  <a:pt x="176" y="84"/>
                </a:cubicBezTo>
                <a:cubicBezTo>
                  <a:pt x="189" y="84"/>
                  <a:pt x="200" y="74"/>
                  <a:pt x="200" y="62"/>
                </a:cubicBezTo>
                <a:close/>
                <a:moveTo>
                  <a:pt x="117" y="147"/>
                </a:moveTo>
                <a:cubicBezTo>
                  <a:pt x="119" y="147"/>
                  <a:pt x="120" y="146"/>
                  <a:pt x="120" y="145"/>
                </a:cubicBezTo>
                <a:cubicBezTo>
                  <a:pt x="120" y="144"/>
                  <a:pt x="118" y="142"/>
                  <a:pt x="117" y="143"/>
                </a:cubicBezTo>
                <a:cubicBezTo>
                  <a:pt x="116" y="143"/>
                  <a:pt x="114" y="144"/>
                  <a:pt x="114" y="145"/>
                </a:cubicBezTo>
                <a:cubicBezTo>
                  <a:pt x="115" y="146"/>
                  <a:pt x="116" y="148"/>
                  <a:pt x="117" y="147"/>
                </a:cubicBezTo>
                <a:close/>
                <a:moveTo>
                  <a:pt x="116" y="168"/>
                </a:moveTo>
                <a:cubicBezTo>
                  <a:pt x="113" y="168"/>
                  <a:pt x="111" y="170"/>
                  <a:pt x="111" y="173"/>
                </a:cubicBezTo>
                <a:cubicBezTo>
                  <a:pt x="111" y="176"/>
                  <a:pt x="114" y="178"/>
                  <a:pt x="117" y="178"/>
                </a:cubicBezTo>
                <a:cubicBezTo>
                  <a:pt x="120" y="178"/>
                  <a:pt x="122" y="175"/>
                  <a:pt x="122" y="173"/>
                </a:cubicBezTo>
                <a:cubicBezTo>
                  <a:pt x="122" y="170"/>
                  <a:pt x="119" y="167"/>
                  <a:pt x="116" y="168"/>
                </a:cubicBezTo>
                <a:close/>
                <a:moveTo>
                  <a:pt x="116" y="155"/>
                </a:moveTo>
                <a:cubicBezTo>
                  <a:pt x="116" y="152"/>
                  <a:pt x="114" y="150"/>
                  <a:pt x="111" y="150"/>
                </a:cubicBezTo>
                <a:cubicBezTo>
                  <a:pt x="108" y="150"/>
                  <a:pt x="106" y="152"/>
                  <a:pt x="106" y="155"/>
                </a:cubicBezTo>
                <a:cubicBezTo>
                  <a:pt x="106" y="158"/>
                  <a:pt x="108" y="161"/>
                  <a:pt x="111" y="160"/>
                </a:cubicBezTo>
                <a:cubicBezTo>
                  <a:pt x="114" y="160"/>
                  <a:pt x="117" y="158"/>
                  <a:pt x="116" y="155"/>
                </a:cubicBezTo>
                <a:close/>
                <a:moveTo>
                  <a:pt x="97" y="156"/>
                </a:moveTo>
                <a:cubicBezTo>
                  <a:pt x="92" y="156"/>
                  <a:pt x="89" y="159"/>
                  <a:pt x="89" y="164"/>
                </a:cubicBezTo>
                <a:cubicBezTo>
                  <a:pt x="89" y="168"/>
                  <a:pt x="93" y="172"/>
                  <a:pt x="98" y="172"/>
                </a:cubicBezTo>
                <a:cubicBezTo>
                  <a:pt x="102" y="172"/>
                  <a:pt x="106" y="168"/>
                  <a:pt x="106" y="163"/>
                </a:cubicBezTo>
                <a:cubicBezTo>
                  <a:pt x="106" y="159"/>
                  <a:pt x="102" y="155"/>
                  <a:pt x="97" y="156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888459" y="3223119"/>
            <a:ext cx="996982" cy="996982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438790" y="3427907"/>
            <a:ext cx="941356" cy="93983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6" name="Group 36"/>
          <p:cNvGrpSpPr/>
          <p:nvPr/>
        </p:nvGrpSpPr>
        <p:grpSpPr>
          <a:xfrm>
            <a:off x="6726064" y="3627837"/>
            <a:ext cx="376047" cy="403289"/>
            <a:chOff x="6726064" y="3627837"/>
            <a:chExt cx="376047" cy="403289"/>
          </a:xfrm>
        </p:grpSpPr>
        <p:sp>
          <p:nvSpPr>
            <p:cNvPr id="37" name="AutoShape 37"/>
            <p:cNvSpPr/>
            <p:nvPr/>
          </p:nvSpPr>
          <p:spPr>
            <a:xfrm>
              <a:off x="6728064" y="3627837"/>
              <a:ext cx="374047" cy="403289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6855318" y="3629837"/>
              <a:ext cx="246793" cy="278987"/>
            </a:xfrm>
            <a:custGeom>
              <a:rect l="l" t="t" r="r" b="b"/>
              <a:pathLst>
                <a:path w="105" h="118">
                  <a:moveTo>
                    <a:pt x="32" y="118"/>
                  </a:moveTo>
                  <a:cubicBezTo>
                    <a:pt x="21" y="118"/>
                    <a:pt x="10" y="113"/>
                    <a:pt x="1" y="105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3" y="90"/>
                    <a:pt x="27" y="91"/>
                    <a:pt x="32" y="91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36" y="91"/>
                    <a:pt x="40" y="90"/>
                    <a:pt x="43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7" y="53"/>
                    <a:pt x="79" y="48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9" y="40"/>
                    <a:pt x="77" y="36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3" y="31"/>
                    <a:pt x="73" y="31"/>
                    <a:pt x="73" y="31"/>
                  </a:cubicBezTo>
                  <a:cubicBezTo>
                    <a:pt x="69" y="28"/>
                    <a:pt x="65" y="27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57" y="27"/>
                    <a:pt x="53" y="28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2" y="49"/>
                    <a:pt x="23" y="49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3" y="39"/>
                    <a:pt x="13" y="30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9" y="4"/>
                    <a:pt x="50" y="0"/>
                    <a:pt x="61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72" y="0"/>
                    <a:pt x="83" y="4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101" y="22"/>
                    <a:pt x="105" y="33"/>
                    <a:pt x="105" y="44"/>
                  </a:cubicBezTo>
                  <a:cubicBezTo>
                    <a:pt x="105" y="44"/>
                    <a:pt x="105" y="44"/>
                    <a:pt x="105" y="44"/>
                  </a:cubicBezTo>
                  <a:cubicBezTo>
                    <a:pt x="105" y="55"/>
                    <a:pt x="101" y="66"/>
                    <a:pt x="93" y="74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54" y="114"/>
                    <a:pt x="42" y="118"/>
                    <a:pt x="32" y="118"/>
                  </a:cubicBezTo>
                  <a:cubicBezTo>
                    <a:pt x="32" y="118"/>
                    <a:pt x="32" y="118"/>
                    <a:pt x="32" y="118"/>
                  </a:cubicBezTo>
                  <a:cubicBezTo>
                    <a:pt x="32" y="118"/>
                    <a:pt x="32" y="118"/>
                    <a:pt x="32" y="118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6726064" y="3753090"/>
              <a:ext cx="246793" cy="278035"/>
            </a:xfrm>
            <a:custGeom>
              <a:rect l="l" t="t" r="r" b="b"/>
              <a:pathLst>
                <a:path w="105" h="118">
                  <a:moveTo>
                    <a:pt x="44" y="118"/>
                  </a:moveTo>
                  <a:cubicBezTo>
                    <a:pt x="33" y="118"/>
                    <a:pt x="22" y="114"/>
                    <a:pt x="14" y="105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4" y="96"/>
                    <a:pt x="0" y="85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63"/>
                    <a:pt x="4" y="52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1" y="5"/>
                    <a:pt x="62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2" y="0"/>
                    <a:pt x="91" y="3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9" y="9"/>
                    <a:pt x="100" y="9"/>
                    <a:pt x="101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5" y="32"/>
                    <a:pt x="85" y="32"/>
                    <a:pt x="85" y="32"/>
                  </a:cubicBezTo>
                  <a:cubicBezTo>
                    <a:pt x="82" y="28"/>
                    <a:pt x="78" y="27"/>
                    <a:pt x="73" y="27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69" y="27"/>
                    <a:pt x="65" y="28"/>
                    <a:pt x="62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28" y="65"/>
                    <a:pt x="26" y="70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8"/>
                    <a:pt x="28" y="82"/>
                    <a:pt x="31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6" y="90"/>
                    <a:pt x="40" y="91"/>
                    <a:pt x="44" y="91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8" y="91"/>
                    <a:pt x="52" y="90"/>
                    <a:pt x="56" y="87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74" y="68"/>
                    <a:pt x="82" y="68"/>
                    <a:pt x="87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93" y="79"/>
                    <a:pt x="93" y="87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66" y="114"/>
                    <a:pt x="55" y="118"/>
                    <a:pt x="44" y="118"/>
                  </a:cubicBezTo>
                  <a:cubicBezTo>
                    <a:pt x="44" y="118"/>
                    <a:pt x="44" y="118"/>
                    <a:pt x="44" y="118"/>
                  </a:cubicBezTo>
                  <a:cubicBezTo>
                    <a:pt x="44" y="118"/>
                    <a:pt x="44" y="118"/>
                    <a:pt x="44" y="118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0" name="AutoShape 40"/>
          <p:cNvSpPr/>
          <p:nvPr/>
        </p:nvSpPr>
        <p:spPr>
          <a:xfrm>
            <a:off x="7334997" y="4608940"/>
            <a:ext cx="1147763" cy="1147763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1" name="Group 41"/>
          <p:cNvGrpSpPr/>
          <p:nvPr/>
        </p:nvGrpSpPr>
        <p:grpSpPr>
          <a:xfrm>
            <a:off x="7679450" y="4875395"/>
            <a:ext cx="458857" cy="474497"/>
            <a:chOff x="7679450" y="4875395"/>
            <a:chExt cx="458857" cy="474497"/>
          </a:xfrm>
        </p:grpSpPr>
        <p:sp>
          <p:nvSpPr>
            <p:cNvPr id="42" name="AutoShape 42"/>
            <p:cNvSpPr/>
            <p:nvPr/>
          </p:nvSpPr>
          <p:spPr>
            <a:xfrm>
              <a:off x="7805622" y="4875395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7679450" y="5135348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Freeform 44"/>
          <p:cNvSpPr/>
          <p:nvPr/>
        </p:nvSpPr>
        <p:spPr>
          <a:xfrm>
            <a:off x="10218660" y="3455593"/>
            <a:ext cx="412781" cy="412781"/>
          </a:xfrm>
          <a:custGeom>
            <a:rect l="l" t="t" r="r" b="b"/>
            <a:pathLst>
              <a:path w="20512" h="21600">
                <a:moveTo>
                  <a:pt x="13692" y="8626"/>
                </a:moveTo>
                <a:lnTo>
                  <a:pt x="12040" y="10330"/>
                </a:lnTo>
                <a:cubicBezTo>
                  <a:pt x="12133" y="10461"/>
                  <a:pt x="12223" y="10598"/>
                  <a:pt x="12309" y="10739"/>
                </a:cubicBezTo>
                <a:cubicBezTo>
                  <a:pt x="13857" y="13353"/>
                  <a:pt x="13057" y="16782"/>
                  <a:pt x="10523" y="18381"/>
                </a:cubicBezTo>
                <a:cubicBezTo>
                  <a:pt x="9676" y="18917"/>
                  <a:pt x="8707" y="19199"/>
                  <a:pt x="7721" y="19199"/>
                </a:cubicBezTo>
                <a:cubicBezTo>
                  <a:pt x="5825" y="19199"/>
                  <a:pt x="4105" y="18206"/>
                  <a:pt x="3118" y="16540"/>
                </a:cubicBezTo>
                <a:cubicBezTo>
                  <a:pt x="2367" y="15274"/>
                  <a:pt x="2141" y="13783"/>
                  <a:pt x="2477" y="12337"/>
                </a:cubicBezTo>
                <a:cubicBezTo>
                  <a:pt x="2815" y="10895"/>
                  <a:pt x="3674" y="9673"/>
                  <a:pt x="4902" y="8899"/>
                </a:cubicBezTo>
                <a:cubicBezTo>
                  <a:pt x="5751" y="8364"/>
                  <a:pt x="6720" y="8081"/>
                  <a:pt x="7707" y="8081"/>
                </a:cubicBezTo>
                <a:cubicBezTo>
                  <a:pt x="8723" y="8081"/>
                  <a:pt x="9686" y="8368"/>
                  <a:pt x="10517" y="8891"/>
                </a:cubicBezTo>
                <a:lnTo>
                  <a:pt x="9430" y="10070"/>
                </a:lnTo>
                <a:cubicBezTo>
                  <a:pt x="8906" y="9801"/>
                  <a:pt x="8322" y="9649"/>
                  <a:pt x="7711" y="9649"/>
                </a:cubicBezTo>
                <a:cubicBezTo>
                  <a:pt x="7000" y="9649"/>
                  <a:pt x="6303" y="9853"/>
                  <a:pt x="5695" y="10236"/>
                </a:cubicBezTo>
                <a:cubicBezTo>
                  <a:pt x="3875" y="11384"/>
                  <a:pt x="3302" y="13845"/>
                  <a:pt x="4414" y="15722"/>
                </a:cubicBezTo>
                <a:cubicBezTo>
                  <a:pt x="5123" y="16918"/>
                  <a:pt x="6358" y="17632"/>
                  <a:pt x="7715" y="17632"/>
                </a:cubicBezTo>
                <a:cubicBezTo>
                  <a:pt x="8425" y="17632"/>
                  <a:pt x="9122" y="17428"/>
                  <a:pt x="9730" y="17045"/>
                </a:cubicBezTo>
                <a:cubicBezTo>
                  <a:pt x="10611" y="16490"/>
                  <a:pt x="11230" y="15614"/>
                  <a:pt x="11471" y="14577"/>
                </a:cubicBezTo>
                <a:cubicBezTo>
                  <a:pt x="11713" y="13538"/>
                  <a:pt x="11550" y="12468"/>
                  <a:pt x="11010" y="11560"/>
                </a:cubicBezTo>
                <a:cubicBezTo>
                  <a:pt x="10991" y="11525"/>
                  <a:pt x="10967" y="11494"/>
                  <a:pt x="10946" y="11460"/>
                </a:cubicBezTo>
                <a:lnTo>
                  <a:pt x="8192" y="14304"/>
                </a:lnTo>
                <a:cubicBezTo>
                  <a:pt x="8116" y="14383"/>
                  <a:pt x="8016" y="14422"/>
                  <a:pt x="7917" y="14422"/>
                </a:cubicBezTo>
                <a:cubicBezTo>
                  <a:pt x="7819" y="14422"/>
                  <a:pt x="7718" y="14383"/>
                  <a:pt x="7644" y="14304"/>
                </a:cubicBezTo>
                <a:cubicBezTo>
                  <a:pt x="7490" y="14146"/>
                  <a:pt x="7490" y="13895"/>
                  <a:pt x="7644" y="13739"/>
                </a:cubicBezTo>
                <a:lnTo>
                  <a:pt x="17851" y="3203"/>
                </a:lnTo>
                <a:lnTo>
                  <a:pt x="17079" y="2942"/>
                </a:lnTo>
                <a:lnTo>
                  <a:pt x="15933" y="0"/>
                </a:lnTo>
                <a:lnTo>
                  <a:pt x="11871" y="4408"/>
                </a:lnTo>
                <a:lnTo>
                  <a:pt x="12605" y="6622"/>
                </a:lnTo>
                <a:lnTo>
                  <a:pt x="12142" y="7125"/>
                </a:lnTo>
                <a:cubicBezTo>
                  <a:pt x="10838" y="6182"/>
                  <a:pt x="9285" y="5680"/>
                  <a:pt x="7706" y="5680"/>
                </a:cubicBezTo>
                <a:cubicBezTo>
                  <a:pt x="6334" y="5680"/>
                  <a:pt x="4945" y="6058"/>
                  <a:pt x="3690" y="6850"/>
                </a:cubicBezTo>
                <a:cubicBezTo>
                  <a:pt x="56" y="9143"/>
                  <a:pt x="-1088" y="14042"/>
                  <a:pt x="1135" y="17791"/>
                </a:cubicBezTo>
                <a:cubicBezTo>
                  <a:pt x="2588" y="20245"/>
                  <a:pt x="5125" y="21600"/>
                  <a:pt x="7722" y="21600"/>
                </a:cubicBezTo>
                <a:cubicBezTo>
                  <a:pt x="9093" y="21600"/>
                  <a:pt x="10482" y="21221"/>
                  <a:pt x="11738" y="20430"/>
                </a:cubicBezTo>
                <a:cubicBezTo>
                  <a:pt x="15371" y="18135"/>
                  <a:pt x="16514" y="13237"/>
                  <a:pt x="14292" y="9487"/>
                </a:cubicBezTo>
                <a:cubicBezTo>
                  <a:pt x="14111" y="9179"/>
                  <a:pt x="13906" y="8898"/>
                  <a:pt x="13692" y="8626"/>
                </a:cubicBezTo>
                <a:moveTo>
                  <a:pt x="18676" y="3481"/>
                </a:moveTo>
                <a:lnTo>
                  <a:pt x="14381" y="7915"/>
                </a:lnTo>
                <a:lnTo>
                  <a:pt x="16451" y="8512"/>
                </a:lnTo>
                <a:lnTo>
                  <a:pt x="20512" y="4103"/>
                </a:lnTo>
                <a:lnTo>
                  <a:pt x="18676" y="3481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5" name="Group 45"/>
          <p:cNvGrpSpPr/>
          <p:nvPr/>
        </p:nvGrpSpPr>
        <p:grpSpPr>
          <a:xfrm>
            <a:off x="7380145" y="2375347"/>
            <a:ext cx="272942" cy="241109"/>
            <a:chOff x="7380145" y="2375347"/>
            <a:chExt cx="272942" cy="241109"/>
          </a:xfrm>
        </p:grpSpPr>
        <p:sp>
          <p:nvSpPr>
            <p:cNvPr id="46" name="Freeform 46"/>
            <p:cNvSpPr/>
            <p:nvPr/>
          </p:nvSpPr>
          <p:spPr>
            <a:xfrm>
              <a:off x="7399265" y="2485735"/>
              <a:ext cx="233260" cy="130721"/>
            </a:xfrm>
            <a:custGeom>
              <a:rect l="l" t="t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7380145" y="2375347"/>
              <a:ext cx="272942" cy="16159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5023" y="21600"/>
                  </a:lnTo>
                  <a:lnTo>
                    <a:pt x="6823" y="18190"/>
                  </a:lnTo>
                  <a:lnTo>
                    <a:pt x="2314" y="18190"/>
                  </a:lnTo>
                  <a:lnTo>
                    <a:pt x="2314" y="3410"/>
                  </a:lnTo>
                  <a:lnTo>
                    <a:pt x="19286" y="3410"/>
                  </a:lnTo>
                  <a:lnTo>
                    <a:pt x="19286" y="18190"/>
                  </a:lnTo>
                  <a:lnTo>
                    <a:pt x="14777" y="18190"/>
                  </a:lnTo>
                  <a:lnTo>
                    <a:pt x="16577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8" name="AutoShape 48"/>
          <p:cNvSpPr/>
          <p:nvPr/>
        </p:nvSpPr>
        <p:spPr>
          <a:xfrm>
            <a:off x="1066267" y="2006396"/>
            <a:ext cx="1203412" cy="1616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尿管的基本知识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尿管可以将尿液从膀胱引流到外部，帮助患者排出尿液，减轻膀胱压力。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引流尿液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9678" b="1967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保持清洁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6274" b="627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监测病情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821" r="1682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尿管可以保持患者会阴部的清洁，减少感染的风险。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通过观察尿量和尿液性质，可以监测患者的病情变化，为医生提供诊断和治疗依据。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尿管的作用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675" b="1667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短期尿管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长期尿管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双腔尿管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单腔尿管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尿管的类型与选择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适用于短期排尿困难的患者，如手术后或分娩后。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适用于需要冲洗膀胱或向膀胱内注药的患者。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适用于需要长期或永久排尿困难的患者，如神经源性膀胱或前列腺癌患者。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适用于单纯引流尿液的患者。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定期更换尿管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根据尿管的类型和使用时间，定期更换尿管，防止感染和尿管堵塞。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保持清洁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定期清洗会阴部，保持尿管周围的清洁，防止感染。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观察尿液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注意观察尿液的颜色、性质和量，如有异常及时报告医生。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避免过度活动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避免剧烈运动和过度活动，以免尿管脱落或损伤尿道。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尿管的使用注意事项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尿管延伸护理的必要性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8956" b="2895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35371" b="3537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8950" b="2895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预防感染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保持清洁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定期清洁尿道口，保持周围皮肤干燥，避免细菌滋生。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定期更换尿管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按照医生建议定期更换尿管，以防长期留置尿管引发感染。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避免不必要的膀胱冲洗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膀胱冲洗时需使用无菌溶液，并确保导管密闭，以减少感染风险。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7651" b="1765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控制泌尿系统感染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及时发现并治疗泌尿系统感染，以预防炎症扩散和进一步损害。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预防尿道损伤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在更换尿管时，应轻柔操作，避免对尿道造成不必要的损伤。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监测肾功能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定期监测肾功能，以便及时发现并处理因尿管留置引发的肾功能异常。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减少并发症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减轻疼痛和不适感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通过适当的护理措施，减轻尿管留置带来的疼痛和不适感，提高生活质量。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预防尿失禁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通过训练盆底肌肉和膀胱功能，预防尿失禁的发生，提高生活质量。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促进康复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通过合理的尿管延伸护理，促进泌尿系统的康复，减少并发症的发生，提高生活质量。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提高生活质量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尿管延伸护理的方法与技巧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https://d.book118.com/296024201013010103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2024-09-28T05:13:48.895</cp:lastPrinted>
  <dcterms:created xsi:type="dcterms:W3CDTF">2024-09-27T21:13:48Z</dcterms:created>
  <dcterms:modified xsi:type="dcterms:W3CDTF">2024-09-27T21:13:50Z</dcterms:modified>
</cp:coreProperties>
</file>