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BCE1E-0A51-4257-BEE0-E403F0E21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1686AB-B1AA-4445-85D5-68ADE402B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8EE1E-5FC8-4DEE-A465-E52B4523E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32372E-840C-40EF-8E53-48E45C6BA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09C6D0-9066-4EA7-BB25-3FCAE4970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C1A51D-5312-464E-87EC-3CE6D0CAB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5B5A0C-8467-4811-A54E-22B853993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69D4F6-CB3E-42D5-95B6-21D7C3A27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7DC9A8-BF3F-442C-BE80-575BA80C9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47AFE6-B143-4449-BF82-661FA2E11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C73CC-61BF-4BB3-AE64-F981B8D0C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0310212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应收账款审计报告分析报告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应收账款概述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应收账款审计的目的和流程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应收账款审计的主要内容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应收账款审计发现的问题及改进建议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应收账款审计报告的编制和报送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应收账款概述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应收账款的定义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应收账款是指企业在销售商品、提供劳务等日常经营活动中，因向客户赊销商品或提供劳务而形成的债权。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它通常以发票、销售合同或其他书面文件为依据，记录了企业与客户之间的债权债务关系。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3232606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当企业采用赊销方式销售商品或提供劳务时，客户通常会在收到商品或接受服务后的一段时间内支付款项，这段时间的欠款即形成了应收账款。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4962429"/>
            <a:ext cx="4714229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应收账款的形成原因还包括客户资金周转不灵、故意拖欠等。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6927890" y="1290438"/>
            <a:ext cx="4828525" cy="4828525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396305" y="4914086"/>
            <a:ext cx="1091477" cy="1091477"/>
            <a:chOff x="5396305" y="4914086"/>
            <a:chExt cx="1091477" cy="1091477"/>
          </a:xfrm>
        </p:grpSpPr>
        <p:sp>
          <p:nvSpPr>
            <p:cNvPr id="6" name="AutoShape 6"/>
            <p:cNvSpPr/>
            <p:nvPr/>
          </p:nvSpPr>
          <p:spPr>
            <a:xfrm>
              <a:off x="5396305" y="4914086"/>
              <a:ext cx="1091477" cy="109147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539437" y="5154753"/>
              <a:ext cx="610142" cy="610142"/>
            </a:xfrm>
            <a:custGeom>
              <a:rect l="l" t="t" r="r" b="b"/>
              <a:pathLst>
                <a:path w="304800" h="304800">
                  <a:moveTo>
                    <a:pt x="310886" y="167269"/>
                  </a:moveTo>
                  <a:cubicBezTo>
                    <a:pt x="310886" y="167269"/>
                    <a:pt x="267148" y="122672"/>
                    <a:pt x="206873" y="122672"/>
                  </a:cubicBezTo>
                  <a:cubicBezTo>
                    <a:pt x="147980" y="122672"/>
                    <a:pt x="89764" y="167269"/>
                    <a:pt x="89764" y="167269"/>
                  </a:cubicBezTo>
                  <a:lnTo>
                    <a:pt x="57064" y="153619"/>
                  </a:lnTo>
                  <a:lnTo>
                    <a:pt x="57064" y="193662"/>
                  </a:lnTo>
                  <a:cubicBezTo>
                    <a:pt x="62217" y="195415"/>
                    <a:pt x="65989" y="200158"/>
                    <a:pt x="65989" y="205902"/>
                  </a:cubicBezTo>
                  <a:cubicBezTo>
                    <a:pt x="65989" y="211703"/>
                    <a:pt x="62141" y="216456"/>
                    <a:pt x="56912" y="218170"/>
                  </a:cubicBezTo>
                  <a:lnTo>
                    <a:pt x="66580" y="245135"/>
                  </a:lnTo>
                  <a:lnTo>
                    <a:pt x="38043" y="245135"/>
                  </a:lnTo>
                  <a:lnTo>
                    <a:pt x="47796" y="217942"/>
                  </a:lnTo>
                  <a:cubicBezTo>
                    <a:pt x="43110" y="215951"/>
                    <a:pt x="39834" y="211322"/>
                    <a:pt x="39834" y="205902"/>
                  </a:cubicBezTo>
                  <a:cubicBezTo>
                    <a:pt x="39834" y="200597"/>
                    <a:pt x="43015" y="196082"/>
                    <a:pt x="47558" y="194024"/>
                  </a:cubicBezTo>
                  <a:lnTo>
                    <a:pt x="47558" y="149647"/>
                  </a:lnTo>
                  <a:lnTo>
                    <a:pt x="0" y="129816"/>
                  </a:lnTo>
                  <a:lnTo>
                    <a:pt x="209255" y="35890"/>
                  </a:lnTo>
                  <a:lnTo>
                    <a:pt x="401241" y="130997"/>
                  </a:lnTo>
                  <a:lnTo>
                    <a:pt x="310886" y="167269"/>
                  </a:lnTo>
                  <a:close/>
                  <a:moveTo>
                    <a:pt x="204492" y="145266"/>
                  </a:moveTo>
                  <a:cubicBezTo>
                    <a:pt x="265128" y="145266"/>
                    <a:pt x="294846" y="177365"/>
                    <a:pt x="294846" y="177365"/>
                  </a:cubicBezTo>
                  <a:lnTo>
                    <a:pt x="294846" y="243945"/>
                  </a:lnTo>
                  <a:cubicBezTo>
                    <a:pt x="294846" y="243945"/>
                    <a:pt x="263938" y="268910"/>
                    <a:pt x="199739" y="268910"/>
                  </a:cubicBezTo>
                  <a:cubicBezTo>
                    <a:pt x="135541" y="268910"/>
                    <a:pt x="114138" y="243945"/>
                    <a:pt x="114138" y="243945"/>
                  </a:cubicBezTo>
                  <a:lnTo>
                    <a:pt x="114138" y="177365"/>
                  </a:lnTo>
                  <a:cubicBezTo>
                    <a:pt x="114138" y="177365"/>
                    <a:pt x="143856" y="145266"/>
                    <a:pt x="204492" y="145266"/>
                  </a:cubicBezTo>
                  <a:close/>
                  <a:moveTo>
                    <a:pt x="203302" y="254641"/>
                  </a:moveTo>
                  <a:cubicBezTo>
                    <a:pt x="245326" y="254641"/>
                    <a:pt x="279397" y="246116"/>
                    <a:pt x="279397" y="235620"/>
                  </a:cubicBezTo>
                  <a:cubicBezTo>
                    <a:pt x="279397" y="225123"/>
                    <a:pt x="245326" y="216599"/>
                    <a:pt x="203302" y="216599"/>
                  </a:cubicBezTo>
                  <a:cubicBezTo>
                    <a:pt x="161277" y="216599"/>
                    <a:pt x="127216" y="225123"/>
                    <a:pt x="127216" y="235620"/>
                  </a:cubicBezTo>
                  <a:cubicBezTo>
                    <a:pt x="127216" y="246116"/>
                    <a:pt x="161277" y="254641"/>
                    <a:pt x="203302" y="2546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5396305" y="316030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96305" y="147882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8547" y="3392546"/>
            <a:ext cx="626995" cy="62699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68096" y="1750615"/>
            <a:ext cx="547896" cy="54789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1502783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应收账款主要来源于企业的销售业务，尤其是赊销业务。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应收账款的来源和形成原因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应收账款占用了企业的流动资金，导致企业无法将资金用于其他经营或投资活动，从而增加了资金占用成本。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 增加资金占用成本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应收账款的形成使得企业面临客户违约的风险，如果客户无法按时支付款项，将给企业带来损失。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 增加信用风险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应收账款的存在使得企业无法及时收回资金，从而影响企业的利润水平。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 影响企业利润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应收账款的管理需要投入人力、物力和财力，增加了企业的管理成本。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4. 增加管理成本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应收账款对企业的影响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应收账款审计的目的和流程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核对账单记录与实际交易是否一致，确保没有错误或欺诈行为。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确保准确性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评估应收账款相关的信用风险，提前预警可能的坏账损失。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确保公司遵循了所有相关的财务和税务法规。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合规性检查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为管理层提供有关应收账款的深入见解，帮助制定更好的业务策略。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决策支持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应收账款审计的目的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从各种来源（如财务系统、销售记录等）收集与应收账款相关的所有数据。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数据验证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核对并验证收集到的数据，确保其准确性和完整性。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运用特定的分析工具和方法，评估应收账款的信用风险。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报告编写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基于审计结果，编写详细、准确的审计报告，并与管理层进行沟通。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应收账款审计的流程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应收账款审计的主要内容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评估企业是否制定了合理的信用政策，包括信用期限、信用额度等。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客户信用政策审计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检查企业是否建立了完整的客户信用记录，包括客户的基本信息、历史交易记录等。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客户信用记录审计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评估客户的信用风险，判断是否存在高风险客户。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客户信用风险评估审计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客户信用管理审计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检查合同是否按照企业规定签订，包括合同内容、双方权利义务等。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合同签订审计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核实合同的实际履行情况，包括交货时间、质量保证等。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合同执行情况审计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审查合同变更是否经过双方协商一致，并按照企业规定进行审批。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合同变更审计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合同履行情况审计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核对应收账款明细账与总账是否一致。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应收账款明细账核对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与外部客户进行对账，核实应收账款余额是否准确。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应收账款与客户对账核对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分析应收账款的账龄分布，判断是否存在长期挂账的款项。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应收账款账龄分析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应收账款余额核对审计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坏账核销审计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审查坏账核销的程序是否符合企业规定，核销理由是否充分。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坏账准备计提政策审计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评估企业是否制定了合理的坏账准备计提政策。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坏账准备计提过程审计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核实坏账准备的计提过程，包括计提时间、计提比例等。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应收账款坏账准备计提及核销审计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应收账款审计发现的问题及改进建议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客户信用评估不准确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缺乏有效的催收机制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6" r="25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客户信用管理存在的问题及改进建议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https://d.book118.com/296031021240010045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2024-09-14T22:46:03.213</cp:lastPrinted>
  <dcterms:created xsi:type="dcterms:W3CDTF">2024-09-14T14:46:03Z</dcterms:created>
  <dcterms:modified xsi:type="dcterms:W3CDTF">2024-09-14T14:46:05Z</dcterms:modified>
</cp:coreProperties>
</file>