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20ED-541A-4969-AE09-F5988A38C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26DF1-8ADD-48B5-811A-7F63B4DB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B9226-6CB8-4433-9C4E-FBDC1297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E2E68-9B8C-40D9-A513-E1BD8F1E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175F5-01D0-47D6-AE7A-EB92AAA9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FD155-A2EE-4F3A-A8C0-A2A01ACAC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235AE-E976-40CE-87AE-285ACEAC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DD140-E7CA-43CD-9BE0-FC68BA74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4E602-99E7-4A40-81DE-4D983C02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E2A2D-89C1-475C-92CC-3C8F273B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4B674-2C93-4106-8F47-D94993AE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00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00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-4765" y="-4762"/>
            <a:ext cx="8848724" cy="686752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419600" y="515302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540" y="1611768"/>
            <a:ext cx="7835900" cy="4762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00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42100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4911" y="49609"/>
            <a:ext cx="415226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18565" marR="5080" indent="-1206500">
              <a:lnSpc>
                <a:spcPct val="100000"/>
              </a:lnSpc>
              <a:spcBef>
                <a:spcPts val="100"/>
              </a:spcBef>
            </a:pPr>
            <a:r>
              <a:rPr sz="4500" spc="-170"/>
              <a:t>第六章 公共的关</a:t>
            </a:r>
            <a:r>
              <a:rPr sz="4500" spc="-20"/>
              <a:t>系礼仪</a:t>
            </a:r>
            <a:endParaRPr sz="45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2026920"/>
            <a:ext cx="7277100" cy="343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礼仪，是人们长期的社会交往活动中形成的、以相互尊重为基本内容的行为规范与准则。具体表现为礼貌、礼节、仪表、仪式等。公共关系礼仪则是公关实务的一项重要内容，是组织与公众沟通的桥梁，是组织取得公众信任和理解的</a:t>
            </a:r>
            <a:r>
              <a:rPr sz="3200" spc="-10">
                <a:solidFill>
                  <a:srgbClr val="000066"/>
                </a:solidFill>
                <a:latin typeface="宋体"/>
                <a:cs typeface="宋体"/>
              </a:rPr>
              <a:t>重要手段。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社交礼仪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2614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05"/>
              </a:spcBef>
              <a:buClr>
                <a:srgbClr val="99CCFF"/>
              </a:buClr>
              <a:buSzPct val="110714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pc="-10"/>
              <a:t>一、服饰仪表</a:t>
            </a:r>
          </a:p>
          <a:p>
            <a:pPr marL="354965" marR="5080" indent="-342265">
              <a:lnSpc>
                <a:spcPct val="100000"/>
              </a:lnSpc>
              <a:spcBef>
                <a:spcPts val="670"/>
              </a:spcBef>
              <a:buClr>
                <a:srgbClr val="99CCFF"/>
              </a:buClr>
              <a:buSzPct val="110714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pc="-5"/>
              <a:t>能给人们带来第一印象或对第一印象的形成起</a:t>
            </a:r>
            <a:r>
              <a:rPr spc="-50"/>
              <a:t> </a:t>
            </a:r>
            <a:r>
              <a:rPr spc="-5"/>
              <a:t>着重要作用。它可以传递的信息有：本人身份、财富和个性、审美能力等自身特征；对他人的</a:t>
            </a:r>
            <a:r>
              <a:rPr spc="-50"/>
              <a:t> </a:t>
            </a:r>
            <a:r>
              <a:rPr spc="-5"/>
              <a:t>尊重、随意和亲切等态度特征；希望营造出严</a:t>
            </a:r>
            <a:r>
              <a:rPr spc="-50"/>
              <a:t> </a:t>
            </a:r>
            <a:r>
              <a:rPr spc="-5"/>
              <a:t>肃、轻松、愉快等气氛的意向，等等。服饰仪</a:t>
            </a:r>
            <a:r>
              <a:rPr spc="-50"/>
              <a:t> </a:t>
            </a:r>
            <a:r>
              <a:rPr spc="-5"/>
              <a:t>表在一般场合的基本要求是大方、整洁、得体，</a:t>
            </a:r>
            <a:r>
              <a:rPr spc="-10"/>
              <a:t>具体体现在：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1363966"/>
            <a:ext cx="7277100" cy="3688079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355600" marR="5080" indent="-342900" algn="just">
              <a:lnSpc>
                <a:spcPct val="102699"/>
              </a:lnSpc>
              <a:spcBef>
                <a:spcPts val="204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000066"/>
                </a:solidFill>
                <a:latin typeface="MS Gothic"/>
                <a:cs typeface="MS Gothic"/>
              </a:rPr>
              <a:t>★</a:t>
            </a:r>
            <a:r>
              <a:rPr sz="3200">
                <a:solidFill>
                  <a:srgbClr val="000066"/>
                </a:solidFill>
                <a:latin typeface="宋体"/>
                <a:cs typeface="宋体"/>
              </a:rPr>
              <a:t>发型：注意避免怪异发型或染发（</a:t>
            </a:r>
            <a:r>
              <a:rPr sz="3200" spc="-50">
                <a:solidFill>
                  <a:srgbClr val="000066"/>
                </a:solidFill>
                <a:latin typeface="宋体"/>
                <a:cs typeface="宋体"/>
              </a:rPr>
              <a:t>黑</a:t>
            </a:r>
            <a:r>
              <a:rPr sz="3200">
                <a:solidFill>
                  <a:srgbClr val="000066"/>
                </a:solidFill>
                <a:latin typeface="宋体"/>
                <a:cs typeface="宋体"/>
              </a:rPr>
              <a:t>色除外）；</a:t>
            </a: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头发整洁，不要当众梳理头发，发型长短适当、风格庄重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5500"/>
              </a:lnSpc>
              <a:spcBef>
                <a:spcPts val="345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000066"/>
                </a:solidFill>
                <a:latin typeface="MS Gothic"/>
                <a:cs typeface="MS Gothic"/>
              </a:rPr>
              <a:t>★</a:t>
            </a: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面部修饰：女性可化淡妆，男性不必</a:t>
            </a:r>
            <a:r>
              <a:rPr sz="3200" spc="-10">
                <a:solidFill>
                  <a:srgbClr val="000066"/>
                </a:solidFill>
                <a:latin typeface="宋体"/>
                <a:cs typeface="宋体"/>
              </a:rPr>
              <a:t>做过多修饰；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5500"/>
              </a:lnSpc>
              <a:spcBef>
                <a:spcPts val="350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000066"/>
                </a:solidFill>
                <a:latin typeface="MS Gothic"/>
                <a:cs typeface="MS Gothic"/>
              </a:rPr>
              <a:t>★</a:t>
            </a: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服饰：男性正式场合一般穿西装打领</a:t>
            </a:r>
            <a:r>
              <a:rPr sz="3200">
                <a:solidFill>
                  <a:srgbClr val="000066"/>
                </a:solidFill>
                <a:latin typeface="宋体"/>
                <a:cs typeface="宋体"/>
              </a:rPr>
              <a:t>带，女性穿套装（套裙</a:t>
            </a:r>
            <a:r>
              <a:rPr sz="3200" spc="-25">
                <a:solidFill>
                  <a:srgbClr val="000066"/>
                </a:solidFill>
                <a:latin typeface="宋体"/>
                <a:cs typeface="宋体"/>
              </a:rPr>
              <a:t>）；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765" y="-4762"/>
            <a:ext cx="9149080" cy="6867525"/>
            <a:chOff x="-4765" y="-4762"/>
            <a:chExt cx="9149080" cy="68675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19200" y="3124200"/>
              <a:ext cx="2743200" cy="18288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97100" y="330200"/>
              <a:ext cx="4321175" cy="62642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765" y="-4762"/>
            <a:ext cx="9149080" cy="6867525"/>
            <a:chOff x="-4765" y="-4762"/>
            <a:chExt cx="9149080" cy="68675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5800" y="762000"/>
              <a:ext cx="7772400" cy="5181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7000" y="609600"/>
              <a:ext cx="3810000" cy="56483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765" y="-4762"/>
            <a:ext cx="9149080" cy="6867525"/>
            <a:chOff x="-4765" y="-4762"/>
            <a:chExt cx="9149080" cy="68675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19200" y="3124200"/>
              <a:ext cx="2743200" cy="18288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76600" y="2552700"/>
              <a:ext cx="3657600" cy="270668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901700" y="482600"/>
              <a:ext cx="7558087" cy="576103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1973566"/>
            <a:ext cx="7683500" cy="359029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355600" marR="411480" indent="-342900" algn="just">
              <a:lnSpc>
                <a:spcPct val="101400"/>
              </a:lnSpc>
              <a:spcBef>
                <a:spcPts val="254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000066"/>
                </a:solidFill>
                <a:latin typeface="MS Gothic"/>
                <a:cs typeface="MS Gothic"/>
              </a:rPr>
              <a:t>★</a:t>
            </a: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鞋袜：正式场合应穿皮鞋，夏天也应选择脚趾不外露、较为严肃的皮凉鞋。男袜以棉袜为主，女性以长丝袜为主，颜色应与鞋、裤或裙子颜色相配，切记</a:t>
            </a:r>
            <a:r>
              <a:rPr sz="3200" spc="-10">
                <a:solidFill>
                  <a:srgbClr val="000066"/>
                </a:solidFill>
                <a:latin typeface="宋体"/>
                <a:cs typeface="宋体"/>
              </a:rPr>
              <a:t>露出袜口；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5500"/>
              </a:lnSpc>
              <a:spcBef>
                <a:spcPts val="345"/>
              </a:spcBef>
              <a:buClr>
                <a:srgbClr val="99CCFF"/>
              </a:buClr>
              <a:buSzPct val="110937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000066"/>
                </a:solidFill>
                <a:latin typeface="MS Gothic"/>
                <a:cs typeface="MS Gothic"/>
              </a:rPr>
              <a:t>★</a:t>
            </a:r>
            <a:r>
              <a:rPr sz="3200" spc="-5">
                <a:solidFill>
                  <a:srgbClr val="000066"/>
                </a:solidFill>
                <a:latin typeface="宋体"/>
                <a:cs typeface="宋体"/>
              </a:rPr>
              <a:t>首饰：女性可配戴首饰，但不宜过多。男性首饰仅限于戒指；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2000243"/>
            <a:ext cx="4229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99CCFF"/>
              </a:buClr>
              <a:buSzPct val="110937"/>
              <a:buChar char="•"/>
              <a:tabLst>
                <a:tab pos="354965"/>
                <a:tab pos="355600"/>
              </a:tabLst>
            </a:pPr>
            <a:r>
              <a:rPr sz="3200">
                <a:solidFill>
                  <a:srgbClr val="000066"/>
                </a:solidFill>
                <a:latin typeface="Times New Roman"/>
                <a:cs typeface="Times New Roman"/>
              </a:rPr>
              <a:t>1</a:t>
            </a:r>
            <a:r>
              <a:rPr sz="3200" spc="-10">
                <a:solidFill>
                  <a:srgbClr val="000066"/>
                </a:solidFill>
                <a:latin typeface="宋体"/>
                <a:cs typeface="宋体"/>
              </a:rPr>
              <a:t>、体现自身个性特点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4765" y="-4762"/>
            <a:ext cx="9149080" cy="6867525"/>
            <a:chOff x="-4765" y="-4762"/>
            <a:chExt cx="9149080" cy="68675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5800" y="762000"/>
              <a:ext cx="7772400" cy="5181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28800" y="1231900"/>
              <a:ext cx="5486400" cy="43910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https://d.book118.com/296042100220010032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宋体</vt:lpstr>
      <vt:lpstr>Times New Roman</vt:lpstr>
      <vt:lpstr>MS Gothic</vt:lpstr>
      <vt:lpstr>Office Theme</vt:lpstr>
      <vt:lpstr>第六章 公共的关系礼仪</vt:lpstr>
      <vt:lpstr>PowerPoint Presentation</vt:lpstr>
      <vt:lpstr>社交礼仪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2024-09-01T04:10:14.797</cp:lastPrinted>
  <dcterms:created xsi:type="dcterms:W3CDTF">2024-08-31T20:10:14Z</dcterms:created>
  <dcterms:modified xsi:type="dcterms:W3CDTF">2024-08-31T20:10:15Z</dcterms:modified>
</cp:coreProperties>
</file>