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87180-2D79-4D3B-ACCF-350442153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AEC05-4FB1-4208-BD46-65BA6388D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60861-4DF6-4E5C-BDE4-3CD0BF7A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0F372-B03E-4934-A391-82C8D2FB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4A630-2252-4874-AA7E-6A91396C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715BE-4D4D-4B82-BC7F-46E1E7C7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9BA66-D8A3-4A5B-B6EA-DBA629309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18134-9646-412C-9139-56B8F074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5EECD-BD7E-415C-9002-5A7D6AF7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A868-FDAB-4B5A-A6B8-A6E390EA8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BB3C-5631-4E61-8385-1592E39D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2051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2052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2053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4DD34C45-99D9-40F3-AE62-C0FAA890F84E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307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307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DE5A0CD1-773A-4FB2-84F0-FE1219D60C45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4100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4101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95C680D0-4F7F-436D-A952-706772559FE5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12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512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512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A6F48555-B8BF-4A0A-AEFF-DFFA049E6A91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614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614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D95180DD-D99A-48E7-B329-40B9FB0AB2D4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7171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7172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7173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45F461CB-7762-40C1-A673-EBDD7EFE4BE0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819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819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4269ECC5-A137-47F1-B2A1-D73147E9652D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9219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9220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9221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ECCE3668-2131-422B-8144-C3D239B2A518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1024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1024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1024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E428787F-52A3-4F65-B025-BD6E52EF05B1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1126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1126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1126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B543B9A6-055A-4997-AD38-EFFE3C17D0BE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12291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12292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endParaRPr/>
          </a:p>
        </p:txBody>
      </p:sp>
      <p:sp>
        <p:nvSpPr>
          <p:cNvPr id="12293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B18C07AD-D8A4-4AE4-BD95-FDD9D20AE98E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image" Target="../media/image2.png" /><Relationship Id="rId14" Type="http://schemas.openxmlformats.org/officeDocument/2006/relationships/image" Target="../media/image3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6" name="Group 7"/>
          <p:cNvGrpSpPr/>
          <p:nvPr/>
        </p:nvGrpSpPr>
        <p:grpSpPr>
          <a:xfrm>
            <a:off x="457200" y="241300"/>
            <a:ext cx="9086850" cy="6400800"/>
            <a:chExt cx="5724" cy="4032"/>
          </a:xfrm>
        </p:grpSpPr>
        <p:pic>
          <p:nvPicPr>
            <p:cNvPr id="1027" name="Picture 8" descr="郑州铁院校徽定稿1"/>
            <p:cNvPicPr>
              <a:picLocks noChangeAspect="1"/>
            </p:cNvPicPr>
            <p:nvPr/>
          </p:nvPicPr>
          <p:blipFill>
            <a:blip r:embed="rId12"/>
            <a:srcRect l="14223" t="7987" r="14667" b="12146"/>
            <a:stretch>
              <a:fillRect/>
            </a:stretch>
          </p:blipFill>
          <p:spPr>
            <a:xfrm>
              <a:off x="0" y="0"/>
              <a:ext cx="480" cy="48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028" name="Picture 9" descr="郑州铁路职业技术学院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528" y="144"/>
              <a:ext cx="1489" cy="218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9" name="Line 10"/>
            <p:cNvSpPr>
              <a:spLocks noChangeShapeType="1"/>
            </p:cNvSpPr>
            <p:nvPr/>
          </p:nvSpPr>
          <p:spPr bwMode="auto">
            <a:xfrm>
              <a:off x="452" y="376"/>
              <a:ext cx="4848" cy="0"/>
            </a:xfrm>
            <a:prstGeom prst="line">
              <a:avLst/>
            </a:prstGeom>
            <a:noFill/>
            <a:ln w="19050">
              <a:solidFill>
                <a:srgbClr val="186163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30" name="Text Box 11"/>
            <p:cNvSpPr txBox="1">
              <a:spLocks noChangeArrowheads="1"/>
            </p:cNvSpPr>
            <p:nvPr/>
          </p:nvSpPr>
          <p:spPr bwMode="auto">
            <a:xfrm>
              <a:off x="4272" y="165"/>
              <a:ext cx="1440" cy="212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marL="0" lvl="0" indent="0" algn="ctr" eaLnBrk="1" hangingPunct="1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186163"/>
                  </a:solidFill>
                  <a:ea typeface="华文行楷" panose="02010800040101010101" pitchFamily="2" charset="-122"/>
                </a:rPr>
                <a:t>铁道工程学院</a:t>
              </a:r>
            </a:p>
          </p:txBody>
        </p:sp>
        <p:sp>
          <p:nvSpPr>
            <p:cNvPr id="1031" name="Text Box 12"/>
            <p:cNvSpPr txBox="1">
              <a:spLocks noChangeArrowheads="1"/>
            </p:cNvSpPr>
            <p:nvPr/>
          </p:nvSpPr>
          <p:spPr bwMode="auto">
            <a:xfrm>
              <a:off x="4320" y="3840"/>
              <a:ext cx="1008" cy="192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marL="0" lvl="0" indent="0" algn="ctr" eaLnBrk="1" hangingPunct="1">
                <a:spcBef>
                  <a:spcPct val="50000"/>
                </a:spcBef>
              </a:pPr>
              <a:endParaRPr lang="zh-CN" altLang="en-US" sz="1400">
                <a:solidFill>
                  <a:srgbClr val="186163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1032" name="Text Box 13"/>
            <p:cNvSpPr txBox="1">
              <a:spLocks noChangeArrowheads="1"/>
            </p:cNvSpPr>
            <p:nvPr/>
          </p:nvSpPr>
          <p:spPr bwMode="auto">
            <a:xfrm>
              <a:off x="3276" y="337"/>
              <a:ext cx="2448" cy="173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1200" b="0" i="0" u="none" strike="noStrike" kern="1200" cap="none" spc="0" normalizeH="0" baseline="0" noProof="0">
                  <a:ln>
                    <a:noFill/>
                  </a:ln>
                  <a:solidFill>
                    <a:srgbClr val="186163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</a:rPr>
                <a:t>Department of Building Engineering</a:t>
              </a:r>
              <a:r>
                <a:rPr kumimoji="0" lang="en-US" altLang="zh-CN" sz="1000" b="0" i="0" u="none" strike="noStrike" kern="1200" cap="none" spc="0" normalizeH="0" baseline="0" noProof="0">
                  <a:ln>
                    <a:noFill/>
                  </a:ln>
                  <a:solidFill>
                    <a:srgbClr val="186163"/>
                  </a:solidFill>
                  <a:effectLst/>
                  <a:uLnTx/>
                  <a:uFillTx/>
                  <a:latin typeface="宋体" panose="02010600030101010101" pitchFamily="2" charset="-122"/>
                  <a:ea typeface="宋体" panose="02010600030101010101" pitchFamily="2" charset="-122"/>
                  <a:cs typeface="+mn-cs"/>
                </a:rPr>
                <a:t> </a:t>
              </a: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anose="02010600030101010101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451431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765175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变形监测的主要内容</a:t>
            </a:r>
          </a:p>
        </p:txBody>
      </p:sp>
      <p:sp>
        <p:nvSpPr>
          <p:cNvPr id="1331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en-US" sz="2800"/>
              <a:t>桥梁变形按其类型可分为静态变形和动态变形</a:t>
            </a:r>
            <a:r>
              <a:rPr lang="en-US" altLang="zh-CN" sz="2800"/>
              <a:t>;</a:t>
            </a:r>
          </a:p>
          <a:p>
            <a:pPr lvl="0"/>
            <a:r>
              <a:rPr lang="zh-CN" altLang="en-US" sz="2800"/>
              <a:t>静态变形是指变形观测的结果只表示在某一期间内的变形值，它是时间的函数。</a:t>
            </a:r>
          </a:p>
          <a:p>
            <a:pPr lvl="0"/>
            <a:r>
              <a:rPr lang="zh-CN" altLang="en-US" sz="2800"/>
              <a:t>动态变形是指在外力影响下而产生的变形，它是表示桥梁在某个时刻的瞬时变形，是以外力为函数来表示的对于时间的变化。</a:t>
            </a:r>
          </a:p>
          <a:p>
            <a:pPr lvl="0"/>
            <a:r>
              <a:rPr lang="zh-CN" altLang="en-US" sz="2800"/>
              <a:t>桥梁墩台的变形一般来说是静态变形，而桥梁结构的挠度变形则是动态变形。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>
          <a:xfrm>
            <a:off x="539750" y="836613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桥梁墩台变形观测</a:t>
            </a:r>
          </a:p>
        </p:txBody>
      </p:sp>
      <p:sp>
        <p:nvSpPr>
          <p:cNvPr id="14339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zh-CN" altLang="en-US"/>
              <a:t>桥梁墩台的变形观测主要包括两方面：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墩台的垂直位移观测。主要包括墩台特征位置的垂直位移和沿桥轴线方向（或垂直于桥轴线方向）的倾斜观测。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墩台的水平位移观测。其中各墩台在上、下游的水平位移观测称为横向位移观测；各墩台沿桥轴线方向的水平位移观测称为纵向位移观测。两者中，以横向位移观测更为重要。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981075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塔柱变形观测</a:t>
            </a:r>
          </a:p>
        </p:txBody>
      </p:sp>
      <p:sp>
        <p:nvSpPr>
          <p:cNvPr id="15363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buNone/>
            </a:pPr>
            <a:r>
              <a:rPr lang="zh-CN" altLang="en-US"/>
              <a:t>　　（</a:t>
            </a:r>
            <a:r>
              <a:rPr lang="en-US" altLang="zh-CN"/>
              <a:t>1</a:t>
            </a:r>
            <a:r>
              <a:rPr lang="zh-CN" altLang="en-US"/>
              <a:t>）塔柱顶部水平位移监测；</a:t>
            </a:r>
          </a:p>
          <a:p>
            <a:pPr lvl="0">
              <a:buNone/>
            </a:pPr>
            <a:r>
              <a:rPr lang="zh-CN" altLang="en-US"/>
              <a:t>　　（</a:t>
            </a:r>
            <a:r>
              <a:rPr lang="en-US" altLang="zh-CN"/>
              <a:t>2</a:t>
            </a:r>
            <a:r>
              <a:rPr lang="zh-CN" altLang="en-US"/>
              <a:t>）塔柱整体倾斜观测；</a:t>
            </a:r>
          </a:p>
          <a:p>
            <a:pPr lvl="0">
              <a:buNone/>
            </a:pPr>
            <a:r>
              <a:rPr lang="zh-CN" altLang="en-US"/>
              <a:t>　　（</a:t>
            </a:r>
            <a:r>
              <a:rPr lang="en-US" altLang="zh-CN"/>
              <a:t>3</a:t>
            </a:r>
            <a:r>
              <a:rPr lang="zh-CN" altLang="en-US"/>
              <a:t>）塔柱周日变形观测；</a:t>
            </a:r>
          </a:p>
          <a:p>
            <a:pPr lvl="0">
              <a:buNone/>
            </a:pPr>
            <a:r>
              <a:rPr lang="zh-CN" altLang="en-US"/>
              <a:t>　　（</a:t>
            </a:r>
            <a:r>
              <a:rPr lang="en-US" altLang="zh-CN"/>
              <a:t>4</a:t>
            </a:r>
            <a:r>
              <a:rPr lang="zh-CN" altLang="en-US"/>
              <a:t>）塔柱体挠度观测；</a:t>
            </a:r>
          </a:p>
          <a:p>
            <a:pPr lvl="0">
              <a:buNone/>
            </a:pPr>
            <a:r>
              <a:rPr lang="zh-CN" altLang="en-US"/>
              <a:t>　　（</a:t>
            </a:r>
            <a:r>
              <a:rPr lang="en-US" altLang="zh-CN"/>
              <a:t>5</a:t>
            </a:r>
            <a:r>
              <a:rPr lang="zh-CN" altLang="en-US"/>
              <a:t>）塔柱体伸缩量观测。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836613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桥面挠度观测</a:t>
            </a:r>
          </a:p>
        </p:txBody>
      </p:sp>
      <p:sp>
        <p:nvSpPr>
          <p:cNvPr id="16387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桥面挠度是指桥面沿轴线的垂直位移情况。</a:t>
            </a:r>
          </a:p>
          <a:p>
            <a:pPr lvl="0"/>
            <a:r>
              <a:t>桥面在外界荷载的作用下将发生变形，使桥梁的实际线形与设计线形产生差异，从而影响桥梁的内部应力状态。</a:t>
            </a:r>
          </a:p>
          <a:p>
            <a:pPr lvl="0"/>
            <a:r>
              <a:t>过大的桥面线形变化不但影响行车的安全，而且对桥梁的使用寿命有直接的影响。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836613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桥面水平位移观测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桥面水平位移主要是指垂直于桥轴线方向的水平位移。</a:t>
            </a:r>
          </a:p>
          <a:p>
            <a:pPr lvl="0"/>
            <a:r>
              <a:t>桥梁水平位移主要由基础的位移、倾斜以及外界荷载（风、日照、车辆等）等引起，对于大跨径的斜拉桥和悬索桥，风荷载可使桥面产生大幅度的摆动，这对桥梁的安全运营十分不利。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rPr lang="zh-CN" altLang="en-US" b="1"/>
              <a:t>垂直位移监测</a:t>
            </a:r>
            <a:r>
              <a:rPr lang="zh-CN" altLang="en-US"/>
              <a:t> </a:t>
            </a:r>
          </a:p>
        </p:txBody>
      </p:sp>
      <p:sp>
        <p:nvSpPr>
          <p:cNvPr id="18435" name="Rectangle 3"/>
          <p:cNvSpPr>
            <a:spLocks noGrp="1"/>
          </p:cNvSpPr>
          <p:nvPr>
            <p:ph type="body" idx="4294967295"/>
          </p:nvPr>
        </p:nvSpPr>
        <p:spPr>
          <a:xfrm>
            <a:off x="2362200" y="1828800"/>
            <a:ext cx="6324600" cy="42973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精密水准测量 </a:t>
            </a:r>
          </a:p>
          <a:p>
            <a:pPr lvl="0"/>
            <a:r>
              <a:t>三角高程测量 </a:t>
            </a:r>
          </a:p>
          <a:p>
            <a:pPr lvl="0"/>
            <a:r>
              <a:t>液体静力水准测量 </a:t>
            </a:r>
          </a:p>
          <a:p>
            <a:pPr lvl="0"/>
            <a:r>
              <a:t>压力测量法 </a:t>
            </a:r>
          </a:p>
          <a:p>
            <a:pPr lvl="0"/>
            <a:r>
              <a:t>GPS测量 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/>
          </p:cNvSpPr>
          <p:nvPr>
            <p:ph type="title" idx="4294967295"/>
          </p:nvPr>
        </p:nvSpPr>
        <p:spPr>
          <a:xfrm>
            <a:off x="611188" y="765175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水平位移监测 </a:t>
            </a:r>
          </a:p>
        </p:txBody>
      </p:sp>
      <p:sp>
        <p:nvSpPr>
          <p:cNvPr id="19459" name="Rectangle 3"/>
          <p:cNvSpPr>
            <a:spLocks noGrp="1"/>
          </p:cNvSpPr>
          <p:nvPr>
            <p:ph type="body" idx="4294967295"/>
          </p:nvPr>
        </p:nvSpPr>
        <p:spPr>
          <a:xfrm>
            <a:off x="2971800" y="1600200"/>
            <a:ext cx="57150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三角测量法 </a:t>
            </a:r>
          </a:p>
          <a:p>
            <a:pPr lvl="0"/>
            <a:r>
              <a:t>交会法 </a:t>
            </a:r>
          </a:p>
          <a:p>
            <a:pPr lvl="0"/>
            <a:r>
              <a:t> 导线测量法 </a:t>
            </a:r>
          </a:p>
          <a:p>
            <a:pPr lvl="0"/>
            <a:r>
              <a:t>基准线法 </a:t>
            </a:r>
          </a:p>
          <a:p>
            <a:pPr lvl="0"/>
            <a:r>
              <a:t>测小角法 </a:t>
            </a:r>
          </a:p>
          <a:p>
            <a:pPr lvl="0"/>
            <a:r>
              <a:t>GPS观测 </a:t>
            </a:r>
          </a:p>
          <a:p>
            <a:pPr lvl="0"/>
            <a:r>
              <a:t>专用方法 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69215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挠度观测</a:t>
            </a:r>
          </a:p>
        </p:txBody>
      </p:sp>
      <p:sp>
        <p:nvSpPr>
          <p:cNvPr id="20483" name="Rectangle 3"/>
          <p:cNvSpPr>
            <a:spLocks noGrp="1"/>
          </p:cNvSpPr>
          <p:nvPr>
            <p:ph type="body" idx="4294967295"/>
          </p:nvPr>
        </p:nvSpPr>
        <p:spPr>
          <a:xfrm>
            <a:off x="2667000" y="1600200"/>
            <a:ext cx="60198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90000"/>
              </a:lnSpc>
            </a:pPr>
            <a:r>
              <a:rPr lang="zh-CN" altLang="en-US"/>
              <a:t>悬锤法 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精密水准法 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全站仪观测法 </a:t>
            </a:r>
          </a:p>
          <a:p>
            <a:pPr lvl="0">
              <a:lnSpc>
                <a:spcPct val="90000"/>
              </a:lnSpc>
            </a:pPr>
            <a:r>
              <a:rPr lang="en-US" altLang="zh-CN"/>
              <a:t>GPS</a:t>
            </a:r>
            <a:r>
              <a:rPr lang="zh-CN" altLang="en-US"/>
              <a:t>观测法 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静力水准观测法 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测斜仪观测法 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摄影测量法 </a:t>
            </a:r>
          </a:p>
          <a:p>
            <a:pPr lvl="0">
              <a:lnSpc>
                <a:spcPct val="90000"/>
              </a:lnSpc>
            </a:pPr>
            <a:r>
              <a:rPr lang="zh-CN" altLang="en-US"/>
              <a:t>专用挠度仪观测法 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4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en-US" altLang="zh-CN" b="1"/>
              <a:t>11.2  </a:t>
            </a:r>
            <a:r>
              <a:rPr lang="zh-CN" altLang="en-US" b="1"/>
              <a:t>桥梁基础垂直位移监测</a:t>
            </a:r>
            <a:r>
              <a:rPr lang="zh-CN" altLang="en-US"/>
              <a:t> 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概述</a:t>
            </a:r>
          </a:p>
        </p:txBody>
      </p:sp>
      <p:sp>
        <p:nvSpPr>
          <p:cNvPr id="2253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桥梁垂直位移观测主要研究桥梁墩台空间位置在垂直方向上的变化。</a:t>
            </a:r>
          </a:p>
          <a:p>
            <a:pPr lvl="0"/>
            <a:r>
              <a:t>观测建筑物垂直位移的方法有多种，如：精密水准测量、连通管测量、GPS测量等;</a:t>
            </a:r>
          </a:p>
          <a:p>
            <a:pPr lvl="0"/>
            <a:r>
              <a:t>各种方法都有其自身的特点，在实际工程中，应根据工程特点和要求灵活应用。 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基点网的布设</a:t>
            </a:r>
          </a:p>
        </p:txBody>
      </p:sp>
      <p:sp>
        <p:nvSpPr>
          <p:cNvPr id="2355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en-US" sz="2800"/>
              <a:t>为了观测墩台的垂直位移，需建立变形监测基点网，基点网由基准点和工作基点组成。</a:t>
            </a:r>
          </a:p>
          <a:p>
            <a:pPr lvl="0"/>
            <a:r>
              <a:rPr lang="zh-CN" altLang="en-US" sz="2800"/>
              <a:t>基准点应尽量选在桥梁承压区之外，但又不宜离桥梁墩台太远。基准点需成组埋设，以便相互检核。</a:t>
            </a:r>
          </a:p>
          <a:p>
            <a:pPr lvl="0"/>
            <a:r>
              <a:rPr lang="zh-CN" altLang="en-US" sz="2800"/>
              <a:t>工作基点一般选在桥台或其附近，以便于观测布设在桥梁墩台上的观测点，测定各桥墩相对于桥台的变形。而工作基点的垂直变形可由基准点测定，以求得观测点相对于稳定点的绝对变形。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观测点的布设</a:t>
            </a:r>
          </a:p>
        </p:txBody>
      </p:sp>
      <p:sp>
        <p:nvSpPr>
          <p:cNvPr id="24579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en-US" sz="2800"/>
              <a:t>在布设监测点时，应遵循既要均匀又要有重点的原则。均匀布设是指在每个墩台上都要布设观测点，以便全面判断桥梁的稳定性；重点布设是指对那些受力不均匀、地基基础不良或结构的重要部分，应加密观测点，主桥桥墩尤应如此。</a:t>
            </a:r>
          </a:p>
          <a:p>
            <a:pPr lvl="0"/>
            <a:r>
              <a:rPr lang="zh-CN" altLang="en-US" sz="2800"/>
              <a:t>主桥墩台上的观测点，应在墩台顶面的上下游两端的适宜位置处各埋设一点，以便研究墩台的沉降和不均匀沉陷（即倾斜变形）。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垂直位移观测</a:t>
            </a:r>
          </a:p>
        </p:txBody>
      </p:sp>
      <p:sp>
        <p:nvSpPr>
          <p:cNvPr id="25603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en-US" sz="2800"/>
              <a:t>所谓垂直位移观测，就是定期地测量布设在桥墩台上的观测点相对于基准点的高差，以求得观测点的高程，并将不同时期观测点的高程加以比较，得出墩台的垂直位移值。</a:t>
            </a:r>
          </a:p>
          <a:p>
            <a:pPr lvl="0"/>
            <a:r>
              <a:rPr lang="zh-CN" altLang="en-US" sz="2800"/>
              <a:t>监测点的观测一般应根据实际情况布设成附合路线或闭合路线。</a:t>
            </a:r>
          </a:p>
          <a:p>
            <a:pPr lvl="0"/>
            <a:r>
              <a:rPr lang="zh-CN" altLang="en-US" sz="2800"/>
              <a:t>观测点观测包括引桥观测点观测和水中桥墩观测点的观测。由于引桥观测点是在岸上，其施测方法与一般水准测量方法相同。 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https://d.book118.com/296045143144010031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accent1"/>
        </a:solidFill>
        <a:ln w="1905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kx="-3284103" algn="br" rotWithShape="0">
            <a:schemeClr val="tx1">
              <a:gamma/>
              <a:shade val="60000"/>
              <a:invGamma/>
              <a:alpha val="50000"/>
            </a:schemeClr>
          </a:outerShdw>
        </a:effectLst>
      </a:spPr>
      <a:bodyPr vert="horz" wrap="square" lIns="91440" tIns="45720" rIns="91440" bIns="45720" numCol="1" rtlCol="0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905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kx="-3284103" algn="br" rotWithShape="0">
            <a:schemeClr val="tx1">
              <a:gamma/>
              <a:shade val="60000"/>
              <a:invGamma/>
              <a:alpha val="50000"/>
            </a:schemeClr>
          </a:outerShdw>
        </a:effectLst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宋体</vt:lpstr>
      <vt:lpstr>华文行楷</vt:lpstr>
      <vt:lpstr>Office Theme</vt:lpstr>
      <vt:lpstr>变形监测的主要内容</vt:lpstr>
      <vt:lpstr>桥梁墩台变形观测</vt:lpstr>
      <vt:lpstr>塔柱变形观测</vt:lpstr>
      <vt:lpstr>桥面挠度观测</vt:lpstr>
      <vt:lpstr>桥面水平位移观测</vt:lpstr>
      <vt:lpstr>垂直位移监测 </vt:lpstr>
      <vt:lpstr>水平位移监测 </vt:lpstr>
      <vt:lpstr>挠度观测</vt:lpstr>
      <vt:lpstr>11.2  桥梁基础垂直位移监测 </vt:lpstr>
      <vt:lpstr>概述</vt:lpstr>
      <vt:lpstr>基点网的布设</vt:lpstr>
      <vt:lpstr>观测点的布设</vt:lpstr>
      <vt:lpstr>垂直位移观测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2024-08-30T06:46:50.537</cp:lastPrinted>
  <dcterms:created xsi:type="dcterms:W3CDTF">2024-08-29T22:46:50Z</dcterms:created>
  <dcterms:modified xsi:type="dcterms:W3CDTF">2024-08-29T22:46:51Z</dcterms:modified>
</cp:coreProperties>
</file>