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3E5086-8DDE-40FA-8641-D2AD0116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0165B-F0D9-4A22-8B96-E6221EF40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62072D-E4BE-4DCC-B613-CE777EBDE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ACEFA-0B26-4507-A476-BCD2C4347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5915F-D5D1-4159-A2E6-DECE9D6A6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7C508-0805-4817-87E2-4A970D347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4321E1-E2BF-4FCF-8812-38B413ECA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E298B-2D08-4DA4-9F36-B4EBC6AA4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325D7-8B65-4CFA-9E52-B5E28C92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B4796-17CE-4DBE-AB32-1AE149442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4918FF-1640-4969-B013-0D94B3E7D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50145035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2815699" y="1754363"/>
            <a:ext cx="6578600" cy="7404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2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6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一对一个性化辅导方</a:t>
            </a:r>
            <a:r>
              <a:rPr sz="51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934419"/>
            <a:ext cx="2955925" cy="31013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37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案介绍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化辅导流程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内容与方法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师资力量与培训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费用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与支付方式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FF960E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</a:t>
            </a:r>
            <a:r>
              <a:rPr sz="2400" b="1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生与家长反馈机制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FFC483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118576" y="2510894"/>
            <a:ext cx="1961514" cy="1718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57"/>
              </a:lnSpc>
            </a:pPr>
            <a:endParaRPr lang="Arial" altLang="Arial" sz="100"/>
          </a:p>
          <a:p>
            <a:pPr marL="552074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  <a:p>
            <a:pPr algn="l" rtl="0" eaLnBrk="0">
              <a:lnSpc>
                <a:spcPct val="17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0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FF6E4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" name="textbox 16"/>
          <p:cNvSpPr/>
          <p:nvPr/>
        </p:nvSpPr>
        <p:spPr>
          <a:xfrm>
            <a:off x="7866729" y="1481822"/>
            <a:ext cx="3277234" cy="40278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26"/>
              </a:lnSpc>
            </a:pPr>
            <a:endParaRPr lang="Arial" altLang="Arial" sz="100"/>
          </a:p>
          <a:p>
            <a:pPr marL="12957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2000"/>
          </a:p>
          <a:p>
            <a:pPr algn="l" rtl="0" eaLnBrk="0">
              <a:lnSpc>
                <a:spcPct val="138000"/>
              </a:lnSpc>
            </a:pPr>
            <a:endParaRPr lang="Arial" altLang="Arial" sz="1000"/>
          </a:p>
          <a:p>
            <a:pPr marL="63941" indent="1333" algn="l" rtl="0" eaLnBrk="0">
              <a:lnSpc>
                <a:spcPct val="150000"/>
              </a:lnSpc>
              <a:spcBef>
                <a:spcPts val="46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一对一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个性化辅导方案是一种针对学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生个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体差异和个性化需求的教育辅导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，旨在提供定制化的学习计划和  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指导，帮助学生提高学习效果和成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绩。</a:t>
            </a:r>
            <a:endParaRPr lang="Microsoft YaHei" altLang="Microsoft YaHei" sz="1500"/>
          </a:p>
          <a:p>
            <a:pPr algn="l" rtl="0" eaLnBrk="0">
              <a:lnSpc>
                <a:spcPct val="141000"/>
              </a:lnSpc>
            </a:pPr>
            <a:endParaRPr lang="Arial" altLang="Arial" sz="1000"/>
          </a:p>
          <a:p>
            <a:pPr algn="l" rtl="0" eaLnBrk="0">
              <a:lnSpc>
                <a:spcPct val="142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606"/>
              </a:spcBef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2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66418" indent="-1714" algn="l" rtl="0" eaLnBrk="0">
              <a:lnSpc>
                <a:spcPct val="15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化、针对性强、注重学生个体差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异、学习计划灵活、辅导方式多样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定义与特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39" name="picture 3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40" name="table 40"/>
          <p:cNvGraphicFramePr>
            <a:graphicFrameLocks noGrp="1"/>
          </p:cNvGraphicFramePr>
          <p:nvPr/>
        </p:nvGraphicFramePr>
        <p:xfrm>
          <a:off x="977900" y="1574799"/>
          <a:ext cx="10189209" cy="4290059"/>
        </p:xfrm>
        <a:graphic>
          <a:graphicData uri="http://schemas.openxmlformats.org/drawingml/2006/table">
            <a:tbl>
              <a:tblPr/>
              <a:tblGrid>
                <a:gridCol w="3352800"/>
                <a:gridCol w="3457575"/>
                <a:gridCol w="3378834"/>
              </a:tblGrid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54749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提高学生的学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习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成绩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1000"/>
                        </a:lnSpc>
                      </a:pPr>
                      <a:endParaRPr lang="Arial" altLang="Arial" sz="800"/>
                    </a:p>
                    <a:p>
                      <a:pPr marL="784187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发掘学生</a:t>
                      </a: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的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潜能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23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34083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通过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针对性的辅导和指导，帮助学生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826"/>
                        </a:lnSpc>
                      </a:pPr>
                      <a:endParaRPr lang="Arial" altLang="Arial" sz="100"/>
                    </a:p>
                    <a:p>
                      <a:pPr marL="213605" algn="l" rtl="0" eaLnBrk="0">
                        <a:lnSpc>
                          <a:spcPct val="90000"/>
                        </a:lnSpc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发现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学生的特长和兴趣，培养其优势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82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800"/>
                    </a:p>
                    <a:p>
                      <a:pPr marL="236940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1500" spc="-8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掌握学科知识，提高学习成</a:t>
                      </a:r>
                      <a:r>
                        <a:rPr sz="1500" spc="-5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绩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960E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900"/>
                    </a:p>
                    <a:p>
                      <a:pPr marL="213605" algn="l" rtl="0" eaLnBrk="0">
                        <a:lnSpc>
                          <a:spcPct val="90000"/>
                        </a:lnSpc>
                        <a:spcBef>
                          <a:spcPts val="7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和特长，为未来的发展打下基础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73342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332511" algn="l" rtl="0" eaLnBrk="0">
                        <a:lnSpc>
                          <a:spcPct val="92000"/>
                        </a:lnSpc>
                        <a:spcBef>
                          <a:spcPts val="6"/>
                        </a:spcBef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培养学生的自主学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习能力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28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20000"/>
                        </a:lnSpc>
                      </a:pPr>
                      <a:endParaRPr lang="Arial" altLang="Arial" sz="1000"/>
                    </a:p>
                    <a:p>
                      <a:pPr marL="192459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引导学生建立正确的学习方法和习</a:t>
                      </a:r>
                      <a:r>
                        <a:rPr sz="1500" spc="-4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惯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，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3248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500"/>
                    </a:p>
                    <a:p>
                      <a:pPr marL="181219" algn="l" rtl="0" eaLnBrk="0">
                        <a:lnSpc>
                          <a:spcPct val="91000"/>
                        </a:lnSpc>
                        <a:spcBef>
                          <a:spcPts val="5"/>
                        </a:spcBef>
                      </a:pPr>
                      <a:r>
                        <a:rPr sz="15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培养其自主学习的能力</a:t>
                      </a: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1" name="textbox 41"/>
          <p:cNvSpPr/>
          <p:nvPr/>
        </p:nvSpPr>
        <p:spPr>
          <a:xfrm>
            <a:off x="442263" y="318468"/>
            <a:ext cx="2313304" cy="5080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辅导目标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63" name="picture 6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5" y="1559286"/>
            <a:ext cx="4492829" cy="4492828"/>
          </a:xfrm>
          <a:prstGeom prst="rect">
            <a:avLst/>
          </a:prstGeom>
        </p:spPr>
      </p:pic>
      <p:sp>
        <p:nvSpPr>
          <p:cNvPr id="64" name="textbox 64"/>
          <p:cNvSpPr/>
          <p:nvPr/>
        </p:nvSpPr>
        <p:spPr>
          <a:xfrm>
            <a:off x="2360612" y="1470592"/>
            <a:ext cx="4025265" cy="47967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581"/>
              </a:lnSpc>
            </a:pPr>
            <a:endParaRPr lang="Arial" altLang="Arial" sz="100"/>
          </a:p>
          <a:p>
            <a:pPr marL="17254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提高学习成绩的学生</a:t>
            </a:r>
            <a:endParaRPr lang="Microsoft YaHei" altLang="Microsoft YaHei" sz="1600"/>
          </a:p>
          <a:p>
            <a:pPr marL="13652" indent="571" algn="l" rtl="0" eaLnBrk="0">
              <a:lnSpc>
                <a:spcPct val="150000"/>
              </a:lnSpc>
              <a:spcBef>
                <a:spcPts val="78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学习困难或成绩不理想的学生，一对一个性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导方案可以帮助他们找到问题所在，并提供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有效的解决方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73000"/>
              </a:lnSpc>
            </a:pPr>
            <a:endParaRPr lang="Arial" altLang="Arial" sz="1000"/>
          </a:p>
          <a:p>
            <a:pPr marL="17254" algn="l" rtl="0" eaLnBrk="0">
              <a:lnSpc>
                <a:spcPct val="92000"/>
              </a:lnSpc>
              <a:spcBef>
                <a:spcPts val="485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要个性化辅导的学生</a:t>
            </a:r>
            <a:endParaRPr lang="Microsoft YaHei" altLang="Microsoft YaHei" sz="1600"/>
          </a:p>
          <a:p>
            <a:pPr marL="12700" indent="1524" algn="l" rtl="0" eaLnBrk="0">
              <a:lnSpc>
                <a:spcPct val="151000"/>
              </a:lnSpc>
              <a:spcBef>
                <a:spcPts val="54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学习风格、兴趣爱好、学习需求等方面存在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异的学生，一对一个性化辅导方案可以满足他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们的个性化需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7254" algn="l" rtl="0" eaLnBrk="0">
              <a:lnSpc>
                <a:spcPct val="91000"/>
              </a:lnSpc>
              <a:spcBef>
                <a:spcPts val="487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需要培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养自主学习能力的学生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400"/>
          </a:p>
          <a:p>
            <a:pPr marL="13652" indent="571" algn="l" rtl="0" eaLnBrk="0">
              <a:lnSpc>
                <a:spcPct val="150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缺乏学习方法和策略的学生，一对一个性化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方案可以帮助他们建立正确的学习方法和习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惯，提高学习效果。</a:t>
            </a:r>
            <a:endParaRPr lang="Microsoft YaHei" altLang="Microsoft YaHei" sz="1500"/>
          </a:p>
        </p:txBody>
      </p:sp>
      <p:sp>
        <p:nvSpPr>
          <p:cNvPr id="65" name="textbox 65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66" name="textbox 66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67" name="textbox 67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FF771B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68" name="textbox 68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549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群</a:t>
            </a:r>
            <a:endParaRPr lang="Microsoft YaHei" altLang="Microsoft YaHei" sz="3000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9" name="picture 8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0" name="textbox 90"/>
          <p:cNvSpPr/>
          <p:nvPr/>
        </p:nvSpPr>
        <p:spPr>
          <a:xfrm>
            <a:off x="4389914" y="2513827"/>
            <a:ext cx="3418840" cy="17170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8073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  <a:p>
            <a:pPr algn="l" rtl="0" eaLnBrk="0">
              <a:lnSpc>
                <a:spcPct val="179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47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个性化辅导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2" name="textbox 92"/>
          <p:cNvSpPr/>
          <p:nvPr/>
        </p:nvSpPr>
        <p:spPr>
          <a:xfrm>
            <a:off x="6188744" y="1758662"/>
            <a:ext cx="5510529" cy="2354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5159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9558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了解学生的学科基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础水平，包括知识点掌握情况、学习方法和</a:t>
            </a:r>
            <a:endParaRPr lang="Microsoft YaHei" altLang="Microsoft YaHei" sz="1500"/>
          </a:p>
          <a:p>
            <a:pPr marL="20510" algn="l" rtl="0" eaLnBrk="0">
              <a:lnSpc>
                <a:spcPct val="96000"/>
              </a:lnSpc>
              <a:spcBef>
                <a:spcPts val="1077"/>
              </a:spcBef>
            </a:pPr>
            <a:r>
              <a:rPr sz="14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习惯等</a:t>
            </a:r>
            <a:r>
              <a:rPr sz="14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5159" algn="l" rtl="0" eaLnBrk="0">
              <a:lnSpc>
                <a:spcPct val="91000"/>
              </a:lnSpc>
              <a:spcBef>
                <a:spcPts val="481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</a:t>
            </a:r>
            <a:endParaRPr lang="Microsoft YaHei" altLang="Microsoft YaHei" sz="1600"/>
          </a:p>
          <a:p>
            <a:pPr algn="l" rtl="0" eaLnBrk="0">
              <a:lnSpc>
                <a:spcPct val="125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评估学生的学习动机，了解学生的学习目标和对学科的兴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程度。</a:t>
            </a:r>
            <a:endParaRPr lang="Microsoft YaHei" altLang="Microsoft YaHei" sz="1500"/>
          </a:p>
        </p:txBody>
      </p:sp>
      <p:sp>
        <p:nvSpPr>
          <p:cNvPr id="93" name="textbox 93"/>
          <p:cNvSpPr/>
          <p:nvPr/>
        </p:nvSpPr>
        <p:spPr>
          <a:xfrm>
            <a:off x="6188363" y="5071618"/>
            <a:ext cx="5511165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10"/>
              </a:lnSpc>
            </a:pPr>
            <a:endParaRPr lang="Arial" altLang="Arial" sz="100"/>
          </a:p>
          <a:p>
            <a:pPr marL="1554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障碍</a:t>
            </a:r>
            <a:endParaRPr lang="Microsoft YaHei" altLang="Microsoft YaHei" sz="16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识别学生的学习障碍，如学习态度、注意力集中程度、记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力等。</a:t>
            </a:r>
            <a:endParaRPr lang="Microsoft YaHei" altLang="Microsoft YaHei" sz="1500"/>
          </a:p>
        </p:txBody>
      </p:sp>
      <p:sp>
        <p:nvSpPr>
          <p:cNvPr id="94" name="textbox 94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613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学生评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115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textbox 116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textbox 118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119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textbox 120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22" name="picture 12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23" name="textbox 12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24" name="picture 12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25" name="textbox 12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2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7" name="picture 12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28" name="textbox 128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3"/>
              </a:spcBef>
              <a:tabLst>
                <a:tab pos="783590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制定个性化辅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导计划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9" name="textbox 149"/>
          <p:cNvSpPr/>
          <p:nvPr/>
        </p:nvSpPr>
        <p:spPr>
          <a:xfrm>
            <a:off x="4775182" y="4736634"/>
            <a:ext cx="22713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21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根据学生需求和学科特点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适合的辅导教材和资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料。</a:t>
            </a:r>
            <a:endParaRPr lang="Microsoft YaHei" altLang="Microsoft YaHei" sz="1500"/>
          </a:p>
        </p:txBody>
      </p:sp>
      <p:sp>
        <p:nvSpPr>
          <p:cNvPr id="150" name="textbox 150"/>
          <p:cNvSpPr/>
          <p:nvPr/>
        </p:nvSpPr>
        <p:spPr>
          <a:xfrm>
            <a:off x="8476901" y="4736634"/>
            <a:ext cx="2272029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92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94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选择适合学生的辅导方式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如线上辅导、线下辅导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小组辅导等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1093975" y="4736252"/>
            <a:ext cx="2118995" cy="6724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796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4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生评估结果，设定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的学科目标和学习计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划。</a:t>
            </a:r>
            <a:endParaRPr lang="Microsoft YaHei" altLang="Microsoft YaHei" sz="1500"/>
          </a:p>
        </p:txBody>
      </p:sp>
      <p:sp>
        <p:nvSpPr>
          <p:cNvPr id="152" name="textbox 152"/>
          <p:cNvSpPr/>
          <p:nvPr/>
        </p:nvSpPr>
        <p:spPr>
          <a:xfrm>
            <a:off x="8478473" y="3894229"/>
            <a:ext cx="105028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1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辅导方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000"/>
          </a:p>
        </p:txBody>
      </p:sp>
      <p:sp>
        <p:nvSpPr>
          <p:cNvPr id="153" name="textbox 153"/>
          <p:cNvSpPr/>
          <p:nvPr/>
        </p:nvSpPr>
        <p:spPr>
          <a:xfrm>
            <a:off x="4776754" y="3894229"/>
            <a:ext cx="1050289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49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辅导内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</a:t>
            </a:r>
            <a:endParaRPr lang="Microsoft YaHei" altLang="Microsoft YaHei" sz="2000"/>
          </a:p>
        </p:txBody>
      </p:sp>
      <p:sp>
        <p:nvSpPr>
          <p:cNvPr id="154" name="textbox 154"/>
          <p:cNvSpPr/>
          <p:nvPr/>
        </p:nvSpPr>
        <p:spPr>
          <a:xfrm>
            <a:off x="1121264" y="3894229"/>
            <a:ext cx="1024889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55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目标设</a:t>
            </a: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2000"/>
          </a:p>
        </p:txBody>
      </p:sp>
      <p:sp>
        <p:nvSpPr>
          <p:cNvPr id="155" name="textbox 155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15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77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158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16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16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CA72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16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55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16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CA72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8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9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0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72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A72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5" name="textbox 175"/>
          <p:cNvSpPr/>
          <p:nvPr/>
        </p:nvSpPr>
        <p:spPr>
          <a:xfrm>
            <a:off x="1175781" y="1651034"/>
            <a:ext cx="4368165" cy="7162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41"/>
              </a:lnSpc>
            </a:pPr>
            <a:endParaRPr lang="Arial" altLang="Arial" sz="100"/>
          </a:p>
          <a:p>
            <a:pPr marL="13462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辅导过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8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按照个性化辅导计划，进行有针对性的辅导和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练。</a:t>
            </a:r>
            <a:endParaRPr lang="Microsoft YaHei" altLang="Microsoft YaHei" sz="1500"/>
          </a:p>
        </p:txBody>
      </p:sp>
      <p:sp>
        <p:nvSpPr>
          <p:cNvPr id="176" name="textbox 176"/>
          <p:cNvSpPr/>
          <p:nvPr/>
        </p:nvSpPr>
        <p:spPr>
          <a:xfrm>
            <a:off x="1175591" y="5240664"/>
            <a:ext cx="4404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3"/>
              </a:lnSpc>
            </a:pPr>
            <a:endParaRPr lang="Arial" altLang="Arial" sz="100"/>
          </a:p>
          <a:p>
            <a:pPr marL="26035" indent="-13335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与家长沟通，了解学生在家表现和学习情况，共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同促进学生学习进步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7" name="textbox 177"/>
          <p:cNvSpPr/>
          <p:nvPr/>
        </p:nvSpPr>
        <p:spPr>
          <a:xfrm>
            <a:off x="1175400" y="3678037"/>
            <a:ext cx="44049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412"/>
              </a:lnSpc>
            </a:pPr>
            <a:endParaRPr lang="Arial" altLang="Arial" sz="100"/>
          </a:p>
          <a:p>
            <a:pPr marL="14605" indent="-1905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导过程中，加强与学生的互动，及时反馈学生的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学习情况，调整辅导策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略。</a:t>
            </a:r>
            <a:endParaRPr lang="Microsoft YaHei" altLang="Microsoft YaHei" sz="1500"/>
          </a:p>
        </p:txBody>
      </p:sp>
      <p:sp>
        <p:nvSpPr>
          <p:cNvPr id="178" name="textbox 178"/>
          <p:cNvSpPr/>
          <p:nvPr/>
        </p:nvSpPr>
        <p:spPr>
          <a:xfrm>
            <a:off x="1215873" y="377504"/>
            <a:ext cx="230187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实施辅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Microsoft YaHei" altLang="Microsoft YaHei" sz="3000"/>
          </a:p>
        </p:txBody>
      </p:sp>
      <p:sp>
        <p:nvSpPr>
          <p:cNvPr id="179" name="textbox 179"/>
          <p:cNvSpPr/>
          <p:nvPr/>
        </p:nvSpPr>
        <p:spPr>
          <a:xfrm>
            <a:off x="1178144" y="3195390"/>
            <a:ext cx="1163955" cy="274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互动与反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馈</a:t>
            </a:r>
            <a:endParaRPr lang="Microsoft YaHei" altLang="Microsoft YaHei" sz="1800"/>
          </a:p>
        </p:txBody>
      </p:sp>
      <p:sp>
        <p:nvSpPr>
          <p:cNvPr id="180" name="textbox 180"/>
          <p:cNvSpPr/>
          <p:nvPr/>
        </p:nvSpPr>
        <p:spPr>
          <a:xfrm>
            <a:off x="1176772" y="4758856"/>
            <a:ext cx="936625" cy="2768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40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endParaRPr lang="Microsoft YaHei" altLang="Microsoft YaHei" sz="18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1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205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CA7200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C769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textbox 211"/>
          <p:cNvSpPr/>
          <p:nvPr/>
        </p:nvSpPr>
        <p:spPr>
          <a:xfrm>
            <a:off x="8168405" y="4659186"/>
            <a:ext cx="3642995" cy="1035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66"/>
              </a:lnSpc>
            </a:pPr>
            <a:endParaRPr lang="Arial" altLang="Arial" sz="100"/>
          </a:p>
          <a:p>
            <a:pPr marL="18195" algn="l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800"/>
          </a:p>
          <a:p>
            <a:pPr algn="l" rtl="0" eaLnBrk="0">
              <a:lnSpc>
                <a:spcPct val="7237"/>
              </a:lnSpc>
            </a:pPr>
            <a:endParaRPr lang="Arial" altLang="Arial" sz="100"/>
          </a:p>
          <a:p>
            <a:pPr marL="12700" indent="571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评估学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生的学习方法和策略是否得到优化和 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提高。</a:t>
            </a:r>
            <a:endParaRPr lang="Microsoft YaHei" altLang="Microsoft YaHei" sz="1500"/>
          </a:p>
        </p:txBody>
      </p:sp>
      <p:sp>
        <p:nvSpPr>
          <p:cNvPr id="212" name="textbox 212"/>
          <p:cNvSpPr/>
          <p:nvPr/>
        </p:nvSpPr>
        <p:spPr>
          <a:xfrm>
            <a:off x="4309586" y="1385288"/>
            <a:ext cx="3642995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29"/>
              </a:lnSpc>
            </a:pPr>
            <a:endParaRPr lang="Arial" altLang="Arial" sz="100"/>
          </a:p>
          <a:p>
            <a:pPr marL="123568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346390" indent="-1333690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考试成绩的对比，评估学生学科水平的 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提升情况。</a:t>
            </a:r>
            <a:endParaRPr lang="Microsoft YaHei" altLang="Microsoft YaHei" sz="1500"/>
          </a:p>
        </p:txBody>
      </p:sp>
      <p:sp>
        <p:nvSpPr>
          <p:cNvPr id="213" name="textbox 213"/>
          <p:cNvSpPr/>
          <p:nvPr/>
        </p:nvSpPr>
        <p:spPr>
          <a:xfrm>
            <a:off x="687863" y="4659186"/>
            <a:ext cx="3606165" cy="760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91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algn="l" rtl="0" eaLnBrk="0">
              <a:lnSpc>
                <a:spcPct val="1211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观察学生的学习态度和习惯是否有所</a:t>
            </a: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善。</a:t>
            </a:r>
            <a:endParaRPr lang="Microsoft YaHei" altLang="Microsoft YaHei" sz="1500"/>
          </a:p>
        </p:txBody>
      </p:sp>
      <p:sp>
        <p:nvSpPr>
          <p:cNvPr id="214" name="textbox 214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辅导效果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picture 2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6" name="textbox 236"/>
          <p:cNvSpPr/>
          <p:nvPr/>
        </p:nvSpPr>
        <p:spPr>
          <a:xfrm>
            <a:off x="4389914" y="2513827"/>
            <a:ext cx="3418840" cy="1719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707"/>
              </a:lnSpc>
            </a:pPr>
            <a:endParaRPr lang="Arial" altLang="Arial" sz="100"/>
          </a:p>
          <a:p>
            <a:pPr marL="1280736" algn="l" rtl="0" eaLnBrk="0">
              <a:lnSpc>
                <a:spcPct val="86000"/>
              </a:lnSpc>
            </a:pPr>
            <a:r>
              <a:rPr sz="5700" spc="11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5700" spc="10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64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辅导内容与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684479" y="2346968"/>
            <a:ext cx="3072334" cy="3305392"/>
            <a:chExt cx="3072334" cy="3305392"/>
          </a:xfrm>
        </p:grpSpPr>
        <p:sp>
          <p:nvSpPr>
            <p:cNvPr id="238" name="path"/>
            <p:cNvSpPr/>
            <p:nvPr/>
          </p:nvSpPr>
          <p:spPr>
            <a:xfrm flipH="1">
              <a:off x="1536167" y="0"/>
              <a:ext cx="0" cy="3305392"/>
            </a:xfrm>
            <a:custGeom>
              <a:rect l="0" t="0" r="0" b="0"/>
              <a:pathLst>
                <a:path h="5205">
                  <a:moveTo>
                    <a:pt x="0" y="5205"/>
                  </a:moveTo>
                  <a:lnTo>
                    <a:pt x="0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531405" y="0"/>
              <a:ext cx="9525" cy="3305392"/>
            </a:xfrm>
            <a:custGeom>
              <a:rect l="0" t="0" r="0" b="0"/>
              <a:pathLst>
                <a:path w="15" h="5205">
                  <a:moveTo>
                    <a:pt x="7" y="5205"/>
                  </a:moveTo>
                  <a:lnTo>
                    <a:pt x="7" y="0"/>
                  </a:lnTo>
                </a:path>
              </a:pathLst>
            </a:custGeom>
            <a:noFill/>
            <a:ln w="9525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0" y="1652696"/>
              <a:ext cx="3072334" cy="0"/>
            </a:xfrm>
            <a:custGeom>
              <a:rect l="0" t="0" r="0" b="0"/>
              <a:pathLst>
                <a:path w="4838">
                  <a:moveTo>
                    <a:pt x="0" y="0"/>
                  </a:moveTo>
                  <a:lnTo>
                    <a:pt x="4838" y="0"/>
                  </a:lnTo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0" y="1647934"/>
              <a:ext cx="3072334" cy="9525"/>
            </a:xfrm>
            <a:custGeom>
              <a:rect l="0" t="0" r="0" b="0"/>
              <a:pathLst>
                <a:path w="4838" h="15">
                  <a:moveTo>
                    <a:pt x="0" y="7"/>
                  </a:moveTo>
                  <a:lnTo>
                    <a:pt x="4838" y="7"/>
                  </a:lnTo>
                </a:path>
              </a:pathLst>
            </a:custGeom>
            <a:noFill/>
            <a:ln w="9525" cap="flat">
              <a:solidFill>
                <a:srgbClr val="FF960E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242" name="table 242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4270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2300" spc="3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数学</a:t>
                      </a: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辅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导</a:t>
                      </a:r>
                      <a:endParaRPr lang="Microsoft YaHei" altLang="Microsoft YaHei" sz="2300"/>
                    </a:p>
                    <a:p>
                      <a:pPr marL="1173839" indent="-668845" algn="l" rtl="0" eaLnBrk="0">
                        <a:lnSpc>
                          <a:spcPct val="122000"/>
                        </a:lnSpc>
                        <a:spcBef>
                          <a:spcPts val="365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数学学科的知识点进行系统梳理，解决         </a:t>
                      </a:r>
                      <a:r>
                        <a:rPr sz="150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疑难问题，提高数学成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绩。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3" name="table 243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6634" algn="l" rtl="0" eaLnBrk="0">
                        <a:lnSpc>
                          <a:spcPct val="92000"/>
                        </a:lnSpc>
                        <a:spcBef>
                          <a:spcPts val="2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语文辅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导</a:t>
                      </a:r>
                      <a:endParaRPr lang="Microsoft YaHei" altLang="Microsoft YaHei" sz="2300"/>
                    </a:p>
                    <a:p>
                      <a:pPr marL="1372341" indent="-867346" algn="l" rtl="0" eaLnBrk="0">
                        <a:lnSpc>
                          <a:spcPct val="122000"/>
                        </a:lnSpc>
                        <a:spcBef>
                          <a:spcPts val="329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语文学科的知识点进行系统梳理，提高         </a:t>
                      </a:r>
                      <a:r>
                        <a:rPr sz="1500" spc="-4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阅读理解和写作能</a:t>
                      </a:r>
                      <a:r>
                        <a:rPr sz="150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力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4" name="table 244"/>
          <p:cNvGraphicFramePr>
            <a:graphicFrameLocks noGrp="1"/>
          </p:cNvGraphicFramePr>
          <p:nvPr/>
        </p:nvGraphicFramePr>
        <p:xfrm>
          <a:off x="6586317" y="4267740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432540" algn="l" rtl="0" eaLnBrk="0">
                        <a:lnSpc>
                          <a:spcPct val="92000"/>
                        </a:lnSpc>
                        <a:spcBef>
                          <a:spcPts val="3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其他学科辅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导</a:t>
                      </a:r>
                      <a:endParaRPr lang="Microsoft YaHei" altLang="Microsoft YaHei" sz="2300"/>
                    </a:p>
                    <a:p>
                      <a:pPr marL="1173839" indent="-668845" algn="l" rtl="0" eaLnBrk="0">
                        <a:lnSpc>
                          <a:spcPct val="122000"/>
                        </a:lnSpc>
                        <a:spcBef>
                          <a:spcPts val="340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其他学科的知识点进行系统梳理，解决         </a:t>
                      </a:r>
                      <a:r>
                        <a:rPr sz="1500" spc="-3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疑难问题，提高学习成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绩。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57765"/>
                    </a:solidFill>
                  </a:tcPr>
                </a:tc>
              </a:tr>
            </a:tbl>
          </a:graphicData>
        </a:graphic>
      </p:graphicFrame>
      <p:sp>
        <p:nvSpPr>
          <p:cNvPr id="245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351E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46" name="table 246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209"/>
                        </a:lnSpc>
                      </a:pPr>
                      <a:endParaRPr lang="Arial" altLang="Arial" sz="100"/>
                    </a:p>
                    <a:p>
                      <a:pPr marL="1728404" algn="l" rtl="0" eaLnBrk="0">
                        <a:lnSpc>
                          <a:spcPct val="91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英语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960E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辅导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2000"/>
                        </a:lnSpc>
                      </a:pPr>
                      <a:endParaRPr lang="Arial" altLang="Arial" sz="700"/>
                    </a:p>
                    <a:p>
                      <a:pPr marL="504993" algn="l" rtl="0" eaLnBrk="0">
                        <a:lnSpc>
                          <a:spcPct val="91000"/>
                        </a:lnSpc>
                        <a:spcBef>
                          <a:spcPts val="2"/>
                        </a:spcBef>
                      </a:pPr>
                      <a:r>
                        <a:rPr sz="1500" spc="-1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针对</a:t>
                      </a:r>
                      <a:r>
                        <a:rPr sz="1500" spc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英语学科的知识点进行系统梳理，提高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FFF0D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47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8" name="path"/>
          <p:cNvSpPr/>
          <p:nvPr/>
        </p:nvSpPr>
        <p:spPr>
          <a:xfrm>
            <a:off x="8346676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249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FF77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1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2" name="textbox 252"/>
          <p:cNvSpPr/>
          <p:nvPr/>
        </p:nvSpPr>
        <p:spPr>
          <a:xfrm>
            <a:off x="1216254" y="375980"/>
            <a:ext cx="2301239" cy="445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23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学科知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endParaRPr lang="Microsoft YaHei" altLang="Microsoft YaHei" sz="3000"/>
          </a:p>
        </p:txBody>
      </p:sp>
      <p:sp>
        <p:nvSpPr>
          <p:cNvPr id="253" name="textbox 253"/>
          <p:cNvSpPr/>
          <p:nvPr/>
        </p:nvSpPr>
        <p:spPr>
          <a:xfrm>
            <a:off x="2375155" y="5601135"/>
            <a:ext cx="2272664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96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英语听、说、读、写能</a:t>
            </a:r>
            <a:r>
              <a:rPr sz="15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54" name="path"/>
          <p:cNvSpPr/>
          <p:nvPr/>
        </p:nvSpPr>
        <p:spPr>
          <a:xfrm>
            <a:off x="8651974" y="4016916"/>
            <a:ext cx="507934" cy="507933"/>
          </a:xfrm>
          <a:custGeom>
            <a:rect l="0" t="0" r="0" b="0"/>
            <a:pathLst>
              <a:path w="799" h="799">
                <a:moveTo>
                  <a:pt x="686" y="256"/>
                </a:moveTo>
                <a:cubicBezTo>
                  <a:pt x="654" y="194"/>
                  <a:pt x="605" y="145"/>
                  <a:pt x="544" y="114"/>
                </a:cubicBezTo>
                <a:lnTo>
                  <a:pt x="544" y="114"/>
                </a:lnTo>
                <a:lnTo>
                  <a:pt x="543" y="113"/>
                </a:lnTo>
                <a:lnTo>
                  <a:pt x="489" y="221"/>
                </a:lnTo>
                <a:lnTo>
                  <a:pt x="489" y="221"/>
                </a:lnTo>
                <a:cubicBezTo>
                  <a:pt x="528" y="240"/>
                  <a:pt x="558" y="271"/>
                  <a:pt x="578" y="309"/>
                </a:cubicBezTo>
                <a:lnTo>
                  <a:pt x="578" y="309"/>
                </a:lnTo>
                <a:lnTo>
                  <a:pt x="578" y="310"/>
                </a:lnTo>
                <a:lnTo>
                  <a:pt x="686" y="256"/>
                </a:lnTo>
                <a:close/>
                <a:moveTo>
                  <a:pt x="686" y="543"/>
                </a:moveTo>
                <a:lnTo>
                  <a:pt x="578" y="489"/>
                </a:lnTo>
                <a:lnTo>
                  <a:pt x="578" y="489"/>
                </a:lnTo>
                <a:cubicBezTo>
                  <a:pt x="558" y="528"/>
                  <a:pt x="528" y="558"/>
                  <a:pt x="490" y="578"/>
                </a:cubicBezTo>
                <a:lnTo>
                  <a:pt x="490" y="578"/>
                </a:lnTo>
                <a:lnTo>
                  <a:pt x="489" y="578"/>
                </a:lnTo>
                <a:lnTo>
                  <a:pt x="543" y="686"/>
                </a:lnTo>
                <a:lnTo>
                  <a:pt x="543" y="686"/>
                </a:lnTo>
                <a:cubicBezTo>
                  <a:pt x="605" y="654"/>
                  <a:pt x="654" y="605"/>
                  <a:pt x="685" y="544"/>
                </a:cubicBezTo>
                <a:lnTo>
                  <a:pt x="685" y="544"/>
                </a:lnTo>
                <a:lnTo>
                  <a:pt x="686" y="543"/>
                </a:lnTo>
                <a:close/>
                <a:moveTo>
                  <a:pt x="256" y="113"/>
                </a:moveTo>
                <a:cubicBezTo>
                  <a:pt x="194" y="145"/>
                  <a:pt x="145" y="194"/>
                  <a:pt x="114" y="254"/>
                </a:cubicBezTo>
                <a:lnTo>
                  <a:pt x="114" y="254"/>
                </a:lnTo>
                <a:lnTo>
                  <a:pt x="113" y="256"/>
                </a:lnTo>
                <a:lnTo>
                  <a:pt x="221" y="310"/>
                </a:lnTo>
                <a:lnTo>
                  <a:pt x="221" y="310"/>
                </a:lnTo>
                <a:cubicBezTo>
                  <a:pt x="240" y="271"/>
                  <a:pt x="271" y="240"/>
                  <a:pt x="309" y="221"/>
                </a:cubicBezTo>
                <a:lnTo>
                  <a:pt x="309" y="221"/>
                </a:lnTo>
                <a:lnTo>
                  <a:pt x="310" y="221"/>
                </a:lnTo>
                <a:lnTo>
                  <a:pt x="256" y="113"/>
                </a:lnTo>
                <a:close/>
                <a:moveTo>
                  <a:pt x="113" y="543"/>
                </a:moveTo>
                <a:cubicBezTo>
                  <a:pt x="145" y="605"/>
                  <a:pt x="194" y="654"/>
                  <a:pt x="254" y="685"/>
                </a:cubicBezTo>
                <a:lnTo>
                  <a:pt x="254" y="685"/>
                </a:lnTo>
                <a:lnTo>
                  <a:pt x="256" y="686"/>
                </a:lnTo>
                <a:lnTo>
                  <a:pt x="310" y="578"/>
                </a:lnTo>
                <a:lnTo>
                  <a:pt x="310" y="578"/>
                </a:lnTo>
                <a:cubicBezTo>
                  <a:pt x="271" y="558"/>
                  <a:pt x="240" y="528"/>
                  <a:pt x="221" y="490"/>
                </a:cubicBezTo>
                <a:lnTo>
                  <a:pt x="221" y="490"/>
                </a:lnTo>
                <a:lnTo>
                  <a:pt x="221" y="489"/>
                </a:lnTo>
                <a:lnTo>
                  <a:pt x="113" y="543"/>
                </a:lnTo>
                <a:close/>
                <a:moveTo>
                  <a:pt x="399" y="799"/>
                </a:moveTo>
                <a:cubicBezTo>
                  <a:pt x="179" y="799"/>
                  <a:pt x="0" y="620"/>
                  <a:pt x="0" y="399"/>
                </a:cubicBezTo>
                <a:lnTo>
                  <a:pt x="0" y="399"/>
                </a:lnTo>
                <a:cubicBezTo>
                  <a:pt x="0" y="179"/>
                  <a:pt x="179" y="0"/>
                  <a:pt x="399" y="0"/>
                </a:cubicBezTo>
                <a:lnTo>
                  <a:pt x="399" y="0"/>
                </a:lnTo>
                <a:lnTo>
                  <a:pt x="399" y="0"/>
                </a:lnTo>
                <a:lnTo>
                  <a:pt x="399" y="0"/>
                </a:lnTo>
                <a:cubicBezTo>
                  <a:pt x="620" y="0"/>
                  <a:pt x="799" y="179"/>
                  <a:pt x="799" y="399"/>
                </a:cubicBezTo>
                <a:lnTo>
                  <a:pt x="799" y="399"/>
                </a:lnTo>
                <a:cubicBezTo>
                  <a:pt x="799" y="620"/>
                  <a:pt x="620" y="799"/>
                  <a:pt x="399" y="799"/>
                </a:cubicBezTo>
                <a:lnTo>
                  <a:pt x="399" y="799"/>
                </a:lnTo>
                <a:lnTo>
                  <a:pt x="399" y="799"/>
                </a:lnTo>
                <a:close/>
                <a:moveTo>
                  <a:pt x="399" y="519"/>
                </a:moveTo>
                <a:cubicBezTo>
                  <a:pt x="466" y="519"/>
                  <a:pt x="519" y="466"/>
                  <a:pt x="519" y="399"/>
                </a:cubicBezTo>
                <a:lnTo>
                  <a:pt x="519" y="399"/>
                </a:lnTo>
                <a:cubicBezTo>
                  <a:pt x="519" y="333"/>
                  <a:pt x="466" y="279"/>
                  <a:pt x="399" y="279"/>
                </a:cubicBezTo>
                <a:lnTo>
                  <a:pt x="399" y="279"/>
                </a:lnTo>
                <a:lnTo>
                  <a:pt x="399" y="279"/>
                </a:lnTo>
                <a:lnTo>
                  <a:pt x="399" y="279"/>
                </a:lnTo>
                <a:cubicBezTo>
                  <a:pt x="333" y="279"/>
                  <a:pt x="279" y="333"/>
                  <a:pt x="279" y="399"/>
                </a:cubicBezTo>
                <a:lnTo>
                  <a:pt x="279" y="399"/>
                </a:lnTo>
                <a:cubicBezTo>
                  <a:pt x="279" y="466"/>
                  <a:pt x="333" y="519"/>
                  <a:pt x="399" y="519"/>
                </a:cubicBezTo>
                <a:lnTo>
                  <a:pt x="399" y="519"/>
                </a:lnTo>
                <a:lnTo>
                  <a:pt x="399" y="51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5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6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7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FFF0DC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1C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9" name="textbox 279"/>
          <p:cNvSpPr/>
          <p:nvPr/>
        </p:nvSpPr>
        <p:spPr>
          <a:xfrm>
            <a:off x="1216254" y="375980"/>
            <a:ext cx="7709534" cy="15455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96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endParaRPr lang="Microsoft YaHei" altLang="Microsoft YaHei" sz="3000"/>
          </a:p>
          <a:p>
            <a:pPr algn="l" rtl="0" eaLnBrk="0">
              <a:lnSpc>
                <a:spcPct val="177000"/>
              </a:lnSpc>
            </a:pPr>
            <a:endParaRPr lang="Arial" altLang="Arial" sz="1000"/>
          </a:p>
          <a:p>
            <a:pPr marL="1036140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学习策略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algn="r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帮助学生学习如何制定学习计划、安排学习时间、选择适合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己的学习方法等。</a:t>
            </a:r>
            <a:endParaRPr lang="Microsoft YaHei" altLang="Microsoft YaHei" sz="1500"/>
          </a:p>
        </p:txBody>
      </p:sp>
      <p:sp>
        <p:nvSpPr>
          <p:cNvPr id="280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281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FF960E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3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4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5" name="textbox 285"/>
          <p:cNvSpPr/>
          <p:nvPr/>
        </p:nvSpPr>
        <p:spPr>
          <a:xfrm>
            <a:off x="2239694" y="3714561"/>
            <a:ext cx="573341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学习反思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8538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帮助学生定期反思自己的学习情况，总结经验教训，提高学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效率。</a:t>
            </a:r>
            <a:endParaRPr lang="Microsoft YaHei" altLang="Microsoft YaHei" sz="1500"/>
          </a:p>
        </p:txBody>
      </p:sp>
      <p:sp>
        <p:nvSpPr>
          <p:cNvPr id="286" name="textbox 286"/>
          <p:cNvSpPr/>
          <p:nvPr/>
        </p:nvSpPr>
        <p:spPr>
          <a:xfrm>
            <a:off x="2617646" y="2432984"/>
            <a:ext cx="573341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02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学习技巧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48537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帮助学生掌握高效学习技巧，如记忆技巧、笔记技巧、解题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巧等。</a:t>
            </a:r>
            <a:endParaRPr lang="Microsoft YaHei" altLang="Microsoft YaHei" sz="1500"/>
          </a:p>
        </p:txBody>
      </p:sp>
      <p:sp>
        <p:nvSpPr>
          <p:cNvPr id="287" name="textbox 287"/>
          <p:cNvSpPr/>
          <p:nvPr/>
        </p:nvSpPr>
        <p:spPr>
          <a:xfrm>
            <a:off x="2617646" y="4996140"/>
            <a:ext cx="535241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学习工具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960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辅导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48537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帮助学生了解和使用各种学习工具，如学习软件、在线资源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8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9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0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1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FF77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2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3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4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295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29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30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307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960E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960E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960E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0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960E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11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2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3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4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FF960E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https://d.book118.com/296050145035010101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2024-09-25T15:01:24.619</cp:lastPrinted>
  <dcterms:created xsi:type="dcterms:W3CDTF">2024-09-25T07:01:24Z</dcterms:created>
  <dcterms:modified xsi:type="dcterms:W3CDTF">2024-09-25T07:01:26Z</dcterms:modified>
</cp:coreProperties>
</file>