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51435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3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4DBE6-C8E9-4BD4-A5E3-B46C127F5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BE752-FB35-4493-A972-C1435D5C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DBC93-E05E-4986-A7E2-F6B7CF5D2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FC1FF-9D37-43BF-95B8-FD6152DF1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67A07-C133-402A-BE86-254DF6B1C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0C0766-E47A-480E-9FD6-8530E9D97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59AD7-DDF1-46E1-8403-A65CCBF5A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1AC3D-2682-46AF-8520-C528508F7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A684D-1735-4583-81D9-62004F23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41AF9-FBBD-4367-BBA1-1C8B01E65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DB695-C535-4BA7-8323-63C35E84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 flip="none" rotWithShape="1">
              <a:gsLst>
                <a:gs pos="0">
                  <a:srgbClr val="002060">
                    <a:alpha val="96000"/>
                  </a:srgbClr>
                </a:gs>
                <a:gs pos="100000">
                  <a:srgbClr val="002060">
                    <a:alpha val="71000"/>
                  </a:srgbClr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5168900" y="996950"/>
              <a:ext cx="6756400" cy="5613400"/>
            </a:xfrm>
            <a:prstGeom prst="ellipse">
              <a:avLst/>
            </a:prstGeom>
            <a:gradFill flip="none" rotWithShape="1">
              <a:gsLst>
                <a:gs pos="0">
                  <a:srgbClr val="002060">
                    <a:alpha val="88000"/>
                  </a:srgbClr>
                </a:gs>
                <a:gs pos="100000">
                  <a:srgbClr val="002060">
                    <a:alpha val="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540500" y="819150"/>
              <a:ext cx="5384800" cy="5384800"/>
            </a:xfrm>
            <a:prstGeom prst="rect">
              <a:avLst/>
            </a:prstGeom>
          </p:spPr>
        </p:pic>
        <p:sp>
          <p:nvSpPr>
            <p:cNvPr id="12" name="剪去对角的矩形 11"/>
            <p:cNvSpPr/>
            <p:nvPr/>
          </p:nvSpPr>
          <p:spPr>
            <a:xfrm>
              <a:off x="228600" y="177800"/>
              <a:ext cx="11734800" cy="6502400"/>
            </a:xfrm>
            <a:prstGeom prst="snip2DiagRect">
              <a:avLst>
                <a:gd name="adj1" fmla="val 0"/>
                <a:gd name="adj2" fmla="val 9440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 flip="none" rotWithShape="1">
              <a:gsLst>
                <a:gs pos="0">
                  <a:srgbClr val="002060">
                    <a:alpha val="97000"/>
                  </a:srgbClr>
                </a:gs>
                <a:gs pos="100000">
                  <a:srgbClr val="002060">
                    <a:alpha val="69000"/>
                  </a:srgbClr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 flipH="1">
              <a:off x="349250" y="1598384"/>
              <a:ext cx="6032500" cy="5011965"/>
              <a:chOff x="215900" y="996950"/>
              <a:chExt cx="6756400" cy="5613400"/>
            </a:xfrm>
          </p:grpSpPr>
          <p:sp>
            <p:nvSpPr>
              <p:cNvPr id="13" name="椭圆 12"/>
              <p:cNvSpPr/>
              <p:nvPr/>
            </p:nvSpPr>
            <p:spPr>
              <a:xfrm>
                <a:off x="215900" y="996950"/>
                <a:ext cx="6756400" cy="5613400"/>
              </a:xfrm>
              <a:prstGeom prst="ellipse">
                <a:avLst/>
              </a:prstGeom>
              <a:gradFill flip="none" rotWithShape="1">
                <a:gsLst>
                  <a:gs pos="0">
                    <a:srgbClr val="002060">
                      <a:alpha val="88000"/>
                    </a:srgbClr>
                  </a:gs>
                  <a:gs pos="100000">
                    <a:srgbClr val="002060">
                      <a:alpha val="0"/>
                    </a:srgbClr>
                  </a:gs>
                </a:gsLst>
                <a:lin ang="108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pic>
            <p:nvPicPr>
              <p:cNvPr id="14" name="图片 1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539242" y="1026922"/>
                <a:ext cx="5306059" cy="5306061"/>
              </a:xfrm>
              <a:prstGeom prst="rect">
                <a:avLst/>
              </a:prstGeom>
            </p:spPr>
          </p:pic>
        </p:grpSp>
        <p:sp>
          <p:nvSpPr>
            <p:cNvPr id="11" name="剪去对角的矩形 10"/>
            <p:cNvSpPr/>
            <p:nvPr/>
          </p:nvSpPr>
          <p:spPr>
            <a:xfrm>
              <a:off x="228600" y="177800"/>
              <a:ext cx="11734800" cy="6502400"/>
            </a:xfrm>
            <a:prstGeom prst="snip2DiagRect">
              <a:avLst>
                <a:gd name="adj1" fmla="val 0"/>
                <a:gd name="adj2" fmla="val 9440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515938" y="1503364"/>
              <a:ext cx="11196637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 flip="none" rotWithShape="1">
              <a:gsLst>
                <a:gs pos="0">
                  <a:srgbClr val="002060">
                    <a:alpha val="96000"/>
                  </a:srgbClr>
                </a:gs>
                <a:gs pos="100000">
                  <a:srgbClr val="002060">
                    <a:alpha val="69000"/>
                  </a:srgbClr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剪去对角的矩形 9"/>
            <p:cNvSpPr/>
            <p:nvPr/>
          </p:nvSpPr>
          <p:spPr>
            <a:xfrm>
              <a:off x="228600" y="177800"/>
              <a:ext cx="11734800" cy="6502400"/>
            </a:xfrm>
            <a:prstGeom prst="snip2DiagRect">
              <a:avLst>
                <a:gd name="adj1" fmla="val 0"/>
                <a:gd name="adj2" fmla="val 9440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515938" y="1503364"/>
              <a:ext cx="11196637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1F4F-A3E8-41C9-AFB2-5667A41D8B95}" type="datetimeFigureOut">
              <a:rPr lang="zh-CN" altLang="en-US"/>
              <a:t>2024/3/4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B858-DAEB-4B7E-858E-5DFC6FCBEDF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b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b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1F4F-A3E8-41C9-AFB2-5667A41D8B95}" type="datetimeFigureOut">
              <a:rPr lang="zh-CN" altLang="en-US"/>
              <a:t>2024/3/4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B858-DAEB-4B7E-858E-5DFC6FCBEDF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1F4F-A3E8-41C9-AFB2-5667A41D8B95}" type="datetimeFigureOut">
              <a:rPr lang="zh-CN" altLang="en-US"/>
              <a:t>2024/3/4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B858-DAEB-4B7E-858E-5DFC6FCBEDF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1F4F-A3E8-41C9-AFB2-5667A41D8B95}" type="datetimeFigureOut">
              <a:rPr lang="zh-CN" altLang="en-US"/>
              <a:t>2024/3/4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B858-DAEB-4B7E-858E-5DFC6FCBEDF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1F4F-A3E8-41C9-AFB2-5667A41D8B95}" type="datetimeFigureOut">
              <a:rPr lang="zh-CN" altLang="en-US"/>
              <a:t>2024/3/4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B858-DAEB-4B7E-858E-5DFC6FCBEDF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1F4F-A3E8-41C9-AFB2-5667A41D8B95}" type="datetimeFigureOut">
              <a:rPr lang="zh-CN" altLang="en-US"/>
              <a:t>2024/3/4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B858-DAEB-4B7E-858E-5DFC6FCBEDF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1F4F-A3E8-41C9-AFB2-5667A41D8B95}" type="datetimeFigureOut">
              <a:rPr lang="zh-CN" altLang="en-US"/>
              <a:t>2024/3/4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B858-DAEB-4B7E-858E-5DFC6FCBEDF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1F4F-A3E8-41C9-AFB2-5667A41D8B95}" type="datetimeFigureOut">
              <a:rPr lang="zh-CN" altLang="en-US"/>
              <a:t>2024/3/4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B858-DAEB-4B7E-858E-5DFC6FCBEDF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7A1F4F-A3E8-41C9-AFB2-5667A41D8B95}" type="datetimeFigureOut">
              <a:rPr lang="zh-CN" altLang="en-US"/>
              <a:t>2024/3/4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085B858-DAEB-4B7E-858E-5DFC6FCBEDF8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image" Target="../media/image1.jpeg" /><Relationship Id="rId20" Type="http://schemas.openxmlformats.org/officeDocument/2006/relationships/tags" Target="../tags/tag18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111122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822325" y="2633980"/>
            <a:ext cx="6068695" cy="2077720"/>
          </a:xfrm>
          <a:prstGeom prst="rect">
            <a:avLst/>
          </a:prstGeom>
          <a:ln>
            <a:noFill/>
          </a:ln>
        </p:spPr>
        <p:txBody>
          <a:bodyPr wrap="square" anchor="ctr" anchorCtr="0">
            <a:normAutofit fontScale="9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b="1" spc="300">
                <a:solidFill>
                  <a:schemeClr val="bg1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对人工智能的理解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24" name="New picture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</p:pic>
        <p:sp>
          <p:nvSpPr>
            <p:cNvPr id="25" name="矩形 8"/>
            <p:cNvSpPr/>
            <p:nvPr>
              <p:custDataLst>
                <p:tags r:id="rId3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 flip="none" rotWithShape="1">
              <a:gsLst>
                <a:gs pos="0">
                  <a:srgbClr val="002060">
                    <a:alpha val="96000"/>
                  </a:srgbClr>
                </a:gs>
                <a:gs pos="100000">
                  <a:srgbClr val="002060">
                    <a:alpha val="69000"/>
                  </a:srgbClr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剪去对角的矩形 9"/>
            <p:cNvSpPr/>
            <p:nvPr>
              <p:custDataLst>
                <p:tags r:id="rId4"/>
              </p:custDataLst>
            </p:nvPr>
          </p:nvSpPr>
          <p:spPr>
            <a:xfrm>
              <a:off x="228600" y="177800"/>
              <a:ext cx="11734800" cy="6502400"/>
            </a:xfrm>
            <a:prstGeom prst="snip2DiagRect">
              <a:avLst>
                <a:gd name="adj1" fmla="val 0"/>
                <a:gd name="adj2" fmla="val 9440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27" name="直接连接符 10"/>
            <p:cNvCxnSpPr/>
            <p:nvPr>
              <p:custDataLst>
                <p:tags r:id="rId5"/>
              </p:custDataLst>
            </p:nvPr>
          </p:nvCxnSpPr>
          <p:spPr>
            <a:xfrm>
              <a:off x="515938" y="1503364"/>
              <a:ext cx="11196637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圆角矩形 1"/>
          <p:cNvSpPr/>
          <p:nvPr/>
        </p:nvSpPr>
        <p:spPr>
          <a:xfrm>
            <a:off x="516255" y="728980"/>
            <a:ext cx="879475" cy="550545"/>
          </a:xfrm>
          <a:prstGeom prst="roundRect">
            <a:avLst>
              <a:gd name="adj" fmla="val 18448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-</a:t>
            </a:r>
          </a:p>
        </p:txBody>
      </p:sp>
      <p:sp>
        <p:nvSpPr>
          <p:cNvPr id="29" name="圆角矩形 2"/>
          <p:cNvSpPr/>
          <p:nvPr/>
        </p:nvSpPr>
        <p:spPr>
          <a:xfrm>
            <a:off x="1408986" y="728663"/>
            <a:ext cx="8012806" cy="550729"/>
          </a:xfrm>
          <a:prstGeom prst="roundRect">
            <a:avLst>
              <a:gd name="adj" fmla="val 0"/>
            </a:avLst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400" b="1" i="0" spc="300">
                <a:solidFill>
                  <a:schemeClr val="bg1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-</a:t>
            </a:r>
          </a:p>
        </p:txBody>
      </p:sp>
      <p:sp>
        <p:nvSpPr>
          <p:cNvPr id="30" name="圆角矩形 3"/>
          <p:cNvSpPr/>
          <p:nvPr/>
        </p:nvSpPr>
        <p:spPr>
          <a:xfrm>
            <a:off x="9987123" y="728663"/>
            <a:ext cx="1688940" cy="55072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LOGO</a:t>
            </a:r>
          </a:p>
        </p:txBody>
      </p:sp>
      <p:sp>
        <p:nvSpPr>
          <p:cNvPr id="16" name="椭圆 15"/>
          <p:cNvSpPr/>
          <p:nvPr>
            <p:custDataLst>
              <p:tags r:id="rId6"/>
            </p:custDataLst>
          </p:nvPr>
        </p:nvSpPr>
        <p:spPr>
          <a:xfrm>
            <a:off x="5989738" y="2351881"/>
            <a:ext cx="611188" cy="611188"/>
          </a:xfrm>
          <a:prstGeom prst="ellipse">
            <a:avLst/>
          </a:prstGeom>
          <a:solidFill>
            <a:srgbClr val="1352AA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圆角矩形 18"/>
          <p:cNvSpPr/>
          <p:nvPr>
            <p:custDataLst>
              <p:tags r:id="rId7"/>
            </p:custDataLst>
          </p:nvPr>
        </p:nvSpPr>
        <p:spPr>
          <a:xfrm>
            <a:off x="6779742" y="2352675"/>
            <a:ext cx="3775075" cy="609600"/>
          </a:xfrm>
          <a:prstGeom prst="roundRect">
            <a:avLst>
              <a:gd name="adj" fmla="val 50000"/>
            </a:avLst>
          </a:prstGeom>
          <a:solidFill>
            <a:srgbClr val="0D0D0D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文本框 19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7147560" y="2382838"/>
            <a:ext cx="3200438" cy="549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人工智能的历史</a:t>
            </a:r>
          </a:p>
        </p:txBody>
      </p:sp>
      <p:sp>
        <p:nvSpPr>
          <p:cNvPr id="23" name="文本框 21"/>
          <p:cNvSpPr txBox="1">
            <a:spLocks noChangeArrowheads="1"/>
          </p:cNvSpPr>
          <p:nvPr>
            <p:custDataLst>
              <p:tags r:id="rId9"/>
            </p:custDataLst>
          </p:nvPr>
        </p:nvSpPr>
        <p:spPr>
          <a:xfrm>
            <a:off x="6077585" y="2483485"/>
            <a:ext cx="531495" cy="34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 anchor="ctr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zh-CN" sz="1800" b="1">
                <a:solidFill>
                  <a:srgbClr val="000000"/>
                </a:solidFill>
                <a:latin typeface="宋体"/>
                <a:ea typeface="微软雅黑" panose="020b0503020204020204" charset="-122"/>
                <a:sym typeface="宋体"/>
              </a:rPr>
              <a:t>01</a:t>
            </a:r>
            <a:endParaRPr lang="zh-CN" altLang="en-US" sz="1800" b="1">
              <a:solidFill>
                <a:srgbClr val="000000"/>
              </a:solidFill>
              <a:latin typeface="宋体"/>
              <a:ea typeface="微软雅黑" panose="020b0503020204020204" charset="-122"/>
              <a:sym typeface="宋体"/>
            </a:endParaRPr>
          </a:p>
        </p:txBody>
      </p:sp>
      <p:sp>
        <p:nvSpPr>
          <p:cNvPr id="9" name="椭圆 8"/>
          <p:cNvSpPr/>
          <p:nvPr>
            <p:custDataLst>
              <p:tags r:id="rId10"/>
            </p:custDataLst>
          </p:nvPr>
        </p:nvSpPr>
        <p:spPr>
          <a:xfrm>
            <a:off x="5989738" y="3402013"/>
            <a:ext cx="611188" cy="611188"/>
          </a:xfrm>
          <a:prstGeom prst="ellipse">
            <a:avLst/>
          </a:prstGeom>
          <a:solidFill>
            <a:srgbClr val="1352AA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圆角矩形 18"/>
          <p:cNvSpPr/>
          <p:nvPr>
            <p:custDataLst>
              <p:tags r:id="rId11"/>
            </p:custDataLst>
          </p:nvPr>
        </p:nvSpPr>
        <p:spPr>
          <a:xfrm>
            <a:off x="6779742" y="3402807"/>
            <a:ext cx="3775075" cy="609600"/>
          </a:xfrm>
          <a:prstGeom prst="roundRect">
            <a:avLst>
              <a:gd name="adj" fmla="val 50000"/>
            </a:avLst>
          </a:prstGeom>
          <a:solidFill>
            <a:srgbClr val="0D0D0D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文本框 19"/>
          <p:cNvSpPr txBox="1">
            <a:spLocks noChangeArrowheads="1"/>
          </p:cNvSpPr>
          <p:nvPr>
            <p:custDataLst>
              <p:tags r:id="rId12"/>
            </p:custDataLst>
          </p:nvPr>
        </p:nvSpPr>
        <p:spPr>
          <a:xfrm>
            <a:off x="7147560" y="3432970"/>
            <a:ext cx="3200438" cy="549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人工智能的主要技术</a:t>
            </a:r>
          </a:p>
        </p:txBody>
      </p:sp>
      <p:sp>
        <p:nvSpPr>
          <p:cNvPr id="12" name="文本框 21"/>
          <p:cNvSpPr txBox="1">
            <a:spLocks noChangeArrowheads="1"/>
          </p:cNvSpPr>
          <p:nvPr>
            <p:custDataLst>
              <p:tags r:id="rId13"/>
            </p:custDataLst>
          </p:nvPr>
        </p:nvSpPr>
        <p:spPr>
          <a:xfrm>
            <a:off x="6077585" y="3533140"/>
            <a:ext cx="531495" cy="34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 anchor="ctr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zh-CN" sz="1800" b="1">
                <a:solidFill>
                  <a:srgbClr val="000000"/>
                </a:solidFill>
                <a:latin typeface="宋体"/>
                <a:ea typeface="微软雅黑" panose="020b0503020204020204" charset="-122"/>
                <a:sym typeface="宋体"/>
              </a:rPr>
              <a:t>02</a:t>
            </a:r>
            <a:endParaRPr lang="zh-CN" altLang="en-US" sz="1800" b="1">
              <a:solidFill>
                <a:srgbClr val="000000"/>
              </a:solidFill>
              <a:latin typeface="宋体"/>
              <a:ea typeface="微软雅黑" panose="020b0503020204020204" charset="-122"/>
              <a:sym typeface="宋体"/>
            </a:endParaRPr>
          </a:p>
        </p:txBody>
      </p:sp>
      <p:sp>
        <p:nvSpPr>
          <p:cNvPr id="13" name="椭圆 12"/>
          <p:cNvSpPr/>
          <p:nvPr>
            <p:custDataLst>
              <p:tags r:id="rId14"/>
            </p:custDataLst>
          </p:nvPr>
        </p:nvSpPr>
        <p:spPr>
          <a:xfrm>
            <a:off x="5989738" y="4451351"/>
            <a:ext cx="611188" cy="611188"/>
          </a:xfrm>
          <a:prstGeom prst="ellipse">
            <a:avLst/>
          </a:prstGeom>
          <a:solidFill>
            <a:srgbClr val="1352AA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圆角矩形 18"/>
          <p:cNvSpPr/>
          <p:nvPr>
            <p:custDataLst>
              <p:tags r:id="rId15"/>
            </p:custDataLst>
          </p:nvPr>
        </p:nvSpPr>
        <p:spPr>
          <a:xfrm>
            <a:off x="6779742" y="4452145"/>
            <a:ext cx="3775075" cy="609600"/>
          </a:xfrm>
          <a:prstGeom prst="roundRect">
            <a:avLst>
              <a:gd name="adj" fmla="val 50000"/>
            </a:avLst>
          </a:prstGeom>
          <a:solidFill>
            <a:srgbClr val="0D0D0D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文本框 19"/>
          <p:cNvSpPr txBox="1">
            <a:spLocks noChangeArrowheads="1"/>
          </p:cNvSpPr>
          <p:nvPr>
            <p:custDataLst>
              <p:tags r:id="rId16"/>
            </p:custDataLst>
          </p:nvPr>
        </p:nvSpPr>
        <p:spPr>
          <a:xfrm>
            <a:off x="7147560" y="4482308"/>
            <a:ext cx="3200438" cy="549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人工智能的应用</a:t>
            </a:r>
          </a:p>
        </p:txBody>
      </p:sp>
      <p:sp>
        <p:nvSpPr>
          <p:cNvPr id="17" name="文本框 21"/>
          <p:cNvSpPr txBox="1">
            <a:spLocks noChangeArrowheads="1"/>
          </p:cNvSpPr>
          <p:nvPr>
            <p:custDataLst>
              <p:tags r:id="rId17"/>
            </p:custDataLst>
          </p:nvPr>
        </p:nvSpPr>
        <p:spPr>
          <a:xfrm>
            <a:off x="6077585" y="4582795"/>
            <a:ext cx="531495" cy="34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 anchor="ctr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zh-CN" sz="1800" b="1">
                <a:solidFill>
                  <a:srgbClr val="000000"/>
                </a:solidFill>
                <a:latin typeface="宋体"/>
                <a:ea typeface="微软雅黑" panose="020b0503020204020204" charset="-122"/>
                <a:sym typeface="宋体"/>
              </a:rPr>
              <a:t>03</a:t>
            </a:r>
            <a:endParaRPr lang="zh-CN" altLang="en-US" sz="1800" b="1">
              <a:solidFill>
                <a:srgbClr val="000000"/>
              </a:solidFill>
              <a:latin typeface="宋体"/>
              <a:ea typeface="微软雅黑" panose="020b0503020204020204" charset="-122"/>
              <a:sym typeface="宋体"/>
            </a:endParaRPr>
          </a:p>
        </p:txBody>
      </p:sp>
      <p:sp>
        <p:nvSpPr>
          <p:cNvPr id="18" name="文本框 4"/>
          <p:cNvSpPr txBox="1">
            <a:spLocks noChangeArrowheads="1"/>
          </p:cNvSpPr>
          <p:nvPr>
            <p:custDataLst>
              <p:tags r:id="rId18"/>
            </p:custDataLst>
          </p:nvPr>
        </p:nvSpPr>
        <p:spPr>
          <a:xfrm>
            <a:off x="1115359" y="2640156"/>
            <a:ext cx="2226982" cy="700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3600" b="1" spc="300">
                <a:solidFill>
                  <a:srgbClr val="FFFFFF"/>
                </a:solidFill>
                <a:latin typeface="宋体"/>
                <a:ea typeface="微软雅黑" panose="020b0503020204020204" charset="-122"/>
                <a:cs typeface="+mn-ea"/>
                <a:sym typeface="宋体"/>
              </a:rPr>
              <a:t>目录</a:t>
            </a:r>
          </a:p>
        </p:txBody>
      </p:sp>
      <p:sp>
        <p:nvSpPr>
          <p:cNvPr id="20" name="文本框 5"/>
          <p:cNvSpPr txBox="1">
            <a:spLocks noChangeArrowheads="1"/>
          </p:cNvSpPr>
          <p:nvPr>
            <p:custDataLst>
              <p:tags r:id="rId19"/>
            </p:custDataLst>
          </p:nvPr>
        </p:nvSpPr>
        <p:spPr>
          <a:xfrm>
            <a:off x="1115359" y="3352800"/>
            <a:ext cx="2226982" cy="696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zh-CN" sz="3600" b="1" spc="300">
                <a:solidFill>
                  <a:srgbClr val="FFFFFF"/>
                </a:solidFill>
                <a:latin typeface="宋体"/>
                <a:ea typeface="微软雅黑" panose="020b0503020204020204" charset="-122"/>
                <a:sym typeface="宋体"/>
              </a:rPr>
              <a:t>Content</a:t>
            </a:r>
          </a:p>
        </p:txBody>
      </p:sp>
      <p:cxnSp>
        <p:nvCxnSpPr>
          <p:cNvPr id="22" name="直接连接符 21"/>
          <p:cNvCxnSpPr/>
          <p:nvPr>
            <p:custDataLst>
              <p:tags r:id="rId20"/>
            </p:custDataLst>
          </p:nvPr>
        </p:nvCxnSpPr>
        <p:spPr>
          <a:xfrm flipH="1">
            <a:off x="3524250" y="2832100"/>
            <a:ext cx="0" cy="1009650"/>
          </a:xfrm>
          <a:prstGeom prst="line">
            <a:avLst/>
          </a:prstGeom>
          <a:ln w="25400"/>
        </p:spPr>
        <p:style>
          <a:lnRef idx="1">
            <a:srgbClr val="FC4653"/>
          </a:lnRef>
          <a:fillRef idx="0">
            <a:srgbClr val="FC4653"/>
          </a:fillRef>
          <a:effectRef idx="0">
            <a:srgbClr val="FC4653"/>
          </a:effectRef>
          <a:fontRef idx="minor">
            <a:sysClr val="windowText" lastClr="000000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14341" name="New picture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</p:pic>
        <p:sp>
          <p:nvSpPr>
            <p:cNvPr id="14342" name="矩形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 flip="none" rotWithShape="1">
              <a:gsLst>
                <a:gs pos="0">
                  <a:srgbClr val="002060">
                    <a:alpha val="96000"/>
                  </a:srgbClr>
                </a:gs>
                <a:gs pos="100000">
                  <a:srgbClr val="002060">
                    <a:alpha val="69000"/>
                  </a:srgbClr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343" name="剪去对角的矩形 9"/>
            <p:cNvSpPr/>
            <p:nvPr/>
          </p:nvSpPr>
          <p:spPr>
            <a:xfrm>
              <a:off x="228600" y="177800"/>
              <a:ext cx="11734800" cy="6502400"/>
            </a:xfrm>
            <a:prstGeom prst="snip2DiagRect">
              <a:avLst>
                <a:gd name="adj1" fmla="val 0"/>
                <a:gd name="adj2" fmla="val 9440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14344" name="直接连接符 10"/>
            <p:cNvCxnSpPr/>
            <p:nvPr/>
          </p:nvCxnSpPr>
          <p:spPr>
            <a:xfrm>
              <a:off x="515938" y="1503364"/>
              <a:ext cx="11196637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345" name="圆角矩形 1"/>
          <p:cNvSpPr/>
          <p:nvPr/>
        </p:nvSpPr>
        <p:spPr>
          <a:xfrm>
            <a:off x="516255" y="728980"/>
            <a:ext cx="879475" cy="550545"/>
          </a:xfrm>
          <a:prstGeom prst="roundRect">
            <a:avLst>
              <a:gd name="adj" fmla="val 18448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0</a:t>
            </a:r>
          </a:p>
        </p:txBody>
      </p:sp>
      <p:sp>
        <p:nvSpPr>
          <p:cNvPr id="14346" name="圆角矩形 2"/>
          <p:cNvSpPr/>
          <p:nvPr/>
        </p:nvSpPr>
        <p:spPr>
          <a:xfrm>
            <a:off x="1408986" y="728663"/>
            <a:ext cx="8012806" cy="550729"/>
          </a:xfrm>
          <a:prstGeom prst="roundRect">
            <a:avLst>
              <a:gd name="adj" fmla="val 0"/>
            </a:avLst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400" b="1" i="0" spc="300">
                <a:solidFill>
                  <a:schemeClr val="bg1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对人工智能的理解</a:t>
            </a:r>
          </a:p>
        </p:txBody>
      </p:sp>
      <p:sp>
        <p:nvSpPr>
          <p:cNvPr id="14347" name="圆角矩形 3"/>
          <p:cNvSpPr/>
          <p:nvPr/>
        </p:nvSpPr>
        <p:spPr>
          <a:xfrm>
            <a:off x="9987123" y="728663"/>
            <a:ext cx="1688940" cy="55072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LOGO</a:t>
            </a:r>
          </a:p>
        </p:txBody>
      </p:sp>
      <p:sp>
        <p:nvSpPr>
          <p:cNvPr id="14339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838200" y="13468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</a:lstStyle>
          <a:p>
            <a:fld id="{73B25E68-99F1-4046-B09B-134B52642AC8}" type="datetimeFigureOut"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2024/3/4</a:t>
            </a:fld>
            <a:endParaRPr lang="zh-CN" altLang="en-US">
              <a:solidFill>
                <a:srgbClr val="FFFFFF"/>
              </a:solidFill>
              <a:latin typeface="宋体"/>
              <a:sym typeface="宋体"/>
            </a:endParaRPr>
          </a:p>
        </p:txBody>
      </p:sp>
      <p:sp>
        <p:nvSpPr>
          <p:cNvPr id="14340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8610600" y="13468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</a:lstStyle>
          <a:p>
            <a:fld id="{3E3CA578-6D8C-4084-809D-66D25A20E1A2}" type="slidenum"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3</a:t>
            </a:fld>
            <a:endParaRPr lang="zh-CN" altLang="en-US">
              <a:solidFill>
                <a:srgbClr val="FFFFFF"/>
              </a:solidFill>
              <a:latin typeface="宋体"/>
              <a:sym typeface="宋体"/>
            </a:endParaRPr>
          </a:p>
        </p:txBody>
      </p:sp>
      <p:sp>
        <p:nvSpPr>
          <p:cNvPr id="40" name="Shape 439"/>
          <p:cNvSpPr/>
          <p:nvPr/>
        </p:nvSpPr>
        <p:spPr>
          <a:xfrm rot="7995305">
            <a:off x="1253814" y="2267251"/>
            <a:ext cx="2262439" cy="970874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9" y="0"/>
                </a:moveTo>
                <a:cubicBezTo>
                  <a:pt x="4265" y="0"/>
                  <a:pt x="2471" y="3346"/>
                  <a:pt x="1925" y="7895"/>
                </a:cubicBezTo>
                <a:cubicBezTo>
                  <a:pt x="1838" y="8621"/>
                  <a:pt x="1556" y="9122"/>
                  <a:pt x="1232" y="9122"/>
                </a:cubicBezTo>
                <a:lnTo>
                  <a:pt x="0" y="9122"/>
                </a:lnTo>
                <a:lnTo>
                  <a:pt x="0" y="12478"/>
                </a:lnTo>
                <a:lnTo>
                  <a:pt x="1232" y="12478"/>
                </a:lnTo>
                <a:cubicBezTo>
                  <a:pt x="1555" y="12478"/>
                  <a:pt x="1838" y="12980"/>
                  <a:pt x="1925" y="13705"/>
                </a:cubicBezTo>
                <a:cubicBezTo>
                  <a:pt x="2471" y="18253"/>
                  <a:pt x="4265" y="21599"/>
                  <a:pt x="6389" y="21600"/>
                </a:cubicBezTo>
                <a:cubicBezTo>
                  <a:pt x="8513" y="21600"/>
                  <a:pt x="10309" y="18255"/>
                  <a:pt x="10854" y="13705"/>
                </a:cubicBezTo>
                <a:cubicBezTo>
                  <a:pt x="10941" y="12981"/>
                  <a:pt x="11224" y="12478"/>
                  <a:pt x="11547" y="12478"/>
                </a:cubicBezTo>
                <a:cubicBezTo>
                  <a:pt x="11547" y="12478"/>
                  <a:pt x="21600" y="12478"/>
                  <a:pt x="21600" y="12478"/>
                </a:cubicBezTo>
                <a:lnTo>
                  <a:pt x="21600" y="9122"/>
                </a:lnTo>
                <a:lnTo>
                  <a:pt x="11549" y="9122"/>
                </a:lnTo>
                <a:cubicBezTo>
                  <a:pt x="11225" y="9122"/>
                  <a:pt x="10941" y="8622"/>
                  <a:pt x="10854" y="7895"/>
                </a:cubicBezTo>
                <a:cubicBezTo>
                  <a:pt x="10644" y="6124"/>
                  <a:pt x="10241" y="4500"/>
                  <a:pt x="9668" y="3165"/>
                </a:cubicBezTo>
                <a:cubicBezTo>
                  <a:pt x="8793" y="1124"/>
                  <a:pt x="7627" y="0"/>
                  <a:pt x="6389" y="0"/>
                </a:cubicBezTo>
                <a:close/>
              </a:path>
            </a:pathLst>
          </a:custGeom>
          <a:solidFill>
            <a:srgbClr val="0242BA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5113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30353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45593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60833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椭圆 41"/>
          <p:cNvSpPr/>
          <p:nvPr/>
        </p:nvSpPr>
        <p:spPr>
          <a:xfrm>
            <a:off x="1162141" y="3473116"/>
            <a:ext cx="562708" cy="562708"/>
          </a:xfrm>
          <a:prstGeom prst="ellipse">
            <a:avLst/>
          </a:prstGeom>
          <a:solidFill>
            <a:srgbClr val="0242BA"/>
          </a:solidFill>
          <a:ln w="28575">
            <a:solidFill>
              <a:srgbClr val="000000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pPr algn="ctr"/>
            <a:r>
              <a:rPr lang="zh-CN" altLang="zh-CN" b="0" i="0">
                <a:solidFill>
                  <a:srgbClr val="FFFFFF"/>
                </a:solidFill>
                <a:latin typeface="宋体"/>
                <a:sym typeface="宋体"/>
              </a:rPr>
              <a:t>A</a:t>
            </a:r>
            <a:endParaRPr lang="zh-CN" altLang="en-US" b="0" i="0">
              <a:solidFill>
                <a:srgbClr val="FFFFFF"/>
              </a:solidFill>
              <a:latin typeface="宋体"/>
              <a:sym typeface="宋体"/>
            </a:endParaRPr>
          </a:p>
        </p:txBody>
      </p:sp>
      <p:sp>
        <p:nvSpPr>
          <p:cNvPr id="43" name="KSO_Shape"/>
          <p:cNvSpPr/>
          <p:nvPr/>
        </p:nvSpPr>
        <p:spPr>
          <a:xfrm>
            <a:off x="2427237" y="2168910"/>
            <a:ext cx="551274" cy="475933"/>
          </a:xfrm>
          <a:custGeom>
            <a:gdLst>
              <a:gd name="T0" fmla="*/ 1814848 w 5325"/>
              <a:gd name="T1" fmla="*/ 1012065 h 4595"/>
              <a:gd name="T2" fmla="*/ 90510 w 5325"/>
              <a:gd name="T3" fmla="*/ 0 h 4595"/>
              <a:gd name="T4" fmla="*/ 0 w 5325"/>
              <a:gd name="T5" fmla="*/ 1012065 h 4595"/>
              <a:gd name="T6" fmla="*/ 459346 w 5325"/>
              <a:gd name="T7" fmla="*/ 1169473 h 4595"/>
              <a:gd name="T8" fmla="*/ 502276 w 5325"/>
              <a:gd name="T9" fmla="*/ 1643845 h 4595"/>
              <a:gd name="T10" fmla="*/ 630349 w 5325"/>
              <a:gd name="T11" fmla="*/ 1169473 h 4595"/>
              <a:gd name="T12" fmla="*/ 1275366 w 5325"/>
              <a:gd name="T13" fmla="*/ 1169473 h 4595"/>
              <a:gd name="T14" fmla="*/ 1403439 w 5325"/>
              <a:gd name="T15" fmla="*/ 1643845 h 4595"/>
              <a:gd name="T16" fmla="*/ 1446011 w 5325"/>
              <a:gd name="T17" fmla="*/ 1169473 h 4595"/>
              <a:gd name="T18" fmla="*/ 1905000 w 5325"/>
              <a:gd name="T19" fmla="*/ 1012065 h 4595"/>
              <a:gd name="T20" fmla="*/ 1653862 w 5325"/>
              <a:gd name="T21" fmla="*/ 977363 h 4595"/>
              <a:gd name="T22" fmla="*/ 1653504 w 5325"/>
              <a:gd name="T23" fmla="*/ 984518 h 4595"/>
              <a:gd name="T24" fmla="*/ 1651000 w 5325"/>
              <a:gd name="T25" fmla="*/ 990958 h 4595"/>
              <a:gd name="T26" fmla="*/ 1648138 w 5325"/>
              <a:gd name="T27" fmla="*/ 996682 h 4595"/>
              <a:gd name="T28" fmla="*/ 1643845 w 5325"/>
              <a:gd name="T29" fmla="*/ 1002048 h 4595"/>
              <a:gd name="T30" fmla="*/ 1638837 w 5325"/>
              <a:gd name="T31" fmla="*/ 1005983 h 4595"/>
              <a:gd name="T32" fmla="*/ 1632755 w 5325"/>
              <a:gd name="T33" fmla="*/ 1009561 h 4595"/>
              <a:gd name="T34" fmla="*/ 1626673 w 5325"/>
              <a:gd name="T35" fmla="*/ 1011349 h 4595"/>
              <a:gd name="T36" fmla="*/ 1619518 w 5325"/>
              <a:gd name="T37" fmla="*/ 1012065 h 4595"/>
              <a:gd name="T38" fmla="*/ 1149439 w 5325"/>
              <a:gd name="T39" fmla="*/ 1012065 h 4595"/>
              <a:gd name="T40" fmla="*/ 1142642 w 5325"/>
              <a:gd name="T41" fmla="*/ 1011349 h 4595"/>
              <a:gd name="T42" fmla="*/ 1135845 w 5325"/>
              <a:gd name="T43" fmla="*/ 1009561 h 4595"/>
              <a:gd name="T44" fmla="*/ 1130121 w 5325"/>
              <a:gd name="T45" fmla="*/ 1005983 h 4595"/>
              <a:gd name="T46" fmla="*/ 1125470 w 5325"/>
              <a:gd name="T47" fmla="*/ 1002048 h 4595"/>
              <a:gd name="T48" fmla="*/ 1120820 w 5325"/>
              <a:gd name="T49" fmla="*/ 996682 h 4595"/>
              <a:gd name="T50" fmla="*/ 1117958 w 5325"/>
              <a:gd name="T51" fmla="*/ 990958 h 4595"/>
              <a:gd name="T52" fmla="*/ 1115811 w 5325"/>
              <a:gd name="T53" fmla="*/ 984518 h 4595"/>
              <a:gd name="T54" fmla="*/ 1115454 w 5325"/>
              <a:gd name="T55" fmla="*/ 977363 h 4595"/>
              <a:gd name="T56" fmla="*/ 1115454 w 5325"/>
              <a:gd name="T57" fmla="*/ 731592 h 4595"/>
              <a:gd name="T58" fmla="*/ 1115811 w 5325"/>
              <a:gd name="T59" fmla="*/ 724437 h 4595"/>
              <a:gd name="T60" fmla="*/ 1117958 w 5325"/>
              <a:gd name="T61" fmla="*/ 718355 h 4595"/>
              <a:gd name="T62" fmla="*/ 1120820 w 5325"/>
              <a:gd name="T63" fmla="*/ 712273 h 4595"/>
              <a:gd name="T64" fmla="*/ 1125470 w 5325"/>
              <a:gd name="T65" fmla="*/ 707265 h 4595"/>
              <a:gd name="T66" fmla="*/ 1130121 w 5325"/>
              <a:gd name="T67" fmla="*/ 702972 h 4595"/>
              <a:gd name="T68" fmla="*/ 1135845 w 5325"/>
              <a:gd name="T69" fmla="*/ 699752 h 4595"/>
              <a:gd name="T70" fmla="*/ 1142642 w 5325"/>
              <a:gd name="T71" fmla="*/ 697606 h 4595"/>
              <a:gd name="T72" fmla="*/ 1149439 w 5325"/>
              <a:gd name="T73" fmla="*/ 697248 h 4595"/>
              <a:gd name="T74" fmla="*/ 1619518 w 5325"/>
              <a:gd name="T75" fmla="*/ 697248 h 4595"/>
              <a:gd name="T76" fmla="*/ 1626673 w 5325"/>
              <a:gd name="T77" fmla="*/ 697606 h 4595"/>
              <a:gd name="T78" fmla="*/ 1632755 w 5325"/>
              <a:gd name="T79" fmla="*/ 699752 h 4595"/>
              <a:gd name="T80" fmla="*/ 1638837 w 5325"/>
              <a:gd name="T81" fmla="*/ 702972 h 4595"/>
              <a:gd name="T82" fmla="*/ 1643845 w 5325"/>
              <a:gd name="T83" fmla="*/ 707265 h 4595"/>
              <a:gd name="T84" fmla="*/ 1648138 w 5325"/>
              <a:gd name="T85" fmla="*/ 712273 h 4595"/>
              <a:gd name="T86" fmla="*/ 1651000 w 5325"/>
              <a:gd name="T87" fmla="*/ 718355 h 4595"/>
              <a:gd name="T88" fmla="*/ 1653504 w 5325"/>
              <a:gd name="T89" fmla="*/ 724437 h 4595"/>
              <a:gd name="T90" fmla="*/ 1653862 w 5325"/>
              <a:gd name="T91" fmla="*/ 731592 h 459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5325" h="4595">
                <a:moveTo>
                  <a:pt x="5325" y="2829"/>
                </a:moveTo>
                <a:lnTo>
                  <a:pt x="5073" y="2829"/>
                </a:lnTo>
                <a:lnTo>
                  <a:pt x="5073" y="0"/>
                </a:lnTo>
                <a:lnTo>
                  <a:pt x="253" y="0"/>
                </a:lnTo>
                <a:lnTo>
                  <a:pt x="253" y="2829"/>
                </a:lnTo>
                <a:lnTo>
                  <a:pt x="0" y="2829"/>
                </a:lnTo>
                <a:lnTo>
                  <a:pt x="0" y="3269"/>
                </a:lnTo>
                <a:lnTo>
                  <a:pt x="1284" y="3269"/>
                </a:lnTo>
                <a:lnTo>
                  <a:pt x="926" y="4595"/>
                </a:lnTo>
                <a:lnTo>
                  <a:pt x="1404" y="4595"/>
                </a:lnTo>
                <a:lnTo>
                  <a:pt x="1762" y="3269"/>
                </a:lnTo>
                <a:lnTo>
                  <a:pt x="3565" y="3269"/>
                </a:lnTo>
                <a:lnTo>
                  <a:pt x="3764" y="4009"/>
                </a:lnTo>
                <a:lnTo>
                  <a:pt x="3923" y="4595"/>
                </a:lnTo>
                <a:lnTo>
                  <a:pt x="4400" y="4595"/>
                </a:lnTo>
                <a:lnTo>
                  <a:pt x="4042" y="3269"/>
                </a:lnTo>
                <a:lnTo>
                  <a:pt x="5325" y="3269"/>
                </a:lnTo>
                <a:lnTo>
                  <a:pt x="5325" y="2829"/>
                </a:lnTo>
                <a:close/>
                <a:moveTo>
                  <a:pt x="4623" y="2732"/>
                </a:moveTo>
                <a:lnTo>
                  <a:pt x="4623" y="2732"/>
                </a:lnTo>
                <a:lnTo>
                  <a:pt x="4623" y="2742"/>
                </a:lnTo>
                <a:lnTo>
                  <a:pt x="4622" y="2752"/>
                </a:lnTo>
                <a:lnTo>
                  <a:pt x="4619" y="2760"/>
                </a:lnTo>
                <a:lnTo>
                  <a:pt x="4615" y="2770"/>
                </a:lnTo>
                <a:lnTo>
                  <a:pt x="4612" y="2779"/>
                </a:lnTo>
                <a:lnTo>
                  <a:pt x="4607" y="2786"/>
                </a:lnTo>
                <a:lnTo>
                  <a:pt x="4601" y="2794"/>
                </a:lnTo>
                <a:lnTo>
                  <a:pt x="4595" y="2801"/>
                </a:lnTo>
                <a:lnTo>
                  <a:pt x="4588" y="2807"/>
                </a:lnTo>
                <a:lnTo>
                  <a:pt x="4581" y="2812"/>
                </a:lnTo>
                <a:lnTo>
                  <a:pt x="4573" y="2817"/>
                </a:lnTo>
                <a:lnTo>
                  <a:pt x="4564" y="2822"/>
                </a:lnTo>
                <a:lnTo>
                  <a:pt x="4555" y="2824"/>
                </a:lnTo>
                <a:lnTo>
                  <a:pt x="4547" y="2827"/>
                </a:lnTo>
                <a:lnTo>
                  <a:pt x="4537" y="2828"/>
                </a:lnTo>
                <a:lnTo>
                  <a:pt x="4527" y="2829"/>
                </a:lnTo>
                <a:lnTo>
                  <a:pt x="3213" y="2829"/>
                </a:lnTo>
                <a:lnTo>
                  <a:pt x="3203" y="2828"/>
                </a:lnTo>
                <a:lnTo>
                  <a:pt x="3194" y="2827"/>
                </a:lnTo>
                <a:lnTo>
                  <a:pt x="3185" y="2824"/>
                </a:lnTo>
                <a:lnTo>
                  <a:pt x="3175" y="2822"/>
                </a:lnTo>
                <a:lnTo>
                  <a:pt x="3168" y="2817"/>
                </a:lnTo>
                <a:lnTo>
                  <a:pt x="3159" y="2812"/>
                </a:lnTo>
                <a:lnTo>
                  <a:pt x="3152" y="2807"/>
                </a:lnTo>
                <a:lnTo>
                  <a:pt x="3146" y="2801"/>
                </a:lnTo>
                <a:lnTo>
                  <a:pt x="3140" y="2794"/>
                </a:lnTo>
                <a:lnTo>
                  <a:pt x="3133" y="2786"/>
                </a:lnTo>
                <a:lnTo>
                  <a:pt x="3129" y="2779"/>
                </a:lnTo>
                <a:lnTo>
                  <a:pt x="3125" y="2770"/>
                </a:lnTo>
                <a:lnTo>
                  <a:pt x="3121" y="2760"/>
                </a:lnTo>
                <a:lnTo>
                  <a:pt x="3119" y="2752"/>
                </a:lnTo>
                <a:lnTo>
                  <a:pt x="3118" y="2742"/>
                </a:lnTo>
                <a:lnTo>
                  <a:pt x="3118" y="2732"/>
                </a:lnTo>
                <a:lnTo>
                  <a:pt x="3118" y="2045"/>
                </a:lnTo>
                <a:lnTo>
                  <a:pt x="3118" y="2035"/>
                </a:lnTo>
                <a:lnTo>
                  <a:pt x="3119" y="2025"/>
                </a:lnTo>
                <a:lnTo>
                  <a:pt x="3121" y="2016"/>
                </a:lnTo>
                <a:lnTo>
                  <a:pt x="3125" y="2008"/>
                </a:lnTo>
                <a:lnTo>
                  <a:pt x="3129" y="1999"/>
                </a:lnTo>
                <a:lnTo>
                  <a:pt x="3133" y="1991"/>
                </a:lnTo>
                <a:lnTo>
                  <a:pt x="3140" y="1983"/>
                </a:lnTo>
                <a:lnTo>
                  <a:pt x="3146" y="1977"/>
                </a:lnTo>
                <a:lnTo>
                  <a:pt x="3152" y="1971"/>
                </a:lnTo>
                <a:lnTo>
                  <a:pt x="3159" y="1965"/>
                </a:lnTo>
                <a:lnTo>
                  <a:pt x="3168" y="1960"/>
                </a:lnTo>
                <a:lnTo>
                  <a:pt x="3175" y="1956"/>
                </a:lnTo>
                <a:lnTo>
                  <a:pt x="3185" y="1953"/>
                </a:lnTo>
                <a:lnTo>
                  <a:pt x="3194" y="1950"/>
                </a:lnTo>
                <a:lnTo>
                  <a:pt x="3203" y="1949"/>
                </a:lnTo>
                <a:lnTo>
                  <a:pt x="3213" y="1949"/>
                </a:lnTo>
                <a:lnTo>
                  <a:pt x="4527" y="1949"/>
                </a:lnTo>
                <a:lnTo>
                  <a:pt x="4537" y="1949"/>
                </a:lnTo>
                <a:lnTo>
                  <a:pt x="4547" y="1950"/>
                </a:lnTo>
                <a:lnTo>
                  <a:pt x="4555" y="1953"/>
                </a:lnTo>
                <a:lnTo>
                  <a:pt x="4564" y="1956"/>
                </a:lnTo>
                <a:lnTo>
                  <a:pt x="4573" y="1960"/>
                </a:lnTo>
                <a:lnTo>
                  <a:pt x="4581" y="1965"/>
                </a:lnTo>
                <a:lnTo>
                  <a:pt x="4588" y="1971"/>
                </a:lnTo>
                <a:lnTo>
                  <a:pt x="4595" y="1977"/>
                </a:lnTo>
                <a:lnTo>
                  <a:pt x="4601" y="1983"/>
                </a:lnTo>
                <a:lnTo>
                  <a:pt x="4607" y="1991"/>
                </a:lnTo>
                <a:lnTo>
                  <a:pt x="4612" y="1999"/>
                </a:lnTo>
                <a:lnTo>
                  <a:pt x="4615" y="2008"/>
                </a:lnTo>
                <a:lnTo>
                  <a:pt x="4619" y="2016"/>
                </a:lnTo>
                <a:lnTo>
                  <a:pt x="4622" y="2025"/>
                </a:lnTo>
                <a:lnTo>
                  <a:pt x="4623" y="2035"/>
                </a:lnTo>
                <a:lnTo>
                  <a:pt x="4623" y="2045"/>
                </a:lnTo>
                <a:lnTo>
                  <a:pt x="4623" y="2732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矩形 43"/>
          <p:cNvSpPr/>
          <p:nvPr/>
        </p:nvSpPr>
        <p:spPr>
          <a:xfrm>
            <a:off x="1913663" y="3217588"/>
            <a:ext cx="3784444" cy="255329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800" b="0" i="0">
                <a:solidFill>
                  <a:srgbClr val="B2B2B2"/>
                </a:solidFill>
                <a:latin typeface="宋体"/>
                <a:sym typeface="宋体"/>
              </a:rPr>
              <a:t>人工智能(AI)是一种涵盖了多个领域和技术的科学，其目标是模拟和执行人类智能的各种表现形式，包括学习、推理、知识表达、规划、感知和解决问题等</a:t>
            </a:r>
          </a:p>
        </p:txBody>
      </p:sp>
      <p:sp>
        <p:nvSpPr>
          <p:cNvPr id="45" name="Shape 439"/>
          <p:cNvSpPr/>
          <p:nvPr/>
        </p:nvSpPr>
        <p:spPr>
          <a:xfrm rot="7995305">
            <a:off x="6447124" y="2267252"/>
            <a:ext cx="2262439" cy="970874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389" y="0"/>
                </a:moveTo>
                <a:cubicBezTo>
                  <a:pt x="4265" y="0"/>
                  <a:pt x="2471" y="3346"/>
                  <a:pt x="1925" y="7895"/>
                </a:cubicBezTo>
                <a:cubicBezTo>
                  <a:pt x="1838" y="8621"/>
                  <a:pt x="1556" y="9122"/>
                  <a:pt x="1232" y="9122"/>
                </a:cubicBezTo>
                <a:lnTo>
                  <a:pt x="0" y="9122"/>
                </a:lnTo>
                <a:lnTo>
                  <a:pt x="0" y="12478"/>
                </a:lnTo>
                <a:lnTo>
                  <a:pt x="1232" y="12478"/>
                </a:lnTo>
                <a:cubicBezTo>
                  <a:pt x="1555" y="12478"/>
                  <a:pt x="1838" y="12980"/>
                  <a:pt x="1925" y="13705"/>
                </a:cubicBezTo>
                <a:cubicBezTo>
                  <a:pt x="2471" y="18253"/>
                  <a:pt x="4265" y="21599"/>
                  <a:pt x="6389" y="21600"/>
                </a:cubicBezTo>
                <a:cubicBezTo>
                  <a:pt x="8513" y="21600"/>
                  <a:pt x="10309" y="18255"/>
                  <a:pt x="10854" y="13705"/>
                </a:cubicBezTo>
                <a:cubicBezTo>
                  <a:pt x="10941" y="12981"/>
                  <a:pt x="11224" y="12478"/>
                  <a:pt x="11547" y="12478"/>
                </a:cubicBezTo>
                <a:cubicBezTo>
                  <a:pt x="11547" y="12478"/>
                  <a:pt x="21600" y="12478"/>
                  <a:pt x="21600" y="12478"/>
                </a:cubicBezTo>
                <a:lnTo>
                  <a:pt x="21600" y="9122"/>
                </a:lnTo>
                <a:lnTo>
                  <a:pt x="11549" y="9122"/>
                </a:lnTo>
                <a:cubicBezTo>
                  <a:pt x="11225" y="9122"/>
                  <a:pt x="10941" y="8622"/>
                  <a:pt x="10854" y="7895"/>
                </a:cubicBezTo>
                <a:cubicBezTo>
                  <a:pt x="10644" y="6124"/>
                  <a:pt x="10241" y="4500"/>
                  <a:pt x="9668" y="3165"/>
                </a:cubicBezTo>
                <a:cubicBezTo>
                  <a:pt x="8793" y="1124"/>
                  <a:pt x="7627" y="0"/>
                  <a:pt x="6389" y="0"/>
                </a:cubicBezTo>
                <a:close/>
              </a:path>
            </a:pathLst>
          </a:custGeom>
          <a:solidFill>
            <a:srgbClr val="0242BA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5113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30353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45593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60833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椭圆 45"/>
          <p:cNvSpPr/>
          <p:nvPr/>
        </p:nvSpPr>
        <p:spPr>
          <a:xfrm>
            <a:off x="6355451" y="3473117"/>
            <a:ext cx="562708" cy="562708"/>
          </a:xfrm>
          <a:prstGeom prst="ellipse">
            <a:avLst/>
          </a:prstGeom>
          <a:solidFill>
            <a:srgbClr val="0242BA"/>
          </a:solidFill>
          <a:ln w="28575">
            <a:solidFill>
              <a:srgbClr val="000000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pPr algn="ctr"/>
            <a:r>
              <a:rPr lang="zh-CN" altLang="zh-CN" b="0" i="0">
                <a:solidFill>
                  <a:srgbClr val="FFFFFF"/>
                </a:solidFill>
                <a:latin typeface="宋体"/>
                <a:sym typeface="宋体"/>
              </a:rPr>
              <a:t>B</a:t>
            </a:r>
            <a:endParaRPr lang="zh-CN" altLang="en-US" b="0" i="0">
              <a:solidFill>
                <a:srgbClr val="FFFFFF"/>
              </a:solidFill>
              <a:latin typeface="宋体"/>
              <a:sym typeface="宋体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7106973" y="3217589"/>
            <a:ext cx="3784444" cy="2553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800" b="0" i="0">
                <a:solidFill>
                  <a:srgbClr val="B2B2B2"/>
                </a:solidFill>
                <a:latin typeface="宋体"/>
                <a:sym typeface="宋体"/>
              </a:rPr>
              <a:t>AI 的应用范围广泛，从简单的计算任务到复杂的图像识别和自然语言处理，都可以看到 AI 的身影</a:t>
            </a:r>
          </a:p>
        </p:txBody>
      </p:sp>
      <p:sp>
        <p:nvSpPr>
          <p:cNvPr id="48" name="KSO_Shape"/>
          <p:cNvSpPr/>
          <p:nvPr/>
        </p:nvSpPr>
        <p:spPr>
          <a:xfrm>
            <a:off x="7620547" y="2184989"/>
            <a:ext cx="551274" cy="443776"/>
          </a:xfrm>
          <a:custGeom>
            <a:gdLst>
              <a:gd name="T0" fmla="*/ 913166 w 4940"/>
              <a:gd name="T1" fmla="*/ 216832 h 3973"/>
              <a:gd name="T2" fmla="*/ 832184 w 4940"/>
              <a:gd name="T3" fmla="*/ 139667 h 3973"/>
              <a:gd name="T4" fmla="*/ 750431 w 4940"/>
              <a:gd name="T5" fmla="*/ 81408 h 3973"/>
              <a:gd name="T6" fmla="*/ 668293 w 4940"/>
              <a:gd name="T7" fmla="*/ 40897 h 3973"/>
              <a:gd name="T8" fmla="*/ 586925 w 4940"/>
              <a:gd name="T9" fmla="*/ 14661 h 3973"/>
              <a:gd name="T10" fmla="*/ 506715 w 4940"/>
              <a:gd name="T11" fmla="*/ 2315 h 3973"/>
              <a:gd name="T12" fmla="*/ 429203 w 4940"/>
              <a:gd name="T13" fmla="*/ 772 h 3973"/>
              <a:gd name="T14" fmla="*/ 354777 w 4940"/>
              <a:gd name="T15" fmla="*/ 8102 h 3973"/>
              <a:gd name="T16" fmla="*/ 285364 w 4940"/>
              <a:gd name="T17" fmla="*/ 22763 h 3973"/>
              <a:gd name="T18" fmla="*/ 220965 w 4940"/>
              <a:gd name="T19" fmla="*/ 42826 h 3973"/>
              <a:gd name="T20" fmla="*/ 136898 w 4940"/>
              <a:gd name="T21" fmla="*/ 77164 h 3973"/>
              <a:gd name="T22" fmla="*/ 52060 w 4940"/>
              <a:gd name="T23" fmla="*/ 123077 h 3973"/>
              <a:gd name="T24" fmla="*/ 0 w 4940"/>
              <a:gd name="T25" fmla="*/ 158573 h 3973"/>
              <a:gd name="T26" fmla="*/ 23523 w 4940"/>
              <a:gd name="T27" fmla="*/ 1411336 h 3973"/>
              <a:gd name="T28" fmla="*/ 90237 w 4940"/>
              <a:gd name="T29" fmla="*/ 1371211 h 3973"/>
              <a:gd name="T30" fmla="*/ 191271 w 4940"/>
              <a:gd name="T31" fmla="*/ 1323755 h 3973"/>
              <a:gd name="T32" fmla="*/ 252200 w 4940"/>
              <a:gd name="T33" fmla="*/ 1302149 h 3973"/>
              <a:gd name="T34" fmla="*/ 319300 w 4940"/>
              <a:gd name="T35" fmla="*/ 1284787 h 3973"/>
              <a:gd name="T36" fmla="*/ 391798 w 4940"/>
              <a:gd name="T37" fmla="*/ 1273212 h 3973"/>
              <a:gd name="T38" fmla="*/ 467381 w 4940"/>
              <a:gd name="T39" fmla="*/ 1270511 h 3973"/>
              <a:gd name="T40" fmla="*/ 546434 w 4940"/>
              <a:gd name="T41" fmla="*/ 1277070 h 3973"/>
              <a:gd name="T42" fmla="*/ 627802 w 4940"/>
              <a:gd name="T43" fmla="*/ 1295975 h 3973"/>
              <a:gd name="T44" fmla="*/ 709555 w 4940"/>
              <a:gd name="T45" fmla="*/ 1329156 h 3973"/>
              <a:gd name="T46" fmla="*/ 791693 w 4940"/>
              <a:gd name="T47" fmla="*/ 1378155 h 3973"/>
              <a:gd name="T48" fmla="*/ 873061 w 4940"/>
              <a:gd name="T49" fmla="*/ 1445288 h 3973"/>
              <a:gd name="T50" fmla="*/ 952500 w 4940"/>
              <a:gd name="T51" fmla="*/ 1532870 h 3973"/>
              <a:gd name="T52" fmla="*/ 1011887 w 4940"/>
              <a:gd name="T53" fmla="*/ 1465351 h 3973"/>
              <a:gd name="T54" fmla="*/ 1092868 w 4940"/>
              <a:gd name="T55" fmla="*/ 1393588 h 3973"/>
              <a:gd name="T56" fmla="*/ 1175007 w 4940"/>
              <a:gd name="T57" fmla="*/ 1339959 h 3973"/>
              <a:gd name="T58" fmla="*/ 1256760 w 4940"/>
              <a:gd name="T59" fmla="*/ 1302920 h 3973"/>
              <a:gd name="T60" fmla="*/ 1338128 w 4940"/>
              <a:gd name="T61" fmla="*/ 1280928 h 3973"/>
              <a:gd name="T62" fmla="*/ 1417952 w 4940"/>
              <a:gd name="T63" fmla="*/ 1270897 h 3973"/>
              <a:gd name="T64" fmla="*/ 1494692 w 4940"/>
              <a:gd name="T65" fmla="*/ 1271669 h 3973"/>
              <a:gd name="T66" fmla="*/ 1567962 w 4940"/>
              <a:gd name="T67" fmla="*/ 1281314 h 3973"/>
              <a:gd name="T68" fmla="*/ 1635832 w 4940"/>
              <a:gd name="T69" fmla="*/ 1297519 h 3973"/>
              <a:gd name="T70" fmla="*/ 1698689 w 4940"/>
              <a:gd name="T71" fmla="*/ 1318353 h 3973"/>
              <a:gd name="T72" fmla="*/ 1792397 w 4940"/>
              <a:gd name="T73" fmla="*/ 1359250 h 3973"/>
              <a:gd name="T74" fmla="*/ 1868365 w 4940"/>
              <a:gd name="T75" fmla="*/ 1402848 h 3973"/>
              <a:gd name="T76" fmla="*/ 1905000 w 4940"/>
              <a:gd name="T77" fmla="*/ 158573 h 3973"/>
              <a:gd name="T78" fmla="*/ 1868365 w 4940"/>
              <a:gd name="T79" fmla="*/ 133109 h 3973"/>
              <a:gd name="T80" fmla="*/ 1792397 w 4940"/>
              <a:gd name="T81" fmla="*/ 89511 h 3973"/>
              <a:gd name="T82" fmla="*/ 1698689 w 4940"/>
              <a:gd name="T83" fmla="*/ 47842 h 3973"/>
              <a:gd name="T84" fmla="*/ 1635832 w 4940"/>
              <a:gd name="T85" fmla="*/ 27393 h 3973"/>
              <a:gd name="T86" fmla="*/ 1567962 w 4940"/>
              <a:gd name="T87" fmla="*/ 11575 h 3973"/>
              <a:gd name="T88" fmla="*/ 1494692 w 4940"/>
              <a:gd name="T89" fmla="*/ 1929 h 3973"/>
              <a:gd name="T90" fmla="*/ 1417952 w 4940"/>
              <a:gd name="T91" fmla="*/ 1157 h 3973"/>
              <a:gd name="T92" fmla="*/ 1338128 w 4940"/>
              <a:gd name="T93" fmla="*/ 10417 h 3973"/>
              <a:gd name="T94" fmla="*/ 1256760 w 4940"/>
              <a:gd name="T95" fmla="*/ 33181 h 3973"/>
              <a:gd name="T96" fmla="*/ 1175007 w 4940"/>
              <a:gd name="T97" fmla="*/ 70220 h 3973"/>
              <a:gd name="T98" fmla="*/ 1092868 w 4940"/>
              <a:gd name="T99" fmla="*/ 123463 h 3973"/>
              <a:gd name="T100" fmla="*/ 1011887 w 4940"/>
              <a:gd name="T101" fmla="*/ 195612 h 3973"/>
              <a:gd name="T102" fmla="*/ 952500 w 4940"/>
              <a:gd name="T103" fmla="*/ 262745 h 3973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4940" h="3972">
                <a:moveTo>
                  <a:pt x="2470" y="681"/>
                </a:moveTo>
                <a:lnTo>
                  <a:pt x="2470" y="681"/>
                </a:lnTo>
                <a:lnTo>
                  <a:pt x="2419" y="619"/>
                </a:lnTo>
                <a:lnTo>
                  <a:pt x="2368" y="562"/>
                </a:lnTo>
                <a:lnTo>
                  <a:pt x="2315" y="507"/>
                </a:lnTo>
                <a:lnTo>
                  <a:pt x="2264" y="455"/>
                </a:lnTo>
                <a:lnTo>
                  <a:pt x="2211" y="407"/>
                </a:lnTo>
                <a:lnTo>
                  <a:pt x="2158" y="362"/>
                </a:lnTo>
                <a:lnTo>
                  <a:pt x="2106" y="320"/>
                </a:lnTo>
                <a:lnTo>
                  <a:pt x="2053" y="281"/>
                </a:lnTo>
                <a:lnTo>
                  <a:pt x="2000" y="244"/>
                </a:lnTo>
                <a:lnTo>
                  <a:pt x="1946" y="211"/>
                </a:lnTo>
                <a:lnTo>
                  <a:pt x="1894" y="182"/>
                </a:lnTo>
                <a:lnTo>
                  <a:pt x="1840" y="154"/>
                </a:lnTo>
                <a:lnTo>
                  <a:pt x="1787" y="128"/>
                </a:lnTo>
                <a:lnTo>
                  <a:pt x="1733" y="106"/>
                </a:lnTo>
                <a:lnTo>
                  <a:pt x="1680" y="86"/>
                </a:lnTo>
                <a:lnTo>
                  <a:pt x="1628" y="68"/>
                </a:lnTo>
                <a:lnTo>
                  <a:pt x="1575" y="52"/>
                </a:lnTo>
                <a:lnTo>
                  <a:pt x="1522" y="38"/>
                </a:lnTo>
                <a:lnTo>
                  <a:pt x="1469" y="27"/>
                </a:lnTo>
                <a:lnTo>
                  <a:pt x="1417" y="19"/>
                </a:lnTo>
                <a:lnTo>
                  <a:pt x="1365" y="11"/>
                </a:lnTo>
                <a:lnTo>
                  <a:pt x="1314" y="6"/>
                </a:lnTo>
                <a:lnTo>
                  <a:pt x="1264" y="3"/>
                </a:lnTo>
                <a:lnTo>
                  <a:pt x="1212" y="0"/>
                </a:lnTo>
                <a:lnTo>
                  <a:pt x="1163" y="0"/>
                </a:lnTo>
                <a:lnTo>
                  <a:pt x="1113" y="2"/>
                </a:lnTo>
                <a:lnTo>
                  <a:pt x="1064" y="5"/>
                </a:lnTo>
                <a:lnTo>
                  <a:pt x="1016" y="9"/>
                </a:lnTo>
                <a:lnTo>
                  <a:pt x="968" y="15"/>
                </a:lnTo>
                <a:lnTo>
                  <a:pt x="920" y="21"/>
                </a:lnTo>
                <a:lnTo>
                  <a:pt x="875" y="30"/>
                </a:lnTo>
                <a:lnTo>
                  <a:pt x="828" y="38"/>
                </a:lnTo>
                <a:lnTo>
                  <a:pt x="784" y="48"/>
                </a:lnTo>
                <a:lnTo>
                  <a:pt x="740" y="59"/>
                </a:lnTo>
                <a:lnTo>
                  <a:pt x="697" y="71"/>
                </a:lnTo>
                <a:lnTo>
                  <a:pt x="654" y="84"/>
                </a:lnTo>
                <a:lnTo>
                  <a:pt x="614" y="96"/>
                </a:lnTo>
                <a:lnTo>
                  <a:pt x="573" y="111"/>
                </a:lnTo>
                <a:lnTo>
                  <a:pt x="534" y="124"/>
                </a:lnTo>
                <a:lnTo>
                  <a:pt x="496" y="139"/>
                </a:lnTo>
                <a:lnTo>
                  <a:pt x="423" y="169"/>
                </a:lnTo>
                <a:lnTo>
                  <a:pt x="355" y="200"/>
                </a:lnTo>
                <a:lnTo>
                  <a:pt x="292" y="232"/>
                </a:lnTo>
                <a:lnTo>
                  <a:pt x="234" y="263"/>
                </a:lnTo>
                <a:lnTo>
                  <a:pt x="181" y="292"/>
                </a:lnTo>
                <a:lnTo>
                  <a:pt x="135" y="319"/>
                </a:lnTo>
                <a:lnTo>
                  <a:pt x="95" y="345"/>
                </a:lnTo>
                <a:lnTo>
                  <a:pt x="61" y="367"/>
                </a:lnTo>
                <a:lnTo>
                  <a:pt x="16" y="399"/>
                </a:lnTo>
                <a:lnTo>
                  <a:pt x="0" y="411"/>
                </a:lnTo>
                <a:lnTo>
                  <a:pt x="0" y="3702"/>
                </a:lnTo>
                <a:lnTo>
                  <a:pt x="16" y="3690"/>
                </a:lnTo>
                <a:lnTo>
                  <a:pt x="61" y="3658"/>
                </a:lnTo>
                <a:lnTo>
                  <a:pt x="95" y="3636"/>
                </a:lnTo>
                <a:lnTo>
                  <a:pt x="135" y="3612"/>
                </a:lnTo>
                <a:lnTo>
                  <a:pt x="181" y="3583"/>
                </a:lnTo>
                <a:lnTo>
                  <a:pt x="234" y="3554"/>
                </a:lnTo>
                <a:lnTo>
                  <a:pt x="292" y="3523"/>
                </a:lnTo>
                <a:lnTo>
                  <a:pt x="355" y="3493"/>
                </a:lnTo>
                <a:lnTo>
                  <a:pt x="423" y="3461"/>
                </a:lnTo>
                <a:lnTo>
                  <a:pt x="496" y="3431"/>
                </a:lnTo>
                <a:lnTo>
                  <a:pt x="534" y="3417"/>
                </a:lnTo>
                <a:lnTo>
                  <a:pt x="573" y="3402"/>
                </a:lnTo>
                <a:lnTo>
                  <a:pt x="614" y="3388"/>
                </a:lnTo>
                <a:lnTo>
                  <a:pt x="654" y="3375"/>
                </a:lnTo>
                <a:lnTo>
                  <a:pt x="697" y="3363"/>
                </a:lnTo>
                <a:lnTo>
                  <a:pt x="740" y="3350"/>
                </a:lnTo>
                <a:lnTo>
                  <a:pt x="784" y="3339"/>
                </a:lnTo>
                <a:lnTo>
                  <a:pt x="828" y="3330"/>
                </a:lnTo>
                <a:lnTo>
                  <a:pt x="875" y="3321"/>
                </a:lnTo>
                <a:lnTo>
                  <a:pt x="920" y="3312"/>
                </a:lnTo>
                <a:lnTo>
                  <a:pt x="968" y="3306"/>
                </a:lnTo>
                <a:lnTo>
                  <a:pt x="1016" y="3300"/>
                </a:lnTo>
                <a:lnTo>
                  <a:pt x="1064" y="3296"/>
                </a:lnTo>
                <a:lnTo>
                  <a:pt x="1113" y="3294"/>
                </a:lnTo>
                <a:lnTo>
                  <a:pt x="1163" y="3292"/>
                </a:lnTo>
                <a:lnTo>
                  <a:pt x="1212" y="3293"/>
                </a:lnTo>
                <a:lnTo>
                  <a:pt x="1264" y="3294"/>
                </a:lnTo>
                <a:lnTo>
                  <a:pt x="1314" y="3298"/>
                </a:lnTo>
                <a:lnTo>
                  <a:pt x="1365" y="3303"/>
                </a:lnTo>
                <a:lnTo>
                  <a:pt x="1417" y="3310"/>
                </a:lnTo>
                <a:lnTo>
                  <a:pt x="1469" y="3320"/>
                </a:lnTo>
                <a:lnTo>
                  <a:pt x="1522" y="3331"/>
                </a:lnTo>
                <a:lnTo>
                  <a:pt x="1575" y="3344"/>
                </a:lnTo>
                <a:lnTo>
                  <a:pt x="1628" y="3359"/>
                </a:lnTo>
                <a:lnTo>
                  <a:pt x="1680" y="3377"/>
                </a:lnTo>
                <a:lnTo>
                  <a:pt x="1733" y="3397"/>
                </a:lnTo>
                <a:lnTo>
                  <a:pt x="1787" y="3420"/>
                </a:lnTo>
                <a:lnTo>
                  <a:pt x="1840" y="3445"/>
                </a:lnTo>
                <a:lnTo>
                  <a:pt x="1894" y="3473"/>
                </a:lnTo>
                <a:lnTo>
                  <a:pt x="1946" y="3504"/>
                </a:lnTo>
                <a:lnTo>
                  <a:pt x="2000" y="3537"/>
                </a:lnTo>
                <a:lnTo>
                  <a:pt x="2053" y="3572"/>
                </a:lnTo>
                <a:lnTo>
                  <a:pt x="2106" y="3612"/>
                </a:lnTo>
                <a:lnTo>
                  <a:pt x="2158" y="3653"/>
                </a:lnTo>
                <a:lnTo>
                  <a:pt x="2211" y="3699"/>
                </a:lnTo>
                <a:lnTo>
                  <a:pt x="2264" y="3746"/>
                </a:lnTo>
                <a:lnTo>
                  <a:pt x="2315" y="3798"/>
                </a:lnTo>
                <a:lnTo>
                  <a:pt x="2368" y="3853"/>
                </a:lnTo>
                <a:lnTo>
                  <a:pt x="2419" y="3911"/>
                </a:lnTo>
                <a:lnTo>
                  <a:pt x="2470" y="3973"/>
                </a:lnTo>
                <a:lnTo>
                  <a:pt x="2521" y="3911"/>
                </a:lnTo>
                <a:lnTo>
                  <a:pt x="2573" y="3853"/>
                </a:lnTo>
                <a:lnTo>
                  <a:pt x="2624" y="3798"/>
                </a:lnTo>
                <a:lnTo>
                  <a:pt x="2676" y="3746"/>
                </a:lnTo>
                <a:lnTo>
                  <a:pt x="2728" y="3699"/>
                </a:lnTo>
                <a:lnTo>
                  <a:pt x="2781" y="3653"/>
                </a:lnTo>
                <a:lnTo>
                  <a:pt x="2834" y="3612"/>
                </a:lnTo>
                <a:lnTo>
                  <a:pt x="2886" y="3572"/>
                </a:lnTo>
                <a:lnTo>
                  <a:pt x="2940" y="3537"/>
                </a:lnTo>
                <a:lnTo>
                  <a:pt x="2993" y="3504"/>
                </a:lnTo>
                <a:lnTo>
                  <a:pt x="3047" y="3473"/>
                </a:lnTo>
                <a:lnTo>
                  <a:pt x="3100" y="3445"/>
                </a:lnTo>
                <a:lnTo>
                  <a:pt x="3154" y="3420"/>
                </a:lnTo>
                <a:lnTo>
                  <a:pt x="3206" y="3397"/>
                </a:lnTo>
                <a:lnTo>
                  <a:pt x="3259" y="3377"/>
                </a:lnTo>
                <a:lnTo>
                  <a:pt x="3313" y="3359"/>
                </a:lnTo>
                <a:lnTo>
                  <a:pt x="3366" y="3344"/>
                </a:lnTo>
                <a:lnTo>
                  <a:pt x="3418" y="3331"/>
                </a:lnTo>
                <a:lnTo>
                  <a:pt x="3470" y="3320"/>
                </a:lnTo>
                <a:lnTo>
                  <a:pt x="3523" y="3310"/>
                </a:lnTo>
                <a:lnTo>
                  <a:pt x="3574" y="3303"/>
                </a:lnTo>
                <a:lnTo>
                  <a:pt x="3626" y="3298"/>
                </a:lnTo>
                <a:lnTo>
                  <a:pt x="3677" y="3294"/>
                </a:lnTo>
                <a:lnTo>
                  <a:pt x="3727" y="3293"/>
                </a:lnTo>
                <a:lnTo>
                  <a:pt x="3778" y="3292"/>
                </a:lnTo>
                <a:lnTo>
                  <a:pt x="3827" y="3294"/>
                </a:lnTo>
                <a:lnTo>
                  <a:pt x="3876" y="3296"/>
                </a:lnTo>
                <a:lnTo>
                  <a:pt x="3925" y="3300"/>
                </a:lnTo>
                <a:lnTo>
                  <a:pt x="3973" y="3306"/>
                </a:lnTo>
                <a:lnTo>
                  <a:pt x="4019" y="3312"/>
                </a:lnTo>
                <a:lnTo>
                  <a:pt x="4066" y="3321"/>
                </a:lnTo>
                <a:lnTo>
                  <a:pt x="4111" y="3330"/>
                </a:lnTo>
                <a:lnTo>
                  <a:pt x="4155" y="3339"/>
                </a:lnTo>
                <a:lnTo>
                  <a:pt x="4199" y="3350"/>
                </a:lnTo>
                <a:lnTo>
                  <a:pt x="4242" y="3363"/>
                </a:lnTo>
                <a:lnTo>
                  <a:pt x="4285" y="3375"/>
                </a:lnTo>
                <a:lnTo>
                  <a:pt x="4327" y="3388"/>
                </a:lnTo>
                <a:lnTo>
                  <a:pt x="4366" y="3402"/>
                </a:lnTo>
                <a:lnTo>
                  <a:pt x="4405" y="3417"/>
                </a:lnTo>
                <a:lnTo>
                  <a:pt x="4444" y="3431"/>
                </a:lnTo>
                <a:lnTo>
                  <a:pt x="4517" y="3461"/>
                </a:lnTo>
                <a:lnTo>
                  <a:pt x="4585" y="3493"/>
                </a:lnTo>
                <a:lnTo>
                  <a:pt x="4648" y="3523"/>
                </a:lnTo>
                <a:lnTo>
                  <a:pt x="4707" y="3554"/>
                </a:lnTo>
                <a:lnTo>
                  <a:pt x="4758" y="3583"/>
                </a:lnTo>
                <a:lnTo>
                  <a:pt x="4805" y="3612"/>
                </a:lnTo>
                <a:lnTo>
                  <a:pt x="4845" y="3636"/>
                </a:lnTo>
                <a:lnTo>
                  <a:pt x="4878" y="3658"/>
                </a:lnTo>
                <a:lnTo>
                  <a:pt x="4924" y="3690"/>
                </a:lnTo>
                <a:lnTo>
                  <a:pt x="4940" y="3702"/>
                </a:lnTo>
                <a:lnTo>
                  <a:pt x="4940" y="411"/>
                </a:lnTo>
                <a:lnTo>
                  <a:pt x="4924" y="399"/>
                </a:lnTo>
                <a:lnTo>
                  <a:pt x="4878" y="367"/>
                </a:lnTo>
                <a:lnTo>
                  <a:pt x="4845" y="345"/>
                </a:lnTo>
                <a:lnTo>
                  <a:pt x="4805" y="319"/>
                </a:lnTo>
                <a:lnTo>
                  <a:pt x="4758" y="292"/>
                </a:lnTo>
                <a:lnTo>
                  <a:pt x="4707" y="263"/>
                </a:lnTo>
                <a:lnTo>
                  <a:pt x="4648" y="232"/>
                </a:lnTo>
                <a:lnTo>
                  <a:pt x="4585" y="200"/>
                </a:lnTo>
                <a:lnTo>
                  <a:pt x="4517" y="169"/>
                </a:lnTo>
                <a:lnTo>
                  <a:pt x="4444" y="139"/>
                </a:lnTo>
                <a:lnTo>
                  <a:pt x="4405" y="124"/>
                </a:lnTo>
                <a:lnTo>
                  <a:pt x="4366" y="111"/>
                </a:lnTo>
                <a:lnTo>
                  <a:pt x="4327" y="96"/>
                </a:lnTo>
                <a:lnTo>
                  <a:pt x="4285" y="84"/>
                </a:lnTo>
                <a:lnTo>
                  <a:pt x="4242" y="71"/>
                </a:lnTo>
                <a:lnTo>
                  <a:pt x="4199" y="59"/>
                </a:lnTo>
                <a:lnTo>
                  <a:pt x="4155" y="48"/>
                </a:lnTo>
                <a:lnTo>
                  <a:pt x="4111" y="38"/>
                </a:lnTo>
                <a:lnTo>
                  <a:pt x="4066" y="30"/>
                </a:lnTo>
                <a:lnTo>
                  <a:pt x="4019" y="21"/>
                </a:lnTo>
                <a:lnTo>
                  <a:pt x="3973" y="15"/>
                </a:lnTo>
                <a:lnTo>
                  <a:pt x="3925" y="9"/>
                </a:lnTo>
                <a:lnTo>
                  <a:pt x="3876" y="5"/>
                </a:lnTo>
                <a:lnTo>
                  <a:pt x="3827" y="2"/>
                </a:lnTo>
                <a:lnTo>
                  <a:pt x="3778" y="0"/>
                </a:lnTo>
                <a:lnTo>
                  <a:pt x="3727" y="0"/>
                </a:lnTo>
                <a:lnTo>
                  <a:pt x="3677" y="3"/>
                </a:lnTo>
                <a:lnTo>
                  <a:pt x="3626" y="6"/>
                </a:lnTo>
                <a:lnTo>
                  <a:pt x="3574" y="11"/>
                </a:lnTo>
                <a:lnTo>
                  <a:pt x="3523" y="19"/>
                </a:lnTo>
                <a:lnTo>
                  <a:pt x="3470" y="27"/>
                </a:lnTo>
                <a:lnTo>
                  <a:pt x="3418" y="38"/>
                </a:lnTo>
                <a:lnTo>
                  <a:pt x="3366" y="52"/>
                </a:lnTo>
                <a:lnTo>
                  <a:pt x="3313" y="68"/>
                </a:lnTo>
                <a:lnTo>
                  <a:pt x="3259" y="86"/>
                </a:lnTo>
                <a:lnTo>
                  <a:pt x="3206" y="106"/>
                </a:lnTo>
                <a:lnTo>
                  <a:pt x="3154" y="128"/>
                </a:lnTo>
                <a:lnTo>
                  <a:pt x="3100" y="154"/>
                </a:lnTo>
                <a:lnTo>
                  <a:pt x="3047" y="182"/>
                </a:lnTo>
                <a:lnTo>
                  <a:pt x="2993" y="211"/>
                </a:lnTo>
                <a:lnTo>
                  <a:pt x="2940" y="244"/>
                </a:lnTo>
                <a:lnTo>
                  <a:pt x="2886" y="281"/>
                </a:lnTo>
                <a:lnTo>
                  <a:pt x="2834" y="320"/>
                </a:lnTo>
                <a:lnTo>
                  <a:pt x="2781" y="362"/>
                </a:lnTo>
                <a:lnTo>
                  <a:pt x="2728" y="407"/>
                </a:lnTo>
                <a:lnTo>
                  <a:pt x="2676" y="455"/>
                </a:lnTo>
                <a:lnTo>
                  <a:pt x="2624" y="507"/>
                </a:lnTo>
                <a:lnTo>
                  <a:pt x="2573" y="562"/>
                </a:lnTo>
                <a:lnTo>
                  <a:pt x="2521" y="619"/>
                </a:lnTo>
                <a:lnTo>
                  <a:pt x="2470" y="681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5592445" y="2132965"/>
            <a:ext cx="981075" cy="734695"/>
          </a:xfrm>
          <a:prstGeom prst="roundRect">
            <a:avLst>
              <a:gd name="adj" fmla="val 18448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1</a:t>
            </a:r>
          </a:p>
        </p:txBody>
      </p:sp>
      <p:sp>
        <p:nvSpPr>
          <p:cNvPr id="3" name="圆角矩形 2"/>
          <p:cNvSpPr/>
          <p:nvPr/>
        </p:nvSpPr>
        <p:spPr>
          <a:xfrm>
            <a:off x="5695950" y="3284855"/>
            <a:ext cx="5919470" cy="9150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7500" lnSpcReduction="10000"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人工智能的历史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9987123" y="728663"/>
            <a:ext cx="1688940" cy="55072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dvAuto="0"/>
      <p:bldP spid="3" grpId="1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19" name="圆角矩形 1"/>
          <p:cNvSpPr/>
          <p:nvPr/>
        </p:nvSpPr>
        <p:spPr>
          <a:xfrm>
            <a:off x="516255" y="728980"/>
            <a:ext cx="879475" cy="550545"/>
          </a:xfrm>
          <a:prstGeom prst="roundRect">
            <a:avLst>
              <a:gd name="adj" fmla="val 18448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1</a:t>
            </a:r>
          </a:p>
        </p:txBody>
      </p:sp>
      <p:sp>
        <p:nvSpPr>
          <p:cNvPr id="20" name="圆角矩形 2"/>
          <p:cNvSpPr/>
          <p:nvPr/>
        </p:nvSpPr>
        <p:spPr>
          <a:xfrm>
            <a:off x="1408986" y="728663"/>
            <a:ext cx="8012806" cy="550729"/>
          </a:xfrm>
          <a:prstGeom prst="roundRect">
            <a:avLst>
              <a:gd name="adj" fmla="val 0"/>
            </a:avLst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400" b="1" i="0" spc="300">
                <a:solidFill>
                  <a:schemeClr val="bg1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人工智能的历史</a:t>
            </a:r>
          </a:p>
        </p:txBody>
      </p:sp>
      <p:sp>
        <p:nvSpPr>
          <p:cNvPr id="21" name="圆角矩形 3"/>
          <p:cNvSpPr/>
          <p:nvPr/>
        </p:nvSpPr>
        <p:spPr>
          <a:xfrm>
            <a:off x="9987123" y="728663"/>
            <a:ext cx="1688940" cy="55072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LOGO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7375" y="4305909"/>
            <a:ext cx="2349500" cy="1672269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zh-CN" sz="1400">
                <a:solidFill>
                  <a:srgbClr val="ABABAB"/>
                </a:solidFill>
                <a:latin typeface="宋体"/>
                <a:ea typeface="字由点字典黑 65J"/>
                <a:sym typeface="宋体"/>
              </a:rPr>
              <a:t>人工智能的发展可以追溯到上世纪50年代，当时科学家们开始尝试用计算机来模拟人类的学习和决策过程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47382" y="4305909"/>
            <a:ext cx="2349500" cy="1672269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zh-CN" sz="1400">
                <a:solidFill>
                  <a:srgbClr val="ABABAB"/>
                </a:solidFill>
                <a:latin typeface="宋体"/>
                <a:ea typeface="字由点字典黑 65J"/>
                <a:sym typeface="宋体"/>
              </a:rPr>
              <a:t>随着计算机技术的发展，AI 在过去的几十年中取得了显著的进步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37389" y="4305909"/>
            <a:ext cx="2349500" cy="1672269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60"/>
              </a:lnSpc>
            </a:pPr>
            <a:r>
              <a:rPr lang="zh-CN" sz="1400">
                <a:solidFill>
                  <a:srgbClr val="ABABAB"/>
                </a:solidFill>
                <a:latin typeface="宋体"/>
                <a:ea typeface="字由点字典黑 65J"/>
                <a:sym typeface="宋体"/>
              </a:rPr>
              <a:t>从最初的专家系统到现在的深度学习技术，AI 的应用领域不断扩大，同时也面临着更多的挑战和机遇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>
            <a:grayscl/>
          </a:blip>
          <a:srcRect l="15258" t="54907" b="31163"/>
          <a:stretch>
            <a:fillRect/>
          </a:stretch>
        </p:blipFill>
        <p:spPr>
          <a:xfrm>
            <a:off x="1374404" y="3687603"/>
            <a:ext cx="9169400" cy="238391"/>
          </a:xfrm>
          <a:prstGeom prst="rect">
            <a:avLst/>
          </a:prstGeom>
          <a:ln>
            <a:noFill/>
          </a:ln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grayscl/>
          </a:blip>
          <a:stretch>
            <a:fillRect/>
          </a:stretch>
        </p:blipFill>
        <p:spPr>
          <a:xfrm>
            <a:off x="2396047" y="3336561"/>
            <a:ext cx="872156" cy="702085"/>
          </a:xfrm>
          <a:prstGeom prst="rect">
            <a:avLst/>
          </a:prstGeom>
          <a:ln>
            <a:noFill/>
          </a:ln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>
            <a:grayscl/>
          </a:blip>
          <a:stretch>
            <a:fillRect/>
          </a:stretch>
        </p:blipFill>
        <p:spPr>
          <a:xfrm>
            <a:off x="5103243" y="3336561"/>
            <a:ext cx="872156" cy="702085"/>
          </a:xfrm>
          <a:prstGeom prst="rect">
            <a:avLst/>
          </a:prstGeom>
          <a:ln>
            <a:noFill/>
          </a:ln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>
            <a:grayscl/>
          </a:blip>
          <a:stretch>
            <a:fillRect/>
          </a:stretch>
        </p:blipFill>
        <p:spPr>
          <a:xfrm>
            <a:off x="7810439" y="3336561"/>
            <a:ext cx="872156" cy="702085"/>
          </a:xfrm>
          <a:prstGeom prst="rect">
            <a:avLst/>
          </a:prstGeom>
          <a:ln>
            <a:noFill/>
          </a:ln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>
            <a:grayscl/>
          </a:blip>
          <a:stretch>
            <a:fillRect/>
          </a:stretch>
        </p:blipFill>
        <p:spPr>
          <a:xfrm>
            <a:off x="2214103" y="1990699"/>
            <a:ext cx="1054100" cy="1054100"/>
          </a:xfrm>
          <a:prstGeom prst="rect">
            <a:avLst/>
          </a:prstGeom>
          <a:ln>
            <a:noFill/>
          </a:ln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6">
            <a:grayscl/>
          </a:blip>
          <a:stretch>
            <a:fillRect/>
          </a:stretch>
        </p:blipFill>
        <p:spPr>
          <a:xfrm>
            <a:off x="4908599" y="1977999"/>
            <a:ext cx="1066800" cy="1066800"/>
          </a:xfrm>
          <a:prstGeom prst="rect">
            <a:avLst/>
          </a:prstGeom>
          <a:ln>
            <a:noFill/>
          </a:ln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7">
            <a:grayscl/>
          </a:blip>
          <a:stretch>
            <a:fillRect/>
          </a:stretch>
        </p:blipFill>
        <p:spPr>
          <a:xfrm>
            <a:off x="7628495" y="2016099"/>
            <a:ext cx="1028700" cy="102870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673834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5592445" y="2132965"/>
            <a:ext cx="981075" cy="734695"/>
          </a:xfrm>
          <a:prstGeom prst="roundRect">
            <a:avLst>
              <a:gd name="adj" fmla="val 18448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2</a:t>
            </a:r>
          </a:p>
        </p:txBody>
      </p:sp>
      <p:sp>
        <p:nvSpPr>
          <p:cNvPr id="3" name="圆角矩形 2"/>
          <p:cNvSpPr/>
          <p:nvPr/>
        </p:nvSpPr>
        <p:spPr>
          <a:xfrm>
            <a:off x="5695950" y="3284855"/>
            <a:ext cx="5919470" cy="9150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7500" lnSpcReduction="10000"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人工智能的主要技术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9987123" y="728663"/>
            <a:ext cx="1688940" cy="55072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dvAuto="0"/>
      <p:bldP spid="3" grpId="1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43" name="圆角矩形 1"/>
          <p:cNvSpPr/>
          <p:nvPr/>
        </p:nvSpPr>
        <p:spPr>
          <a:xfrm>
            <a:off x="516255" y="728980"/>
            <a:ext cx="879475" cy="550545"/>
          </a:xfrm>
          <a:prstGeom prst="roundRect">
            <a:avLst>
              <a:gd name="adj" fmla="val 18448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2</a:t>
            </a:r>
          </a:p>
        </p:txBody>
      </p:sp>
      <p:sp>
        <p:nvSpPr>
          <p:cNvPr id="44" name="圆角矩形 2"/>
          <p:cNvSpPr/>
          <p:nvPr/>
        </p:nvSpPr>
        <p:spPr>
          <a:xfrm>
            <a:off x="1408986" y="728663"/>
            <a:ext cx="8012806" cy="550729"/>
          </a:xfrm>
          <a:prstGeom prst="roundRect">
            <a:avLst>
              <a:gd name="adj" fmla="val 0"/>
            </a:avLst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400" b="1" i="0" spc="300">
                <a:solidFill>
                  <a:schemeClr val="bg1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人工智能的主要技术</a:t>
            </a:r>
          </a:p>
        </p:txBody>
      </p:sp>
      <p:sp>
        <p:nvSpPr>
          <p:cNvPr id="45" name="圆角矩形 3"/>
          <p:cNvSpPr/>
          <p:nvPr/>
        </p:nvSpPr>
        <p:spPr>
          <a:xfrm>
            <a:off x="9987123" y="728663"/>
            <a:ext cx="1688940" cy="55072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LOGO</a:t>
            </a:r>
          </a:p>
        </p:txBody>
      </p:sp>
      <p:sp>
        <p:nvSpPr>
          <p:cNvPr id="38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Arial" pitchFamily="34" charset="0"/>
              <a:buChar char="•"/>
            </a:pPr>
            <a:r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编辑母版文本样式</a:t>
            </a:r>
          </a:p>
          <a:p>
            <a:pPr lvl="1">
              <a:buFont typeface="Arial" pitchFamily="34" charset="0"/>
              <a:buChar char="•"/>
            </a:pPr>
            <a:r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第二级</a:t>
            </a:r>
          </a:p>
          <a:p>
            <a:pPr lvl="2">
              <a:buFont typeface="Arial" pitchFamily="34" charset="0"/>
              <a:buChar char="•"/>
            </a:pPr>
            <a:r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第三级</a:t>
            </a:r>
          </a:p>
          <a:p>
            <a:pPr lvl="3">
              <a:buFont typeface="Arial" pitchFamily="34" charset="0"/>
              <a:buChar char="•"/>
            </a:pPr>
            <a:r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第四级</a:t>
            </a:r>
          </a:p>
          <a:p>
            <a:pPr lvl="4">
              <a:buFont typeface="Arial" pitchFamily="34" charset="0"/>
              <a:buChar char="•"/>
            </a:pPr>
            <a:r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第五级</a:t>
            </a:r>
          </a:p>
        </p:txBody>
      </p:sp>
      <p:sp>
        <p:nvSpPr>
          <p:cNvPr id="40" name="页脚占位符 4"/>
          <p:cNvSpPr>
            <a:spLocks noGrp="1"/>
          </p:cNvSpPr>
          <p:nvPr>
            <p:ph type="ftr" sz="quarter" idx="4294967295"/>
          </p:nvPr>
        </p:nvSpPr>
        <p:spPr>
          <a:xfrm flipH="1">
            <a:off x="0" y="0"/>
            <a:ext cx="0" cy="0"/>
          </a:xfrm>
        </p:spPr>
        <p:txBody>
          <a:bodyPr/>
          <a:lstStyle/>
          <a:p>
            <a:endParaRPr/>
          </a:p>
        </p:txBody>
      </p:sp>
      <p:sp>
        <p:nvSpPr>
          <p:cNvPr id="41" name="灯片编号占位符 5"/>
          <p:cNvSpPr>
            <a:spLocks noGrp="1"/>
          </p:cNvSpPr>
          <p:nvPr>
            <p:ph type="sldNum" sz="quarter" idx="4294967295"/>
          </p:nvPr>
        </p:nvSpPr>
        <p:spPr>
          <a:xfrm flipH="1">
            <a:off x="0" y="0"/>
            <a:ext cx="0" cy="0"/>
          </a:xfrm>
        </p:spPr>
        <p:txBody>
          <a:bodyPr/>
          <a:lstStyle/>
          <a:p>
            <a:fld id="{D02FD72D-E521-4EDB-9E15-3B2CB69B5E3E}" type="slidenum">
              <a:rPr lang="zh-CN" altLang="en-US">
                <a:solidFill>
                  <a:srgbClr val="FFFFFF"/>
                </a:solidFill>
                <a:latin typeface="宋体"/>
                <a:sym typeface="宋体"/>
              </a:rPr>
              <a:t>7</a:t>
            </a:fld>
            <a:endParaRPr lang="zh-CN" altLang="en-US">
              <a:solidFill>
                <a:srgbClr val="FFFFFF"/>
              </a:solidFill>
              <a:latin typeface="宋体"/>
              <a:sym typeface="宋体"/>
            </a:endParaRPr>
          </a:p>
        </p:txBody>
      </p:sp>
      <p:sp>
        <p:nvSpPr>
          <p:cNvPr id="11" name="圆角矩形 2"/>
          <p:cNvSpPr/>
          <p:nvPr/>
        </p:nvSpPr>
        <p:spPr>
          <a:xfrm>
            <a:off x="5996305" y="1308100"/>
            <a:ext cx="4725035" cy="1816100"/>
          </a:xfrm>
          <a:prstGeom prst="roundRect">
            <a:avLst>
              <a:gd name="adj" fmla="val 16797"/>
            </a:avLst>
          </a:prstGeom>
          <a:solidFill>
            <a:srgbClr val="000000"/>
          </a:solidFill>
          <a:ln w="28575">
            <a:solidFill>
              <a:srgbClr val="2262B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矩形 39"/>
          <p:cNvSpPr>
            <a:spLocks noChangeArrowheads="1"/>
          </p:cNvSpPr>
          <p:nvPr/>
        </p:nvSpPr>
        <p:spPr>
          <a:xfrm>
            <a:off x="6268720" y="2146747"/>
            <a:ext cx="4269105" cy="745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457200">
              <a:lnSpc>
                <a:spcPts val="2300"/>
              </a:lnSpc>
              <a:defRPr/>
            </a:pPr>
            <a:r>
              <a:rPr kumimoji="1" lang="zh-CN" altLang="en-US">
                <a:solidFill>
                  <a:srgbClr val="D9D9D9"/>
                </a:solidFill>
                <a:latin typeface="宋体"/>
                <a:ea typeface="微软雅黑" panose="020b0503020204020204" charset="-122"/>
                <a:cs typeface="站酷快乐体2016修订版" panose="02010600030101010101" pitchFamily="2" charset="-122"/>
                <a:sym typeface="宋体"/>
              </a:rPr>
              <a:t>人工智能的主要技术包括机器学习、深度学习、自然语言处理、计算机视觉等</a:t>
            </a:r>
          </a:p>
        </p:txBody>
      </p:sp>
      <p:sp>
        <p:nvSpPr>
          <p:cNvPr id="14" name="矩形 39"/>
          <p:cNvSpPr>
            <a:spLocks noChangeArrowheads="1"/>
          </p:cNvSpPr>
          <p:nvPr/>
        </p:nvSpPr>
        <p:spPr>
          <a:xfrm>
            <a:off x="6266652" y="1446530"/>
            <a:ext cx="4140658" cy="732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圆角矩形 8"/>
          <p:cNvSpPr/>
          <p:nvPr/>
        </p:nvSpPr>
        <p:spPr>
          <a:xfrm>
            <a:off x="6060440" y="3391535"/>
            <a:ext cx="4725035" cy="1816100"/>
          </a:xfrm>
          <a:prstGeom prst="roundRect">
            <a:avLst>
              <a:gd name="adj" fmla="val 16797"/>
            </a:avLst>
          </a:prstGeom>
          <a:solidFill>
            <a:srgbClr val="000000"/>
          </a:solidFill>
          <a:ln w="28575">
            <a:solidFill>
              <a:srgbClr val="2262B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矩形 39"/>
          <p:cNvSpPr>
            <a:spLocks noChangeArrowheads="1"/>
          </p:cNvSpPr>
          <p:nvPr/>
        </p:nvSpPr>
        <p:spPr>
          <a:xfrm>
            <a:off x="6332855" y="4230407"/>
            <a:ext cx="4269105" cy="706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457200">
              <a:lnSpc>
                <a:spcPts val="2300"/>
              </a:lnSpc>
              <a:buClrTx/>
              <a:buSzTx/>
              <a:buFontTx/>
              <a:defRPr/>
            </a:pPr>
            <a:r>
              <a:rPr kumimoji="1" lang="zh-CN" altLang="en-US">
                <a:solidFill>
                  <a:srgbClr val="D9D9D9"/>
                </a:solidFill>
                <a:latin typeface="宋体"/>
                <a:ea typeface="微软雅黑" panose="020b0503020204020204" charset="-122"/>
                <a:cs typeface="站酷快乐体2016修订版" panose="02010600030101010101" pitchFamily="2" charset="-122"/>
                <a:sym typeface="宋体"/>
              </a:rPr>
              <a:t>这些技术都是为了实现 AI 的目标和功能而发展起来的</a:t>
            </a:r>
          </a:p>
        </p:txBody>
      </p:sp>
      <p:sp>
        <p:nvSpPr>
          <p:cNvPr id="20" name="矩形 39"/>
          <p:cNvSpPr>
            <a:spLocks noChangeArrowheads="1"/>
          </p:cNvSpPr>
          <p:nvPr/>
        </p:nvSpPr>
        <p:spPr>
          <a:xfrm>
            <a:off x="6266584" y="3543300"/>
            <a:ext cx="4273374" cy="732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423" y="1242618"/>
            <a:ext cx="3783877" cy="2506262"/>
          </a:xfrm>
          <a:prstGeom prst="rect">
            <a:avLst/>
          </a:prstGeom>
          <a:solidFill>
            <a:srgbClr val="121212"/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70" y="3050477"/>
            <a:ext cx="3783877" cy="2524069"/>
          </a:xfrm>
          <a:prstGeom prst="rect">
            <a:avLst/>
          </a:prstGeom>
          <a:solidFill>
            <a:srgbClr val="121212"/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 flip="none" rotWithShape="1">
              <a:gsLst>
                <a:gs pos="0">
                  <a:srgbClr val="002060">
                    <a:alpha val="96000"/>
                  </a:srgbClr>
                </a:gs>
                <a:gs pos="100000">
                  <a:srgbClr val="002060">
                    <a:alpha val="69000"/>
                  </a:srgbClr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剪去对角的矩形 9"/>
            <p:cNvSpPr/>
            <p:nvPr>
              <p:custDataLst>
                <p:tags r:id="rId5"/>
              </p:custDataLst>
            </p:nvPr>
          </p:nvSpPr>
          <p:spPr>
            <a:xfrm>
              <a:off x="228600" y="177800"/>
              <a:ext cx="11734800" cy="6502400"/>
            </a:xfrm>
            <a:prstGeom prst="snip2DiagRect">
              <a:avLst>
                <a:gd name="adj1" fmla="val 0"/>
                <a:gd name="adj2" fmla="val 9440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11" name="直接连接符 10"/>
            <p:cNvCxnSpPr/>
            <p:nvPr>
              <p:custDataLst>
                <p:tags r:id="rId6"/>
              </p:custDataLst>
            </p:nvPr>
          </p:nvCxnSpPr>
          <p:spPr>
            <a:xfrm>
              <a:off x="515938" y="1503364"/>
              <a:ext cx="11196637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圆角矩形 1"/>
          <p:cNvSpPr/>
          <p:nvPr/>
        </p:nvSpPr>
        <p:spPr>
          <a:xfrm>
            <a:off x="516255" y="728980"/>
            <a:ext cx="879475" cy="550545"/>
          </a:xfrm>
          <a:prstGeom prst="roundRect">
            <a:avLst>
              <a:gd name="adj" fmla="val 18448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2</a:t>
            </a:r>
          </a:p>
        </p:txBody>
      </p:sp>
      <p:sp>
        <p:nvSpPr>
          <p:cNvPr id="3" name="圆角矩形 2"/>
          <p:cNvSpPr/>
          <p:nvPr/>
        </p:nvSpPr>
        <p:spPr>
          <a:xfrm>
            <a:off x="1408986" y="728663"/>
            <a:ext cx="8012806" cy="550729"/>
          </a:xfrm>
          <a:prstGeom prst="roundRect">
            <a:avLst>
              <a:gd name="adj" fmla="val 0"/>
            </a:avLst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400" b="1" i="0" spc="300">
                <a:solidFill>
                  <a:schemeClr val="bg1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人工智能的主要技术</a:t>
            </a:r>
          </a:p>
        </p:txBody>
      </p:sp>
      <p:sp>
        <p:nvSpPr>
          <p:cNvPr id="4" name="圆角矩形 3"/>
          <p:cNvSpPr/>
          <p:nvPr/>
        </p:nvSpPr>
        <p:spPr>
          <a:xfrm>
            <a:off x="9987123" y="728663"/>
            <a:ext cx="1688940" cy="55072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LOGO</a:t>
            </a:r>
          </a:p>
        </p:txBody>
      </p:sp>
      <p:sp>
        <p:nvSpPr>
          <p:cNvPr id="12" name="New shape"/>
          <p:cNvSpPr/>
          <p:nvPr/>
        </p:nvSpPr>
        <p:spPr>
          <a:xfrm>
            <a:off x="1117600" y="2362200"/>
            <a:ext cx="635000" cy="63500"/>
          </a:xfrm>
          <a:prstGeom prst="rect">
            <a:avLst/>
          </a:prstGeom>
          <a:solidFill>
            <a:srgbClr val="0C4A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New picture"/>
          <p:cNvPicPr/>
          <p:nvPr/>
        </p:nvPicPr>
        <p:blipFill>
          <a:blip r:embed="rId7"/>
          <a:stretch>
            <a:fillRect/>
          </a:stretch>
        </p:blipFill>
        <p:spPr>
          <a:xfrm>
            <a:off x="5346700" y="2006600"/>
            <a:ext cx="5308600" cy="35306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4" name="New shape"/>
          <p:cNvSpPr/>
          <p:nvPr/>
        </p:nvSpPr>
        <p:spPr>
          <a:xfrm>
            <a:off x="1117600" y="2006600"/>
            <a:ext cx="360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机器学习</a:t>
            </a:r>
          </a:p>
        </p:txBody>
      </p:sp>
      <p:sp>
        <p:nvSpPr>
          <p:cNvPr id="15" name="New shape"/>
          <p:cNvSpPr/>
          <p:nvPr/>
        </p:nvSpPr>
        <p:spPr>
          <a:xfrm>
            <a:off x="1117600" y="2451100"/>
            <a:ext cx="3606800" cy="30861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FFFFFF"/>
                </a:solidFill>
                <a:latin typeface="宋体"/>
              </a:rPr>
              <a:t>机器学习是一种基于数据的 AI 技术，它通过让计算机自动从大量数据中提取规律和模式，从而实现对新数据的预测和分析。机器学习包括监督学习、无监督学习和强化学习等多种类型，每种类型都有其独特的应用场景和优势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1"/>
      <p:bldP spid="14" grpId="2"/>
      <p:bldP spid="15" grpId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 flip="none" rotWithShape="1">
              <a:gsLst>
                <a:gs pos="0">
                  <a:srgbClr val="002060">
                    <a:alpha val="96000"/>
                  </a:srgbClr>
                </a:gs>
                <a:gs pos="100000">
                  <a:srgbClr val="002060">
                    <a:alpha val="69000"/>
                  </a:srgbClr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剪去对角的矩形 9"/>
            <p:cNvSpPr/>
            <p:nvPr>
              <p:custDataLst>
                <p:tags r:id="rId5"/>
              </p:custDataLst>
            </p:nvPr>
          </p:nvSpPr>
          <p:spPr>
            <a:xfrm>
              <a:off x="228600" y="177800"/>
              <a:ext cx="11734800" cy="6502400"/>
            </a:xfrm>
            <a:prstGeom prst="snip2DiagRect">
              <a:avLst>
                <a:gd name="adj1" fmla="val 0"/>
                <a:gd name="adj2" fmla="val 9440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11" name="直接连接符 10"/>
            <p:cNvCxnSpPr/>
            <p:nvPr>
              <p:custDataLst>
                <p:tags r:id="rId6"/>
              </p:custDataLst>
            </p:nvPr>
          </p:nvCxnSpPr>
          <p:spPr>
            <a:xfrm>
              <a:off x="515938" y="1503364"/>
              <a:ext cx="11196637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圆角矩形 1"/>
          <p:cNvSpPr/>
          <p:nvPr/>
        </p:nvSpPr>
        <p:spPr>
          <a:xfrm>
            <a:off x="516255" y="728980"/>
            <a:ext cx="879475" cy="550545"/>
          </a:xfrm>
          <a:prstGeom prst="roundRect">
            <a:avLst>
              <a:gd name="adj" fmla="val 18448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2</a:t>
            </a:r>
          </a:p>
        </p:txBody>
      </p:sp>
      <p:sp>
        <p:nvSpPr>
          <p:cNvPr id="3" name="圆角矩形 2"/>
          <p:cNvSpPr/>
          <p:nvPr/>
        </p:nvSpPr>
        <p:spPr>
          <a:xfrm>
            <a:off x="1408986" y="728663"/>
            <a:ext cx="8012806" cy="550729"/>
          </a:xfrm>
          <a:prstGeom prst="roundRect">
            <a:avLst>
              <a:gd name="adj" fmla="val 0"/>
            </a:avLst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400" b="1" i="0" spc="300">
                <a:solidFill>
                  <a:schemeClr val="bg1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人工智能的主要技术</a:t>
            </a:r>
          </a:p>
        </p:txBody>
      </p:sp>
      <p:sp>
        <p:nvSpPr>
          <p:cNvPr id="4" name="圆角矩形 3"/>
          <p:cNvSpPr/>
          <p:nvPr/>
        </p:nvSpPr>
        <p:spPr>
          <a:xfrm>
            <a:off x="9987123" y="728663"/>
            <a:ext cx="1688940" cy="55072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LOGO</a:t>
            </a:r>
          </a:p>
        </p:txBody>
      </p:sp>
      <p:sp>
        <p:nvSpPr>
          <p:cNvPr id="12" name="New shape"/>
          <p:cNvSpPr/>
          <p:nvPr/>
        </p:nvSpPr>
        <p:spPr>
          <a:xfrm>
            <a:off x="7467600" y="2540000"/>
            <a:ext cx="635000" cy="63500"/>
          </a:xfrm>
          <a:prstGeom prst="rect">
            <a:avLst/>
          </a:prstGeom>
          <a:solidFill>
            <a:srgbClr val="0C4A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New picture"/>
          <p:cNvPicPr/>
          <p:nvPr/>
        </p:nvPicPr>
        <p:blipFill>
          <a:blip r:embed="rId7"/>
          <a:stretch>
            <a:fillRect/>
          </a:stretch>
        </p:blipFill>
        <p:spPr>
          <a:xfrm>
            <a:off x="1600200" y="1397000"/>
            <a:ext cx="5168900" cy="4749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4" name="New shape"/>
          <p:cNvSpPr/>
          <p:nvPr/>
        </p:nvSpPr>
        <p:spPr>
          <a:xfrm>
            <a:off x="7467600" y="2184400"/>
            <a:ext cx="360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深度学习</a:t>
            </a:r>
          </a:p>
        </p:txBody>
      </p:sp>
      <p:sp>
        <p:nvSpPr>
          <p:cNvPr id="15" name="New shape"/>
          <p:cNvSpPr/>
          <p:nvPr/>
        </p:nvSpPr>
        <p:spPr>
          <a:xfrm>
            <a:off x="7467600" y="2628900"/>
            <a:ext cx="3606800" cy="2743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FFFFFF"/>
                </a:solidFill>
                <a:latin typeface="宋体"/>
              </a:rPr>
              <a:t>深度学习是机器学习的一种延伸，它通过构建多层神经网络来模拟人类神经系统的结构和功能。深度学习在图像识别、语音识别和自然语言处理等领域取得了突破性的成果，成为当前 AI 技术的主流方向之一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1"/>
      <p:bldP spid="14" grpId="2"/>
      <p:bldP spid="15" grpId="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gradFill flip="none" rotWithShape="1">
              <a:gsLst>
                <a:gs pos="0">
                  <a:srgbClr val="002060">
                    <a:alpha val="96000"/>
                  </a:srgbClr>
                </a:gs>
                <a:gs pos="100000">
                  <a:srgbClr val="002060">
                    <a:alpha val="69000"/>
                  </a:srgbClr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剪去对角的矩形 9"/>
            <p:cNvSpPr/>
            <p:nvPr>
              <p:custDataLst>
                <p:tags r:id="rId5"/>
              </p:custDataLst>
            </p:nvPr>
          </p:nvSpPr>
          <p:spPr>
            <a:xfrm>
              <a:off x="228600" y="177800"/>
              <a:ext cx="11734800" cy="6502400"/>
            </a:xfrm>
            <a:prstGeom prst="snip2DiagRect">
              <a:avLst>
                <a:gd name="adj1" fmla="val 0"/>
                <a:gd name="adj2" fmla="val 9440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11" name="直接连接符 10"/>
            <p:cNvCxnSpPr/>
            <p:nvPr>
              <p:custDataLst>
                <p:tags r:id="rId6"/>
              </p:custDataLst>
            </p:nvPr>
          </p:nvCxnSpPr>
          <p:spPr>
            <a:xfrm>
              <a:off x="515938" y="1503364"/>
              <a:ext cx="11196637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圆角矩形 1"/>
          <p:cNvSpPr/>
          <p:nvPr/>
        </p:nvSpPr>
        <p:spPr>
          <a:xfrm>
            <a:off x="516255" y="728980"/>
            <a:ext cx="879475" cy="550545"/>
          </a:xfrm>
          <a:prstGeom prst="roundRect">
            <a:avLst>
              <a:gd name="adj" fmla="val 18448"/>
            </a:avLst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2</a:t>
            </a:r>
          </a:p>
        </p:txBody>
      </p:sp>
      <p:sp>
        <p:nvSpPr>
          <p:cNvPr id="3" name="圆角矩形 2"/>
          <p:cNvSpPr/>
          <p:nvPr/>
        </p:nvSpPr>
        <p:spPr>
          <a:xfrm>
            <a:off x="1408986" y="728663"/>
            <a:ext cx="8012806" cy="550729"/>
          </a:xfrm>
          <a:prstGeom prst="roundRect">
            <a:avLst>
              <a:gd name="adj" fmla="val 0"/>
            </a:avLst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400" b="1" i="0" spc="300">
                <a:solidFill>
                  <a:schemeClr val="bg1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人工智能的主要技术</a:t>
            </a:r>
          </a:p>
        </p:txBody>
      </p:sp>
      <p:sp>
        <p:nvSpPr>
          <p:cNvPr id="4" name="圆角矩形 3"/>
          <p:cNvSpPr/>
          <p:nvPr/>
        </p:nvSpPr>
        <p:spPr>
          <a:xfrm>
            <a:off x="9987123" y="728663"/>
            <a:ext cx="1688940" cy="55072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400" b="1" i="0" spc="300">
                <a:solidFill>
                  <a:srgbClr val="002060"/>
                </a:solidFill>
                <a:latin typeface="宋体"/>
                <a:ea typeface="Noto Sans CJK Regular" panose="020b0500000000000000" pitchFamily="34" charset="-122"/>
                <a:cs typeface="阿里巴巴普惠体 M" panose="00020600040101010101" pitchFamily="18" charset="-122"/>
                <a:sym typeface="宋体"/>
              </a:rPr>
              <a:t>LOGO</a:t>
            </a:r>
          </a:p>
        </p:txBody>
      </p:sp>
      <p:sp>
        <p:nvSpPr>
          <p:cNvPr id="12" name="New shape"/>
          <p:cNvSpPr/>
          <p:nvPr/>
        </p:nvSpPr>
        <p:spPr>
          <a:xfrm>
            <a:off x="1117600" y="3975100"/>
            <a:ext cx="635000" cy="63500"/>
          </a:xfrm>
          <a:prstGeom prst="rect">
            <a:avLst/>
          </a:prstGeom>
          <a:solidFill>
            <a:srgbClr val="0C4A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New picture"/>
          <p:cNvPicPr/>
          <p:nvPr/>
        </p:nvPicPr>
        <p:blipFill>
          <a:blip r:embed="rId7"/>
          <a:stretch>
            <a:fillRect/>
          </a:stretch>
        </p:blipFill>
        <p:spPr>
          <a:xfrm>
            <a:off x="8242300" y="2413000"/>
            <a:ext cx="2044700" cy="2717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4" name="New shape"/>
          <p:cNvSpPr/>
          <p:nvPr/>
        </p:nvSpPr>
        <p:spPr>
          <a:xfrm>
            <a:off x="1117600" y="3619500"/>
            <a:ext cx="614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自然语言处理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1"/>
      <p:bldP spid="14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https://d.book118.com/296111112234010101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1_1"/>
  <p:tag name="KSO_WM_UNIT_INDEX" val="1_1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1_3"/>
  <p:tag name="KSO_WM_UNIT_INDEX" val="1_1_3"/>
  <p:tag name="KSO_WM_UNIT_LAYERLEVEL" val="1_1_1"/>
  <p:tag name="KSO_WM_UNIT_TEXT_FILL_FORE_SCHEMECOLOR_INDEX" val="14"/>
  <p:tag name="KSO_WM_UNIT_TEXT_FILL_TYPE" val="1"/>
  <p:tag name="KSO_WM_UNIT_TYPE" val="l_h_i"/>
</p:tagLst>
</file>

<file path=ppt/tags/tag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68882_3*l_h_i*1_2_1"/>
  <p:tag name="KSO_WM_UNIT_INDEX" val="1_2_1"/>
  <p:tag name="KSO_WM_UNIT_LAYERLEVEL" val="1_1_1"/>
  <p:tag name="KSO_WM_UNIT_TEXT_FILL_FORE_SCHEMECOLOR_INDEX" val="14"/>
  <p:tag name="KSO_WM_UNIT_TEXT_FILL_TYPE" val="1"/>
  <p:tag name="KSO_WM_UNIT_TYPE" val="l_h_i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68882_3*l_h_i*1_1_1"/>
  <p:tag name="KSO_WM_UNIT_INDEX" val="1_1_1"/>
  <p:tag name="KSO_WM_UNIT_LAYERLEVEL" val="1_1_1"/>
  <p:tag name="KSO_WM_UNIT_TEXT_FILL_FORE_SCHEMECOLOR_INDEX" val="14"/>
  <p:tag name="KSO_WM_UNIT_TEXT_FILL_TYPE" val="1"/>
  <p:tag name="KSO_WM_UNIT_TYPE" val="l_h_i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1_2"/>
  <p:tag name="KSO_WM_UNIT_INDEX" val="1_1_2"/>
  <p:tag name="KSO_WM_UNIT_LAYERLEVEL" val="1_1_1"/>
  <p:tag name="KSO_WM_UNIT_TEXT_FILL_FORE_SCHEMECOLOR_INDEX" val="14"/>
  <p:tag name="KSO_WM_UNIT_TEXT_FILL_TYPE" val="1"/>
  <p:tag name="KSO_WM_UNIT_TYPE" val="l_h_i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1_1"/>
  <p:tag name="KSO_WM_UNIT_INDEX" val="1_1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1_3"/>
  <p:tag name="KSO_WM_UNIT_INDEX" val="1_1_3"/>
  <p:tag name="KSO_WM_UNIT_LAYERLEVEL" val="1_1_1"/>
  <p:tag name="KSO_WM_UNIT_TEXT_FILL_FORE_SCHEMECOLOR_INDEX" val="14"/>
  <p:tag name="KSO_WM_UNIT_TEXT_FILL_TYPE" val="1"/>
  <p:tag name="KSO_WM_UNIT_TYPE" val="l_h_i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68882_3*l_h_i*1_2_1"/>
  <p:tag name="KSO_WM_UNIT_INDEX" val="1_2_1"/>
  <p:tag name="KSO_WM_UNIT_LAYERLEVEL" val="1_1_1"/>
  <p:tag name="KSO_WM_UNIT_TEXT_FILL_FORE_SCHEMECOLOR_INDEX" val="14"/>
  <p:tag name="KSO_WM_UNIT_TEXT_FILL_TYPE" val="1"/>
  <p:tag name="KSO_WM_UNIT_TYPE" val="l_h_i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2_2"/>
  <p:tag name="KSO_WM_UNIT_INDEX" val="1_2_2"/>
  <p:tag name="KSO_WM_UNIT_LAYERLEVEL" val="1_1_1"/>
  <p:tag name="KSO_WM_UNIT_TEXT_FILL_FORE_SCHEMECOLOR_INDEX" val="14"/>
  <p:tag name="KSO_WM_UNIT_TEXT_FILL_TYPE" val="1"/>
  <p:tag name="KSO_WM_UNIT_TYPE" val="l_h_i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2_1"/>
  <p:tag name="KSO_WM_UNIT_INDEX" val="1_2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2_3"/>
  <p:tag name="KSO_WM_UNIT_INDEX" val="1_2_3"/>
  <p:tag name="KSO_WM_UNIT_LAYERLEVEL" val="1_1_1"/>
  <p:tag name="KSO_WM_UNIT_TEXT_FILL_FORE_SCHEMECOLOR_INDEX" val="14"/>
  <p:tag name="KSO_WM_UNIT_TEXT_FILL_TYPE" val="1"/>
  <p:tag name="KSO_WM_UNIT_TYPE" val="l_h_i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68882_3*l_h_i*1_3_1"/>
  <p:tag name="KSO_WM_UNIT_INDEX" val="1_3_1"/>
  <p:tag name="KSO_WM_UNIT_LAYERLEVEL" val="1_1_1"/>
  <p:tag name="KSO_WM_UNIT_TEXT_FILL_FORE_SCHEMECOLOR_INDEX" val="14"/>
  <p:tag name="KSO_WM_UNIT_TEXT_FILL_TYPE" val="1"/>
  <p:tag name="KSO_WM_UNIT_TYPE" val="l_h_i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3_2"/>
  <p:tag name="KSO_WM_UNIT_INDEX" val="1_3_2"/>
  <p:tag name="KSO_WM_UNIT_LAYERLEVEL" val="1_1_1"/>
  <p:tag name="KSO_WM_UNIT_TEXT_FILL_FORE_SCHEMECOLOR_INDEX" val="14"/>
  <p:tag name="KSO_WM_UNIT_TEXT_FILL_TYPE" val="1"/>
  <p:tag name="KSO_WM_UNIT_TYPE" val="l_h_i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3_1"/>
  <p:tag name="KSO_WM_UNIT_INDEX" val="1_3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3_3"/>
  <p:tag name="KSO_WM_UNIT_INDEX" val="1_3_3"/>
  <p:tag name="KSO_WM_UNIT_LAYERLEVEL" val="1_1_1"/>
  <p:tag name="KSO_WM_UNIT_TEXT_FILL_FORE_SCHEMECOLOR_INDEX" val="14"/>
  <p:tag name="KSO_WM_UNIT_TEXT_FILL_TYPE" val="1"/>
  <p:tag name="KSO_WM_UNIT_TYPE" val="l_h_i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a*1"/>
  <p:tag name="KSO_WM_UNIT_INDEX" val="1"/>
  <p:tag name="KSO_WM_UNIT_ISCONTENTS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VALUE" val="2"/>
</p:tagLst>
</file>

<file path=ppt/tags/tag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b*1"/>
  <p:tag name="KSO_WM_UNIT_INDEX" val="1"/>
  <p:tag name="KSO_WM_UNIT_ISCONTENTSTITLE" val="0"/>
  <p:tag name="KSO_WM_UNIT_LAYERLEVEL" val="1"/>
  <p:tag name="KSO_WM_UNIT_NOCLEAR" val="0"/>
  <p:tag name="KSO_WM_UNIT_PRESET_TEXT" val="Content"/>
  <p:tag name="KSO_WM_UNIT_TEXT_FILL_FORE_SCHEMECOLOR_INDEX" val="5"/>
  <p:tag name="KSO_WM_UNIT_TEXT_FILL_TYPE" val="1"/>
  <p:tag name="KSO_WM_UNIT_TYPE" val="b"/>
  <p:tag name="KSO_WM_UNIT_VALUE" val="4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i*1"/>
  <p:tag name="KSO_WM_UNIT_INDEX" val="1"/>
  <p:tag name="KSO_WM_UNIT_LAYERLEVEL" val="1"/>
  <p:tag name="KSO_WM_UNIT_LINE_FILL_TYPE" val="2"/>
  <p:tag name="KSO_WM_UNIT_LINE_FORE_SCHEMECOLOR_INDEX" val="5"/>
  <p:tag name="KSO_WM_UNIT_TYPE" val="i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Noto Sans CJK Regular</vt:lpstr>
      <vt:lpstr>阿里巴巴普惠体 M</vt:lpstr>
      <vt:lpstr>微软雅黑</vt:lpstr>
      <vt:lpstr>幼圆</vt:lpstr>
      <vt:lpstr>等线</vt:lpstr>
      <vt:lpstr>字由点字典黑 65J</vt:lpstr>
      <vt:lpstr>站酷快乐体2016修订版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2024-09-26T15:20:04.165</cp:lastPrinted>
  <dcterms:created xsi:type="dcterms:W3CDTF">2024-09-26T07:20:04Z</dcterms:created>
  <dcterms:modified xsi:type="dcterms:W3CDTF">2024-09-26T07:20:06Z</dcterms:modified>
</cp:coreProperties>
</file>