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32E17F4-93A1-4C32-A017-B14D4472630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CFD8C0A-7EBF-4C65-B37A-3D6392B3395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7A7334A-04C2-470C-91F3-2AA23E6BEE8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3B9A8D9-01DC-45A0-86D9-B3955636AA0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291BE0A-0FF5-43C6-A3D4-076C9113F3B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B6CEA26-EB3A-469F-B861-367E62593B7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D4D84AA-EAC2-4C66-8DA9-FD01E918176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6FF169E-3478-4825-B7BF-C24FC0DF1A0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E95192E-B993-404F-AAA4-A5C648CF982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D89AE67-3111-4B03-98CC-E330BF473B5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070F53A-CCE0-40FE-9CA1-FB3FBB8B8B5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9611401500301005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99021" y="1336929"/>
            <a:ext cx="10593957"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accent1">
                    <a:alpha val="100000"/>
                  </a:schemeClr>
                </a:solidFill>
                <a:latin typeface="Microsoft Yahei"/>
                <a:ea typeface="Microsoft Yahei"/>
                <a:cs typeface="Microsoft Yahei"/>
              </a:rPr>
              <a:t>物业设备设施管理概述</a:t>
            </a:r>
          </a:p>
        </p:txBody>
      </p:sp>
      <p:sp>
        <p:nvSpPr>
          <p:cNvPr id="3" name="TextBox 3"/>
          <p:cNvSpPr txBox="1"/>
          <p:nvPr/>
        </p:nvSpPr>
        <p:spPr>
          <a:xfrm>
            <a:off x="790127" y="5214814"/>
            <a:ext cx="8029457" cy="3729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endParaRPr lang="en-US" sz="2025">
              <a:solidFill>
                <a:schemeClr val="accent2">
                  <a:alpha val="100000"/>
                </a:schemeClr>
              </a:solidFill>
              <a:latin typeface="Microsoft Yahei"/>
              <a:ea typeface="Microsoft Yahei"/>
              <a:cs typeface="Microsoft Yahei"/>
            </a:endParaRPr>
          </a:p>
        </p:txBody>
      </p:sp>
      <p:sp>
        <p:nvSpPr>
          <p:cNvPr id="4" name="TextBox 4"/>
          <p:cNvSpPr txBox="1"/>
          <p:nvPr/>
        </p:nvSpPr>
        <p:spPr>
          <a:xfrm>
            <a:off x="790127" y="5566988"/>
            <a:ext cx="7315200" cy="3729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2">
                    <a:alpha val="100000"/>
                  </a:schemeClr>
                </a:solidFill>
                <a:latin typeface="Microsoft Yahei"/>
                <a:ea typeface="Microsoft Yahei"/>
                <a:cs typeface="Microsoft Yahei"/>
              </a:rPr>
              <a:t>2024-01-22</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设备设施基本概念与分类</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物业设备设施管理原则与目标</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设备设施规划与设计阶段管理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设备设施采购、安装与调试阶段管理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设备设施运行与维护阶段管理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设备设施更新改造与报废阶段管理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总结回顾与展望未来发展趋势</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alpha val="100000"/>
                  </a:schemeClr>
                </a:solidFill>
                <a:latin typeface="Microsoft Yahei"/>
                <a:ea typeface="Microsoft Yahei"/>
                <a:cs typeface="Microsoft Yahei"/>
              </a:rPr>
              <a:t>设备设施基本概念与分类</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1" r="15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设备是指用于生产、运营、管理等各个环节中的具有一定技术含量的固定资产。</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设备是企业生产、运营的重要物质基础，对于提高生产效率、降低成本、提升产品质量具有重要作用。</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设备定义及作用</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设备作用</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设备定义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设施定义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设施是指为企业生产、运营等活动提供基础性服务的固定场所和配套设备。</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设施功能</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设施为企业提供了必要的生产、工作环境，保障了各项活动的顺利进行，同时也为员工提供了良好的工作条件。</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1156" r="21156"/>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设施概念及功能</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设备与设施关系</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相互依存</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设备和设施是相互依存的，设备需要依托设施才能发挥作用，而设施也需要设备的支持才能提供完善的服务。</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相互促进</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设备和设施的完善程度和管理水平直接影响企业的生产效率和经济效益，二者相互促进，共同推动企业的发展。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分类方法</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按照不同的分类标准，可以将设备和设施分为不同的类型，如按照功能、性质、使用范围等进行分类。</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分类标准</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分类标准应根据企业的实际情况和需求进行制定，既要考虑设备和设施的特点和属性，也要考虑管理的需要和方便。同时，分类标准应具有科学性、合理性和可操作性。</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分类方法及标准</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alpha val="100000"/>
                  </a:schemeClr>
                </a:solidFill>
                <a:latin typeface="Microsoft Yahei"/>
                <a:ea typeface="Microsoft Yahei"/>
                <a:cs typeface="Microsoft Yahei"/>
              </a:rPr>
              <a:t>物业设备设施管理原则与目标</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alpha val="100000"/>
                  </a:schemeClr>
                </a:solidFill>
                <a:latin typeface="Microsoft Yahei"/>
                <a:ea typeface="Microsoft Yahei"/>
                <a:cs typeface="Microsoft Yahei"/>
              </a:rPr>
              <a:t>02</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l="16667" r="16667"/>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以用户为中心</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预防为主</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全员参与</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持续改进</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管理原则</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确保设备设施的运行和维护以满足用户需求为首要任务。</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鼓励所有员工参与到设备设施的管理中来，提高整体管理水平。</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通过定期维护和保养，减少设备设施的故障率。</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不断寻求改进机会，提高设备设施的运行效率和管理水平。</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67" r="16667"/>
          <a:stretch>
            <a:fillRect/>
          </a:stretch>
        </p:blipFill>
        <p:spPr>
          <a:xfrm>
            <a:off x="4289936" y="1498289"/>
            <a:ext cx="3861422" cy="3861422"/>
          </a:xfrm>
          <a:prstGeom prst="diamond">
            <a:avLst/>
          </a:prstGeom>
        </p:spPr>
      </p:pic>
      <p:grpSp>
        <p:nvGrpSpPr>
          <p:cNvPr id="3" name="Group 3"/>
          <p:cNvGrpSpPr/>
          <p:nvPr/>
        </p:nvGrpSpPr>
        <p:grpSpPr>
          <a:xfrm>
            <a:off x="44972" y="1608799"/>
            <a:ext cx="5067193" cy="1224567"/>
            <a:chOff x="44972" y="1608799"/>
            <a:chExt cx="5067193" cy="1224567"/>
          </a:xfrm>
        </p:grpSpPr>
        <p:sp>
          <p:nvSpPr>
            <p:cNvPr id="4" name="AutoShape 4"/>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确保各类设备设施在安全、稳定的状态下运行，降低事故风险。</a:t>
              </a:r>
            </a:p>
          </p:txBody>
        </p:sp>
        <p:sp>
          <p:nvSpPr>
            <p:cNvPr id="6" name="TextBox 6"/>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保障设备设施安全稳定运行</a:t>
              </a:r>
            </a:p>
          </p:txBody>
        </p:sp>
        <p:sp>
          <p:nvSpPr>
            <p:cNvPr id="7" name="Freeform 7"/>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180959" y="1608799"/>
            <a:ext cx="4946836" cy="1224567"/>
            <a:chOff x="7180959" y="1608799"/>
            <a:chExt cx="4946836" cy="1224567"/>
          </a:xfrm>
        </p:grpSpPr>
        <p:sp>
          <p:nvSpPr>
            <p:cNvPr id="9" name="AutoShape 9"/>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通过优化运行策略和维护计划，提高设备设施的使用效率。</a:t>
              </a:r>
            </a:p>
          </p:txBody>
        </p:sp>
        <p:sp>
          <p:nvSpPr>
            <p:cNvPr id="11" name="TextBox 11"/>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提高设备设施使用效率</a:t>
              </a:r>
            </a:p>
          </p:txBody>
        </p:sp>
        <p:sp>
          <p:nvSpPr>
            <p:cNvPr id="12" name="Freeform 12"/>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24384" y="4380910"/>
            <a:ext cx="5067193" cy="1224566"/>
            <a:chOff x="24384" y="4380910"/>
            <a:chExt cx="5067193" cy="1224566"/>
          </a:xfrm>
        </p:grpSpPr>
        <p:sp>
          <p:nvSpPr>
            <p:cNvPr id="14" name="AutoShape 14"/>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通过精细化管理和技术创新，降低设备设施的运维成本。</a:t>
              </a:r>
            </a:p>
          </p:txBody>
        </p:sp>
        <p:sp>
          <p:nvSpPr>
            <p:cNvPr id="16" name="TextBox 16"/>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降低运维成本</a:t>
              </a:r>
            </a:p>
          </p:txBody>
        </p:sp>
        <p:sp>
          <p:nvSpPr>
            <p:cNvPr id="17" name="Freeform 17"/>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180959" y="4380910"/>
            <a:ext cx="4946836" cy="1224566"/>
            <a:chOff x="7180959" y="4380910"/>
            <a:chExt cx="4946836" cy="1224566"/>
          </a:xfrm>
        </p:grpSpPr>
        <p:sp>
          <p:nvSpPr>
            <p:cNvPr id="19" name="AutoShape 19"/>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以优质的服务和设备设施运行状态，提升用户的满意度。</a:t>
              </a:r>
            </a:p>
          </p:txBody>
        </p:sp>
        <p:sp>
          <p:nvSpPr>
            <p:cNvPr id="21" name="TextBox 21"/>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提升用户满意度</a:t>
              </a:r>
            </a:p>
          </p:txBody>
        </p:sp>
        <p:sp>
          <p:nvSpPr>
            <p:cNvPr id="22" name="Freeform 22"/>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管理目标</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67" r="16667"/>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积极引入先进的设备设施管理技术和方法，提高管理效率和水平。</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引入先进技术</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加强人员培训</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完善管理制度</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强化监督检查</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定期开展设备设施管理人员的培训，提高其专业技能和管理能力。</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不断完善设备设施的管理制度，确保各项管理工作有章可循、有据可查。</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加强对设备设施管理工作的监督检查，确保各项管理措施得到有效执行。</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持续改进方向</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alpha val="100000"/>
                  </a:schemeClr>
                </a:solidFill>
                <a:latin typeface="Microsoft Yahei"/>
                <a:ea typeface="Microsoft Yahei"/>
                <a:cs typeface="Microsoft Yahei"/>
              </a:rPr>
              <a:t>设备设施规划与设计阶段管理</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alpha val="100000"/>
                  </a:schemeClr>
                </a:solidFill>
                <a:latin typeface="Microsoft Yahei"/>
                <a:ea typeface="Microsoft Yahei"/>
                <a:cs typeface="Microsoft Yahei"/>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2215756" y="1566343"/>
            <a:ext cx="2043574" cy="4455417"/>
            <a:chOff x="2215756" y="1566343"/>
            <a:chExt cx="2043574" cy="4455417"/>
          </a:xfrm>
        </p:grpSpPr>
        <p:sp>
          <p:nvSpPr>
            <p:cNvPr id="5" name="Freeform 5"/>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171292" y="2749588"/>
            <a:ext cx="2088928" cy="2088928"/>
            <a:chOff x="1171292" y="2749588"/>
            <a:chExt cx="2088928" cy="2088928"/>
          </a:xfrm>
        </p:grpSpPr>
        <p:sp>
          <p:nvSpPr>
            <p:cNvPr id="10" name="AutoShape 10"/>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797656" y="3303419"/>
            <a:ext cx="931450" cy="924116"/>
            <a:chOff x="1797656" y="3303419"/>
            <a:chExt cx="931450" cy="924116"/>
          </a:xfrm>
        </p:grpSpPr>
        <p:sp>
          <p:nvSpPr>
            <p:cNvPr id="12" name="Freeform 12"/>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前期规划考虑因素</a:t>
              </a:r>
            </a:p>
          </p:txBody>
        </p:sp>
      </p:grpSp>
      <p:sp>
        <p:nvSpPr>
          <p:cNvPr id="38" name="AutoShape 38"/>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业主或使用者需求</a:t>
            </a:r>
          </a:p>
        </p:txBody>
      </p:sp>
      <p:sp>
        <p:nvSpPr>
          <p:cNvPr id="41" name="TextBox 41"/>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明确设备设施的服务对象和使用需求，确保规划的设备设施能满足业主或使用者的基本需求和期望。</a:t>
            </a:r>
          </a:p>
        </p:txBody>
      </p:sp>
      <p:sp>
        <p:nvSpPr>
          <p:cNvPr id="42" name="AutoShape 42"/>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场地条件</a:t>
            </a:r>
          </a:p>
        </p:txBody>
      </p:sp>
      <p:sp>
        <p:nvSpPr>
          <p:cNvPr id="45" name="TextBox 45"/>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考虑设备设施的场地条件，包括地理位置、地形地貌、气候条件等，确保规划的设备设施能适应场地环境。</a:t>
            </a:r>
          </a:p>
        </p:txBody>
      </p:sp>
      <p:sp>
        <p:nvSpPr>
          <p:cNvPr id="46" name="AutoShape 46"/>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技术可行性</a:t>
            </a:r>
          </a:p>
        </p:txBody>
      </p:sp>
      <p:sp>
        <p:nvSpPr>
          <p:cNvPr id="49" name="TextBox 49"/>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评估现有技术和资源条件，确保规划的设备设施在技术上可行，并能保证设备设施的稳定运行和安全性。</a:t>
            </a:r>
          </a:p>
        </p:txBody>
      </p:sp>
      <p:sp>
        <p:nvSpPr>
          <p:cNvPr id="50" name="AutoShape 50"/>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TextBox 52"/>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经济合理性</a:t>
            </a:r>
          </a:p>
        </p:txBody>
      </p:sp>
      <p:sp>
        <p:nvSpPr>
          <p:cNvPr id="53" name="TextBox 53"/>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进行经济分析和比较，选择经济合理的设备设施方案，确保投资效益最大化。</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67" r="16667"/>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负责设备设施的具体设计工作，根据规划要求和业主或使用者需求，制定详细的设计方案。</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设计师</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协助设计师完成设备设施的设计工作，提供技术支持和建议，确保设计方案的合理性和可行性。</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工程技术人员</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参与设计方案的讨论和审查，提出意见和建议，确保设计方案能满足业主或使用者的需求和期望。</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业主或使用者代表</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设计阶段参与角色和职责</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组织专家和相关人员对设计文件进行审查，确保设计文件的完整性、准确性和合规性。审查内容包括设备设施的功能、性能、安全性、环保性等方面。</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设计文件审查</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在设计文件审查通过后，组织设计师、工程技术人员和施工单位进行设计交底工作。交底内容包括设备设施的设计意图、施工要求、验收标准等方面，确保施工单位能准确理解设计意图并按图施工。同时，建立设计变更管理制度，对设计变更进行严格控制和管理。</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设计交底</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设计文件审查和交底工作</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alpha val="100000"/>
                  </a:schemeClr>
                </a:solidFill>
                <a:latin typeface="Microsoft Yahei"/>
                <a:ea typeface="Microsoft Yahei"/>
                <a:cs typeface="Microsoft Yahei"/>
              </a:rPr>
              <a:t>设备设施采购、安装与调试阶段管理</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alpha val="100000"/>
                  </a:schemeClr>
                </a:solidFill>
                <a:latin typeface="Microsoft Yahei"/>
                <a:ea typeface="Microsoft Yahei"/>
                <a:cs typeface="Microsoft Yahei"/>
              </a:rPr>
              <a:t>04</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采购策略制定和执行</a:t>
              </a:r>
            </a:p>
          </p:txBody>
        </p:sp>
      </p:grpSp>
      <p:sp>
        <p:nvSpPr>
          <p:cNvPr id="24" name="AutoShape 24"/>
          <p:cNvSpPr/>
          <p:nvPr/>
        </p:nvSpPr>
        <p:spPr>
          <a:xfrm>
            <a:off x="1569100" y="1879440"/>
            <a:ext cx="1357679" cy="1285263"/>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569100" y="4103994"/>
            <a:ext cx="1357679" cy="1285263"/>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471231" y="1879440"/>
            <a:ext cx="1357679" cy="1285263"/>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471231" y="4103994"/>
            <a:ext cx="1357679" cy="1285263"/>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1875213" y="2149345"/>
            <a:ext cx="745452" cy="745452"/>
          </a:xfrm>
          <a:custGeom>
            <a:rect l="l" t="t" r="r" b="b"/>
            <a:pathLst>
              <a:path w="304800" h="304800">
                <a:moveTo>
                  <a:pt x="60960" y="167640"/>
                </a:moveTo>
                <a:lnTo>
                  <a:pt x="30480" y="167640"/>
                </a:lnTo>
                <a:cubicBezTo>
                  <a:pt x="13649" y="167640"/>
                  <a:pt x="0" y="153991"/>
                  <a:pt x="0" y="137160"/>
                </a:cubicBezTo>
                <a:lnTo>
                  <a:pt x="0" y="137160"/>
                </a:lnTo>
                <a:lnTo>
                  <a:pt x="0" y="76200"/>
                </a:lnTo>
                <a:cubicBezTo>
                  <a:pt x="0" y="59436"/>
                  <a:pt x="13716" y="45720"/>
                  <a:pt x="30480" y="45720"/>
                </a:cubicBezTo>
                <a:lnTo>
                  <a:pt x="60960" y="45720"/>
                </a:lnTo>
                <a:lnTo>
                  <a:pt x="60960" y="15240"/>
                </a:lnTo>
                <a:lnTo>
                  <a:pt x="274320" y="15240"/>
                </a:lnTo>
                <a:lnTo>
                  <a:pt x="274320" y="167640"/>
                </a:lnTo>
                <a:cubicBezTo>
                  <a:pt x="274320" y="201311"/>
                  <a:pt x="247031" y="228600"/>
                  <a:pt x="213360" y="228600"/>
                </a:cubicBezTo>
                <a:lnTo>
                  <a:pt x="213360" y="228600"/>
                </a:lnTo>
                <a:lnTo>
                  <a:pt x="121920" y="228600"/>
                </a:lnTo>
                <a:cubicBezTo>
                  <a:pt x="88249" y="228600"/>
                  <a:pt x="60960" y="201311"/>
                  <a:pt x="60960" y="167640"/>
                </a:cubicBezTo>
                <a:lnTo>
                  <a:pt x="60960" y="167640"/>
                </a:lnTo>
                <a:close/>
                <a:moveTo>
                  <a:pt x="60960" y="137160"/>
                </a:moveTo>
                <a:lnTo>
                  <a:pt x="60960" y="76200"/>
                </a:lnTo>
                <a:lnTo>
                  <a:pt x="30480" y="76200"/>
                </a:lnTo>
                <a:lnTo>
                  <a:pt x="30480" y="137160"/>
                </a:lnTo>
                <a:lnTo>
                  <a:pt x="60960" y="137160"/>
                </a:lnTo>
                <a:close/>
                <a:moveTo>
                  <a:pt x="30480" y="259080"/>
                </a:moveTo>
                <a:lnTo>
                  <a:pt x="30480" y="243840"/>
                </a:lnTo>
                <a:lnTo>
                  <a:pt x="304800" y="243840"/>
                </a:lnTo>
                <a:lnTo>
                  <a:pt x="304800" y="259080"/>
                </a:lnTo>
                <a:lnTo>
                  <a:pt x="243840" y="289560"/>
                </a:lnTo>
                <a:lnTo>
                  <a:pt x="91440" y="289560"/>
                </a:lnTo>
                <a:lnTo>
                  <a:pt x="30480" y="25908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6777167" y="2149167"/>
            <a:ext cx="745808" cy="745808"/>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1875035" y="4373721"/>
            <a:ext cx="745808" cy="745808"/>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6777167" y="4373721"/>
            <a:ext cx="745808" cy="745808"/>
          </a:xfrm>
          <a:custGeom>
            <a:rect l="l" t="t" r="r" b="b"/>
            <a:pathLst>
              <a:path w="304800" h="304800">
                <a:moveTo>
                  <a:pt x="152362" y="147228"/>
                </a:moveTo>
                <a:lnTo>
                  <a:pt x="304800" y="75419"/>
                </a:lnTo>
                <a:lnTo>
                  <a:pt x="304800" y="38100"/>
                </a:lnTo>
                <a:lnTo>
                  <a:pt x="0" y="38100"/>
                </a:lnTo>
                <a:lnTo>
                  <a:pt x="0" y="75305"/>
                </a:lnTo>
                <a:close/>
                <a:moveTo>
                  <a:pt x="152438" y="189347"/>
                </a:moveTo>
                <a:lnTo>
                  <a:pt x="0" y="117348"/>
                </a:lnTo>
                <a:lnTo>
                  <a:pt x="0" y="266700"/>
                </a:lnTo>
                <a:lnTo>
                  <a:pt x="304800" y="266700"/>
                </a:lnTo>
                <a:lnTo>
                  <a:pt x="304800" y="117577"/>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3233929" y="1742267"/>
            <a:ext cx="2667000" cy="378156"/>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725" b="1">
                <a:solidFill>
                  <a:schemeClr val="accent1">
                    <a:alpha val="100000"/>
                  </a:schemeClr>
                </a:solidFill>
                <a:latin typeface="Microsoft Yahei"/>
                <a:ea typeface="Microsoft Yahei"/>
                <a:cs typeface="Microsoft Yahei"/>
              </a:rPr>
              <a:t>明确采购需求和目标</a:t>
            </a:r>
          </a:p>
        </p:txBody>
      </p:sp>
      <p:sp>
        <p:nvSpPr>
          <p:cNvPr id="33" name="TextBox 33"/>
          <p:cNvSpPr txBox="1"/>
          <p:nvPr/>
        </p:nvSpPr>
        <p:spPr>
          <a:xfrm>
            <a:off x="8118203" y="1742267"/>
            <a:ext cx="2667000" cy="378156"/>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725" b="1">
                <a:solidFill>
                  <a:schemeClr val="accent1">
                    <a:alpha val="100000"/>
                  </a:schemeClr>
                </a:solidFill>
                <a:latin typeface="Microsoft Yahei"/>
                <a:ea typeface="Microsoft Yahei"/>
                <a:cs typeface="Microsoft Yahei"/>
              </a:rPr>
              <a:t>市场调研和供应商评估</a:t>
            </a:r>
          </a:p>
        </p:txBody>
      </p:sp>
      <p:sp>
        <p:nvSpPr>
          <p:cNvPr id="34" name="TextBox 34"/>
          <p:cNvSpPr txBox="1"/>
          <p:nvPr/>
        </p:nvSpPr>
        <p:spPr>
          <a:xfrm>
            <a:off x="3233929" y="3981700"/>
            <a:ext cx="2667000" cy="378156"/>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725" b="1">
                <a:solidFill>
                  <a:schemeClr val="accent1">
                    <a:alpha val="100000"/>
                  </a:schemeClr>
                </a:solidFill>
                <a:latin typeface="Microsoft Yahei"/>
                <a:ea typeface="Microsoft Yahei"/>
                <a:cs typeface="Microsoft Yahei"/>
              </a:rPr>
              <a:t>采购方式选择</a:t>
            </a:r>
          </a:p>
        </p:txBody>
      </p:sp>
      <p:sp>
        <p:nvSpPr>
          <p:cNvPr id="35" name="TextBox 35"/>
          <p:cNvSpPr txBox="1"/>
          <p:nvPr/>
        </p:nvSpPr>
        <p:spPr>
          <a:xfrm>
            <a:off x="8118203" y="3981700"/>
            <a:ext cx="2667000" cy="378156"/>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725" b="1">
                <a:solidFill>
                  <a:schemeClr val="accent1">
                    <a:alpha val="100000"/>
                  </a:schemeClr>
                </a:solidFill>
                <a:latin typeface="Microsoft Yahei"/>
                <a:ea typeface="Microsoft Yahei"/>
                <a:cs typeface="Microsoft Yahei"/>
              </a:rPr>
              <a:t>采购合同签订</a:t>
            </a:r>
          </a:p>
        </p:txBody>
      </p:sp>
      <p:grpSp>
        <p:nvGrpSpPr>
          <p:cNvPr id="36" name="Group 36"/>
          <p:cNvGrpSpPr/>
          <p:nvPr/>
        </p:nvGrpSpPr>
        <p:grpSpPr>
          <a:xfrm>
            <a:off x="3266990" y="2149345"/>
            <a:ext cx="2600876" cy="1087920"/>
            <a:chOff x="3266990" y="2149345"/>
            <a:chExt cx="2600876" cy="1087920"/>
          </a:xfrm>
        </p:grpSpPr>
        <p:sp>
          <p:nvSpPr>
            <p:cNvPr id="37" name="TextBox 37"/>
            <p:cNvSpPr txBox="1"/>
            <p:nvPr/>
          </p:nvSpPr>
          <p:spPr>
            <a:xfrm>
              <a:off x="3266990" y="2149345"/>
              <a:ext cx="2600876" cy="108792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425">
                  <a:solidFill>
                    <a:schemeClr val="dk1">
                      <a:alpha val="100000"/>
                    </a:schemeClr>
                  </a:solidFill>
                  <a:latin typeface="Microsoft Yahei"/>
                  <a:ea typeface="Microsoft Yahei"/>
                  <a:cs typeface="Microsoft Yahei"/>
                </a:rPr>
                <a:t>根据物业项目需求和预算，制定详细的采购计划和目标，包括设备设施类型、数量、性能参数等。</a:t>
              </a:r>
            </a:p>
          </p:txBody>
        </p:sp>
      </p:grpSp>
      <p:grpSp>
        <p:nvGrpSpPr>
          <p:cNvPr id="38" name="Group 38"/>
          <p:cNvGrpSpPr/>
          <p:nvPr/>
        </p:nvGrpSpPr>
        <p:grpSpPr>
          <a:xfrm>
            <a:off x="8151265" y="2149345"/>
            <a:ext cx="2600876" cy="1087920"/>
            <a:chOff x="8151265" y="2149345"/>
            <a:chExt cx="2600876" cy="1087920"/>
          </a:xfrm>
        </p:grpSpPr>
        <p:sp>
          <p:nvSpPr>
            <p:cNvPr id="39" name="TextBox 39"/>
            <p:cNvSpPr txBox="1"/>
            <p:nvPr/>
          </p:nvSpPr>
          <p:spPr>
            <a:xfrm>
              <a:off x="8151265" y="2149345"/>
              <a:ext cx="2600876" cy="108792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425">
                  <a:solidFill>
                    <a:schemeClr val="dk1">
                      <a:alpha val="100000"/>
                    </a:schemeClr>
                  </a:solidFill>
                  <a:latin typeface="Microsoft Yahei"/>
                  <a:ea typeface="Microsoft Yahei"/>
                  <a:cs typeface="Microsoft Yahei"/>
                </a:rPr>
                <a:t>收集市场信息，了解设备设施的品牌、质量、价格等，评估供应商的信誉、实力和服务水平。</a:t>
              </a:r>
            </a:p>
          </p:txBody>
        </p:sp>
      </p:grpSp>
      <p:grpSp>
        <p:nvGrpSpPr>
          <p:cNvPr id="40" name="Group 40"/>
          <p:cNvGrpSpPr/>
          <p:nvPr/>
        </p:nvGrpSpPr>
        <p:grpSpPr>
          <a:xfrm>
            <a:off x="3266990" y="4373721"/>
            <a:ext cx="2600876" cy="1087920"/>
            <a:chOff x="3266990" y="4373721"/>
            <a:chExt cx="2600876" cy="1087920"/>
          </a:xfrm>
        </p:grpSpPr>
        <p:sp>
          <p:nvSpPr>
            <p:cNvPr id="41" name="TextBox 41"/>
            <p:cNvSpPr txBox="1"/>
            <p:nvPr/>
          </p:nvSpPr>
          <p:spPr>
            <a:xfrm>
              <a:off x="3266990" y="4373721"/>
              <a:ext cx="2600876" cy="108792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425">
                  <a:solidFill>
                    <a:schemeClr val="dk1">
                      <a:alpha val="100000"/>
                    </a:schemeClr>
                  </a:solidFill>
                  <a:latin typeface="Microsoft Yahei"/>
                  <a:ea typeface="Microsoft Yahei"/>
                  <a:cs typeface="Microsoft Yahei"/>
                </a:rPr>
                <a:t>根据采购需求和目标，选择合适的采购方式，如公开招标、邀请招标、竞争性谈判等。</a:t>
              </a:r>
            </a:p>
          </p:txBody>
        </p:sp>
      </p:grpSp>
      <p:grpSp>
        <p:nvGrpSpPr>
          <p:cNvPr id="42" name="Group 42"/>
          <p:cNvGrpSpPr/>
          <p:nvPr/>
        </p:nvGrpSpPr>
        <p:grpSpPr>
          <a:xfrm>
            <a:off x="8151265" y="4373721"/>
            <a:ext cx="2600876" cy="1087920"/>
            <a:chOff x="8151265" y="4373721"/>
            <a:chExt cx="2600876" cy="1087920"/>
          </a:xfrm>
        </p:grpSpPr>
        <p:sp>
          <p:nvSpPr>
            <p:cNvPr id="43" name="TextBox 43"/>
            <p:cNvSpPr txBox="1"/>
            <p:nvPr/>
          </p:nvSpPr>
          <p:spPr>
            <a:xfrm>
              <a:off x="8151265" y="4373721"/>
              <a:ext cx="2600876" cy="108792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425">
                  <a:solidFill>
                    <a:schemeClr val="dk1">
                      <a:alpha val="100000"/>
                    </a:schemeClr>
                  </a:solidFill>
                  <a:latin typeface="Microsoft Yahei"/>
                  <a:ea typeface="Microsoft Yahei"/>
                  <a:cs typeface="Microsoft Yahei"/>
                </a:rPr>
                <a:t>与中标供应商签订采购合同，明确双方的权利和义务，包括设备设施规格、质量标准、交货期、付款方式等。</a:t>
              </a:r>
            </a:p>
          </p:txBody>
        </p:sp>
      </p:gr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https://d.book118.com/296114015003010054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100</Paragraphs>
  <Slides>18</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18</vt:i4>
      </vt:variant>
    </vt:vector>
  </HeadingPairs>
  <TitlesOfParts>
    <vt:vector baseType="lpstr" size="22">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2024-09-20T22:56:00.113</cp:lastPrinted>
  <dcterms:created xsi:type="dcterms:W3CDTF">2024-09-20T14:56:00Z</dcterms:created>
  <dcterms:modified xsi:type="dcterms:W3CDTF">2024-09-20T14:56:02Z</dcterms:modified>
</cp:coreProperties>
</file>