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F372DC-6FF7-4BFE-814F-87DDBDF8E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8C5D22-B4A3-45FB-A910-0E164DD65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1EF2A6-1BA2-4620-936C-EF7482323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C56EFE-AE5C-4DFE-93B0-3B53B4E08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5F9E5E-1315-4424-9499-0FA13CAB45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A067B-35E1-435A-AE14-0961107490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74B5BF-C3B7-458A-8CB5-A8D1A29F0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1B4F63-C9D0-4C0B-9A90-420386D1C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EA069B-9FCF-43A1-8818-040741E045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91652-DC53-4C87-9A06-8696C5057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BCC04-38AD-4F78-9EDA-317914903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3400" y="1676400"/>
            <a:ext cx="401955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05350" y="1676400"/>
            <a:ext cx="401955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页脚占位符 6"/>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 name="灯片编号占位符 7"/>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9" name="日期占位符 8"/>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页脚占位符 2"/>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5" name="日期占位符 4"/>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页脚占位符 1"/>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灯片编号占位符 2"/>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4" name="日期占位符 3"/>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2"/>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77025" y="457200"/>
            <a:ext cx="2047875" cy="60198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3400" y="457200"/>
            <a:ext cx="5991225" cy="60198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33400" y="1676400"/>
            <a:ext cx="401955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05350" y="1676400"/>
            <a:ext cx="401955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页脚占位符 6"/>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 name="灯片编号占位符 7"/>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9" name="日期占位符 8"/>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页脚占位符 2"/>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5" name="日期占位符 4"/>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页脚占位符 1"/>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灯片编号占位符 2"/>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4" name="日期占位符 3"/>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tx2"/>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页脚占位符 4"/>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7" name="日期占位符 6"/>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77025" y="457200"/>
            <a:ext cx="2047875" cy="60198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33400" y="457200"/>
            <a:ext cx="5991225" cy="60198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页脚占位符 3"/>
          <p:cNvSpPr>
            <a:spLocks noGrp="1"/>
          </p:cNvSpPr>
          <p:nvPr>
            <p:ph type="ftr"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1"/>
          </p:nvPr>
        </p:nvSpPr>
        <p:spPr/>
        <p:txBody>
          <a:body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6" name="日期占位符 5"/>
          <p:cNvSpPr>
            <a:spLocks noGrp="1"/>
          </p:cNvSpPr>
          <p:nvPr>
            <p:ph type="dt" sz="half" idx="12"/>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image" Target="../media/image2.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image" Target="../media/image2.jpe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p:sp>
        <p:nvSpPr>
          <p:cNvPr id="1026" name="Rectangle 3"/>
          <p:cNvSpPr>
            <a:spLocks noGrp="1"/>
          </p:cNvSpPr>
          <p:nvPr>
            <p:ph type="body" idx="1"/>
          </p:nvPr>
        </p:nvSpPr>
        <p:spPr>
          <a:xfrm>
            <a:off x="533400" y="1676400"/>
            <a:ext cx="8191500" cy="4800600"/>
          </a:xfrm>
          <a:prstGeom prst="rect">
            <a:avLst/>
          </a:prstGeom>
          <a:noFill/>
          <a:ln w="9525">
            <a:noFill/>
          </a:ln>
        </p:spPr>
        <p:txBody>
          <a:bodyPr/>
          <a:lstStyle/>
          <a:p>
            <a:pPr lvl="0"/>
            <a:r>
              <a:rPr lang="zh-CN" altLang="zh-CN"/>
              <a:t>Click to edit Master text styles</a:t>
            </a:r>
            <a:endParaRPr lang="zh-CN" altLang="zh-CN"/>
          </a:p>
          <a:p>
            <a:pPr lvl="1"/>
            <a:r>
              <a:rPr lang="zh-CN" altLang="zh-CN"/>
              <a:t>Second level</a:t>
            </a:r>
            <a:endParaRPr lang="zh-CN" altLang="zh-CN"/>
          </a:p>
          <a:p>
            <a:pPr lvl="2"/>
            <a:r>
              <a:rPr lang="zh-CN" altLang="zh-CN"/>
              <a:t>Third level</a:t>
            </a:r>
            <a:endParaRPr lang="zh-CN" altLang="zh-CN"/>
          </a:p>
          <a:p>
            <a:pPr lvl="3"/>
            <a:r>
              <a:rPr lang="zh-CN" altLang="zh-CN"/>
              <a:t>Fourth level</a:t>
            </a:r>
            <a:endParaRPr lang="zh-CN" altLang="zh-CN"/>
          </a:p>
          <a:p>
            <a:pPr lvl="4"/>
            <a:r>
              <a:rPr lang="zh-CN" altLang="zh-CN"/>
              <a:t>Fifth level</a:t>
            </a:r>
            <a:endParaRPr lang="zh-CN" altLang="zh-CN"/>
          </a:p>
        </p:txBody>
      </p:sp>
      <p:sp>
        <p:nvSpPr>
          <p:cNvPr id="1027" name="Rectangle 5"/>
          <p:cNvSpPr>
            <a:spLocks noGrp="1" noChangeArrowheads="1"/>
          </p:cNvSpPr>
          <p:nvPr>
            <p:ph type="ftr" sz="quarter" idx="3"/>
          </p:nvPr>
        </p:nvSpPr>
        <p:spPr bwMode="auto">
          <a:xfrm>
            <a:off x="6553200" y="6553200"/>
            <a:ext cx="2133600" cy="244475"/>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28" name="Rectangle 6"/>
          <p:cNvSpPr>
            <a:spLocks noGrp="1" noChangeArrowheads="1"/>
          </p:cNvSpPr>
          <p:nvPr>
            <p:ph type="sldNum" sz="quarter" idx="4"/>
          </p:nvPr>
        </p:nvSpPr>
        <p:spPr bwMode="auto">
          <a:xfrm>
            <a:off x="4191000" y="6534150"/>
            <a:ext cx="838200" cy="261938"/>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1029" name="Rectangle 2"/>
          <p:cNvSpPr>
            <a:spLocks noGrp="1"/>
          </p:cNvSpPr>
          <p:nvPr>
            <p:ph type="title"/>
          </p:nvPr>
        </p:nvSpPr>
        <p:spPr>
          <a:xfrm>
            <a:off x="1066800" y="457200"/>
            <a:ext cx="7086600" cy="487363"/>
          </a:xfrm>
          <a:prstGeom prst="rect">
            <a:avLst/>
          </a:prstGeom>
          <a:noFill/>
          <a:ln w="9525">
            <a:noFill/>
          </a:ln>
        </p:spPr>
        <p:txBody>
          <a:bodyPr anchor="ctr" anchorCtr="0"/>
          <a:lstStyle/>
          <a:p>
            <a:pPr lvl="0"/>
            <a:r>
              <a:rPr lang="zh-CN" altLang="zh-CN"/>
              <a:t>Click to edit Master title style</a:t>
            </a:r>
            <a:endParaRPr lang="zh-CN" altLang="zh-CN"/>
          </a:p>
        </p:txBody>
      </p:sp>
      <p:sp>
        <p:nvSpPr>
          <p:cNvPr id="1030" name="Rectangle 4"/>
          <p:cNvSpPr>
            <a:spLocks noGrp="1" noChangeArrowheads="1"/>
          </p:cNvSpPr>
          <p:nvPr>
            <p:ph type="dt" sz="half" idx="2"/>
          </p:nvPr>
        </p:nvSpPr>
        <p:spPr bwMode="auto">
          <a:xfrm>
            <a:off x="381000" y="6534150"/>
            <a:ext cx="1905000" cy="261938"/>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pic>
        <p:nvPicPr>
          <p:cNvPr id="1031" name="Picture 101" descr="arrow"/>
          <p:cNvPicPr>
            <a:picLocks noChangeAspect="1"/>
          </p:cNvPicPr>
          <p:nvPr/>
        </p:nvPicPr>
        <p:blipFill>
          <a:blip r:embed="rId12"/>
          <a:stretch>
            <a:fillRect/>
          </a:stretch>
        </p:blipFill>
        <p:spPr>
          <a:xfrm>
            <a:off x="8239125" y="447675"/>
            <a:ext cx="609600" cy="609600"/>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r" rtl="0" eaLnBrk="0" fontAlgn="base" hangingPunct="0">
        <a:spcBef>
          <a:spcPct val="0"/>
        </a:spcBef>
        <a:spcAft>
          <a:spcPct val="0"/>
        </a:spcAft>
        <a:defRPr sz="3200" b="1">
          <a:solidFill>
            <a:schemeClr val="bg1"/>
          </a:solidFill>
          <a:latin typeface="+mj-lt"/>
          <a:ea typeface="+mj-ea"/>
          <a:cs typeface="+mj-cs"/>
        </a:defRPr>
      </a:lvl1pPr>
      <a:lvl2pPr algn="r" rtl="0" eaLnBrk="0" fontAlgn="base" hangingPunct="0">
        <a:spcBef>
          <a:spcPct val="0"/>
        </a:spcBef>
        <a:spcAft>
          <a:spcPct val="0"/>
        </a:spcAft>
        <a:defRPr sz="3200" b="1">
          <a:solidFill>
            <a:schemeClr val="bg1"/>
          </a:solidFill>
          <a:latin typeface="Arial" pitchFamily="34" charset="0"/>
        </a:defRPr>
      </a:lvl2pPr>
      <a:lvl3pPr algn="r" rtl="0" eaLnBrk="0" fontAlgn="base" hangingPunct="0">
        <a:spcBef>
          <a:spcPct val="0"/>
        </a:spcBef>
        <a:spcAft>
          <a:spcPct val="0"/>
        </a:spcAft>
        <a:defRPr sz="3200" b="1">
          <a:solidFill>
            <a:schemeClr val="bg1"/>
          </a:solidFill>
          <a:latin typeface="Arial" pitchFamily="34" charset="0"/>
        </a:defRPr>
      </a:lvl3pPr>
      <a:lvl4pPr algn="r" rtl="0" eaLnBrk="0" fontAlgn="base" hangingPunct="0">
        <a:spcBef>
          <a:spcPct val="0"/>
        </a:spcBef>
        <a:spcAft>
          <a:spcPct val="0"/>
        </a:spcAft>
        <a:defRPr sz="3200" b="1">
          <a:solidFill>
            <a:schemeClr val="bg1"/>
          </a:solidFill>
          <a:latin typeface="Arial" pitchFamily="34" charset="0"/>
        </a:defRPr>
      </a:lvl4pPr>
      <a:lvl5pPr algn="r" rtl="0" eaLnBrk="0" fontAlgn="base" hangingPunct="0">
        <a:spcBef>
          <a:spcPct val="0"/>
        </a:spcBef>
        <a:spcAft>
          <a:spcPct val="0"/>
        </a:spcAft>
        <a:defRPr sz="3200" b="1">
          <a:solidFill>
            <a:schemeClr val="bg1"/>
          </a:solidFill>
          <a:latin typeface="Arial" pitchFamily="34" charset="0"/>
        </a:defRPr>
      </a:lvl5pPr>
      <a:lvl6pPr marL="457200" algn="r" rtl="0" eaLnBrk="0" fontAlgn="base" hangingPunct="0">
        <a:spcBef>
          <a:spcPct val="0"/>
        </a:spcBef>
        <a:spcAft>
          <a:spcPct val="0"/>
        </a:spcAft>
        <a:defRPr sz="3200" b="1">
          <a:solidFill>
            <a:schemeClr val="bg1"/>
          </a:solidFill>
          <a:latin typeface="Arial" pitchFamily="34" charset="0"/>
        </a:defRPr>
      </a:lvl6pPr>
      <a:lvl7pPr marL="914400" algn="r" rtl="0" eaLnBrk="0" fontAlgn="base" hangingPunct="0">
        <a:spcBef>
          <a:spcPct val="0"/>
        </a:spcBef>
        <a:spcAft>
          <a:spcPct val="0"/>
        </a:spcAft>
        <a:defRPr sz="3200" b="1">
          <a:solidFill>
            <a:schemeClr val="bg1"/>
          </a:solidFill>
          <a:latin typeface="Arial" pitchFamily="34" charset="0"/>
        </a:defRPr>
      </a:lvl7pPr>
      <a:lvl8pPr marL="1371600" algn="r" rtl="0" eaLnBrk="0" fontAlgn="base" hangingPunct="0">
        <a:spcBef>
          <a:spcPct val="0"/>
        </a:spcBef>
        <a:spcAft>
          <a:spcPct val="0"/>
        </a:spcAft>
        <a:defRPr sz="3200" b="1">
          <a:solidFill>
            <a:schemeClr val="bg1"/>
          </a:solidFill>
          <a:latin typeface="Arial" pitchFamily="34" charset="0"/>
        </a:defRPr>
      </a:lvl8pPr>
      <a:lvl9pPr marL="1828800" algn="r" rtl="0" eaLnBrk="0" fontAlgn="base" hangingPunct="0">
        <a:spcBef>
          <a:spcPct val="0"/>
        </a:spcBef>
        <a:spcAft>
          <a:spcPct val="0"/>
        </a:spcAft>
        <a:defRPr sz="3200" b="1">
          <a:solidFill>
            <a:schemeClr val="bg1"/>
          </a:solidFill>
          <a:latin typeface="Arial" pitchFamily="34" charset="0"/>
        </a:defRPr>
      </a:lvl9pPr>
    </p:titleStyle>
    <p:bodyStyle>
      <a:lvl1pPr marL="342900" indent="-342900" algn="l" rtl="0" eaLnBrk="0" fontAlgn="base" hangingPunct="0">
        <a:spcBef>
          <a:spcPct val="20000"/>
        </a:spcBef>
        <a:spcAft>
          <a:spcPct val="0"/>
        </a:spcAft>
        <a:buClr>
          <a:schemeClr val="tx2"/>
        </a:buClr>
        <a:buFont typeface="Wingdings" panose="05000000000000000000"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Font typeface="Wingdings" panose="05000000000000000000" pitchFamily="2" charset="2"/>
        <a:buChar char="§"/>
        <a:defRPr sz="2600">
          <a:solidFill>
            <a:schemeClr val="tx1"/>
          </a:solidFill>
          <a:latin typeface="+mn-lt"/>
        </a:defRPr>
      </a:lvl2pPr>
      <a:lvl3pPr marL="1143000" indent="-228600" algn="l" rtl="0" eaLnBrk="0" fontAlgn="base" hangingPunct="0">
        <a:spcBef>
          <a:spcPct val="20000"/>
        </a:spcBef>
        <a:spcAft>
          <a:spcPct val="0"/>
        </a:spcAft>
        <a:buClr>
          <a:schemeClr val="accent2"/>
        </a:buClr>
        <a:buFont typeface="Wingdings" panose="05000000000000000000" pitchFamily="2" charset="2"/>
        <a:buChar char="•"/>
        <a:defRPr sz="2400">
          <a:solidFill>
            <a:schemeClr val="tx1"/>
          </a:solidFill>
          <a:latin typeface="+mn-lt"/>
        </a:defRPr>
      </a:lvl3pPr>
      <a:lvl4pPr marL="16002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5pPr>
      <a:lvl6pPr marL="25146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6pPr>
      <a:lvl7pPr marL="29718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7pPr>
      <a:lvl8pPr marL="34290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8pPr>
      <a:lvl9pPr marL="38862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p:sp>
        <p:nvSpPr>
          <p:cNvPr id="3074" name="Rectangle 3"/>
          <p:cNvSpPr>
            <a:spLocks noGrp="1"/>
          </p:cNvSpPr>
          <p:nvPr>
            <p:ph type="body" idx="1"/>
          </p:nvPr>
        </p:nvSpPr>
        <p:spPr>
          <a:xfrm>
            <a:off x="533400" y="1676400"/>
            <a:ext cx="8191500" cy="4800600"/>
          </a:xfrm>
          <a:prstGeom prst="rect">
            <a:avLst/>
          </a:prstGeom>
          <a:noFill/>
          <a:ln w="9525">
            <a:noFill/>
          </a:ln>
        </p:spPr>
        <p:txBody>
          <a:bodyPr/>
          <a:lstStyle/>
          <a:p>
            <a:pPr lvl="0"/>
            <a:r>
              <a:rPr lang="zh-CN" altLang="zh-CN"/>
              <a:t>Click to edit Master text styles</a:t>
            </a:r>
            <a:endParaRPr lang="zh-CN" altLang="zh-CN"/>
          </a:p>
          <a:p>
            <a:pPr lvl="1"/>
            <a:r>
              <a:rPr lang="zh-CN" altLang="zh-CN"/>
              <a:t>Second level</a:t>
            </a:r>
            <a:endParaRPr lang="zh-CN" altLang="zh-CN"/>
          </a:p>
          <a:p>
            <a:pPr lvl="2"/>
            <a:r>
              <a:rPr lang="zh-CN" altLang="zh-CN"/>
              <a:t>Third level</a:t>
            </a:r>
            <a:endParaRPr lang="zh-CN" altLang="zh-CN"/>
          </a:p>
          <a:p>
            <a:pPr lvl="3"/>
            <a:r>
              <a:rPr lang="zh-CN" altLang="zh-CN"/>
              <a:t>Fourth level</a:t>
            </a:r>
            <a:endParaRPr lang="zh-CN" altLang="zh-CN"/>
          </a:p>
          <a:p>
            <a:pPr lvl="4"/>
            <a:r>
              <a:rPr lang="zh-CN" altLang="zh-CN"/>
              <a:t>Fifth level</a:t>
            </a:r>
            <a:endParaRPr lang="zh-CN" altLang="zh-CN"/>
          </a:p>
        </p:txBody>
      </p:sp>
      <p:sp>
        <p:nvSpPr>
          <p:cNvPr id="3075" name="Rectangle 5"/>
          <p:cNvSpPr>
            <a:spLocks noGrp="1" noChangeArrowheads="1"/>
          </p:cNvSpPr>
          <p:nvPr>
            <p:ph type="ftr" sz="quarter" idx="3"/>
          </p:nvPr>
        </p:nvSpPr>
        <p:spPr bwMode="auto">
          <a:xfrm>
            <a:off x="6553200" y="6553200"/>
            <a:ext cx="2133600" cy="244475"/>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www.themegallery.com</a:t>
            </a: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076" name="Rectangle 6"/>
          <p:cNvSpPr>
            <a:spLocks noGrp="1" noChangeArrowheads="1"/>
          </p:cNvSpPr>
          <p:nvPr>
            <p:ph type="sldNum" sz="quarter" idx="4"/>
          </p:nvPr>
        </p:nvSpPr>
        <p:spPr bwMode="auto">
          <a:xfrm>
            <a:off x="4191000" y="6534150"/>
            <a:ext cx="838200" cy="261938"/>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lvl="0" eaLnBrk="1" hangingPunct="1">
              <a:spcBef>
                <a:spcPct val="0"/>
              </a:spcBef>
              <a:buNone/>
            </a:pPr>
            <a:fld id="{9A0DB2DC-4C9A-4742-B13C-FB6460FD3503}" type="slidenum">
              <a:rPr lang="zh-CN" altLang="en-US">
                <a:latin typeface="Arial" pitchFamily="34" charset="0"/>
              </a:rPr>
              <a:t/>
            </a:fld>
            <a:endParaRPr lang="zh-CN" altLang="en-US">
              <a:latin typeface="Arial" pitchFamily="34" charset="0"/>
            </a:endParaRPr>
          </a:p>
        </p:txBody>
      </p:sp>
      <p:sp>
        <p:nvSpPr>
          <p:cNvPr id="3077" name="Rectangle 2"/>
          <p:cNvSpPr>
            <a:spLocks noGrp="1"/>
          </p:cNvSpPr>
          <p:nvPr>
            <p:ph type="title"/>
          </p:nvPr>
        </p:nvSpPr>
        <p:spPr>
          <a:xfrm>
            <a:off x="1066800" y="457200"/>
            <a:ext cx="7086600" cy="487363"/>
          </a:xfrm>
          <a:prstGeom prst="rect">
            <a:avLst/>
          </a:prstGeom>
          <a:noFill/>
          <a:ln w="9525">
            <a:noFill/>
          </a:ln>
        </p:spPr>
        <p:txBody>
          <a:bodyPr anchor="ctr" anchorCtr="0"/>
          <a:lstStyle/>
          <a:p>
            <a:pPr lvl="0"/>
            <a:r>
              <a:rPr lang="zh-CN" altLang="zh-CN"/>
              <a:t>Click to edit Master title style</a:t>
            </a:r>
            <a:endParaRPr lang="zh-CN" altLang="zh-CN"/>
          </a:p>
        </p:txBody>
      </p:sp>
      <p:sp>
        <p:nvSpPr>
          <p:cNvPr id="3078" name="Rectangle 4"/>
          <p:cNvSpPr>
            <a:spLocks noGrp="1" noChangeArrowheads="1"/>
          </p:cNvSpPr>
          <p:nvPr>
            <p:ph type="dt" sz="half" idx="2"/>
          </p:nvPr>
        </p:nvSpPr>
        <p:spPr bwMode="auto">
          <a:xfrm>
            <a:off x="381000" y="6534150"/>
            <a:ext cx="1905000" cy="261938"/>
          </a:xfrm>
          <a:prstGeom prst="rect">
            <a:avLst/>
          </a:prstGeom>
          <a:noFill/>
          <a:ln w="9525">
            <a:noFill/>
            <a:miter lim="800000"/>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pic>
        <p:nvPicPr>
          <p:cNvPr id="3079" name="Picture 101" descr="arrow"/>
          <p:cNvPicPr>
            <a:picLocks noChangeAspect="1"/>
          </p:cNvPicPr>
          <p:nvPr/>
        </p:nvPicPr>
        <p:blipFill>
          <a:blip r:embed="rId12"/>
          <a:stretch>
            <a:fillRect/>
          </a:stretch>
        </p:blipFill>
        <p:spPr>
          <a:xfrm>
            <a:off x="8239125" y="447675"/>
            <a:ext cx="609600" cy="609600"/>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72"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algn="r" rtl="0" eaLnBrk="0" fontAlgn="base" hangingPunct="0">
        <a:spcBef>
          <a:spcPct val="0"/>
        </a:spcBef>
        <a:spcAft>
          <a:spcPct val="0"/>
        </a:spcAft>
        <a:defRPr sz="3200" b="1">
          <a:solidFill>
            <a:schemeClr val="bg1"/>
          </a:solidFill>
          <a:latin typeface="+mj-lt"/>
          <a:ea typeface="+mj-ea"/>
          <a:cs typeface="+mj-cs"/>
        </a:defRPr>
      </a:lvl1pPr>
      <a:lvl2pPr algn="r" rtl="0" eaLnBrk="0" fontAlgn="base" hangingPunct="0">
        <a:spcBef>
          <a:spcPct val="0"/>
        </a:spcBef>
        <a:spcAft>
          <a:spcPct val="0"/>
        </a:spcAft>
        <a:defRPr sz="3200" b="1">
          <a:solidFill>
            <a:schemeClr val="bg1"/>
          </a:solidFill>
          <a:latin typeface="Arial" pitchFamily="34" charset="0"/>
        </a:defRPr>
      </a:lvl2pPr>
      <a:lvl3pPr algn="r" rtl="0" eaLnBrk="0" fontAlgn="base" hangingPunct="0">
        <a:spcBef>
          <a:spcPct val="0"/>
        </a:spcBef>
        <a:spcAft>
          <a:spcPct val="0"/>
        </a:spcAft>
        <a:defRPr sz="3200" b="1">
          <a:solidFill>
            <a:schemeClr val="bg1"/>
          </a:solidFill>
          <a:latin typeface="Arial" pitchFamily="34" charset="0"/>
        </a:defRPr>
      </a:lvl3pPr>
      <a:lvl4pPr algn="r" rtl="0" eaLnBrk="0" fontAlgn="base" hangingPunct="0">
        <a:spcBef>
          <a:spcPct val="0"/>
        </a:spcBef>
        <a:spcAft>
          <a:spcPct val="0"/>
        </a:spcAft>
        <a:defRPr sz="3200" b="1">
          <a:solidFill>
            <a:schemeClr val="bg1"/>
          </a:solidFill>
          <a:latin typeface="Arial" pitchFamily="34" charset="0"/>
        </a:defRPr>
      </a:lvl4pPr>
      <a:lvl5pPr algn="r" rtl="0" eaLnBrk="0" fontAlgn="base" hangingPunct="0">
        <a:spcBef>
          <a:spcPct val="0"/>
        </a:spcBef>
        <a:spcAft>
          <a:spcPct val="0"/>
        </a:spcAft>
        <a:defRPr sz="3200" b="1">
          <a:solidFill>
            <a:schemeClr val="bg1"/>
          </a:solidFill>
          <a:latin typeface="Arial" pitchFamily="34" charset="0"/>
        </a:defRPr>
      </a:lvl5pPr>
      <a:lvl6pPr marL="457200" algn="r" rtl="0" eaLnBrk="0" fontAlgn="base" hangingPunct="0">
        <a:spcBef>
          <a:spcPct val="0"/>
        </a:spcBef>
        <a:spcAft>
          <a:spcPct val="0"/>
        </a:spcAft>
        <a:defRPr sz="3200" b="1">
          <a:solidFill>
            <a:schemeClr val="bg1"/>
          </a:solidFill>
          <a:latin typeface="Arial" pitchFamily="34" charset="0"/>
        </a:defRPr>
      </a:lvl6pPr>
      <a:lvl7pPr marL="914400" algn="r" rtl="0" eaLnBrk="0" fontAlgn="base" hangingPunct="0">
        <a:spcBef>
          <a:spcPct val="0"/>
        </a:spcBef>
        <a:spcAft>
          <a:spcPct val="0"/>
        </a:spcAft>
        <a:defRPr sz="3200" b="1">
          <a:solidFill>
            <a:schemeClr val="bg1"/>
          </a:solidFill>
          <a:latin typeface="Arial" pitchFamily="34" charset="0"/>
        </a:defRPr>
      </a:lvl7pPr>
      <a:lvl8pPr marL="1371600" algn="r" rtl="0" eaLnBrk="0" fontAlgn="base" hangingPunct="0">
        <a:spcBef>
          <a:spcPct val="0"/>
        </a:spcBef>
        <a:spcAft>
          <a:spcPct val="0"/>
        </a:spcAft>
        <a:defRPr sz="3200" b="1">
          <a:solidFill>
            <a:schemeClr val="bg1"/>
          </a:solidFill>
          <a:latin typeface="Arial" pitchFamily="34" charset="0"/>
        </a:defRPr>
      </a:lvl8pPr>
      <a:lvl9pPr marL="1828800" algn="r" rtl="0" eaLnBrk="0" fontAlgn="base" hangingPunct="0">
        <a:spcBef>
          <a:spcPct val="0"/>
        </a:spcBef>
        <a:spcAft>
          <a:spcPct val="0"/>
        </a:spcAft>
        <a:defRPr sz="3200" b="1">
          <a:solidFill>
            <a:schemeClr val="bg1"/>
          </a:solidFill>
          <a:latin typeface="Arial" pitchFamily="34" charset="0"/>
        </a:defRPr>
      </a:lvl9pPr>
    </p:titleStyle>
    <p:bodyStyle>
      <a:lvl1pPr marL="342900" indent="-342900" algn="l" rtl="0" eaLnBrk="0" fontAlgn="base" hangingPunct="0">
        <a:spcBef>
          <a:spcPct val="20000"/>
        </a:spcBef>
        <a:spcAft>
          <a:spcPct val="0"/>
        </a:spcAft>
        <a:buClr>
          <a:schemeClr val="tx2"/>
        </a:buClr>
        <a:buFont typeface="Wingdings" panose="05000000000000000000"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Font typeface="Wingdings" panose="05000000000000000000" pitchFamily="2" charset="2"/>
        <a:buChar char="§"/>
        <a:defRPr sz="2600">
          <a:solidFill>
            <a:schemeClr val="tx1"/>
          </a:solidFill>
          <a:latin typeface="+mn-lt"/>
        </a:defRPr>
      </a:lvl2pPr>
      <a:lvl3pPr marL="1143000" indent="-228600" algn="l" rtl="0" eaLnBrk="0" fontAlgn="base" hangingPunct="0">
        <a:spcBef>
          <a:spcPct val="20000"/>
        </a:spcBef>
        <a:spcAft>
          <a:spcPct val="0"/>
        </a:spcAft>
        <a:buClr>
          <a:schemeClr val="accent2"/>
        </a:buClr>
        <a:buFont typeface="Wingdings" panose="05000000000000000000" pitchFamily="2" charset="2"/>
        <a:buChar char="•"/>
        <a:defRPr sz="2400">
          <a:solidFill>
            <a:schemeClr val="tx1"/>
          </a:solidFill>
          <a:latin typeface="+mn-lt"/>
        </a:defRPr>
      </a:lvl3pPr>
      <a:lvl4pPr marL="16002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4pPr>
      <a:lvl5pPr marL="20574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5pPr>
      <a:lvl6pPr marL="25146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6pPr>
      <a:lvl7pPr marL="29718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7pPr>
      <a:lvl8pPr marL="34290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8pPr>
      <a:lvl9pPr marL="3886200" indent="-228600" algn="l" rtl="0" eaLnBrk="0" fontAlgn="base" hangingPunct="0">
        <a:spcBef>
          <a:spcPct val="20000"/>
        </a:spcBef>
        <a:spcAft>
          <a:spcPct val="0"/>
        </a:spcAft>
        <a:buFont typeface="Wingdings" panose="05000000000000000000" pitchFamily="2" charset="2"/>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2303500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3"/>
          <p:cNvSpPr>
            <a:spLocks noGrp="1"/>
          </p:cNvSpPr>
          <p:nvPr>
            <p:ph type="ctrTitle" idx="4294967295"/>
          </p:nvPr>
        </p:nvSpPr>
        <p:spPr>
          <a:xfrm>
            <a:off x="1071563" y="1916113"/>
            <a:ext cx="7072312" cy="1728787"/>
          </a:xfrm>
        </p:spPr>
        <p:txBody>
          <a:bodyPr vert="horz" wrap="square" lIns="91440" tIns="45720" rIns="91440" bIns="45720" anchor="ctr" anchorCtr="0"/>
          <a:lstStyle>
            <a:lvl1pPr lvl="0">
              <a:buClrTx/>
              <a:buSzTx/>
              <a:buFontTx/>
              <a:defRPr/>
            </a:lvl1pPr>
          </a:lstStyle>
          <a:p>
            <a:pPr lvl="0" algn="ctr"/>
            <a:r>
              <a:rPr lang="zh-CN" altLang="en-US" sz="6000">
                <a:solidFill>
                  <a:srgbClr val="660066"/>
                </a:solidFill>
                <a:latin typeface="黑体" panose="02010609060101010101" pitchFamily="2" charset="-122"/>
                <a:ea typeface="黑体" panose="02010609060101010101" pitchFamily="2" charset="-122"/>
              </a:rPr>
              <a:t>如何进行教学设计</a:t>
            </a:r>
            <a:endParaRPr lang="zh-CN" altLang="en-US" sz="6000">
              <a:solidFill>
                <a:srgbClr val="660066"/>
              </a:solidFill>
              <a:latin typeface="黑体" panose="02010609060101010101" pitchFamily="2" charset="-122"/>
              <a:ea typeface="黑体" panose="02010609060101010101" pitchFamily="2" charset="-122"/>
            </a:endParaRPr>
          </a:p>
        </p:txBody>
      </p:sp>
      <p:sp>
        <p:nvSpPr>
          <p:cNvPr id="4099" name="副标题 4"/>
          <p:cNvSpPr>
            <a:spLocks noGrp="1"/>
          </p:cNvSpPr>
          <p:nvPr>
            <p:ph type="subTitle" idx="4294967295"/>
          </p:nvPr>
        </p:nvSpPr>
        <p:spPr>
          <a:xfrm>
            <a:off x="1331913" y="3933825"/>
            <a:ext cx="6400800" cy="1727200"/>
          </a:xfrm>
        </p:spPr>
        <p:txBody>
          <a:bodyPr vert="horz" wrap="square" lIns="91440" tIns="45720" rIns="91440" bIns="45720" anchor="t" anchorCtr="0"/>
          <a:lstStyle>
            <a:lvl1pPr marL="0" lvl="0" indent="0" algn="ctr">
              <a:buClr>
                <a:schemeClr val="tx2"/>
              </a:buClr>
              <a:buSzTx/>
              <a:buFont typeface="Wingdings" panose="05000000000000000000" pitchFamily="2" charset="2"/>
              <a:buNone/>
              <a:defRPr/>
            </a:lvl1pPr>
            <a:lvl2pPr marL="457200" lvl="1" indent="0" algn="ctr">
              <a:buClr>
                <a:schemeClr val="tx2"/>
              </a:buClr>
              <a:buSzTx/>
              <a:buFont typeface="Wingdings" panose="05000000000000000000" pitchFamily="2" charset="2"/>
              <a:buNone/>
              <a:defRPr/>
            </a:lvl2pPr>
            <a:lvl3pPr marL="914400" lvl="2" indent="0" algn="ctr">
              <a:buClr>
                <a:schemeClr val="accent2"/>
              </a:buClr>
              <a:buSzTx/>
              <a:buFont typeface="Wingdings" panose="05000000000000000000" pitchFamily="2" charset="2"/>
              <a:buNone/>
              <a:defRPr/>
            </a:lvl3pPr>
            <a:lvl4pPr marL="1371600" lvl="3" indent="0" algn="ctr">
              <a:buClrTx/>
              <a:buSzTx/>
              <a:buFont typeface="Wingdings" panose="05000000000000000000" pitchFamily="2" charset="2"/>
              <a:buNone/>
              <a:defRPr/>
            </a:lvl4pPr>
            <a:lvl5pPr marL="1828800" lvl="4" indent="0" algn="ctr">
              <a:buClrTx/>
              <a:buSzTx/>
              <a:buFont typeface="Wingdings" panose="05000000000000000000" pitchFamily="2" charset="2"/>
              <a:buNone/>
              <a:defRPr/>
            </a:lvl5pPr>
          </a:lstStyle>
          <a:p>
            <a:pPr lvl="0"/>
            <a:r>
              <a:rPr lang="zh-CN" altLang="en-US">
                <a:latin typeface="黑体" panose="02010609060101010101" pitchFamily="2" charset="-122"/>
                <a:ea typeface="黑体" panose="02010609060101010101" pitchFamily="2" charset="-122"/>
              </a:rPr>
              <a:t>北京教育科学研究院</a:t>
            </a:r>
            <a:endParaRPr lang="zh-CN" altLang="en-US">
              <a:latin typeface="黑体" panose="02010609060101010101" pitchFamily="2" charset="-122"/>
              <a:ea typeface="黑体" panose="02010609060101010101" pitchFamily="2" charset="-122"/>
            </a:endParaRPr>
          </a:p>
          <a:p>
            <a:pPr lvl="0"/>
            <a:r>
              <a:rPr lang="zh-CN" altLang="en-US">
                <a:latin typeface="黑体" panose="02010609060101010101" pitchFamily="2" charset="-122"/>
                <a:ea typeface="黑体" panose="02010609060101010101" pitchFamily="2" charset="-122"/>
              </a:rPr>
              <a:t>职成教研中心  刘海霞</a:t>
            </a:r>
            <a:endParaRPr lang="zh-CN" altLang="en-US">
              <a:latin typeface="黑体" panose="02010609060101010101" pitchFamily="2" charset="-122"/>
              <a:ea typeface="黑体" panose="02010609060101010101" pitchFamily="2" charset="-122"/>
            </a:endParaRPr>
          </a:p>
          <a:p>
            <a:pPr lvl="0"/>
            <a:r>
              <a:rPr lang="en-US" altLang="zh-CN" sz="2000">
                <a:latin typeface="黑体" panose="02010609060101010101" pitchFamily="2" charset="-122"/>
                <a:ea typeface="黑体" panose="02010609060101010101" pitchFamily="2" charset="-122"/>
              </a:rPr>
              <a:t>2014</a:t>
            </a:r>
            <a:r>
              <a:rPr lang="zh-CN" altLang="en-US" sz="2000">
                <a:latin typeface="黑体" panose="02010609060101010101" pitchFamily="2" charset="-122"/>
                <a:ea typeface="黑体" panose="02010609060101010101" pitchFamily="2" charset="-122"/>
              </a:rPr>
              <a:t>年</a:t>
            </a:r>
            <a:r>
              <a:rPr lang="en-US" altLang="zh-CN" sz="2000">
                <a:latin typeface="黑体" panose="02010609060101010101" pitchFamily="2" charset="-122"/>
                <a:ea typeface="黑体" panose="02010609060101010101" pitchFamily="2" charset="-122"/>
              </a:rPr>
              <a:t>7</a:t>
            </a:r>
            <a:r>
              <a:rPr lang="zh-CN" altLang="en-US" sz="2000">
                <a:latin typeface="黑体" panose="02010609060101010101" pitchFamily="2" charset="-122"/>
                <a:ea typeface="黑体" panose="02010609060101010101" pitchFamily="2" charset="-122"/>
              </a:rPr>
              <a:t>月</a:t>
            </a:r>
            <a:r>
              <a:rPr lang="en-US" altLang="zh-CN" sz="2000">
                <a:latin typeface="黑体" panose="02010609060101010101" pitchFamily="2" charset="-122"/>
                <a:ea typeface="黑体" panose="02010609060101010101" pitchFamily="2" charset="-122"/>
              </a:rPr>
              <a:t>8</a:t>
            </a:r>
            <a:r>
              <a:rPr lang="zh-CN" altLang="en-US" sz="2000">
                <a:latin typeface="黑体" panose="02010609060101010101" pitchFamily="2" charset="-122"/>
                <a:ea typeface="黑体" panose="02010609060101010101" pitchFamily="2" charset="-122"/>
              </a:rPr>
              <a:t>日</a:t>
            </a:r>
            <a:endParaRPr lang="zh-CN" altLang="en-US" sz="2000">
              <a:latin typeface="黑体" panose="02010609060101010101" pitchFamily="2" charset="-122"/>
              <a:ea typeface="黑体" panose="02010609060101010101" pitchFamily="2" charset="-122"/>
            </a:endParaRPr>
          </a:p>
        </p:txBody>
      </p:sp>
      <p:sp>
        <p:nvSpPr>
          <p:cNvPr id="4100" name="TextBox 4099"/>
          <p:cNvSpPr txBox="1"/>
          <p:nvPr/>
        </p:nvSpPr>
        <p:spPr>
          <a:xfrm>
            <a:off x="914400" y="914400"/>
            <a:ext cx="1371600" cy="320040"/>
          </a:xfrm>
          <a:prstGeom prst="rect">
            <a:avLst/>
          </a:prstGeom>
          <a:noFill/>
        </p:spPr>
        <p:txBody>
          <a:bodyPr wrap="none">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3"/>
          <p:cNvSpPr>
            <a:spLocks noGrp="1"/>
          </p:cNvSpPr>
          <p:nvPr>
            <p:ph type="body" idx="4294967295"/>
          </p:nvPr>
        </p:nvSpPr>
        <p:spPr>
          <a:xfrm>
            <a:off x="539750" y="1628775"/>
            <a:ext cx="8191500" cy="4800600"/>
          </a:xfrm>
        </p:spPr>
        <p:txBody>
          <a:bodyPr vert="horz" wrap="square" lIns="91440" tIns="45720" rIns="91440" bIns="45720" anchor="t" anchorCtr="0"/>
          <a:lstStyle/>
          <a:p>
            <a:pPr algn="ctr">
              <a:buNone/>
            </a:pPr>
            <a:endParaRPr lang="zh-CN" altLang="zh-CN" sz="3200">
              <a:ea typeface="黑体" panose="02010609060101010101" pitchFamily="2" charset="-122"/>
            </a:endParaRPr>
          </a:p>
          <a:p>
            <a:pPr algn="ctr">
              <a:buNone/>
            </a:pPr>
            <a:endParaRPr lang="zh-CN" altLang="zh-CN" sz="3200">
              <a:ea typeface="黑体" panose="02010609060101010101" pitchFamily="2" charset="-122"/>
            </a:endParaRPr>
          </a:p>
          <a:p>
            <a:pPr algn="ctr">
              <a:buNone/>
            </a:pPr>
            <a:endParaRPr lang="zh-CN" altLang="zh-CN" sz="3200">
              <a:ea typeface="黑体" panose="02010609060101010101" pitchFamily="2" charset="-122"/>
            </a:endParaRPr>
          </a:p>
          <a:p>
            <a:pPr algn="ctr">
              <a:buNone/>
            </a:pPr>
            <a:r>
              <a:rPr lang="zh-CN" altLang="zh-CN" sz="4000">
                <a:ea typeface="黑体" panose="02010609060101010101" pitchFamily="2" charset="-122"/>
              </a:rPr>
              <a:t>            </a:t>
            </a:r>
            <a:r>
              <a:rPr lang="zh-CN" altLang="en-US" sz="4000">
                <a:ea typeface="黑体" panose="02010609060101010101" pitchFamily="2" charset="-122"/>
              </a:rPr>
              <a:t>为什么要进行教学设计</a:t>
            </a:r>
            <a:endParaRPr lang="zh-CN" altLang="en-US" sz="4000">
              <a:ea typeface="黑体" panose="02010609060101010101" pitchFamily="2" charset="-122"/>
            </a:endParaRPr>
          </a:p>
          <a:p>
            <a:endParaRPr lang="zh-CN" altLang="zh-CN" sz="4000">
              <a:ea typeface="黑体" panose="02010609060101010101" pitchFamily="2" charset="-122"/>
            </a:endParaRPr>
          </a:p>
        </p:txBody>
      </p:sp>
      <p:pic>
        <p:nvPicPr>
          <p:cNvPr id="5123" name="Picture 2" descr="C:\Users\Administrator\AppData\Local\Temp\SoEasy\3FDC647A496E34CF783E9E175436C314.png"/>
          <p:cNvPicPr>
            <a:picLocks noChangeAspect="1"/>
          </p:cNvPicPr>
          <p:nvPr/>
        </p:nvPicPr>
        <p:blipFill>
          <a:blip r:embed="rId2"/>
          <a:stretch>
            <a:fillRect/>
          </a:stretch>
        </p:blipFill>
        <p:spPr>
          <a:xfrm>
            <a:off x="323850" y="3644900"/>
            <a:ext cx="1865313" cy="2811463"/>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矩形 1"/>
          <p:cNvSpPr/>
          <p:nvPr/>
        </p:nvSpPr>
        <p:spPr>
          <a:xfrm>
            <a:off x="1071563" y="1905000"/>
            <a:ext cx="7072312" cy="33242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教学设计是为了实现一定的教学目标，依据教学内容、学生特点和华景条件，运用教与学的原理，为学生策划学习资源和学习活动的过程。</a:t>
            </a:r>
            <a:endParaRPr lang="en-US" altLang="zh-CN" sz="2800">
              <a:latin typeface="Arial" pitchFamily="34" charset="0"/>
            </a:endParaRPr>
          </a:p>
          <a:p>
            <a:pPr algn="l"/>
            <a:r>
              <a:rPr lang="zh-CN" altLang="en-US" sz="2800">
                <a:latin typeface="Arial" pitchFamily="34" charset="0"/>
              </a:rPr>
              <a:t>教学设计在教育理论指导下，为了促进学生学习和发展而设计的解决教与学问题的一套系统化程序。</a:t>
            </a:r>
            <a:endParaRPr lang="zh-CN" altLang="en-US" sz="2800">
              <a:latin typeface="Arial" pitchFamily="34" charset="0"/>
            </a:endParaRPr>
          </a:p>
        </p:txBody>
      </p:sp>
      <p:sp>
        <p:nvSpPr>
          <p:cNvPr id="6147" name="矩形 2"/>
          <p:cNvSpPr/>
          <p:nvPr/>
        </p:nvSpPr>
        <p:spPr>
          <a:xfrm>
            <a:off x="5357813" y="428625"/>
            <a:ext cx="3057525" cy="584200"/>
          </a:xfrm>
          <a:prstGeom prst="rect">
            <a:avLst/>
          </a:prstGeom>
          <a:noFill/>
          <a:ln w="9525">
            <a:noFill/>
          </a:ln>
        </p:spPr>
        <p:txBody>
          <a:bodyPr wrap="none">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200" b="1">
                <a:solidFill>
                  <a:srgbClr val="FFFF00"/>
                </a:solidFill>
                <a:latin typeface="Arial" pitchFamily="34" charset="0"/>
              </a:rPr>
              <a:t>什么是教学设计</a:t>
            </a:r>
            <a:endParaRPr lang="zh-CN" altLang="en-US" sz="3200" b="1">
              <a:solidFill>
                <a:srgbClr val="FFFF00"/>
              </a:solidFill>
              <a:latin typeface="Arial"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3"/>
          <p:cNvSpPr txBox="1"/>
          <p:nvPr/>
        </p:nvSpPr>
        <p:spPr bwMode="auto">
          <a:xfrm>
            <a:off x="5084763" y="457200"/>
            <a:ext cx="3068638" cy="584200"/>
          </a:xfrm>
          <a:prstGeom prst="rect">
            <a:avLst/>
          </a:prstGeom>
          <a:noFill/>
          <a:ln w="9525">
            <a:noFill/>
            <a:miter lim="800000"/>
          </a:ln>
        </p:spPr>
        <p:txBody>
          <a:bodyPr wrap="none" anchor="ct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R="0" algn="r" defTabSz="914400" eaLnBrk="0" hangingPunct="0">
              <a:spcBef>
                <a:spcPct val="0"/>
              </a:spcBef>
              <a:buClrTx/>
              <a:buSzTx/>
              <a:buFontTx/>
              <a:buNone/>
              <a:defRPr/>
            </a:pPr>
            <a:r>
              <a:rPr kumimoji="0" lang="zh-CN" altLang="en-US" sz="3200" b="1" kern="0" cap="none" spc="0" normalizeH="0" baseline="0" noProof="0">
                <a:solidFill>
                  <a:srgbClr val="FFFF00"/>
                </a:solidFill>
                <a:latin typeface="黑体" panose="02010609060101010101" pitchFamily="2" charset="-122"/>
                <a:ea typeface="黑体" panose="02010609060101010101" pitchFamily="2" charset="-122"/>
                <a:cs typeface="+mj-cs"/>
              </a:rPr>
              <a:t>什么是教学设计</a:t>
            </a:r>
            <a:endParaRPr kumimoji="0" lang="zh-CN" altLang="en-US" sz="3200" b="1" kern="0" cap="none" spc="0" normalizeH="0" baseline="0" noProof="0">
              <a:solidFill>
                <a:srgbClr val="FFFF00"/>
              </a:solidFill>
              <a:latin typeface="黑体" panose="02010609060101010101" pitchFamily="2" charset="-122"/>
              <a:ea typeface="黑体" panose="02010609060101010101" pitchFamily="2" charset="-122"/>
              <a:cs typeface="+mj-cs"/>
            </a:endParaRPr>
          </a:p>
        </p:txBody>
      </p:sp>
      <p:sp>
        <p:nvSpPr>
          <p:cNvPr id="7171" name="TextBox 2"/>
          <p:cNvSpPr txBox="1"/>
          <p:nvPr/>
        </p:nvSpPr>
        <p:spPr>
          <a:xfrm>
            <a:off x="857250" y="1779588"/>
            <a:ext cx="7358063" cy="507841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3200">
                <a:latin typeface="Arial" pitchFamily="34" charset="0"/>
              </a:rPr>
              <a:t>教学设计与教案的区别</a:t>
            </a:r>
            <a:endParaRPr lang="en-US" altLang="zh-CN" sz="3200">
              <a:latin typeface="Arial" pitchFamily="34" charset="0"/>
            </a:endParaRPr>
          </a:p>
          <a:p>
            <a:pPr algn="l"/>
            <a:r>
              <a:rPr lang="zh-CN" altLang="en-US" sz="3200">
                <a:solidFill>
                  <a:srgbClr val="FF0000"/>
                </a:solidFill>
                <a:latin typeface="Arial" pitchFamily="34" charset="0"/>
              </a:rPr>
              <a:t>教案</a:t>
            </a:r>
            <a:r>
              <a:rPr lang="zh-CN" altLang="en-US" sz="3200">
                <a:latin typeface="Arial" pitchFamily="34" charset="0"/>
              </a:rPr>
              <a:t>主要记录教学流程（先做什么？再做什么？）</a:t>
            </a:r>
            <a:endParaRPr lang="en-US" altLang="zh-CN" sz="3200">
              <a:latin typeface="Arial" pitchFamily="34" charset="0"/>
            </a:endParaRPr>
          </a:p>
          <a:p>
            <a:pPr algn="l"/>
            <a:r>
              <a:rPr lang="zh-CN" altLang="en-US" sz="3200">
                <a:solidFill>
                  <a:srgbClr val="FF0000"/>
                </a:solidFill>
                <a:latin typeface="Arial" pitchFamily="34" charset="0"/>
              </a:rPr>
              <a:t>教学设计</a:t>
            </a:r>
            <a:r>
              <a:rPr lang="zh-CN" altLang="en-US" sz="3200">
                <a:latin typeface="Arial" pitchFamily="34" charset="0"/>
              </a:rPr>
              <a:t>则是要比较理性、系统地阐述自己的教学设想与主张，要回应教案中“我为什么这样设计”，这是提高教师教学能力的一种有效实践，是实现教师专业化成长的重要途径。</a:t>
            </a:r>
            <a:endParaRPr lang="en-US" altLang="zh-CN" sz="3200">
              <a:latin typeface="Arial" pitchFamily="34" charset="0"/>
            </a:endParaRPr>
          </a:p>
          <a:p>
            <a:endParaRPr lang="zh-CN" altLang="en-US">
              <a:latin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内容占位符 2"/>
          <p:cNvSpPr>
            <a:spLocks noGrp="1"/>
          </p:cNvSpPr>
          <p:nvPr>
            <p:ph idx="1"/>
          </p:nvPr>
        </p:nvSpPr>
        <p:spPr/>
        <p:txBody>
          <a:bodyPr vert="horz" wrap="square" lIns="91440" tIns="45720" rIns="91440" bIns="45720" anchor="t" anchorCtr="0"/>
          <a:lstStyle/>
          <a:p>
            <a:pPr>
              <a:buNone/>
            </a:pPr>
            <a:r>
              <a:rPr lang="zh-CN" altLang="en-US">
                <a:latin typeface="黑体" panose="02010609060101010101" pitchFamily="2" charset="-122"/>
                <a:ea typeface="黑体" panose="02010609060101010101" pitchFamily="2" charset="-122"/>
              </a:rPr>
              <a:t>教学设计的主要内容：</a:t>
            </a:r>
            <a:endParaRPr lang="en-US" altLang="zh-CN">
              <a:latin typeface="黑体" panose="02010609060101010101" pitchFamily="2" charset="-122"/>
              <a:ea typeface="黑体" panose="02010609060101010101" pitchFamily="2" charset="-122"/>
            </a:endParaRPr>
          </a:p>
          <a:p>
            <a:pPr>
              <a:buNone/>
            </a:pPr>
            <a:r>
              <a:rPr lang="zh-CN" altLang="en-US">
                <a:latin typeface="黑体" panose="02010609060101010101" pitchFamily="2" charset="-122"/>
                <a:ea typeface="黑体" panose="02010609060101010101" pitchFamily="2" charset="-122"/>
              </a:rPr>
              <a:t>一、教学背景分析（教材分析和学情分析）</a:t>
            </a:r>
            <a:endParaRPr lang="en-US" altLang="zh-CN">
              <a:latin typeface="黑体" panose="02010609060101010101" pitchFamily="2" charset="-122"/>
              <a:ea typeface="黑体" panose="02010609060101010101" pitchFamily="2" charset="-122"/>
            </a:endParaRPr>
          </a:p>
          <a:p>
            <a:pPr>
              <a:buNone/>
            </a:pPr>
            <a:r>
              <a:rPr lang="zh-CN" altLang="en-US">
                <a:latin typeface="黑体" panose="02010609060101010101" pitchFamily="2" charset="-122"/>
                <a:ea typeface="黑体" panose="02010609060101010101" pitchFamily="2" charset="-122"/>
              </a:rPr>
              <a:t>二、教学目标</a:t>
            </a:r>
            <a:endParaRPr lang="en-US" altLang="zh-CN">
              <a:latin typeface="黑体" panose="02010609060101010101" pitchFamily="2" charset="-122"/>
              <a:ea typeface="黑体" panose="02010609060101010101" pitchFamily="2" charset="-122"/>
            </a:endParaRPr>
          </a:p>
          <a:p>
            <a:pPr>
              <a:buNone/>
            </a:pPr>
            <a:r>
              <a:rPr lang="zh-CN" altLang="en-US">
                <a:latin typeface="黑体" panose="02010609060101010101" pitchFamily="2" charset="-122"/>
                <a:ea typeface="黑体" panose="02010609060101010101" pitchFamily="2" charset="-122"/>
              </a:rPr>
              <a:t>三、教学重点、难点</a:t>
            </a:r>
            <a:endParaRPr lang="en-US" altLang="zh-CN">
              <a:latin typeface="黑体" panose="02010609060101010101" pitchFamily="2" charset="-122"/>
              <a:ea typeface="黑体" panose="02010609060101010101" pitchFamily="2" charset="-122"/>
            </a:endParaRPr>
          </a:p>
          <a:p>
            <a:pPr>
              <a:buNone/>
            </a:pPr>
            <a:r>
              <a:rPr lang="zh-CN" altLang="en-US">
                <a:latin typeface="黑体" panose="02010609060101010101" pitchFamily="2" charset="-122"/>
                <a:ea typeface="黑体" panose="02010609060101010101" pitchFamily="2" charset="-122"/>
              </a:rPr>
              <a:t>四、教学流程</a:t>
            </a:r>
            <a:endParaRPr lang="en-US" altLang="zh-CN">
              <a:latin typeface="黑体" panose="02010609060101010101" pitchFamily="2" charset="-122"/>
              <a:ea typeface="黑体" panose="02010609060101010101" pitchFamily="2" charset="-122"/>
            </a:endParaRPr>
          </a:p>
          <a:p>
            <a:pPr>
              <a:buNone/>
            </a:pPr>
            <a:r>
              <a:rPr lang="zh-CN" altLang="en-US">
                <a:latin typeface="黑体" panose="02010609060101010101" pitchFamily="2" charset="-122"/>
                <a:ea typeface="黑体" panose="02010609060101010101" pitchFamily="2" charset="-122"/>
              </a:rPr>
              <a:t>五、教学特点（课前）</a:t>
            </a:r>
            <a:endParaRPr lang="en-US" altLang="zh-CN">
              <a:latin typeface="黑体" panose="02010609060101010101" pitchFamily="2" charset="-122"/>
              <a:ea typeface="黑体" panose="02010609060101010101" pitchFamily="2" charset="-122"/>
            </a:endParaRPr>
          </a:p>
          <a:p>
            <a:pPr>
              <a:buNone/>
            </a:pPr>
            <a:r>
              <a:rPr lang="en-US" altLang="zh-CN">
                <a:latin typeface="黑体" panose="02010609060101010101" pitchFamily="2" charset="-122"/>
                <a:ea typeface="黑体" panose="02010609060101010101" pitchFamily="2" charset="-122"/>
              </a:rPr>
              <a:t>    </a:t>
            </a:r>
            <a:r>
              <a:rPr lang="zh-CN" altLang="en-US">
                <a:latin typeface="黑体" panose="02010609060101010101" pitchFamily="2" charset="-122"/>
                <a:ea typeface="黑体" panose="02010609060101010101" pitchFamily="2" charset="-122"/>
              </a:rPr>
              <a:t>教学反思（课后）</a:t>
            </a:r>
            <a:endParaRPr lang="zh-CN" altLang="en-US">
              <a:latin typeface="黑体" panose="02010609060101010101" pitchFamily="2" charset="-122"/>
              <a:ea typeface="黑体" panose="02010609060101010101" pitchFamily="2" charset="-122"/>
            </a:endParaRPr>
          </a:p>
        </p:txBody>
      </p:sp>
      <p:sp>
        <p:nvSpPr>
          <p:cNvPr id="8195" name="标题 3"/>
          <p:cNvSpPr>
            <a:spLocks noGrp="1"/>
          </p:cNvSpPr>
          <p:nvPr>
            <p:ph type="title" idx="4294967295"/>
          </p:nvPr>
        </p:nvSpPr>
        <p:spPr>
          <a:xfrm>
            <a:off x="5084763" y="457200"/>
            <a:ext cx="3068637" cy="584200"/>
          </a:xfrm>
        </p:spPr>
        <p:txBody>
          <a:bodyPr vert="horz" wrap="none" lIns="91440" tIns="45720" rIns="91440" bIns="45720" anchor="ctr" anchorCtr="0">
            <a:spAutoFit/>
          </a:bodyPr>
          <a:lstStyle/>
          <a:p>
            <a:r>
              <a:rPr lang="zh-CN" altLang="en-US">
                <a:solidFill>
                  <a:srgbClr val="FFFF00"/>
                </a:solidFill>
                <a:latin typeface="黑体" panose="02010609060101010101" pitchFamily="2" charset="-122"/>
                <a:ea typeface="黑体" panose="02010609060101010101" pitchFamily="2" charset="-122"/>
              </a:rPr>
              <a:t>什么是教学设计</a:t>
            </a:r>
            <a:endParaRPr lang="zh-CN" altLang="en-US">
              <a:solidFill>
                <a:srgbClr val="FFFF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标题 1"/>
          <p:cNvSpPr>
            <a:spLocks noGrp="1"/>
          </p:cNvSpPr>
          <p:nvPr>
            <p:ph type="title" idx="4294967295"/>
          </p:nvPr>
        </p:nvSpPr>
        <p:spPr>
          <a:xfrm>
            <a:off x="1066800" y="457200"/>
            <a:ext cx="7086600" cy="487363"/>
          </a:xfrm>
        </p:spPr>
        <p:txBody>
          <a:bodyPr vert="horz" wrap="square" lIns="91440" tIns="45720" rIns="91440" bIns="45720" anchor="ctr" anchorCtr="0"/>
          <a:lstStyle/>
          <a:p>
            <a:endParaRPr lang="zh-CN" altLang="zh-CN">
              <a:ea typeface="宋体" panose="02010600030101010101" pitchFamily="2" charset="-122"/>
            </a:endParaRPr>
          </a:p>
        </p:txBody>
      </p:sp>
      <p:sp>
        <p:nvSpPr>
          <p:cNvPr id="9219" name="内容占位符 2"/>
          <p:cNvSpPr>
            <a:spLocks noGrp="1"/>
          </p:cNvSpPr>
          <p:nvPr>
            <p:ph idx="1"/>
          </p:nvPr>
        </p:nvSpPr>
        <p:spPr/>
        <p:txBody>
          <a:bodyPr vert="horz" wrap="square" lIns="91440" tIns="45720" rIns="91440" bIns="45720" anchor="t" anchorCtr="0"/>
          <a:lstStyle/>
          <a:p>
            <a:endParaRPr lang="en-US" altLang="zh-CN" sz="4000">
              <a:latin typeface="黑体" panose="02010609060101010101" pitchFamily="2" charset="-122"/>
              <a:ea typeface="黑体" panose="02010609060101010101" pitchFamily="2" charset="-122"/>
            </a:endParaRPr>
          </a:p>
          <a:p>
            <a:endParaRPr lang="en-US" altLang="zh-CN" sz="4000">
              <a:latin typeface="黑体" panose="02010609060101010101" pitchFamily="2" charset="-122"/>
              <a:ea typeface="黑体" panose="02010609060101010101" pitchFamily="2" charset="-122"/>
            </a:endParaRPr>
          </a:p>
          <a:p>
            <a:pPr algn="ctr">
              <a:buNone/>
            </a:pPr>
            <a:r>
              <a:rPr lang="zh-CN" altLang="en-US" sz="4000">
                <a:solidFill>
                  <a:srgbClr val="FF0000"/>
                </a:solidFill>
                <a:latin typeface="黑体" panose="02010609060101010101" pitchFamily="2" charset="-122"/>
                <a:ea typeface="黑体" panose="02010609060101010101" pitchFamily="2" charset="-122"/>
              </a:rPr>
              <a:t>如何进行教学设计</a:t>
            </a:r>
            <a:endParaRPr lang="zh-CN" altLang="en-US" sz="4000">
              <a:solidFill>
                <a:srgbClr val="FF00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燕尾形 1"/>
          <p:cNvSpPr/>
          <p:nvPr/>
        </p:nvSpPr>
        <p:spPr bwMode="auto">
          <a:xfrm>
            <a:off x="857224" y="2571744"/>
            <a:ext cx="2571768" cy="1323439"/>
          </a:xfrm>
          <a:prstGeom prst="chevron">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读懂</a:t>
            </a:r>
            <a:endParaRPr kumimoji="0" lang="en-US" altLang="zh-CN"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rPr>
              <a:t>学生</a:t>
            </a:r>
            <a:endPar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endParaRPr>
          </a:p>
        </p:txBody>
      </p:sp>
      <p:sp>
        <p:nvSpPr>
          <p:cNvPr id="3" name="燕尾形 2"/>
          <p:cNvSpPr/>
          <p:nvPr/>
        </p:nvSpPr>
        <p:spPr bwMode="auto">
          <a:xfrm>
            <a:off x="2857488" y="2571744"/>
            <a:ext cx="2571768" cy="1323439"/>
          </a:xfrm>
          <a:prstGeom prst="chevron">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读懂</a:t>
            </a:r>
            <a:endParaRPr kumimoji="0" lang="en-US" altLang="zh-CN"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rPr>
              <a:t>教材</a:t>
            </a:r>
            <a:endPar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endParaRPr>
          </a:p>
        </p:txBody>
      </p:sp>
      <p:sp>
        <p:nvSpPr>
          <p:cNvPr id="4" name="燕尾形 3"/>
          <p:cNvSpPr/>
          <p:nvPr/>
        </p:nvSpPr>
        <p:spPr bwMode="auto">
          <a:xfrm>
            <a:off x="5072066" y="2571744"/>
            <a:ext cx="2571768" cy="1323439"/>
          </a:xfrm>
          <a:prstGeom prst="chevron">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读懂</a:t>
            </a:r>
            <a:endParaRPr kumimoji="0" lang="en-US" altLang="zh-CN" sz="32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rPr>
              <a:t>课堂</a:t>
            </a:r>
            <a:endPar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endParaRPr>
          </a:p>
        </p:txBody>
      </p:sp>
      <p:sp>
        <p:nvSpPr>
          <p:cNvPr id="5" name="TextBox 4"/>
          <p:cNvSpPr txBox="1"/>
          <p:nvPr/>
        </p:nvSpPr>
        <p:spPr>
          <a:xfrm>
            <a:off x="2857488" y="4429132"/>
            <a:ext cx="2428892" cy="1015663"/>
          </a:xfrm>
          <a:prstGeom prst="rect">
            <a:avLst/>
          </a:prstGeom>
          <a:solidFill>
            <a:schemeClr val="tx2">
              <a:lumMod val="20000"/>
              <a:lumOff val="80000"/>
            </a:schemeClr>
          </a:solidFill>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R="0" defTabSz="914400">
              <a:buClrTx/>
              <a:buSzTx/>
              <a:buFont typeface="Arial" pitchFamily="34" charset="0"/>
              <a:buNone/>
              <a:defRPr/>
            </a:pPr>
            <a:r>
              <a:rPr kumimoji="0" lang="zh-CN" altLang="en-US" kern="1200" cap="none" spc="0" normalizeH="0" baseline="0" noProof="0">
                <a:latin typeface="Arial" pitchFamily="34" charset="0"/>
                <a:ea typeface="黑体" panose="02010609060101010101" pitchFamily="2" charset="-122"/>
                <a:cs typeface="+mn-cs"/>
              </a:rPr>
              <a:t>专业地读</a:t>
            </a:r>
            <a:endParaRPr kumimoji="0" lang="en-US" altLang="zh-CN" kern="1200" cap="none" spc="0" normalizeH="0" baseline="0" noProof="0">
              <a:latin typeface="Arial" pitchFamily="34" charset="0"/>
              <a:ea typeface="黑体" panose="02010609060101010101" pitchFamily="2" charset="-122"/>
              <a:cs typeface="+mn-cs"/>
            </a:endParaRPr>
          </a:p>
          <a:p>
            <a:pPr marR="0" defTabSz="914400">
              <a:buClrTx/>
              <a:buSzTx/>
              <a:buFont typeface="Arial" pitchFamily="34" charset="0"/>
              <a:buNone/>
              <a:defRPr/>
            </a:pPr>
            <a:r>
              <a:rPr kumimoji="0" lang="zh-CN" altLang="en-US" kern="1200" cap="none" spc="0" normalizeH="0" baseline="0" noProof="0">
                <a:solidFill>
                  <a:srgbClr val="FF0000"/>
                </a:solidFill>
                <a:latin typeface="Arial" pitchFamily="34" charset="0"/>
                <a:ea typeface="黑体" panose="02010609060101010101" pitchFamily="2" charset="-122"/>
                <a:cs typeface="+mn-cs"/>
              </a:rPr>
              <a:t>整体把握教材</a:t>
            </a:r>
            <a:endParaRPr kumimoji="0" lang="zh-CN" altLang="en-US" kern="1200" cap="none" spc="0" normalizeH="0" baseline="0" noProof="0">
              <a:solidFill>
                <a:srgbClr val="FF0000"/>
              </a:solidFill>
              <a:latin typeface="Arial" pitchFamily="34" charset="0"/>
              <a:ea typeface="黑体" panose="02010609060101010101" pitchFamily="2" charset="-122"/>
              <a:cs typeface="+mn-cs"/>
            </a:endParaRPr>
          </a:p>
        </p:txBody>
      </p:sp>
      <p:sp>
        <p:nvSpPr>
          <p:cNvPr id="6" name="TextBox 5"/>
          <p:cNvSpPr txBox="1"/>
          <p:nvPr/>
        </p:nvSpPr>
        <p:spPr>
          <a:xfrm>
            <a:off x="357158" y="4429132"/>
            <a:ext cx="2428892" cy="1015663"/>
          </a:xfrm>
          <a:prstGeom prst="rect">
            <a:avLst/>
          </a:prstGeom>
          <a:solidFill>
            <a:schemeClr val="tx2">
              <a:lumMod val="20000"/>
              <a:lumOff val="80000"/>
            </a:schemeClr>
          </a:solidFill>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R="0" defTabSz="914400">
              <a:buClrTx/>
              <a:buSzTx/>
              <a:buFont typeface="Arial" pitchFamily="34" charset="0"/>
              <a:buNone/>
              <a:defRPr/>
            </a:pPr>
            <a:r>
              <a:rPr kumimoji="0" lang="zh-CN" altLang="en-US" kern="1200" cap="none" spc="0" normalizeH="0" baseline="0" noProof="0">
                <a:latin typeface="Arial" pitchFamily="34" charset="0"/>
                <a:ea typeface="黑体" panose="02010609060101010101" pitchFamily="2" charset="-122"/>
                <a:cs typeface="+mn-cs"/>
              </a:rPr>
              <a:t>用心地读</a:t>
            </a:r>
            <a:endParaRPr kumimoji="0" lang="en-US" altLang="zh-CN" kern="1200" cap="none" spc="0" normalizeH="0" baseline="0" noProof="0">
              <a:latin typeface="Arial" pitchFamily="34" charset="0"/>
              <a:ea typeface="黑体" panose="02010609060101010101" pitchFamily="2" charset="-122"/>
              <a:cs typeface="+mn-cs"/>
            </a:endParaRPr>
          </a:p>
          <a:p>
            <a:pPr marR="0" defTabSz="914400">
              <a:buClrTx/>
              <a:buSzTx/>
              <a:buFont typeface="Arial" pitchFamily="34" charset="0"/>
              <a:buNone/>
              <a:defRPr/>
            </a:pPr>
            <a:r>
              <a:rPr kumimoji="0" lang="zh-CN" altLang="en-US" kern="1200" cap="none" spc="0" normalizeH="0" baseline="0" noProof="0">
                <a:solidFill>
                  <a:srgbClr val="FF0000"/>
                </a:solidFill>
                <a:latin typeface="Arial" pitchFamily="34" charset="0"/>
                <a:ea typeface="黑体" panose="02010609060101010101" pitchFamily="2" charset="-122"/>
                <a:cs typeface="+mn-cs"/>
              </a:rPr>
              <a:t>直面学生现实</a:t>
            </a:r>
            <a:endParaRPr kumimoji="0" lang="zh-CN" altLang="en-US" kern="1200" cap="none" spc="0" normalizeH="0" baseline="0" noProof="0">
              <a:solidFill>
                <a:srgbClr val="FF0000"/>
              </a:solidFill>
              <a:latin typeface="Arial" pitchFamily="34" charset="0"/>
              <a:ea typeface="黑体" panose="02010609060101010101" pitchFamily="2" charset="-122"/>
              <a:cs typeface="+mn-cs"/>
            </a:endParaRPr>
          </a:p>
        </p:txBody>
      </p:sp>
      <p:sp>
        <p:nvSpPr>
          <p:cNvPr id="7" name="TextBox 6"/>
          <p:cNvSpPr txBox="1"/>
          <p:nvPr/>
        </p:nvSpPr>
        <p:spPr>
          <a:xfrm>
            <a:off x="5429256" y="4429132"/>
            <a:ext cx="2643206" cy="1015663"/>
          </a:xfrm>
          <a:prstGeom prst="rect">
            <a:avLst/>
          </a:prstGeom>
          <a:solidFill>
            <a:schemeClr val="tx2">
              <a:lumMod val="20000"/>
              <a:lumOff val="80000"/>
            </a:schemeClr>
          </a:solidFill>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R="0" defTabSz="914400">
              <a:buClrTx/>
              <a:buSzTx/>
              <a:buFont typeface="Arial" pitchFamily="34" charset="0"/>
              <a:buNone/>
              <a:defRPr/>
            </a:pPr>
            <a:r>
              <a:rPr kumimoji="0" lang="zh-CN" altLang="en-US" kern="1200" cap="none" spc="0" normalizeH="0" baseline="0" noProof="0">
                <a:latin typeface="Arial" pitchFamily="34" charset="0"/>
                <a:ea typeface="黑体" panose="02010609060101010101" pitchFamily="2" charset="-122"/>
                <a:cs typeface="+mn-cs"/>
              </a:rPr>
              <a:t>智慧地读</a:t>
            </a:r>
            <a:endParaRPr kumimoji="0" lang="en-US" altLang="zh-CN" kern="1200" cap="none" spc="0" normalizeH="0" baseline="0" noProof="0">
              <a:latin typeface="Arial" pitchFamily="34" charset="0"/>
              <a:ea typeface="黑体" panose="02010609060101010101" pitchFamily="2" charset="-122"/>
              <a:cs typeface="+mn-cs"/>
            </a:endParaRPr>
          </a:p>
          <a:p>
            <a:pPr marR="0" defTabSz="914400">
              <a:buClrTx/>
              <a:buSzTx/>
              <a:buFont typeface="Arial" pitchFamily="34" charset="0"/>
              <a:buNone/>
              <a:defRPr/>
            </a:pPr>
            <a:r>
              <a:rPr kumimoji="0" lang="zh-CN" altLang="en-US" kern="1200" cap="none" spc="0" normalizeH="0" baseline="0" noProof="0">
                <a:solidFill>
                  <a:srgbClr val="FF0000"/>
                </a:solidFill>
                <a:latin typeface="Arial" pitchFamily="34" charset="0"/>
                <a:ea typeface="黑体" panose="02010609060101010101" pitchFamily="2" charset="-122"/>
                <a:cs typeface="+mn-cs"/>
              </a:rPr>
              <a:t>抓住课堂动态生成</a:t>
            </a:r>
            <a:endParaRPr kumimoji="0" lang="zh-CN" altLang="en-US" kern="1200" cap="none" spc="0" normalizeH="0" baseline="0" noProof="0">
              <a:solidFill>
                <a:srgbClr val="FF0000"/>
              </a:solidFill>
              <a:latin typeface="Arial" pitchFamily="34" charset="0"/>
              <a:ea typeface="黑体" panose="02010609060101010101" pitchFamily="2" charset="-122"/>
              <a:cs typeface="+mn-cs"/>
            </a:endParaRPr>
          </a:p>
        </p:txBody>
      </p:sp>
      <p:sp>
        <p:nvSpPr>
          <p:cNvPr id="10260" name="TextBox 7"/>
          <p:cNvSpPr txBox="1"/>
          <p:nvPr/>
        </p:nvSpPr>
        <p:spPr>
          <a:xfrm>
            <a:off x="4071938" y="285750"/>
            <a:ext cx="4214812" cy="6461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600" b="1">
                <a:solidFill>
                  <a:srgbClr val="FFFF00"/>
                </a:solidFill>
                <a:latin typeface="Arial" pitchFamily="34" charset="0"/>
              </a:rPr>
              <a:t>如何进行教学设计</a:t>
            </a:r>
            <a:endParaRPr lang="zh-CN" altLang="en-US" sz="3600" b="1">
              <a:solidFill>
                <a:srgbClr val="FFFF00"/>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TextBox 1"/>
          <p:cNvSpPr txBox="1"/>
          <p:nvPr/>
        </p:nvSpPr>
        <p:spPr>
          <a:xfrm>
            <a:off x="4643438" y="357188"/>
            <a:ext cx="3286125" cy="64611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600">
                <a:solidFill>
                  <a:srgbClr val="FFFF00"/>
                </a:solidFill>
                <a:latin typeface="Arial" pitchFamily="34" charset="0"/>
              </a:rPr>
              <a:t>整体把握教材</a:t>
            </a:r>
            <a:endParaRPr lang="zh-CN" altLang="en-US" sz="3600">
              <a:solidFill>
                <a:srgbClr val="FFFF00"/>
              </a:solidFill>
              <a:latin typeface="Arial" pitchFamily="34" charset="0"/>
            </a:endParaRPr>
          </a:p>
        </p:txBody>
      </p:sp>
      <p:cxnSp>
        <p:nvCxnSpPr>
          <p:cNvPr id="4" name="直接连接符 3"/>
          <p:cNvCxnSpPr/>
          <p:nvPr/>
        </p:nvCxnSpPr>
        <p:spPr bwMode="auto">
          <a:xfrm>
            <a:off x="1000125" y="3643313"/>
            <a:ext cx="8143875" cy="1588"/>
          </a:xfrm>
          <a:prstGeom prst="line">
            <a:avLst/>
          </a:prstGeom>
          <a:ln>
            <a:solidFill>
              <a:srgbClr val="FF0000"/>
            </a:solidFill>
            <a:headEnd type="none" w="med" len="med"/>
            <a:tailEnd type="none" w="med" len="med"/>
          </a:ln>
        </p:spPr>
        <p:style>
          <a:lnRef idx="3">
            <a:schemeClr val="dk1"/>
          </a:lnRef>
          <a:fillRef idx="0">
            <a:schemeClr val="dk1"/>
          </a:fillRef>
          <a:effectRef idx="2">
            <a:schemeClr val="dk1"/>
          </a:effectRef>
          <a:fontRef idx="minor">
            <a:schemeClr val="tx1"/>
          </a:fontRef>
        </p:style>
      </p:cxnSp>
      <p:cxnSp>
        <p:nvCxnSpPr>
          <p:cNvPr id="9" name="直接连接符 8"/>
          <p:cNvCxnSpPr/>
          <p:nvPr/>
        </p:nvCxnSpPr>
        <p:spPr bwMode="auto">
          <a:xfrm rot="5400000" flipH="1" flipV="1">
            <a:off x="3571081" y="3715544"/>
            <a:ext cx="2430463" cy="0"/>
          </a:xfrm>
          <a:prstGeom prst="line">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sp>
        <p:nvSpPr>
          <p:cNvPr id="11269" name="椭圆 13"/>
          <p:cNvSpPr/>
          <p:nvPr/>
        </p:nvSpPr>
        <p:spPr>
          <a:xfrm>
            <a:off x="4714875" y="3429000"/>
            <a:ext cx="287338" cy="285750"/>
          </a:xfrm>
          <a:prstGeom prst="ellipse">
            <a:avLst/>
          </a:prstGeom>
          <a:solidFill>
            <a:srgbClr val="FF0000"/>
          </a:solid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15" name="TextBox 14"/>
          <p:cNvSpPr txBox="1"/>
          <p:nvPr/>
        </p:nvSpPr>
        <p:spPr>
          <a:xfrm>
            <a:off x="4857750" y="3071813"/>
            <a:ext cx="1643063" cy="523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教学内容</a:t>
            </a:r>
            <a:endParaRPr lang="zh-CN" altLang="en-US" sz="2800" b="1">
              <a:latin typeface="Arial" pitchFamily="34" charset="0"/>
            </a:endParaRPr>
          </a:p>
        </p:txBody>
      </p:sp>
      <p:sp>
        <p:nvSpPr>
          <p:cNvPr id="18" name="TextBox 17"/>
          <p:cNvSpPr txBox="1"/>
          <p:nvPr/>
        </p:nvSpPr>
        <p:spPr>
          <a:xfrm>
            <a:off x="3143250" y="5000625"/>
            <a:ext cx="3429000" cy="523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知识基础</a:t>
            </a:r>
            <a:r>
              <a:rPr lang="en-US" altLang="zh-CN" sz="2800" b="1">
                <a:latin typeface="Arial" pitchFamily="34" charset="0"/>
              </a:rPr>
              <a:t>---</a:t>
            </a:r>
            <a:r>
              <a:rPr lang="zh-CN" altLang="en-US" sz="2800" b="1">
                <a:latin typeface="Arial" pitchFamily="34" charset="0"/>
              </a:rPr>
              <a:t>从哪儿来</a:t>
            </a:r>
            <a:endParaRPr lang="zh-CN" altLang="en-US" sz="2800" b="1">
              <a:latin typeface="Arial" pitchFamily="34" charset="0"/>
            </a:endParaRPr>
          </a:p>
        </p:txBody>
      </p:sp>
      <p:sp>
        <p:nvSpPr>
          <p:cNvPr id="22" name="TextBox 21"/>
          <p:cNvSpPr txBox="1"/>
          <p:nvPr/>
        </p:nvSpPr>
        <p:spPr>
          <a:xfrm>
            <a:off x="2643188" y="2000250"/>
            <a:ext cx="4214812" cy="46196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b="1">
                <a:latin typeface="Arial" pitchFamily="34" charset="0"/>
              </a:rPr>
              <a:t>到哪儿去</a:t>
            </a:r>
            <a:r>
              <a:rPr lang="en-US" altLang="zh-CN" b="1">
                <a:latin typeface="Arial" pitchFamily="34" charset="0"/>
              </a:rPr>
              <a:t>—</a:t>
            </a:r>
            <a:r>
              <a:rPr lang="zh-CN" altLang="en-US" b="1">
                <a:latin typeface="Arial" pitchFamily="34" charset="0"/>
              </a:rPr>
              <a:t>为什么知识做准备</a:t>
            </a:r>
            <a:endParaRPr lang="zh-CN" altLang="en-US" b="1">
              <a:latin typeface="Arial" pitchFamily="34" charset="0"/>
            </a:endParaRPr>
          </a:p>
        </p:txBody>
      </p:sp>
      <p:sp>
        <p:nvSpPr>
          <p:cNvPr id="25" name="TextBox 24"/>
          <p:cNvSpPr txBox="1"/>
          <p:nvPr/>
        </p:nvSpPr>
        <p:spPr>
          <a:xfrm>
            <a:off x="2143125" y="5572125"/>
            <a:ext cx="4500563" cy="95408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纵向把握教材，发现教学内容之间的联系</a:t>
            </a:r>
            <a:endParaRPr lang="zh-CN" altLang="en-US" sz="2800" b="1">
              <a:latin typeface="Arial" pitchFamily="34" charset="0"/>
            </a:endParaRPr>
          </a:p>
        </p:txBody>
      </p:sp>
      <p:sp>
        <p:nvSpPr>
          <p:cNvPr id="26" name="右大括号 25"/>
          <p:cNvSpPr/>
          <p:nvPr/>
        </p:nvSpPr>
        <p:spPr bwMode="auto">
          <a:xfrm>
            <a:off x="6786563" y="2286000"/>
            <a:ext cx="684213" cy="3000375"/>
          </a:xfrm>
          <a:prstGeom prst="rightBrace">
            <a:avLst/>
          </a:prstGeom>
          <a:ln>
            <a:headEnd type="none" w="med" len="med"/>
            <a:tailEnd type="none" w="med" len="med"/>
          </a:ln>
        </p:spPr>
        <p:style>
          <a:lnRef idx="3">
            <a:schemeClr val="dk1"/>
          </a:lnRef>
          <a:fillRef idx="0">
            <a:schemeClr val="dk1"/>
          </a:fillRef>
          <a:effectRef idx="2">
            <a:schemeClr val="dk1"/>
          </a:effectRef>
          <a:fontRef idx="minor">
            <a:schemeClr val="tx1"/>
          </a:fontRef>
        </p:style>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mn-lt"/>
              <a:ea typeface="黑体" panose="02010609060101010101" pitchFamily="2" charset="-122"/>
              <a:cs typeface="+mn-cs"/>
            </a:endParaRPr>
          </a:p>
        </p:txBody>
      </p:sp>
      <p:sp>
        <p:nvSpPr>
          <p:cNvPr id="28" name="右大括号 27"/>
          <p:cNvSpPr/>
          <p:nvPr/>
        </p:nvSpPr>
        <p:spPr bwMode="auto">
          <a:xfrm>
            <a:off x="8001000" y="2143125"/>
            <a:ext cx="684213" cy="3000375"/>
          </a:xfrm>
          <a:prstGeom prst="rightBrace">
            <a:avLst/>
          </a:prstGeom>
          <a:ln>
            <a:headEnd type="none" w="med" len="med"/>
            <a:tailEnd type="none" w="med" len="med"/>
          </a:ln>
        </p:spPr>
        <p:style>
          <a:lnRef idx="3">
            <a:schemeClr val="dk1"/>
          </a:lnRef>
          <a:fillRef idx="0">
            <a:schemeClr val="dk1"/>
          </a:fillRef>
          <a:effectRef idx="2">
            <a:schemeClr val="dk1"/>
          </a:effectRef>
          <a:fontRef idx="minor">
            <a:schemeClr val="tx1"/>
          </a:fontRef>
        </p:style>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rgbClr val="000000"/>
                </a:solidFill>
                <a:latin typeface="Arial"/>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mn-lt"/>
              <a:ea typeface="黑体" panose="02010609060101010101" pitchFamily="2" charset="-122"/>
              <a:cs typeface="+mn-cs"/>
            </a:endParaRPr>
          </a:p>
        </p:txBody>
      </p:sp>
      <p:sp>
        <p:nvSpPr>
          <p:cNvPr id="31" name="TextBox 30"/>
          <p:cNvSpPr txBox="1"/>
          <p:nvPr/>
        </p:nvSpPr>
        <p:spPr>
          <a:xfrm>
            <a:off x="7215188" y="1714500"/>
            <a:ext cx="857250" cy="43402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b="1">
                <a:latin typeface="Arial" pitchFamily="34" charset="0"/>
              </a:rPr>
              <a:t>职</a:t>
            </a:r>
            <a:endParaRPr lang="en-US" altLang="zh-CN" b="1">
              <a:latin typeface="Arial" pitchFamily="34" charset="0"/>
            </a:endParaRPr>
          </a:p>
          <a:p>
            <a:r>
              <a:rPr lang="zh-CN" altLang="en-US" b="1">
                <a:latin typeface="Arial" pitchFamily="34" charset="0"/>
              </a:rPr>
              <a:t>业</a:t>
            </a:r>
            <a:endParaRPr lang="en-US" altLang="zh-CN" b="1">
              <a:latin typeface="Arial" pitchFamily="34" charset="0"/>
            </a:endParaRPr>
          </a:p>
          <a:p>
            <a:r>
              <a:rPr lang="zh-CN" altLang="en-US" b="1">
                <a:latin typeface="Arial" pitchFamily="34" charset="0"/>
              </a:rPr>
              <a:t>高</a:t>
            </a:r>
            <a:endParaRPr lang="en-US" altLang="zh-CN" b="1">
              <a:latin typeface="Arial" pitchFamily="34" charset="0"/>
            </a:endParaRPr>
          </a:p>
          <a:p>
            <a:r>
              <a:rPr lang="zh-CN" altLang="en-US" b="1">
                <a:latin typeface="Arial" pitchFamily="34" charset="0"/>
              </a:rPr>
              <a:t>中</a:t>
            </a:r>
            <a:endParaRPr lang="en-US" altLang="zh-CN" b="1">
              <a:latin typeface="Arial" pitchFamily="34" charset="0"/>
            </a:endParaRPr>
          </a:p>
          <a:p>
            <a:r>
              <a:rPr lang="zh-CN" altLang="en-US" b="1">
                <a:latin typeface="Arial" pitchFamily="34" charset="0"/>
              </a:rPr>
              <a:t>阶</a:t>
            </a:r>
            <a:endParaRPr lang="en-US" altLang="zh-CN" b="1">
              <a:latin typeface="Arial" pitchFamily="34" charset="0"/>
            </a:endParaRPr>
          </a:p>
          <a:p>
            <a:r>
              <a:rPr lang="zh-CN" altLang="en-US" b="1">
                <a:latin typeface="Arial" pitchFamily="34" charset="0"/>
              </a:rPr>
              <a:t>段</a:t>
            </a:r>
            <a:endParaRPr lang="en-US" altLang="zh-CN" b="1">
              <a:latin typeface="Arial" pitchFamily="34" charset="0"/>
            </a:endParaRPr>
          </a:p>
          <a:p>
            <a:r>
              <a:rPr lang="zh-CN" altLang="en-US" b="1">
                <a:latin typeface="Arial" pitchFamily="34" charset="0"/>
              </a:rPr>
              <a:t>教</a:t>
            </a:r>
            <a:endParaRPr lang="en-US" altLang="zh-CN" b="1">
              <a:latin typeface="Arial" pitchFamily="34" charset="0"/>
            </a:endParaRPr>
          </a:p>
          <a:p>
            <a:r>
              <a:rPr lang="zh-CN" altLang="en-US" b="1">
                <a:latin typeface="Arial" pitchFamily="34" charset="0"/>
              </a:rPr>
              <a:t>材</a:t>
            </a:r>
            <a:endParaRPr lang="zh-CN" altLang="en-US" b="1">
              <a:latin typeface="Arial" pitchFamily="34" charset="0"/>
            </a:endParaRPr>
          </a:p>
        </p:txBody>
      </p:sp>
      <p:sp>
        <p:nvSpPr>
          <p:cNvPr id="34" name="TextBox 33"/>
          <p:cNvSpPr txBox="1"/>
          <p:nvPr/>
        </p:nvSpPr>
        <p:spPr>
          <a:xfrm>
            <a:off x="8321675" y="2857500"/>
            <a:ext cx="608013" cy="18161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学科背景</a:t>
            </a:r>
            <a:endParaRPr lang="zh-CN" altLang="en-US" sz="2800" b="1">
              <a:latin typeface="Arial" pitchFamily="34" charset="0"/>
            </a:endParaRPr>
          </a:p>
        </p:txBody>
      </p:sp>
      <p:sp>
        <p:nvSpPr>
          <p:cNvPr id="35" name="TextBox 34"/>
          <p:cNvSpPr txBox="1"/>
          <p:nvPr/>
        </p:nvSpPr>
        <p:spPr>
          <a:xfrm>
            <a:off x="1143000" y="3000375"/>
            <a:ext cx="2500313" cy="523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不同版本教材</a:t>
            </a:r>
            <a:endParaRPr lang="zh-CN" altLang="en-US" sz="2800" b="1">
              <a:latin typeface="Arial" pitchFamily="34" charset="0"/>
            </a:endParaRPr>
          </a:p>
        </p:txBody>
      </p:sp>
      <p:sp>
        <p:nvSpPr>
          <p:cNvPr id="36" name="TextBox 35"/>
          <p:cNvSpPr txBox="1"/>
          <p:nvPr/>
        </p:nvSpPr>
        <p:spPr>
          <a:xfrm>
            <a:off x="428625" y="3929063"/>
            <a:ext cx="4500563" cy="95408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b="1">
                <a:latin typeface="Arial" pitchFamily="34" charset="0"/>
              </a:rPr>
              <a:t>横向把握教材，发现不同，学习借鉴</a:t>
            </a:r>
            <a:endParaRPr lang="zh-CN" altLang="en-US" sz="2800" b="1">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3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3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8" grpId="0"/>
      <p:bldP spid="22" grpId="0"/>
      <p:bldP spid="25" grpId="0"/>
      <p:bldP spid="26" grpId="0"/>
      <p:bldP spid="28" grpId="0"/>
      <p:bldP spid="31" grpId="0"/>
      <p:bldP spid="34" grpId="0"/>
      <p:bldP spid="35" grpId="0"/>
      <p:bldP spid="3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TextBox 1"/>
          <p:cNvSpPr txBox="1"/>
          <p:nvPr/>
        </p:nvSpPr>
        <p:spPr>
          <a:xfrm>
            <a:off x="4572000" y="428625"/>
            <a:ext cx="3643313" cy="6461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600" b="1">
                <a:solidFill>
                  <a:srgbClr val="FFFF00"/>
                </a:solidFill>
                <a:latin typeface="Arial" pitchFamily="34" charset="0"/>
              </a:rPr>
              <a:t>直面学生现实</a:t>
            </a:r>
            <a:endParaRPr lang="zh-CN" altLang="en-US" sz="3600" b="1">
              <a:solidFill>
                <a:srgbClr val="FFFF00"/>
              </a:solidFill>
              <a:latin typeface="Arial" pitchFamily="34" charset="0"/>
            </a:endParaRPr>
          </a:p>
        </p:txBody>
      </p:sp>
      <p:sp>
        <p:nvSpPr>
          <p:cNvPr id="12291" name="矩形 1"/>
          <p:cNvSpPr/>
          <p:nvPr/>
        </p:nvSpPr>
        <p:spPr>
          <a:xfrm>
            <a:off x="642938" y="2644775"/>
            <a:ext cx="7643812" cy="18145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a:t>
            </a:r>
            <a:r>
              <a:rPr lang="en-US" altLang="zh-CN" sz="2800">
                <a:latin typeface="Arial" pitchFamily="34" charset="0"/>
              </a:rPr>
              <a:t>1</a:t>
            </a:r>
            <a:r>
              <a:rPr lang="zh-CN" altLang="en-US" sz="2800">
                <a:latin typeface="Arial" pitchFamily="34" charset="0"/>
              </a:rPr>
              <a:t>）分析学生已有的认知水平和能力状况。</a:t>
            </a:r>
            <a:endParaRPr lang="en-US" altLang="zh-CN" sz="2800">
              <a:latin typeface="Arial" pitchFamily="34" charset="0"/>
            </a:endParaRPr>
          </a:p>
          <a:p>
            <a:pPr algn="l"/>
            <a:r>
              <a:rPr lang="zh-CN" altLang="en-US" sz="2800">
                <a:latin typeface="Arial" pitchFamily="34" charset="0"/>
              </a:rPr>
              <a:t>（</a:t>
            </a:r>
            <a:r>
              <a:rPr lang="en-US" altLang="zh-CN" sz="2800">
                <a:latin typeface="Arial" pitchFamily="34" charset="0"/>
              </a:rPr>
              <a:t>2</a:t>
            </a:r>
            <a:r>
              <a:rPr lang="zh-CN" altLang="en-US" sz="2800">
                <a:latin typeface="Arial" pitchFamily="34" charset="0"/>
              </a:rPr>
              <a:t>）分析学生存在的学习问题。</a:t>
            </a:r>
            <a:endParaRPr lang="en-US" altLang="zh-CN" sz="2800">
              <a:latin typeface="Arial" pitchFamily="34" charset="0"/>
            </a:endParaRPr>
          </a:p>
          <a:p>
            <a:pPr algn="l"/>
            <a:r>
              <a:rPr lang="zh-CN" altLang="en-US" sz="2800">
                <a:latin typeface="Arial" pitchFamily="34" charset="0"/>
              </a:rPr>
              <a:t>（</a:t>
            </a:r>
            <a:r>
              <a:rPr lang="en-US" altLang="zh-CN" sz="2800">
                <a:latin typeface="Arial" pitchFamily="34" charset="0"/>
              </a:rPr>
              <a:t>3</a:t>
            </a:r>
            <a:r>
              <a:rPr lang="zh-CN" altLang="en-US" sz="2800">
                <a:latin typeface="Arial" pitchFamily="34" charset="0"/>
              </a:rPr>
              <a:t>）分析学生的学习需要和学习行为。 </a:t>
            </a:r>
            <a:endParaRPr lang="zh-CN" altLang="en-US" sz="2800">
              <a:latin typeface="Arial" pitchFamily="34" charset="0"/>
            </a:endParaRPr>
          </a:p>
        </p:txBody>
      </p:sp>
      <p:sp>
        <p:nvSpPr>
          <p:cNvPr id="5" name="TextBox 4"/>
          <p:cNvSpPr txBox="1"/>
          <p:nvPr/>
        </p:nvSpPr>
        <p:spPr>
          <a:xfrm>
            <a:off x="1643063" y="5000625"/>
            <a:ext cx="5500687" cy="584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200">
                <a:solidFill>
                  <a:srgbClr val="FF0000"/>
                </a:solidFill>
                <a:latin typeface="Arial" pitchFamily="34" charset="0"/>
              </a:rPr>
              <a:t>忌空泛没有指向性</a:t>
            </a:r>
            <a:endParaRPr lang="zh-CN" altLang="en-US" sz="3200">
              <a:solidFill>
                <a:srgbClr val="FF0000"/>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TextBox 1"/>
          <p:cNvSpPr txBox="1"/>
          <p:nvPr/>
        </p:nvSpPr>
        <p:spPr>
          <a:xfrm>
            <a:off x="4572000" y="428625"/>
            <a:ext cx="3643313" cy="6461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600" b="1">
                <a:solidFill>
                  <a:srgbClr val="FFFF00"/>
                </a:solidFill>
                <a:latin typeface="Arial" pitchFamily="34" charset="0"/>
              </a:rPr>
              <a:t>直面学生现实</a:t>
            </a:r>
            <a:endParaRPr lang="zh-CN" altLang="en-US" sz="3600" b="1">
              <a:solidFill>
                <a:srgbClr val="FFFF00"/>
              </a:solidFill>
              <a:latin typeface="Arial" pitchFamily="34" charset="0"/>
            </a:endParaRPr>
          </a:p>
        </p:txBody>
      </p:sp>
      <p:sp>
        <p:nvSpPr>
          <p:cNvPr id="13315" name="TextBox 2"/>
          <p:cNvSpPr txBox="1"/>
          <p:nvPr/>
        </p:nvSpPr>
        <p:spPr>
          <a:xfrm>
            <a:off x="642938" y="2143125"/>
            <a:ext cx="7858125" cy="375443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学生是如何学习的？</a:t>
            </a:r>
            <a:endParaRPr lang="en-US" altLang="zh-CN" sz="2800">
              <a:latin typeface="Arial" pitchFamily="34" charset="0"/>
            </a:endParaRPr>
          </a:p>
          <a:p>
            <a:pPr algn="l"/>
            <a:r>
              <a:rPr lang="zh-CN" altLang="en-US" sz="2800">
                <a:latin typeface="Arial" pitchFamily="34" charset="0"/>
              </a:rPr>
              <a:t>学生遇到这一类的问题会如何想？如何做？</a:t>
            </a:r>
            <a:endParaRPr lang="en-US" altLang="zh-CN" sz="2800">
              <a:latin typeface="Arial" pitchFamily="34" charset="0"/>
            </a:endParaRPr>
          </a:p>
          <a:p>
            <a:pPr algn="l"/>
            <a:r>
              <a:rPr lang="zh-CN" altLang="en-US" sz="2800">
                <a:latin typeface="Arial" pitchFamily="34" charset="0"/>
              </a:rPr>
              <a:t>学生的知识基础、经验基础是什么？</a:t>
            </a:r>
            <a:endParaRPr lang="en-US" altLang="zh-CN" sz="2800">
              <a:latin typeface="Arial" pitchFamily="34" charset="0"/>
            </a:endParaRPr>
          </a:p>
          <a:p>
            <a:pPr algn="l"/>
            <a:r>
              <a:rPr lang="zh-CN" altLang="en-US" sz="2800">
                <a:latin typeface="Arial" pitchFamily="34" charset="0"/>
              </a:rPr>
              <a:t>从学生已有的知识基础、生活经验、认知规律和心理特征出发设计教学设计，才能找准学生学习的起点，突出教学重点，突破难点，捕捉教学的生长点。</a:t>
            </a:r>
            <a:endParaRPr lang="zh-CN" altLang="en-US" sz="2800">
              <a:latin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txBox="1">
            <a:spLocks noChangeArrowheads="1"/>
          </p:cNvSpPr>
          <p:nvPr/>
        </p:nvSpPr>
        <p:spPr bwMode="auto">
          <a:xfrm>
            <a:off x="4643438" y="500063"/>
            <a:ext cx="3527425" cy="487363"/>
          </a:xfrm>
          <a:prstGeom prst="rect">
            <a:avLst/>
          </a:prstGeom>
          <a:noFill/>
          <a:ln w="9525">
            <a:noFill/>
            <a:miter lim="800000"/>
          </a:ln>
        </p:spPr>
        <p:txBody>
          <a:bodyPr anchor="ct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R="0" algn="l" defTabSz="914400" eaLnBrk="0" hangingPunct="0">
              <a:spcBef>
                <a:spcPct val="0"/>
              </a:spcBef>
              <a:buClrTx/>
              <a:buSzTx/>
              <a:buFontTx/>
              <a:buNone/>
              <a:defRPr/>
            </a:pPr>
            <a:r>
              <a:rPr kumimoji="0" lang="zh-CN" sz="3600" b="1" kern="0" cap="none" spc="0" normalizeH="0" baseline="0" noProof="0">
                <a:solidFill>
                  <a:srgbClr val="FFFF00"/>
                </a:solidFill>
                <a:latin typeface="黑体" panose="02010609060101010101" pitchFamily="2" charset="-122"/>
                <a:ea typeface="黑体" panose="02010609060101010101" pitchFamily="2" charset="-122"/>
                <a:cs typeface="+mj-cs"/>
              </a:rPr>
              <a:t>教学目标的制定</a:t>
            </a:r>
            <a:endParaRPr kumimoji="0" lang="zh-CN" sz="3600" b="1" kern="0" cap="none" spc="0" normalizeH="0" baseline="0" noProof="0">
              <a:solidFill>
                <a:srgbClr val="FFFF00"/>
              </a:solidFill>
              <a:latin typeface="黑体" panose="02010609060101010101" pitchFamily="2" charset="-122"/>
              <a:ea typeface="黑体" panose="02010609060101010101" pitchFamily="2" charset="-122"/>
              <a:cs typeface="+mj-cs"/>
            </a:endParaRPr>
          </a:p>
        </p:txBody>
      </p:sp>
      <p:sp>
        <p:nvSpPr>
          <p:cNvPr id="3" name="椭圆 2"/>
          <p:cNvSpPr/>
          <p:nvPr/>
        </p:nvSpPr>
        <p:spPr bwMode="auto">
          <a:xfrm>
            <a:off x="785786" y="1857364"/>
            <a:ext cx="3357586" cy="1644610"/>
          </a:xfrm>
          <a:prstGeom prst="ellipse">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基于</a:t>
            </a:r>
            <a:endParaRPr kumimoji="0" lang="en-US" altLang="zh-CN"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对教材的把握</a:t>
            </a:r>
            <a:endPar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p:txBody>
      </p:sp>
      <p:sp>
        <p:nvSpPr>
          <p:cNvPr id="4" name="椭圆 3"/>
          <p:cNvSpPr/>
          <p:nvPr/>
        </p:nvSpPr>
        <p:spPr bwMode="auto">
          <a:xfrm>
            <a:off x="4929190" y="1928802"/>
            <a:ext cx="3571900" cy="1644610"/>
          </a:xfrm>
          <a:prstGeom prst="ellipse">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基于</a:t>
            </a:r>
            <a:endParaRPr kumimoji="0" lang="en-US" altLang="zh-CN"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rPr>
              <a:t>对学生的了解</a:t>
            </a:r>
            <a:endParaRPr kumimoji="0" lang="zh-CN" altLang="en-US" sz="28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p:txBody>
      </p:sp>
      <p:sp>
        <p:nvSpPr>
          <p:cNvPr id="5" name="燕尾形 4"/>
          <p:cNvSpPr/>
          <p:nvPr/>
        </p:nvSpPr>
        <p:spPr bwMode="auto">
          <a:xfrm rot="5400000">
            <a:off x="3692525" y="2924175"/>
            <a:ext cx="1449388" cy="1728788"/>
          </a:xfrm>
          <a:prstGeom prst="chevron">
            <a:avLst/>
          </a:prstGeom>
          <a:solidFill>
            <a:schemeClr val="tx2">
              <a:lumMod val="20000"/>
              <a:lumOff val="80000"/>
            </a:schemeClr>
          </a:solidFill>
          <a:ln w="9525" cap="flat" cmpd="sng" algn="ctr">
            <a:noFill/>
            <a:prstDash val="solid"/>
            <a:round/>
            <a:headEnd type="none" w="med" len="med"/>
            <a:tailEnd type="none" w="med" len="med"/>
          </a:ln>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endParaRPr kumimoji="0" lang="zh-CN" altLang="en-US" sz="2400" b="0" i="0" u="none" strike="noStrike" kern="1200" cap="none" spc="0" normalizeH="0" baseline="0" noProof="0">
              <a:ln>
                <a:noFill/>
              </a:ln>
              <a:solidFill>
                <a:schemeClr val="tx1"/>
              </a:solidFill>
              <a:effectLst/>
              <a:uLnTx/>
              <a:uFillTx/>
              <a:latin typeface="Arial" pitchFamily="34" charset="0"/>
              <a:ea typeface="黑体" panose="02010609060101010101" pitchFamily="2" charset="-122"/>
              <a:cs typeface="+mn-cs"/>
            </a:endParaRPr>
          </a:p>
        </p:txBody>
      </p:sp>
      <p:sp>
        <p:nvSpPr>
          <p:cNvPr id="6" name="椭圆 5"/>
          <p:cNvSpPr/>
          <p:nvPr/>
        </p:nvSpPr>
        <p:spPr bwMode="auto">
          <a:xfrm>
            <a:off x="3071802" y="4500570"/>
            <a:ext cx="2857520" cy="1514773"/>
          </a:xfrm>
          <a:prstGeom prst="ellipse">
            <a:avLst/>
          </a:prstGeom>
          <a:solidFill>
            <a:schemeClr val="bg2">
              <a:lumMod val="20000"/>
              <a:lumOff val="80000"/>
            </a:schemeClr>
          </a:solidFill>
          <a:ln w="9525" cap="flat" cmpd="sng" algn="ctr">
            <a:noFill/>
            <a:prstDash val="solid"/>
            <a:round/>
            <a:headEnd type="none" w="med" len="med"/>
            <a:tailEnd type="none" w="med" len="med"/>
          </a:ln>
          <a:effectLst>
            <a:innerShdw blurRad="63500" dist="50800" dir="13500000">
              <a:prstClr val="black">
                <a:alpha val="50000"/>
              </a:prstClr>
            </a:innerShdw>
          </a:effectLst>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rPr>
              <a:t>制定教学目标</a:t>
            </a:r>
            <a:endParaRPr kumimoji="0" lang="zh-CN" altLang="en-US" sz="3200" b="0" i="0" u="none" strike="noStrike" kern="1200" cap="none" spc="0" normalizeH="0" baseline="0" noProof="0">
              <a:ln>
                <a:noFill/>
              </a:ln>
              <a:solidFill>
                <a:srgbClr val="FF0000"/>
              </a:solidFill>
              <a:effectLst/>
              <a:uLnTx/>
              <a:uFillTx/>
              <a:latin typeface="Arial" pitchFamily="34" charset="0"/>
              <a:ea typeface="黑体" panose="0201060906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a:spLocks noGrp="1"/>
          </p:cNvSpPr>
          <p:nvPr>
            <p:ph type="title" idx="4294967295"/>
          </p:nvPr>
        </p:nvSpPr>
        <p:spPr>
          <a:xfrm>
            <a:off x="4643438" y="500063"/>
            <a:ext cx="3527425" cy="487362"/>
          </a:xfrm>
        </p:spPr>
        <p:txBody>
          <a:bodyPr vert="horz" wrap="square" lIns="91440" tIns="45720" rIns="91440" bIns="45720" anchor="ctr" anchorCtr="0"/>
          <a:lstStyle/>
          <a:p>
            <a:pPr algn="l"/>
            <a:r>
              <a:rPr lang="zh-CN" altLang="en-US" sz="3600">
                <a:solidFill>
                  <a:srgbClr val="FFFF00"/>
                </a:solidFill>
                <a:latin typeface="黑体" panose="02010609060101010101" pitchFamily="2" charset="-122"/>
                <a:ea typeface="黑体" panose="02010609060101010101" pitchFamily="2" charset="-122"/>
              </a:rPr>
              <a:t>教学目标的制定</a:t>
            </a:r>
            <a:endParaRPr lang="zh-CN" altLang="en-US" sz="3600">
              <a:solidFill>
                <a:srgbClr val="FFFF00"/>
              </a:solidFill>
              <a:latin typeface="黑体" panose="02010609060101010101" pitchFamily="2" charset="-122"/>
              <a:ea typeface="黑体" panose="02010609060101010101" pitchFamily="2" charset="-122"/>
            </a:endParaRPr>
          </a:p>
        </p:txBody>
      </p:sp>
      <p:sp>
        <p:nvSpPr>
          <p:cNvPr id="15363" name="Rectangle 3"/>
          <p:cNvSpPr>
            <a:spLocks noGrp="1"/>
          </p:cNvSpPr>
          <p:nvPr>
            <p:ph type="body" idx="4294967295"/>
          </p:nvPr>
        </p:nvSpPr>
        <p:spPr>
          <a:xfrm>
            <a:off x="533400" y="2565400"/>
            <a:ext cx="8191500" cy="3911600"/>
          </a:xfrm>
        </p:spPr>
        <p:txBody>
          <a:bodyPr vert="horz" wrap="square" lIns="91440" tIns="45720" rIns="91440" bIns="45720" anchor="t" anchorCtr="0"/>
          <a:lstStyle/>
          <a:p>
            <a:r>
              <a:rPr lang="zh-CN" altLang="en-US">
                <a:ea typeface="黑体" panose="02010609060101010101" pitchFamily="2" charset="-122"/>
              </a:rPr>
              <a:t>教学目标是指某一教学活动结束后，学生应达到的预期状态。</a:t>
            </a:r>
            <a:endParaRPr lang="zh-CN" altLang="en-US">
              <a:ea typeface="黑体" panose="02010609060101010101" pitchFamily="2" charset="-122"/>
            </a:endParaRPr>
          </a:p>
          <a:p>
            <a:endParaRPr lang="zh-CN" altLang="zh-CN">
              <a:ea typeface="黑体" panose="02010609060101010101" pitchFamily="2" charset="-122"/>
            </a:endParaRPr>
          </a:p>
          <a:p>
            <a:pPr>
              <a:buNone/>
            </a:pPr>
            <a:endParaRPr lang="zh-CN" altLang="zh-CN">
              <a:ea typeface="黑体" panose="02010609060101010101" pitchFamily="2" charset="-122"/>
            </a:endParaRPr>
          </a:p>
          <a:p>
            <a:r>
              <a:rPr lang="zh-CN" altLang="en-US">
                <a:ea typeface="黑体" panose="02010609060101010101" pitchFamily="2" charset="-122"/>
              </a:rPr>
              <a:t>教学目标的制定是为教学活动定向的，即用来导教、导学、导测的。</a:t>
            </a:r>
            <a:endParaRPr lang="zh-CN" altLang="en-US">
              <a:ea typeface="黑体" panose="02010609060101010101"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a:spLocks noGrp="1"/>
          </p:cNvSpPr>
          <p:nvPr>
            <p:ph type="title" idx="4294967295"/>
          </p:nvPr>
        </p:nvSpPr>
        <p:spPr>
          <a:xfrm>
            <a:off x="4429125" y="428625"/>
            <a:ext cx="3529013" cy="487363"/>
          </a:xfrm>
        </p:spPr>
        <p:txBody>
          <a:bodyPr vert="horz" wrap="square" lIns="91440" tIns="45720" rIns="91440" bIns="45720" anchor="ctr" anchorCtr="0"/>
          <a:lstStyle/>
          <a:p>
            <a:pPr algn="l"/>
            <a:r>
              <a:rPr lang="zh-CN" altLang="en-US" sz="4000">
                <a:solidFill>
                  <a:srgbClr val="FFFF00"/>
                </a:solidFill>
                <a:latin typeface="黑体" panose="02010609060101010101" pitchFamily="2" charset="-122"/>
                <a:ea typeface="黑体" panose="02010609060101010101" pitchFamily="2" charset="-122"/>
              </a:rPr>
              <a:t>教学目标制定</a:t>
            </a:r>
            <a:endParaRPr lang="zh-CN" altLang="en-US" sz="3600">
              <a:solidFill>
                <a:srgbClr val="FFFF00"/>
              </a:solidFill>
              <a:ea typeface="黑体" panose="02010609060101010101" pitchFamily="2" charset="-122"/>
            </a:endParaRPr>
          </a:p>
        </p:txBody>
      </p:sp>
      <p:sp>
        <p:nvSpPr>
          <p:cNvPr id="16387" name="Rectangle 3"/>
          <p:cNvSpPr>
            <a:spLocks noGrp="1"/>
          </p:cNvSpPr>
          <p:nvPr>
            <p:ph type="body" idx="4294967295"/>
          </p:nvPr>
        </p:nvSpPr>
        <p:spPr>
          <a:xfrm>
            <a:off x="533400" y="1676400"/>
            <a:ext cx="8191500" cy="4800600"/>
          </a:xfrm>
        </p:spPr>
        <p:txBody>
          <a:bodyPr vert="horz" wrap="square" lIns="91440" tIns="45720" rIns="91440" bIns="45720" anchor="t" anchorCtr="0"/>
          <a:lstStyle/>
          <a:p>
            <a:pPr>
              <a:buNone/>
            </a:pPr>
            <a:r>
              <a:rPr lang="zh-CN" altLang="en-US">
                <a:solidFill>
                  <a:srgbClr val="FF0000"/>
                </a:solidFill>
                <a:ea typeface="黑体" panose="02010609060101010101" pitchFamily="2" charset="-122"/>
              </a:rPr>
              <a:t>教学设计中应该用可观察，可测量的外在行为表述教学目标。</a:t>
            </a:r>
            <a:endParaRPr lang="zh-CN" altLang="en-US">
              <a:solidFill>
                <a:srgbClr val="FF0000"/>
              </a:solidFill>
              <a:ea typeface="黑体" panose="02010609060101010101" pitchFamily="2" charset="-122"/>
            </a:endParaRPr>
          </a:p>
          <a:p>
            <a:pPr>
              <a:buNone/>
            </a:pPr>
            <a:r>
              <a:rPr lang="zh-CN" altLang="en-US">
                <a:ea typeface="黑体" panose="02010609060101010101" pitchFamily="2" charset="-122"/>
              </a:rPr>
              <a:t>具体包括三个因素：</a:t>
            </a:r>
            <a:endParaRPr lang="zh-CN" altLang="en-US">
              <a:ea typeface="黑体" panose="02010609060101010101" pitchFamily="2" charset="-122"/>
            </a:endParaRPr>
          </a:p>
          <a:p>
            <a:pPr>
              <a:buNone/>
            </a:pPr>
            <a:r>
              <a:rPr lang="zh-CN" altLang="en-US">
                <a:ea typeface="黑体" panose="02010609060101010101" pitchFamily="2" charset="-122"/>
              </a:rPr>
              <a:t>一是行为因素，说明通过教学学生能做什么（或说什么）；</a:t>
            </a:r>
            <a:endParaRPr lang="zh-CN" altLang="en-US">
              <a:ea typeface="黑体" panose="02010609060101010101" pitchFamily="2" charset="-122"/>
            </a:endParaRPr>
          </a:p>
          <a:p>
            <a:pPr>
              <a:buNone/>
            </a:pPr>
            <a:r>
              <a:rPr lang="zh-CN" altLang="en-US">
                <a:ea typeface="黑体" panose="02010609060101010101" pitchFamily="2" charset="-122"/>
              </a:rPr>
              <a:t>二是条件因素，规定学生行为产生的条件，即要求目标陈述提供什么样的刺激使学生产生一定的行为（反映）；</a:t>
            </a:r>
            <a:endParaRPr lang="zh-CN" altLang="en-US">
              <a:ea typeface="黑体" panose="02010609060101010101" pitchFamily="2" charset="-122"/>
            </a:endParaRPr>
          </a:p>
          <a:p>
            <a:pPr>
              <a:buNone/>
            </a:pPr>
            <a:r>
              <a:rPr lang="zh-CN" altLang="en-US">
                <a:ea typeface="黑体" panose="02010609060101010101" pitchFamily="2" charset="-122"/>
              </a:rPr>
              <a:t>三是标准因素，规定符合要求的作业标准，指明学生达到什么条件才叫合格。</a:t>
            </a:r>
            <a:endParaRPr lang="zh-CN" altLang="en-US">
              <a:ea typeface="黑体" panose="0201060906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a:spLocks noGrp="1"/>
          </p:cNvSpPr>
          <p:nvPr>
            <p:ph type="title" idx="4294967295"/>
          </p:nvPr>
        </p:nvSpPr>
        <p:spPr>
          <a:xfrm>
            <a:off x="900113" y="188913"/>
            <a:ext cx="7086600" cy="487362"/>
          </a:xfrm>
        </p:spPr>
        <p:txBody>
          <a:bodyPr vert="horz" wrap="square" lIns="91440" tIns="45720" rIns="91440" bIns="45720" anchor="ctr" anchorCtr="0"/>
          <a:lstStyle/>
          <a:p>
            <a:pPr algn="l"/>
            <a:r>
              <a:rPr lang="zh-CN" altLang="en-US" sz="3600">
                <a:solidFill>
                  <a:srgbClr val="FFFF00"/>
                </a:solidFill>
                <a:latin typeface="黑体" panose="02010609060101010101" pitchFamily="2" charset="-122"/>
                <a:ea typeface="黑体" panose="02010609060101010101" pitchFamily="2" charset="-122"/>
              </a:rPr>
              <a:t>教学目标制定中容易出现的问题</a:t>
            </a:r>
            <a:endParaRPr lang="zh-CN" altLang="en-US" sz="3600">
              <a:solidFill>
                <a:srgbClr val="FFFF00"/>
              </a:solidFill>
              <a:latin typeface="黑体" panose="02010609060101010101" pitchFamily="2" charset="-122"/>
              <a:ea typeface="黑体" panose="02010609060101010101" pitchFamily="2" charset="-122"/>
            </a:endParaRPr>
          </a:p>
        </p:txBody>
      </p:sp>
      <p:sp>
        <p:nvSpPr>
          <p:cNvPr id="17411" name="Rectangle 3"/>
          <p:cNvSpPr>
            <a:spLocks noGrp="1"/>
          </p:cNvSpPr>
          <p:nvPr>
            <p:ph type="body" idx="4294967295"/>
          </p:nvPr>
        </p:nvSpPr>
        <p:spPr>
          <a:xfrm>
            <a:off x="533400" y="1676400"/>
            <a:ext cx="8191500" cy="4800600"/>
          </a:xfrm>
        </p:spPr>
        <p:txBody>
          <a:bodyPr vert="horz" wrap="square" lIns="91440" tIns="45720" rIns="91440" bIns="45720" anchor="t" anchorCtr="0"/>
          <a:lstStyle/>
          <a:p>
            <a:pPr>
              <a:buNone/>
            </a:pPr>
            <a:r>
              <a:rPr lang="en-US" altLang="zh-CN">
                <a:latin typeface="黑体" panose="02010609060101010101" pitchFamily="2" charset="-122"/>
                <a:ea typeface="黑体" panose="02010609060101010101" pitchFamily="2" charset="-122"/>
              </a:rPr>
              <a:t>  1.  </a:t>
            </a:r>
            <a:r>
              <a:rPr lang="zh-CN" altLang="en-US">
                <a:latin typeface="黑体" panose="02010609060101010101" pitchFamily="2" charset="-122"/>
                <a:ea typeface="黑体" panose="02010609060101010101" pitchFamily="2" charset="-122"/>
              </a:rPr>
              <a:t>目标内容不完整</a:t>
            </a:r>
            <a:endParaRPr lang="zh-CN" altLang="en-US">
              <a:latin typeface="黑体" panose="02010609060101010101" pitchFamily="2" charset="-122"/>
              <a:ea typeface="黑体" panose="02010609060101010101" pitchFamily="2" charset="-122"/>
            </a:endParaRPr>
          </a:p>
          <a:p>
            <a:r>
              <a:rPr lang="en-US" altLang="zh-CN">
                <a:latin typeface="黑体" panose="02010609060101010101" pitchFamily="2" charset="-122"/>
                <a:ea typeface="黑体" panose="02010609060101010101" pitchFamily="2" charset="-122"/>
              </a:rPr>
              <a:t>2.  </a:t>
            </a:r>
            <a:r>
              <a:rPr lang="zh-CN" altLang="en-US">
                <a:latin typeface="黑体" panose="02010609060101010101" pitchFamily="2" charset="-122"/>
                <a:ea typeface="黑体" panose="02010609060101010101" pitchFamily="2" charset="-122"/>
              </a:rPr>
              <a:t>目标表述的出发点不符合现代教学理念</a:t>
            </a:r>
            <a:endParaRPr lang="zh-CN" altLang="en-US">
              <a:latin typeface="黑体" panose="02010609060101010101" pitchFamily="2" charset="-122"/>
              <a:ea typeface="黑体" panose="02010609060101010101" pitchFamily="2" charset="-122"/>
            </a:endParaRPr>
          </a:p>
          <a:p>
            <a:r>
              <a:rPr lang="en-US" altLang="zh-CN">
                <a:latin typeface="黑体" panose="02010609060101010101" pitchFamily="2" charset="-122"/>
                <a:ea typeface="黑体" panose="02010609060101010101" pitchFamily="2" charset="-122"/>
              </a:rPr>
              <a:t>3.  </a:t>
            </a:r>
            <a:r>
              <a:rPr lang="zh-CN" altLang="en-US">
                <a:latin typeface="黑体" panose="02010609060101010101" pitchFamily="2" charset="-122"/>
                <a:ea typeface="黑体" panose="02010609060101010101" pitchFamily="2" charset="-122"/>
              </a:rPr>
              <a:t>知识目标与能力目标分类不准确</a:t>
            </a:r>
            <a:endParaRPr lang="zh-CN" altLang="en-US">
              <a:latin typeface="黑体" panose="02010609060101010101" pitchFamily="2" charset="-122"/>
              <a:ea typeface="黑体" panose="02010609060101010101" pitchFamily="2" charset="-122"/>
            </a:endParaRPr>
          </a:p>
          <a:p>
            <a:r>
              <a:rPr lang="en-US" altLang="zh-CN">
                <a:latin typeface="黑体" panose="02010609060101010101" pitchFamily="2" charset="-122"/>
                <a:ea typeface="黑体" panose="02010609060101010101" pitchFamily="2" charset="-122"/>
              </a:rPr>
              <a:t>4.  </a:t>
            </a:r>
            <a:r>
              <a:rPr lang="zh-CN" altLang="en-US">
                <a:latin typeface="黑体" panose="02010609060101010101" pitchFamily="2" charset="-122"/>
                <a:ea typeface="黑体" panose="02010609060101010101" pitchFamily="2" charset="-122"/>
              </a:rPr>
              <a:t>目标过于空泛不能有效指导教学</a:t>
            </a:r>
            <a:endParaRPr lang="zh-CN" altLang="en-US">
              <a:latin typeface="黑体" panose="02010609060101010101" pitchFamily="2" charset="-122"/>
              <a:ea typeface="黑体" panose="02010609060101010101" pitchFamily="2" charset="-122"/>
            </a:endParaRPr>
          </a:p>
          <a:p>
            <a:endParaRPr lang="zh-CN" altLang="en-US">
              <a:latin typeface="黑体" panose="02010609060101010101" pitchFamily="2" charset="-122"/>
              <a:ea typeface="黑体" panose="02010609060101010101" pitchFamily="2" charset="-122"/>
            </a:endParaRPr>
          </a:p>
          <a:p>
            <a:pPr>
              <a:buNone/>
            </a:pPr>
            <a:endParaRPr lang="en-US" altLang="zh-CN">
              <a:latin typeface="黑体" panose="02010609060101010101" pitchFamily="2" charset="-122"/>
              <a:ea typeface="黑体" panose="02010609060101010101"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3"/>
          <p:cNvSpPr>
            <a:spLocks noGrp="1"/>
          </p:cNvSpPr>
          <p:nvPr>
            <p:ph type="body" idx="4294967295"/>
          </p:nvPr>
        </p:nvSpPr>
        <p:spPr>
          <a:xfrm>
            <a:off x="539750" y="2057400"/>
            <a:ext cx="8191500" cy="3892550"/>
          </a:xfrm>
        </p:spPr>
        <p:txBody>
          <a:bodyPr vert="horz" wrap="square" lIns="91440" tIns="45720" rIns="91440" bIns="45720" anchor="t" anchorCtr="0"/>
          <a:lstStyle/>
          <a:p>
            <a:r>
              <a:rPr lang="zh-CN" altLang="en-US">
                <a:ea typeface="黑体" panose="02010609060101010101" pitchFamily="2" charset="-122"/>
              </a:rPr>
              <a:t>教学重点就是学生必须掌握的基础知识与基本技能，是基本概念、基本规律及由内容所反映的思想方法，也可以称之为学科教学的核心知识。</a:t>
            </a:r>
            <a:br>
              <a:rPr lang="zh-CN" altLang="en-US">
                <a:ea typeface="黑体" panose="02010609060101010101" pitchFamily="2" charset="-122"/>
              </a:rPr>
            </a:br>
            <a:endParaRPr lang="zh-CN" altLang="en-US">
              <a:ea typeface="黑体" panose="02010609060101010101" pitchFamily="2" charset="-122"/>
            </a:endParaRPr>
          </a:p>
          <a:p>
            <a:r>
              <a:rPr lang="zh-CN" altLang="en-US">
                <a:ea typeface="黑体" panose="02010609060101010101" pitchFamily="2" charset="-122"/>
              </a:rPr>
              <a:t>教学难点是指学生不易理解的知识，或不易掌握的技能技巧。</a:t>
            </a:r>
            <a:r>
              <a:rPr lang="zh-CN" altLang="en-US">
                <a:ea typeface="宋体" panose="02010600030101010101" pitchFamily="2" charset="-122"/>
              </a:rPr>
              <a:t> </a:t>
            </a:r>
            <a:endParaRPr lang="zh-CN" altLang="en-US">
              <a:ea typeface="宋体" panose="02010600030101010101" pitchFamily="2" charset="-122"/>
            </a:endParaRPr>
          </a:p>
        </p:txBody>
      </p:sp>
      <p:sp>
        <p:nvSpPr>
          <p:cNvPr id="18435" name="Rectangle 4"/>
          <p:cNvSpPr/>
          <p:nvPr/>
        </p:nvSpPr>
        <p:spPr>
          <a:xfrm>
            <a:off x="1116013" y="333375"/>
            <a:ext cx="7086600" cy="487363"/>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eaLnBrk="0" hangingPunct="0">
              <a:spcBef>
                <a:spcPct val="0"/>
              </a:spcBef>
            </a:pPr>
            <a:r>
              <a:rPr lang="zh-CN" altLang="en-US" sz="3600" b="1">
                <a:solidFill>
                  <a:srgbClr val="FFFF00"/>
                </a:solidFill>
                <a:latin typeface="黑体" panose="02010609060101010101" pitchFamily="2" charset="-122"/>
              </a:rPr>
              <a:t>教学重、难点的确定</a:t>
            </a:r>
            <a:endParaRPr lang="en-US" altLang="zh-CN" sz="3600" b="1">
              <a:solidFill>
                <a:srgbClr val="FFFF00"/>
              </a:solidFill>
              <a:latin typeface="黑体" panose="0201060906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a:spLocks noGrp="1"/>
          </p:cNvSpPr>
          <p:nvPr>
            <p:ph type="title" idx="4294967295"/>
          </p:nvPr>
        </p:nvSpPr>
        <p:spPr>
          <a:xfrm>
            <a:off x="1116013" y="333375"/>
            <a:ext cx="7086600" cy="487363"/>
          </a:xfrm>
        </p:spPr>
        <p:txBody>
          <a:bodyPr vert="horz" wrap="square" lIns="91440" tIns="45720" rIns="91440" bIns="45720" anchor="ctr" anchorCtr="0"/>
          <a:lstStyle/>
          <a:p>
            <a:pPr algn="l"/>
            <a:r>
              <a:rPr lang="zh-CN" altLang="en-US" sz="3600">
                <a:solidFill>
                  <a:srgbClr val="FFFF00"/>
                </a:solidFill>
                <a:latin typeface="黑体" panose="02010609060101010101" pitchFamily="2" charset="-122"/>
                <a:ea typeface="黑体" panose="02010609060101010101" pitchFamily="2" charset="-122"/>
              </a:rPr>
              <a:t>确定教学重、难点的依据</a:t>
            </a:r>
            <a:endParaRPr lang="zh-CN" altLang="en-US" sz="3600">
              <a:solidFill>
                <a:srgbClr val="FFFF00"/>
              </a:solidFill>
              <a:latin typeface="黑体" panose="02010609060101010101" pitchFamily="2" charset="-122"/>
              <a:ea typeface="黑体" panose="02010609060101010101" pitchFamily="2" charset="-122"/>
            </a:endParaRPr>
          </a:p>
        </p:txBody>
      </p:sp>
      <p:sp>
        <p:nvSpPr>
          <p:cNvPr id="19459" name="Rectangle 3"/>
          <p:cNvSpPr>
            <a:spLocks noGrp="1"/>
          </p:cNvSpPr>
          <p:nvPr>
            <p:ph type="body" idx="4294967295"/>
          </p:nvPr>
        </p:nvSpPr>
        <p:spPr>
          <a:xfrm>
            <a:off x="533400" y="1196975"/>
            <a:ext cx="8191500" cy="5280025"/>
          </a:xfrm>
        </p:spPr>
        <p:txBody>
          <a:bodyPr vert="horz" wrap="square" lIns="91440" tIns="45720" rIns="91440" bIns="45720" anchor="t" anchorCtr="0"/>
          <a:lstStyle/>
          <a:p>
            <a:r>
              <a:rPr lang="en-US" altLang="zh-CN" sz="2400">
                <a:latin typeface="黑体" panose="02010609060101010101" pitchFamily="2" charset="-122"/>
                <a:ea typeface="黑体" panose="02010609060101010101" pitchFamily="2" charset="-122"/>
              </a:rPr>
              <a:t>1</a:t>
            </a:r>
            <a:r>
              <a:rPr lang="en-US" altLang="zh-CN" sz="2400">
                <a:ea typeface="黑体" panose="02010609060101010101" pitchFamily="2" charset="-122"/>
              </a:rPr>
              <a:t> </a:t>
            </a:r>
            <a:r>
              <a:rPr lang="en-US" altLang="zh-CN" sz="2400">
                <a:latin typeface="黑体" panose="02010609060101010101" pitchFamily="2" charset="-122"/>
                <a:ea typeface="黑体" panose="02010609060101010101" pitchFamily="2" charset="-122"/>
              </a:rPr>
              <a:t>.</a:t>
            </a:r>
            <a:r>
              <a:rPr lang="zh-CN" altLang="en-US" sz="2400">
                <a:latin typeface="黑体" panose="02010609060101010101" pitchFamily="2" charset="-122"/>
                <a:ea typeface="黑体" panose="02010609060101010101" pitchFamily="2" charset="-122"/>
              </a:rPr>
              <a:t>教材、教学大纲</a:t>
            </a:r>
            <a:r>
              <a:rPr lang="zh-CN" altLang="en-US" sz="2400">
                <a:ea typeface="黑体" panose="02010609060101010101" pitchFamily="2" charset="-122"/>
              </a:rPr>
              <a:t> </a:t>
            </a:r>
            <a:endParaRPr lang="zh-CN" altLang="en-US" sz="2400">
              <a:latin typeface="黑体" panose="02010609060101010101" pitchFamily="2" charset="-122"/>
              <a:ea typeface="黑体" panose="02010609060101010101" pitchFamily="2" charset="-122"/>
            </a:endParaRPr>
          </a:p>
          <a:p>
            <a:pPr>
              <a:buNone/>
            </a:pPr>
            <a:endParaRPr lang="zh-CN" altLang="en-US" sz="2400">
              <a:latin typeface="黑体" panose="02010609060101010101" pitchFamily="2" charset="-122"/>
              <a:ea typeface="黑体" panose="02010609060101010101" pitchFamily="2" charset="-122"/>
            </a:endParaRPr>
          </a:p>
          <a:p>
            <a:r>
              <a:rPr lang="en-US" altLang="zh-CN" sz="2400">
                <a:latin typeface="黑体" panose="02010609060101010101" pitchFamily="2" charset="-122"/>
                <a:ea typeface="黑体" panose="02010609060101010101" pitchFamily="2" charset="-122"/>
              </a:rPr>
              <a:t>2</a:t>
            </a:r>
            <a:r>
              <a:rPr lang="en-US" altLang="zh-CN" sz="2400">
                <a:ea typeface="黑体" panose="02010609060101010101" pitchFamily="2" charset="-122"/>
              </a:rPr>
              <a:t> </a:t>
            </a:r>
            <a:r>
              <a:rPr lang="en-US" altLang="zh-CN" sz="2400">
                <a:latin typeface="黑体" panose="02010609060101010101" pitchFamily="2" charset="-122"/>
                <a:ea typeface="黑体" panose="02010609060101010101" pitchFamily="2" charset="-122"/>
              </a:rPr>
              <a:t>.</a:t>
            </a:r>
            <a:r>
              <a:rPr lang="zh-CN" altLang="en-US" sz="2400">
                <a:latin typeface="黑体" panose="02010609060101010101" pitchFamily="2" charset="-122"/>
                <a:ea typeface="黑体" panose="02010609060101010101" pitchFamily="2" charset="-122"/>
              </a:rPr>
              <a:t>学生实际</a:t>
            </a:r>
            <a:r>
              <a:rPr lang="zh-CN" altLang="en-US" sz="2400">
                <a:ea typeface="黑体" panose="02010609060101010101" pitchFamily="2" charset="-122"/>
              </a:rPr>
              <a:t> </a:t>
            </a:r>
            <a:endParaRPr lang="zh-CN" altLang="en-US" sz="2400">
              <a:latin typeface="黑体" panose="02010609060101010101" pitchFamily="2" charset="-122"/>
              <a:ea typeface="黑体" panose="02010609060101010101" pitchFamily="2" charset="-122"/>
            </a:endParaRPr>
          </a:p>
          <a:p>
            <a:pPr>
              <a:buNone/>
            </a:pPr>
            <a:r>
              <a:rPr lang="zh-CN" altLang="en-US" sz="2400">
                <a:latin typeface="黑体" panose="02010609060101010101" pitchFamily="2" charset="-122"/>
                <a:ea typeface="黑体" panose="02010609060101010101" pitchFamily="2" charset="-122"/>
              </a:rPr>
              <a:t>    一般形成学习难点的原因主要有以下几种：</a:t>
            </a:r>
            <a:r>
              <a:rPr lang="zh-CN" altLang="en-US" sz="2400">
                <a:ea typeface="黑体" panose="02010609060101010101" pitchFamily="2" charset="-122"/>
              </a:rPr>
              <a:t> </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第一种是对于学习的内容，学生缺乏相应的感性认识。</a:t>
            </a:r>
            <a:r>
              <a:rPr lang="zh-CN" altLang="en-US" sz="2400">
                <a:ea typeface="黑体" panose="02010609060101010101" pitchFamily="2" charset="-122"/>
              </a:rPr>
              <a:t> </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第二种是在学习新的概念</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第三种是已知对新知的负迁移作用压倒了正迁移作用。</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第四种是教材中一些综合性较强、时空跨越较大、变化较为复杂的内容，使学生一时难以接受和理解。</a:t>
            </a:r>
            <a:r>
              <a:rPr lang="zh-CN" altLang="en-US" sz="2400">
                <a:ea typeface="黑体" panose="02010609060101010101" pitchFamily="2" charset="-122"/>
              </a:rPr>
              <a:t> </a:t>
            </a:r>
            <a:endParaRPr lang="zh-CN" altLang="en-US" sz="2400">
              <a:latin typeface="黑体" panose="02010609060101010101" pitchFamily="2" charset="-122"/>
              <a:ea typeface="黑体" panose="02010609060101010101" pitchFamily="2" charset="-122"/>
            </a:endParaRPr>
          </a:p>
          <a:p>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另外，从教育学的活动要求来看，培养学生能力，掌握学习方法是教学重点难点；</a:t>
            </a:r>
            <a:endParaRPr lang="zh-CN" altLang="en-US" sz="2400">
              <a:latin typeface="黑体" panose="02010609060101010101" pitchFamily="2" charset="-122"/>
              <a:ea typeface="黑体" panose="02010609060101010101" pitchFamily="2" charset="-122"/>
            </a:endParaRPr>
          </a:p>
          <a:p>
            <a:endParaRPr lang="zh-CN" altLang="en-US" sz="2400">
              <a:ea typeface="宋体" panose="0201060003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1"/>
          <p:cNvSpPr>
            <a:spLocks noGrp="1"/>
          </p:cNvSpPr>
          <p:nvPr>
            <p:ph type="title" idx="4294967295"/>
          </p:nvPr>
        </p:nvSpPr>
        <p:spPr>
          <a:xfrm>
            <a:off x="1066800" y="457200"/>
            <a:ext cx="7086600" cy="487363"/>
          </a:xfrm>
        </p:spPr>
        <p:txBody>
          <a:bodyPr vert="horz" wrap="square" lIns="91440" tIns="45720" rIns="91440" bIns="45720" anchor="ctr" anchorCtr="0"/>
          <a:lstStyle/>
          <a:p>
            <a:pPr algn="l"/>
            <a:r>
              <a:rPr lang="zh-CN" altLang="en-US">
                <a:solidFill>
                  <a:srgbClr val="FFFF00"/>
                </a:solidFill>
                <a:ea typeface="宋体" panose="02010600030101010101" pitchFamily="2" charset="-122"/>
              </a:rPr>
              <a:t>案例</a:t>
            </a:r>
            <a:r>
              <a:rPr lang="en-US" altLang="zh-CN">
                <a:solidFill>
                  <a:srgbClr val="FFFF00"/>
                </a:solidFill>
                <a:ea typeface="宋体" panose="02010600030101010101" pitchFamily="2" charset="-122"/>
              </a:rPr>
              <a:t>1</a:t>
            </a:r>
            <a:endParaRPr lang="zh-CN" altLang="en-US">
              <a:solidFill>
                <a:srgbClr val="FFFF00"/>
              </a:solidFill>
              <a:ea typeface="宋体" panose="02010600030101010101" pitchFamily="2" charset="-122"/>
            </a:endParaRPr>
          </a:p>
        </p:txBody>
      </p:sp>
      <p:sp>
        <p:nvSpPr>
          <p:cNvPr id="20483" name="内容占位符 2"/>
          <p:cNvSpPr>
            <a:spLocks noGrp="1"/>
          </p:cNvSpPr>
          <p:nvPr>
            <p:ph idx="1"/>
          </p:nvPr>
        </p:nvSpPr>
        <p:spPr/>
        <p:txBody>
          <a:bodyPr vert="horz" wrap="square" lIns="91440" tIns="45720" rIns="91440" bIns="45720" anchor="t" anchorCtr="0"/>
          <a:lstStyle/>
          <a:p>
            <a:r>
              <a:rPr lang="zh-CN" altLang="en-US" b="1">
                <a:ea typeface="宋体" panose="02010600030101010101" pitchFamily="2" charset="-122"/>
              </a:rPr>
              <a:t>教学重点</a:t>
            </a:r>
            <a:endParaRPr lang="zh-CN" altLang="en-US">
              <a:ea typeface="宋体" panose="02010600030101010101" pitchFamily="2" charset="-122"/>
            </a:endParaRPr>
          </a:p>
          <a:p>
            <a:r>
              <a:rPr lang="zh-CN" altLang="en-US">
                <a:ea typeface="宋体" panose="02010600030101010101" pitchFamily="2" charset="-122"/>
              </a:rPr>
              <a:t>学生能够运用阅读策略</a:t>
            </a:r>
            <a:r>
              <a:rPr lang="en-US" altLang="zh-CN">
                <a:ea typeface="宋体" panose="02010600030101010101" pitchFamily="2" charset="-122"/>
              </a:rPr>
              <a:t>,</a:t>
            </a:r>
            <a:r>
              <a:rPr lang="zh-CN" altLang="en-US">
                <a:ea typeface="宋体" panose="02010600030101010101" pitchFamily="2" charset="-122"/>
              </a:rPr>
              <a:t>读懂邀请函，并了解其结构。</a:t>
            </a:r>
            <a:endParaRPr lang="zh-CN" altLang="en-US">
              <a:ea typeface="宋体" panose="02010600030101010101" pitchFamily="2" charset="-122"/>
            </a:endParaRPr>
          </a:p>
          <a:p>
            <a:r>
              <a:rPr lang="zh-CN" altLang="en-US" b="1">
                <a:ea typeface="宋体" panose="02010600030101010101" pitchFamily="2" charset="-122"/>
              </a:rPr>
              <a:t>教学难点</a:t>
            </a:r>
            <a:endParaRPr lang="zh-CN" altLang="en-US">
              <a:ea typeface="宋体" panose="02010600030101010101" pitchFamily="2" charset="-122"/>
            </a:endParaRPr>
          </a:p>
          <a:p>
            <a:r>
              <a:rPr lang="zh-CN" altLang="en-US">
                <a:ea typeface="宋体" panose="02010600030101010101" pitchFamily="2" charset="-122"/>
              </a:rPr>
              <a:t>能用正确的结构，恰当的语言写出一封商务邀请函。</a:t>
            </a:r>
            <a:endParaRPr lang="zh-CN" altLang="en-US">
              <a:ea typeface="宋体" panose="02010600030101010101" pitchFamily="2"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标题 1"/>
          <p:cNvSpPr>
            <a:spLocks noGrp="1"/>
          </p:cNvSpPr>
          <p:nvPr>
            <p:ph type="title" idx="4294967295"/>
          </p:nvPr>
        </p:nvSpPr>
        <p:spPr>
          <a:xfrm>
            <a:off x="1066800" y="457200"/>
            <a:ext cx="7086600" cy="487363"/>
          </a:xfrm>
        </p:spPr>
        <p:txBody>
          <a:bodyPr vert="horz" wrap="square" lIns="91440" tIns="45720" rIns="91440" bIns="45720" anchor="ctr" anchorCtr="0"/>
          <a:lstStyle/>
          <a:p>
            <a:pPr algn="l"/>
            <a:r>
              <a:rPr lang="zh-CN" altLang="en-US">
                <a:solidFill>
                  <a:srgbClr val="FFFF00"/>
                </a:solidFill>
                <a:latin typeface="黑体" panose="02010609060101010101" pitchFamily="2" charset="-122"/>
                <a:ea typeface="黑体" panose="02010609060101010101" pitchFamily="2" charset="-122"/>
              </a:rPr>
              <a:t>案例</a:t>
            </a:r>
            <a:r>
              <a:rPr lang="en-US" altLang="zh-CN">
                <a:solidFill>
                  <a:srgbClr val="FFFF00"/>
                </a:solidFill>
                <a:latin typeface="黑体" panose="02010609060101010101" pitchFamily="2" charset="-122"/>
                <a:ea typeface="黑体" panose="02010609060101010101" pitchFamily="2" charset="-122"/>
              </a:rPr>
              <a:t>2</a:t>
            </a:r>
            <a:endParaRPr lang="zh-CN" altLang="en-US">
              <a:solidFill>
                <a:srgbClr val="FFFF00"/>
              </a:solidFill>
              <a:latin typeface="黑体" panose="02010609060101010101" pitchFamily="2" charset="-122"/>
              <a:ea typeface="黑体" panose="02010609060101010101" pitchFamily="2" charset="-122"/>
            </a:endParaRPr>
          </a:p>
        </p:txBody>
      </p:sp>
      <p:sp>
        <p:nvSpPr>
          <p:cNvPr id="21507" name="内容占位符 2"/>
          <p:cNvSpPr>
            <a:spLocks noGrp="1"/>
          </p:cNvSpPr>
          <p:nvPr>
            <p:ph idx="1"/>
          </p:nvPr>
        </p:nvSpPr>
        <p:spPr/>
        <p:txBody>
          <a:bodyPr vert="horz" wrap="square" lIns="91440" tIns="45720" rIns="91440" bIns="45720" anchor="t" anchorCtr="0"/>
          <a:lstStyle/>
          <a:p>
            <a:r>
              <a:rPr lang="zh-CN" altLang="en-US" b="1">
                <a:ea typeface="宋体" panose="02010600030101010101" pitchFamily="2" charset="-122"/>
              </a:rPr>
              <a:t>教学重点</a:t>
            </a:r>
            <a:endParaRPr lang="zh-CN" altLang="en-US">
              <a:ea typeface="宋体" panose="02010600030101010101" pitchFamily="2" charset="-122"/>
            </a:endParaRPr>
          </a:p>
          <a:p>
            <a:r>
              <a:rPr lang="zh-CN" altLang="en-US">
                <a:ea typeface="宋体" panose="02010600030101010101" pitchFamily="2" charset="-122"/>
              </a:rPr>
              <a:t>学生能够使用所学词汇和句型完成讨论自己未来工作，能够表达自己的特长，学生能够完成个人简历的填写。</a:t>
            </a:r>
            <a:endParaRPr lang="zh-CN" altLang="en-US">
              <a:ea typeface="宋体" panose="02010600030101010101" pitchFamily="2" charset="-122"/>
            </a:endParaRPr>
          </a:p>
          <a:p>
            <a:r>
              <a:rPr lang="zh-CN" altLang="en-US" b="1">
                <a:ea typeface="宋体" panose="02010600030101010101" pitchFamily="2" charset="-122"/>
              </a:rPr>
              <a:t>教学难点</a:t>
            </a:r>
            <a:endParaRPr lang="zh-CN" altLang="en-US">
              <a:ea typeface="宋体" panose="02010600030101010101" pitchFamily="2" charset="-122"/>
            </a:endParaRPr>
          </a:p>
          <a:p>
            <a:r>
              <a:rPr lang="zh-CN" altLang="en-US">
                <a:ea typeface="宋体" panose="02010600030101010101" pitchFamily="2" charset="-122"/>
              </a:rPr>
              <a:t>学生在完成讨论未来工作及表达个人特长时，对话中词汇的正确使用。</a:t>
            </a:r>
            <a:endParaRPr lang="zh-CN" altLang="en-US">
              <a:ea typeface="宋体" panose="02010600030101010101" pitchFamily="2" charset="-122"/>
            </a:endParaRPr>
          </a:p>
          <a:p>
            <a:r>
              <a:rPr lang="zh-CN" altLang="en-US">
                <a:ea typeface="宋体" panose="02010600030101010101" pitchFamily="2" charset="-122"/>
              </a:rPr>
              <a:t>个人简历填写时地址、特长、申请职位的填写。</a:t>
            </a:r>
            <a:endParaRPr lang="zh-CN" altLang="en-US">
              <a:ea typeface="宋体" panose="02010600030101010101"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标题 1"/>
          <p:cNvSpPr>
            <a:spLocks noGrp="1"/>
          </p:cNvSpPr>
          <p:nvPr>
            <p:ph type="title" idx="4294967295"/>
          </p:nvPr>
        </p:nvSpPr>
        <p:spPr>
          <a:xfrm>
            <a:off x="1066800" y="457200"/>
            <a:ext cx="7086600" cy="487363"/>
          </a:xfrm>
        </p:spPr>
        <p:txBody>
          <a:bodyPr vert="horz" wrap="square" lIns="91440" tIns="45720" rIns="91440" bIns="45720" anchor="ctr" anchorCtr="0"/>
          <a:lstStyle/>
          <a:p>
            <a:endParaRPr lang="zh-CN" altLang="zh-CN">
              <a:ea typeface="宋体" panose="02010600030101010101" pitchFamily="2" charset="-122"/>
            </a:endParaRPr>
          </a:p>
        </p:txBody>
      </p:sp>
      <p:sp>
        <p:nvSpPr>
          <p:cNvPr id="22531" name="内容占位符 2"/>
          <p:cNvSpPr>
            <a:spLocks noGrp="1"/>
          </p:cNvSpPr>
          <p:nvPr>
            <p:ph idx="1"/>
          </p:nvPr>
        </p:nvSpPr>
        <p:spPr/>
        <p:txBody>
          <a:bodyPr vert="horz" wrap="square" lIns="91440" tIns="45720" rIns="91440" bIns="45720" anchor="t" anchorCtr="0"/>
          <a:lstStyle/>
          <a:p>
            <a:pPr algn="ctr">
              <a:buNone/>
            </a:pPr>
            <a:endParaRPr lang="en-US" altLang="zh-CN" sz="3600" b="1">
              <a:solidFill>
                <a:srgbClr val="FF0000"/>
              </a:solidFill>
              <a:latin typeface="黑体" panose="02010609060101010101" pitchFamily="2" charset="-122"/>
              <a:ea typeface="黑体" panose="02010609060101010101" pitchFamily="2" charset="-122"/>
            </a:endParaRPr>
          </a:p>
          <a:p>
            <a:pPr algn="ctr">
              <a:buNone/>
            </a:pPr>
            <a:endParaRPr lang="en-US" altLang="zh-CN" sz="3600" b="1">
              <a:solidFill>
                <a:srgbClr val="FF0000"/>
              </a:solidFill>
              <a:latin typeface="黑体" panose="02010609060101010101" pitchFamily="2" charset="-122"/>
              <a:ea typeface="黑体" panose="02010609060101010101" pitchFamily="2" charset="-122"/>
            </a:endParaRPr>
          </a:p>
          <a:p>
            <a:pPr algn="ctr">
              <a:buNone/>
            </a:pPr>
            <a:r>
              <a:rPr lang="zh-CN" altLang="en-US" sz="4000" b="1">
                <a:solidFill>
                  <a:srgbClr val="FF0000"/>
                </a:solidFill>
                <a:latin typeface="黑体" panose="02010609060101010101" pitchFamily="2" charset="-122"/>
                <a:ea typeface="黑体" panose="02010609060101010101" pitchFamily="2" charset="-122"/>
              </a:rPr>
              <a:t>教学过程的设计</a:t>
            </a:r>
            <a:endParaRPr lang="zh-CN" altLang="en-US" sz="4000" b="1">
              <a:solidFill>
                <a:srgbClr val="FF00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a:spLocks noGrp="1"/>
          </p:cNvSpPr>
          <p:nvPr>
            <p:ph type="title" idx="4294967295"/>
          </p:nvPr>
        </p:nvSpPr>
        <p:spPr>
          <a:xfrm>
            <a:off x="1116013" y="333375"/>
            <a:ext cx="7086600" cy="487363"/>
          </a:xfrm>
        </p:spPr>
        <p:txBody>
          <a:bodyPr vert="horz" wrap="square" lIns="91440" tIns="45720" rIns="91440" bIns="45720" anchor="ctr" anchorCtr="0"/>
          <a:lstStyle/>
          <a:p>
            <a:pPr algn="l"/>
            <a:r>
              <a:rPr lang="zh-CN" altLang="en-US">
                <a:solidFill>
                  <a:srgbClr val="FFFF00"/>
                </a:solidFill>
                <a:ea typeface="黑体" panose="02010609060101010101" pitchFamily="2" charset="-122"/>
              </a:rPr>
              <a:t>课堂教学基本要素</a:t>
            </a:r>
            <a:endParaRPr lang="zh-CN" altLang="en-US">
              <a:solidFill>
                <a:srgbClr val="FFFF00"/>
              </a:solidFill>
              <a:ea typeface="黑体" panose="02010609060101010101" pitchFamily="2" charset="-122"/>
            </a:endParaRPr>
          </a:p>
        </p:txBody>
      </p:sp>
      <p:sp>
        <p:nvSpPr>
          <p:cNvPr id="23555" name="Oval 3"/>
          <p:cNvSpPr/>
          <p:nvPr/>
        </p:nvSpPr>
        <p:spPr>
          <a:xfrm>
            <a:off x="3348038" y="1557338"/>
            <a:ext cx="2592387" cy="1439862"/>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b="1">
                <a:solidFill>
                  <a:srgbClr val="FFFF00"/>
                </a:solidFill>
                <a:latin typeface="Arial" pitchFamily="34" charset="0"/>
              </a:rPr>
              <a:t>教师</a:t>
            </a:r>
            <a:endParaRPr lang="zh-CN" altLang="en-US" sz="2800" b="1">
              <a:solidFill>
                <a:srgbClr val="FFFF00"/>
              </a:solidFill>
              <a:latin typeface="Arial" pitchFamily="34" charset="0"/>
            </a:endParaRPr>
          </a:p>
        </p:txBody>
      </p:sp>
      <p:sp>
        <p:nvSpPr>
          <p:cNvPr id="23556" name="Oval 4"/>
          <p:cNvSpPr/>
          <p:nvPr/>
        </p:nvSpPr>
        <p:spPr>
          <a:xfrm>
            <a:off x="684213" y="4437063"/>
            <a:ext cx="2735262" cy="1439862"/>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b="1">
                <a:solidFill>
                  <a:srgbClr val="FFFF00"/>
                </a:solidFill>
                <a:latin typeface="Arial" pitchFamily="34" charset="0"/>
              </a:rPr>
              <a:t>教学内容</a:t>
            </a:r>
            <a:endParaRPr lang="zh-CN" altLang="en-US" sz="2800" b="1">
              <a:solidFill>
                <a:srgbClr val="FFFF00"/>
              </a:solidFill>
              <a:latin typeface="Arial" pitchFamily="34" charset="0"/>
            </a:endParaRPr>
          </a:p>
        </p:txBody>
      </p:sp>
      <p:sp>
        <p:nvSpPr>
          <p:cNvPr id="23557" name="Oval 5"/>
          <p:cNvSpPr/>
          <p:nvPr/>
        </p:nvSpPr>
        <p:spPr>
          <a:xfrm>
            <a:off x="5651500" y="4437063"/>
            <a:ext cx="2879725" cy="1439862"/>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b="1">
                <a:solidFill>
                  <a:srgbClr val="FFFF00"/>
                </a:solidFill>
                <a:latin typeface="Arial" pitchFamily="34" charset="0"/>
              </a:rPr>
              <a:t>学生</a:t>
            </a:r>
            <a:endParaRPr lang="zh-CN" altLang="en-US" sz="2800" b="1">
              <a:solidFill>
                <a:srgbClr val="FFFF00"/>
              </a:solidFill>
              <a:latin typeface="Arial" pitchFamily="34" charset="0"/>
            </a:endParaRPr>
          </a:p>
        </p:txBody>
      </p:sp>
      <p:sp>
        <p:nvSpPr>
          <p:cNvPr id="23558" name="Line 6"/>
          <p:cNvSpPr/>
          <p:nvPr/>
        </p:nvSpPr>
        <p:spPr>
          <a:xfrm>
            <a:off x="5508625" y="2781300"/>
            <a:ext cx="1295400" cy="1655763"/>
          </a:xfrm>
          <a:prstGeom prst="line">
            <a:avLst/>
          </a:prstGeom>
          <a:ln w="53975" cap="flat" cmpd="sng">
            <a:solidFill>
              <a:schemeClr val="tx1"/>
            </a:solidFill>
            <a:prstDash val="solid"/>
            <a:headEnd type="triangl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3559" name="Line 7"/>
          <p:cNvSpPr/>
          <p:nvPr/>
        </p:nvSpPr>
        <p:spPr>
          <a:xfrm flipH="1">
            <a:off x="2195513" y="2781300"/>
            <a:ext cx="1439862" cy="1654175"/>
          </a:xfrm>
          <a:prstGeom prst="line">
            <a:avLst/>
          </a:prstGeom>
          <a:ln w="53975" cap="flat" cmpd="sng">
            <a:solidFill>
              <a:schemeClr val="tx1"/>
            </a:solidFill>
            <a:prstDash val="solid"/>
            <a:headEnd type="triangl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3560" name="Line 8"/>
          <p:cNvSpPr/>
          <p:nvPr/>
        </p:nvSpPr>
        <p:spPr>
          <a:xfrm flipV="1">
            <a:off x="3348038" y="5229225"/>
            <a:ext cx="2374900" cy="0"/>
          </a:xfrm>
          <a:prstGeom prst="line">
            <a:avLst/>
          </a:prstGeom>
          <a:ln w="53975" cap="flat" cmpd="sng">
            <a:solidFill>
              <a:schemeClr val="tx1"/>
            </a:solidFill>
            <a:prstDash val="solid"/>
            <a:headEnd type="triangl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a:spLocks noGrp="1"/>
          </p:cNvSpPr>
          <p:nvPr>
            <p:ph type="title" idx="4294967295"/>
          </p:nvPr>
        </p:nvSpPr>
        <p:spPr>
          <a:xfrm>
            <a:off x="1044575" y="188913"/>
            <a:ext cx="7086600" cy="487362"/>
          </a:xfrm>
        </p:spPr>
        <p:txBody>
          <a:bodyPr vert="horz" wrap="square" lIns="91440" tIns="45720" rIns="91440" bIns="45720" anchor="ctr" anchorCtr="0"/>
          <a:lstStyle/>
          <a:p>
            <a:pPr algn="l"/>
            <a:r>
              <a:rPr lang="zh-CN" altLang="en-US">
                <a:solidFill>
                  <a:srgbClr val="FFFF00"/>
                </a:solidFill>
                <a:ea typeface="黑体" panose="02010609060101010101" pitchFamily="2" charset="-122"/>
              </a:rPr>
              <a:t>教学过程</a:t>
            </a:r>
            <a:endParaRPr lang="zh-CN" altLang="en-US">
              <a:solidFill>
                <a:srgbClr val="FFFF00"/>
              </a:solidFill>
              <a:ea typeface="黑体" panose="02010609060101010101" pitchFamily="2" charset="-122"/>
            </a:endParaRPr>
          </a:p>
        </p:txBody>
      </p:sp>
      <p:sp>
        <p:nvSpPr>
          <p:cNvPr id="24579" name="Rectangle 3"/>
          <p:cNvSpPr>
            <a:spLocks noGrp="1"/>
          </p:cNvSpPr>
          <p:nvPr>
            <p:ph type="body" idx="4294967295"/>
          </p:nvPr>
        </p:nvSpPr>
        <p:spPr>
          <a:xfrm>
            <a:off x="533400" y="1676400"/>
            <a:ext cx="8191500" cy="4800600"/>
          </a:xfrm>
        </p:spPr>
        <p:txBody>
          <a:bodyPr vert="horz" wrap="square" lIns="91440" tIns="45720" rIns="91440" bIns="45720" anchor="t" anchorCtr="0"/>
          <a:lstStyle/>
          <a:p>
            <a:endParaRPr lang="zh-CN" altLang="zh-CN">
              <a:latin typeface="黑体" panose="02010609060101010101" pitchFamily="2" charset="-122"/>
              <a:ea typeface="黑体" panose="02010609060101010101" pitchFamily="2" charset="-122"/>
            </a:endParaRPr>
          </a:p>
        </p:txBody>
      </p:sp>
      <p:sp>
        <p:nvSpPr>
          <p:cNvPr id="24580" name="Text Box 4"/>
          <p:cNvSpPr txBox="1"/>
          <p:nvPr/>
        </p:nvSpPr>
        <p:spPr>
          <a:xfrm>
            <a:off x="828675" y="3789363"/>
            <a:ext cx="1933575" cy="579437"/>
          </a:xfrm>
          <a:prstGeom prst="rect">
            <a:avLst/>
          </a:prstGeom>
          <a:solidFill>
            <a:srgbClr val="FF99CC"/>
          </a:solidFill>
          <a:ln w="9525">
            <a:noFill/>
          </a:ln>
        </p:spPr>
        <p:txBody>
          <a:bodyPr anchor="ctr" anchorCtr="0">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200">
                <a:latin typeface="Arial" pitchFamily="34" charset="0"/>
              </a:rPr>
              <a:t>   教师</a:t>
            </a:r>
            <a:endParaRPr lang="zh-CN" altLang="en-US" sz="3200">
              <a:latin typeface="Arial" pitchFamily="34" charset="0"/>
            </a:endParaRPr>
          </a:p>
        </p:txBody>
      </p:sp>
      <p:sp>
        <p:nvSpPr>
          <p:cNvPr id="24581" name="Text Box 5"/>
          <p:cNvSpPr txBox="1"/>
          <p:nvPr/>
        </p:nvSpPr>
        <p:spPr>
          <a:xfrm>
            <a:off x="5724525" y="3717925"/>
            <a:ext cx="1935163" cy="577850"/>
          </a:xfrm>
          <a:prstGeom prst="rect">
            <a:avLst/>
          </a:prstGeom>
          <a:solidFill>
            <a:srgbClr val="FF99CC"/>
          </a:solidFill>
          <a:ln w="9525">
            <a:noFill/>
          </a:ln>
        </p:spPr>
        <p:txBody>
          <a:bodyPr anchor="ctr" anchorCtr="0">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3200">
                <a:latin typeface="Arial" pitchFamily="34" charset="0"/>
              </a:rPr>
              <a:t>   学习者</a:t>
            </a:r>
            <a:endParaRPr lang="zh-CN" altLang="en-US" sz="3200">
              <a:latin typeface="Arial" pitchFamily="34" charset="0"/>
            </a:endParaRPr>
          </a:p>
        </p:txBody>
      </p:sp>
      <p:sp>
        <p:nvSpPr>
          <p:cNvPr id="24582" name="Oval 6"/>
          <p:cNvSpPr/>
          <p:nvPr/>
        </p:nvSpPr>
        <p:spPr>
          <a:xfrm flipH="1">
            <a:off x="3492500" y="4868863"/>
            <a:ext cx="1873250" cy="792162"/>
          </a:xfrm>
          <a:prstGeom prst="ellipse">
            <a:avLst/>
          </a:prstGeom>
          <a:solidFill>
            <a:schemeClr val="accent2"/>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a:latin typeface="Arial" pitchFamily="34" charset="0"/>
              </a:rPr>
              <a:t>媒体</a:t>
            </a:r>
            <a:endParaRPr lang="zh-CN" altLang="en-US" sz="2800">
              <a:latin typeface="Arial" pitchFamily="34" charset="0"/>
            </a:endParaRPr>
          </a:p>
        </p:txBody>
      </p:sp>
      <p:sp>
        <p:nvSpPr>
          <p:cNvPr id="24583" name="Oval 7"/>
          <p:cNvSpPr/>
          <p:nvPr/>
        </p:nvSpPr>
        <p:spPr>
          <a:xfrm flipH="1">
            <a:off x="3419475" y="2636838"/>
            <a:ext cx="1871663" cy="792162"/>
          </a:xfrm>
          <a:prstGeom prst="ellipse">
            <a:avLst/>
          </a:prstGeom>
          <a:solidFill>
            <a:schemeClr val="accent2"/>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r>
              <a:rPr lang="zh-CN" altLang="en-US" sz="2800">
                <a:latin typeface="Arial" pitchFamily="34" charset="0"/>
              </a:rPr>
              <a:t>教学内容</a:t>
            </a:r>
            <a:endParaRPr lang="zh-CN" altLang="en-US" sz="2800">
              <a:latin typeface="Arial" pitchFamily="34" charset="0"/>
            </a:endParaRPr>
          </a:p>
        </p:txBody>
      </p:sp>
      <p:sp>
        <p:nvSpPr>
          <p:cNvPr id="24584" name="AutoShape 8"/>
          <p:cNvSpPr/>
          <p:nvPr/>
        </p:nvSpPr>
        <p:spPr>
          <a:xfrm rot="-3420000">
            <a:off x="2841625" y="4005263"/>
            <a:ext cx="142875" cy="1725612"/>
          </a:xfrm>
          <a:prstGeom prst="upDownArrow">
            <a:avLst>
              <a:gd name="adj1" fmla="val 50000"/>
              <a:gd name="adj2" fmla="val 241555"/>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24585" name="AutoShape 9"/>
          <p:cNvSpPr/>
          <p:nvPr/>
        </p:nvSpPr>
        <p:spPr>
          <a:xfrm rot="3180000">
            <a:off x="5916613" y="3954463"/>
            <a:ext cx="144462" cy="1685925"/>
          </a:xfrm>
          <a:prstGeom prst="upDownArrow">
            <a:avLst>
              <a:gd name="adj1" fmla="val 50000"/>
              <a:gd name="adj2" fmla="val 233407"/>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24586" name="AutoShape 10"/>
          <p:cNvSpPr/>
          <p:nvPr/>
        </p:nvSpPr>
        <p:spPr>
          <a:xfrm rot="-6840000">
            <a:off x="2640013" y="2652713"/>
            <a:ext cx="146050" cy="1601787"/>
          </a:xfrm>
          <a:prstGeom prst="upDownArrow">
            <a:avLst>
              <a:gd name="adj1" fmla="val 50000"/>
              <a:gd name="adj2" fmla="val 219347"/>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24587" name="AutoShape 11"/>
          <p:cNvSpPr/>
          <p:nvPr/>
        </p:nvSpPr>
        <p:spPr>
          <a:xfrm rot="-3780000">
            <a:off x="5962650" y="2611438"/>
            <a:ext cx="144463" cy="1631950"/>
          </a:xfrm>
          <a:prstGeom prst="upDownArrow">
            <a:avLst>
              <a:gd name="adj1" fmla="val 50000"/>
              <a:gd name="adj2" fmla="val 225933"/>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24588" name="AutoShape 12"/>
          <p:cNvSpPr/>
          <p:nvPr/>
        </p:nvSpPr>
        <p:spPr>
          <a:xfrm rot="-5340000">
            <a:off x="4140200" y="2492375"/>
            <a:ext cx="142875" cy="3024188"/>
          </a:xfrm>
          <a:prstGeom prst="upDownArrow">
            <a:avLst>
              <a:gd name="adj1" fmla="val 50000"/>
              <a:gd name="adj2" fmla="val 423333"/>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
        <p:nvSpPr>
          <p:cNvPr id="24589" name="AutoShape 13"/>
          <p:cNvSpPr/>
          <p:nvPr/>
        </p:nvSpPr>
        <p:spPr>
          <a:xfrm rot="60000">
            <a:off x="4286250" y="3429000"/>
            <a:ext cx="142875" cy="1438275"/>
          </a:xfrm>
          <a:prstGeom prst="upDownArrow">
            <a:avLst>
              <a:gd name="adj1" fmla="val 50000"/>
              <a:gd name="adj2" fmla="val 201333"/>
            </a:avLst>
          </a:prstGeom>
          <a:solidFill>
            <a:schemeClr val="tx1"/>
          </a:solidFill>
          <a:ln w="9525" cap="flat" cmpd="sng">
            <a:solidFill>
              <a:schemeClr val="tx1"/>
            </a:solidFill>
            <a:prstDash val="solid"/>
            <a:miter/>
            <a:headEnd type="none" w="med" len="med"/>
            <a:tailEnd type="none" w="med" len="med"/>
          </a:ln>
        </p:spPr>
        <p:txBody>
          <a:bodyPr vert="eaVert"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endParaRPr lang="zh-CN" altLang="en-US">
              <a:latin typeface="Arial" pitchFamily="34"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a:spLocks noGrp="1"/>
          </p:cNvSpPr>
          <p:nvPr>
            <p:ph type="title" idx="4294967295"/>
          </p:nvPr>
        </p:nvSpPr>
        <p:spPr>
          <a:xfrm>
            <a:off x="1066800" y="457200"/>
            <a:ext cx="7086600" cy="487363"/>
          </a:xfrm>
        </p:spPr>
        <p:txBody>
          <a:bodyPr vert="horz" wrap="square" lIns="91440" tIns="45720" rIns="91440" bIns="45720" anchor="ctr" anchorCtr="0"/>
          <a:lstStyle/>
          <a:p>
            <a:pPr algn="l"/>
            <a:r>
              <a:rPr lang="zh-CN" altLang="en-US" sz="3600">
                <a:solidFill>
                  <a:srgbClr val="FFFF00"/>
                </a:solidFill>
                <a:latin typeface="黑体" panose="02010609060101010101" pitchFamily="2" charset="-122"/>
                <a:ea typeface="黑体" panose="02010609060101010101" pitchFamily="2" charset="-122"/>
              </a:rPr>
              <a:t>教学过程</a:t>
            </a:r>
            <a:br>
              <a:rPr lang="zh-CN" altLang="en-US" sz="3600">
                <a:solidFill>
                  <a:srgbClr val="FFFF00"/>
                </a:solidFill>
                <a:latin typeface="黑体" panose="02010609060101010101" pitchFamily="2" charset="-122"/>
                <a:ea typeface="黑体" panose="02010609060101010101" pitchFamily="2" charset="-122"/>
              </a:rPr>
            </a:br>
            <a:endParaRPr lang="zh-CN" altLang="en-US" sz="3600">
              <a:solidFill>
                <a:srgbClr val="FFFF00"/>
              </a:solidFill>
              <a:latin typeface="黑体" panose="02010609060101010101" pitchFamily="2" charset="-122"/>
              <a:ea typeface="黑体" panose="02010609060101010101" pitchFamily="2" charset="-122"/>
            </a:endParaRPr>
          </a:p>
        </p:txBody>
      </p:sp>
      <p:sp>
        <p:nvSpPr>
          <p:cNvPr id="25603" name="Text Box 3"/>
          <p:cNvSpPr txBox="1"/>
          <p:nvPr/>
        </p:nvSpPr>
        <p:spPr>
          <a:xfrm>
            <a:off x="323850" y="2852738"/>
            <a:ext cx="1079500" cy="1382712"/>
          </a:xfrm>
          <a:prstGeom prst="rect">
            <a:avLst/>
          </a:prstGeom>
          <a:noFill/>
          <a:ln w="9525" cap="flat" cmpd="sng">
            <a:solidFill>
              <a:schemeClr val="tx1"/>
            </a:solidFill>
            <a:prstDash val="solid"/>
            <a:miter/>
            <a:headEnd type="none" w="med" len="med"/>
            <a:tailEnd type="none" w="med" len="med"/>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教师主导要求</a:t>
            </a:r>
            <a:endParaRPr lang="zh-CN" altLang="en-US" sz="2800">
              <a:latin typeface="Arial" pitchFamily="34" charset="0"/>
            </a:endParaRPr>
          </a:p>
        </p:txBody>
      </p:sp>
      <p:sp>
        <p:nvSpPr>
          <p:cNvPr id="25604" name="Text Box 4"/>
          <p:cNvSpPr txBox="1"/>
          <p:nvPr/>
        </p:nvSpPr>
        <p:spPr>
          <a:xfrm>
            <a:off x="2916238" y="2781300"/>
            <a:ext cx="1079500" cy="1382713"/>
          </a:xfrm>
          <a:prstGeom prst="rect">
            <a:avLst/>
          </a:prstGeom>
          <a:noFill/>
          <a:ln w="9525" cap="flat" cmpd="sng">
            <a:solidFill>
              <a:schemeClr val="tx1"/>
            </a:solidFill>
            <a:prstDash val="solid"/>
            <a:miter/>
            <a:headEnd type="none" w="med" len="med"/>
            <a:tailEnd type="none" w="med" len="med"/>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学生主体意识</a:t>
            </a:r>
            <a:endParaRPr lang="zh-CN" altLang="en-US" sz="2800">
              <a:latin typeface="Arial" pitchFamily="34" charset="0"/>
            </a:endParaRPr>
          </a:p>
        </p:txBody>
      </p:sp>
      <p:sp>
        <p:nvSpPr>
          <p:cNvPr id="25605" name="Text Box 5"/>
          <p:cNvSpPr txBox="1"/>
          <p:nvPr/>
        </p:nvSpPr>
        <p:spPr>
          <a:xfrm>
            <a:off x="5435600" y="2708275"/>
            <a:ext cx="1079500" cy="1382713"/>
          </a:xfrm>
          <a:prstGeom prst="rect">
            <a:avLst/>
          </a:prstGeom>
          <a:noFill/>
          <a:ln w="9525" cap="flat" cmpd="sng">
            <a:solidFill>
              <a:schemeClr val="tx1"/>
            </a:solidFill>
            <a:prstDash val="solid"/>
            <a:miter/>
            <a:headEnd type="none" w="med" len="med"/>
            <a:tailEnd type="none" w="med" len="med"/>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主体认知加工</a:t>
            </a:r>
            <a:endParaRPr lang="zh-CN" altLang="en-US" sz="2800">
              <a:latin typeface="Arial" pitchFamily="34" charset="0"/>
            </a:endParaRPr>
          </a:p>
        </p:txBody>
      </p:sp>
      <p:sp>
        <p:nvSpPr>
          <p:cNvPr id="25606" name="Text Box 6"/>
          <p:cNvSpPr txBox="1"/>
          <p:nvPr/>
        </p:nvSpPr>
        <p:spPr>
          <a:xfrm>
            <a:off x="7740650" y="2708275"/>
            <a:ext cx="1079500" cy="1809750"/>
          </a:xfrm>
          <a:prstGeom prst="rect">
            <a:avLst/>
          </a:prstGeom>
          <a:noFill/>
          <a:ln w="9525" cap="flat" cmpd="sng">
            <a:solidFill>
              <a:schemeClr val="tx1"/>
            </a:solidFill>
            <a:prstDash val="solid"/>
            <a:miter/>
            <a:headEnd type="none" w="med" len="med"/>
            <a:tailEnd type="none" w="med" len="med"/>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800">
                <a:latin typeface="Arial" pitchFamily="34" charset="0"/>
              </a:rPr>
              <a:t>理解巩固运用创造</a:t>
            </a:r>
            <a:endParaRPr lang="zh-CN" altLang="en-US" sz="2800">
              <a:latin typeface="Arial" pitchFamily="34" charset="0"/>
            </a:endParaRPr>
          </a:p>
        </p:txBody>
      </p:sp>
      <p:sp>
        <p:nvSpPr>
          <p:cNvPr id="25607" name="Oval 7"/>
          <p:cNvSpPr/>
          <p:nvPr/>
        </p:nvSpPr>
        <p:spPr>
          <a:xfrm>
            <a:off x="1835150" y="2924175"/>
            <a:ext cx="647700" cy="1296988"/>
          </a:xfrm>
          <a:prstGeom prst="ellipse">
            <a:avLst/>
          </a:prstGeom>
          <a:no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a:latin typeface="Arial" pitchFamily="34" charset="0"/>
              </a:rPr>
              <a:t>教</a:t>
            </a:r>
            <a:endParaRPr lang="zh-CN" altLang="en-US" sz="2800">
              <a:latin typeface="Arial" pitchFamily="34" charset="0"/>
            </a:endParaRPr>
          </a:p>
        </p:txBody>
      </p:sp>
      <p:sp>
        <p:nvSpPr>
          <p:cNvPr id="25608" name="Line 8"/>
          <p:cNvSpPr/>
          <p:nvPr/>
        </p:nvSpPr>
        <p:spPr>
          <a:xfrm flipV="1">
            <a:off x="1403350" y="3500438"/>
            <a:ext cx="431800" cy="0"/>
          </a:xfrm>
          <a:prstGeom prst="line">
            <a:avLst/>
          </a:prstGeom>
          <a:ln w="28575" cap="flat" cmpd="sng">
            <a:solidFill>
              <a:schemeClr val="tx1"/>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5609" name="Line 9"/>
          <p:cNvSpPr/>
          <p:nvPr/>
        </p:nvSpPr>
        <p:spPr>
          <a:xfrm flipV="1">
            <a:off x="3995738" y="3429000"/>
            <a:ext cx="431800" cy="0"/>
          </a:xfrm>
          <a:prstGeom prst="line">
            <a:avLst/>
          </a:prstGeom>
          <a:ln w="28575" cap="flat" cmpd="sng">
            <a:solidFill>
              <a:schemeClr val="tx1"/>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5610" name="Oval 10"/>
          <p:cNvSpPr/>
          <p:nvPr/>
        </p:nvSpPr>
        <p:spPr>
          <a:xfrm>
            <a:off x="4427538" y="2852738"/>
            <a:ext cx="647700" cy="1296987"/>
          </a:xfrm>
          <a:prstGeom prst="ellipse">
            <a:avLst/>
          </a:prstGeom>
          <a:no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a:latin typeface="Arial" pitchFamily="34" charset="0"/>
              </a:rPr>
              <a:t>悟</a:t>
            </a:r>
            <a:endParaRPr lang="zh-CN" altLang="en-US" sz="2800">
              <a:latin typeface="Arial" pitchFamily="34" charset="0"/>
            </a:endParaRPr>
          </a:p>
        </p:txBody>
      </p:sp>
      <p:sp>
        <p:nvSpPr>
          <p:cNvPr id="25611" name="Oval 11"/>
          <p:cNvSpPr/>
          <p:nvPr/>
        </p:nvSpPr>
        <p:spPr>
          <a:xfrm>
            <a:off x="6804025" y="2781300"/>
            <a:ext cx="647700" cy="1296988"/>
          </a:xfrm>
          <a:prstGeom prst="ellipse">
            <a:avLst/>
          </a:prstGeom>
          <a:no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spcBef>
                <a:spcPct val="0"/>
              </a:spcBef>
            </a:pPr>
            <a:r>
              <a:rPr lang="zh-CN" altLang="en-US" sz="2800">
                <a:latin typeface="Arial" pitchFamily="34" charset="0"/>
              </a:rPr>
              <a:t>化</a:t>
            </a:r>
            <a:endParaRPr lang="zh-CN" altLang="en-US" sz="2800">
              <a:latin typeface="Arial" pitchFamily="34" charset="0"/>
            </a:endParaRPr>
          </a:p>
        </p:txBody>
      </p:sp>
      <p:sp>
        <p:nvSpPr>
          <p:cNvPr id="25612" name="Line 12"/>
          <p:cNvSpPr/>
          <p:nvPr/>
        </p:nvSpPr>
        <p:spPr>
          <a:xfrm flipV="1">
            <a:off x="6516688" y="3429000"/>
            <a:ext cx="360362" cy="0"/>
          </a:xfrm>
          <a:prstGeom prst="line">
            <a:avLst/>
          </a:prstGeom>
          <a:ln w="28575" cap="flat" cmpd="sng">
            <a:solidFill>
              <a:schemeClr val="tx1"/>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5613" name="Line 13"/>
          <p:cNvSpPr/>
          <p:nvPr/>
        </p:nvSpPr>
        <p:spPr>
          <a:xfrm>
            <a:off x="2484438" y="3573463"/>
            <a:ext cx="431800" cy="0"/>
          </a:xfrm>
          <a:prstGeom prst="line">
            <a:avLst/>
          </a:prstGeom>
          <a:ln w="31750" cap="flat" cmpd="sng">
            <a:solidFill>
              <a:schemeClr val="tx1"/>
            </a:solidFill>
            <a:prstDash val="solid"/>
            <a:headEnd type="non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5614" name="Line 14"/>
          <p:cNvSpPr/>
          <p:nvPr/>
        </p:nvSpPr>
        <p:spPr>
          <a:xfrm>
            <a:off x="5076825" y="3500438"/>
            <a:ext cx="431800" cy="0"/>
          </a:xfrm>
          <a:prstGeom prst="line">
            <a:avLst/>
          </a:prstGeom>
          <a:ln w="31750" cap="flat" cmpd="sng">
            <a:solidFill>
              <a:schemeClr val="tx1"/>
            </a:solidFill>
            <a:prstDash val="solid"/>
            <a:headEnd type="non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25615" name="Line 15"/>
          <p:cNvSpPr/>
          <p:nvPr/>
        </p:nvSpPr>
        <p:spPr>
          <a:xfrm>
            <a:off x="7380288" y="3429000"/>
            <a:ext cx="431800" cy="0"/>
          </a:xfrm>
          <a:prstGeom prst="line">
            <a:avLst/>
          </a:prstGeom>
          <a:ln w="31750" cap="flat" cmpd="sng">
            <a:solidFill>
              <a:schemeClr val="tx1"/>
            </a:solidFill>
            <a:prstDash val="solid"/>
            <a:headEnd type="none" w="med" len="med"/>
            <a:tailEnd type="triangle" w="med" len="med"/>
          </a:ln>
        </p:spPr>
        <p:txBody>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p:txBody>
      </p:sp>
      <p:sp>
        <p:nvSpPr>
          <p:cNvPr id="32784" name="Text Box 16"/>
          <p:cNvSpPr txBox="1"/>
          <p:nvPr/>
        </p:nvSpPr>
        <p:spPr>
          <a:xfrm>
            <a:off x="323850" y="4724400"/>
            <a:ext cx="8496300" cy="13112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1pPr>
            <a:lvl2pPr marL="457200" lvl="1"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2pPr>
            <a:lvl3pPr marL="914400" lvl="2"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3pPr>
            <a:lvl4pPr marL="1371600" lvl="3"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4pPr>
            <a:lvl5pPr marL="1828800" lvl="4"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5pPr>
            <a:lvl6pPr marL="2286000" lvl="5"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6pPr>
            <a:lvl7pPr marL="2743200" lvl="6"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7pPr>
            <a:lvl8pPr marL="3200400" lvl="7"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8pPr>
            <a:lvl9pPr marL="3657600" lvl="8" indent="0" algn="ctr" defTabSz="914400" rtl="0" eaLnBrk="1" fontAlgn="base" latinLnBrk="0" hangingPunct="1">
              <a:lnSpc>
                <a:spcPct val="100000"/>
              </a:lnSpc>
              <a:spcBef>
                <a:spcPct val="50000"/>
              </a:spcBef>
              <a:spcAft>
                <a:spcPct val="0"/>
              </a:spcAft>
              <a:buFont typeface="Arial" pitchFamily="34" charset="0"/>
              <a:buNone/>
              <a:defRPr sz="2400" b="0" i="0" u="none" kern="1200" baseline="0">
                <a:solidFill>
                  <a:schemeClr val="tx1"/>
                </a:solidFill>
                <a:latin typeface="Arial" pitchFamily="34" charset="0"/>
                <a:ea typeface="黑体" panose="02010609060101010101" pitchFamily="2" charset="-122"/>
                <a:cs typeface="+mn-cs"/>
              </a:defRPr>
            </a:lvl9pPr>
          </a:lstStyle>
          <a:p>
            <a:pPr algn="l"/>
            <a:r>
              <a:rPr lang="zh-CN" altLang="en-US" sz="2000">
                <a:solidFill>
                  <a:srgbClr val="FF0000"/>
                </a:solidFill>
                <a:latin typeface="黑体" panose="02010609060101010101" pitchFamily="2" charset="-122"/>
              </a:rPr>
              <a:t>教师教什么？学生学什么？</a:t>
            </a:r>
            <a:r>
              <a:rPr lang="en-US" altLang="zh-CN" sz="2000">
                <a:solidFill>
                  <a:srgbClr val="FF0000"/>
                </a:solidFill>
                <a:latin typeface="黑体" panose="02010609060101010101" pitchFamily="2" charset="-122"/>
              </a:rPr>
              <a:t>--------</a:t>
            </a:r>
            <a:r>
              <a:rPr lang="zh-CN" altLang="en-US" sz="2000">
                <a:solidFill>
                  <a:srgbClr val="FF0000"/>
                </a:solidFill>
                <a:latin typeface="黑体" panose="02010609060101010101" pitchFamily="2" charset="-122"/>
              </a:rPr>
              <a:t>教学内容的选择、处理</a:t>
            </a:r>
            <a:endParaRPr lang="zh-CN" altLang="en-US" sz="2000">
              <a:solidFill>
                <a:srgbClr val="FF0000"/>
              </a:solidFill>
              <a:latin typeface="黑体" panose="02010609060101010101" pitchFamily="2" charset="-122"/>
            </a:endParaRPr>
          </a:p>
          <a:p>
            <a:pPr algn="l"/>
            <a:r>
              <a:rPr lang="zh-CN" altLang="en-US" sz="2000">
                <a:solidFill>
                  <a:srgbClr val="FF0000"/>
                </a:solidFill>
                <a:latin typeface="黑体" panose="02010609060101010101" pitchFamily="2" charset="-122"/>
              </a:rPr>
              <a:t>教师如何教？学生如何学？</a:t>
            </a:r>
            <a:r>
              <a:rPr lang="en-US" altLang="zh-CN" sz="2000">
                <a:solidFill>
                  <a:srgbClr val="FF0000"/>
                </a:solidFill>
                <a:latin typeface="黑体" panose="02010609060101010101" pitchFamily="2" charset="-122"/>
              </a:rPr>
              <a:t>--------</a:t>
            </a:r>
            <a:r>
              <a:rPr lang="zh-CN" altLang="en-US" sz="2000">
                <a:solidFill>
                  <a:srgbClr val="FF0000"/>
                </a:solidFill>
                <a:latin typeface="黑体" panose="02010609060101010101" pitchFamily="2" charset="-122"/>
              </a:rPr>
              <a:t>教师活动和学生活动的选择</a:t>
            </a:r>
            <a:endParaRPr lang="zh-CN" altLang="en-US" sz="2000">
              <a:solidFill>
                <a:srgbClr val="FF0000"/>
              </a:solidFill>
              <a:latin typeface="黑体" panose="02010609060101010101" pitchFamily="2" charset="-122"/>
            </a:endParaRPr>
          </a:p>
          <a:p>
            <a:pPr algn="l"/>
            <a:r>
              <a:rPr lang="zh-CN" altLang="en-US" sz="2000">
                <a:solidFill>
                  <a:srgbClr val="FF0000"/>
                </a:solidFill>
                <a:latin typeface="Arial" pitchFamily="34" charset="0"/>
              </a:rPr>
              <a:t>“</a:t>
            </a:r>
            <a:r>
              <a:rPr lang="zh-CN" altLang="en-US" sz="2000">
                <a:solidFill>
                  <a:srgbClr val="FF0000"/>
                </a:solidFill>
                <a:latin typeface="黑体" panose="02010609060101010101" pitchFamily="2" charset="-122"/>
              </a:rPr>
              <a:t>教</a:t>
            </a:r>
            <a:r>
              <a:rPr lang="zh-CN" altLang="en-US" sz="2000">
                <a:solidFill>
                  <a:srgbClr val="FF0000"/>
                </a:solidFill>
                <a:latin typeface="Arial" pitchFamily="34" charset="0"/>
              </a:rPr>
              <a:t>””</a:t>
            </a:r>
            <a:r>
              <a:rPr lang="zh-CN" altLang="en-US" sz="2000">
                <a:solidFill>
                  <a:srgbClr val="FF0000"/>
                </a:solidFill>
                <a:latin typeface="黑体" panose="02010609060101010101" pitchFamily="2" charset="-122"/>
              </a:rPr>
              <a:t>悟</a:t>
            </a:r>
            <a:r>
              <a:rPr lang="zh-CN" altLang="en-US" sz="2000">
                <a:solidFill>
                  <a:srgbClr val="FF0000"/>
                </a:solidFill>
                <a:latin typeface="Arial" pitchFamily="34" charset="0"/>
              </a:rPr>
              <a:t>“”</a:t>
            </a:r>
            <a:r>
              <a:rPr lang="zh-CN" altLang="en-US" sz="2000">
                <a:solidFill>
                  <a:srgbClr val="FF0000"/>
                </a:solidFill>
                <a:latin typeface="黑体" panose="02010609060101010101" pitchFamily="2" charset="-122"/>
              </a:rPr>
              <a:t>化</a:t>
            </a:r>
            <a:r>
              <a:rPr lang="zh-CN" altLang="en-US" sz="2000">
                <a:solidFill>
                  <a:srgbClr val="FF0000"/>
                </a:solidFill>
                <a:latin typeface="Arial" pitchFamily="34" charset="0"/>
              </a:rPr>
              <a:t>“</a:t>
            </a:r>
            <a:r>
              <a:rPr lang="zh-CN" altLang="en-US" sz="2000">
                <a:solidFill>
                  <a:srgbClr val="FF0000"/>
                </a:solidFill>
                <a:latin typeface="黑体" panose="02010609060101010101" pitchFamily="2" charset="-122"/>
              </a:rPr>
              <a:t>活动的程序组合排列</a:t>
            </a:r>
            <a:r>
              <a:rPr lang="en-US" altLang="zh-CN" sz="2000">
                <a:solidFill>
                  <a:srgbClr val="FF0000"/>
                </a:solidFill>
                <a:latin typeface="黑体" panose="02010609060101010101" pitchFamily="2" charset="-122"/>
              </a:rPr>
              <a:t>-----</a:t>
            </a:r>
            <a:r>
              <a:rPr lang="zh-CN" altLang="en-US" sz="2000">
                <a:solidFill>
                  <a:srgbClr val="FF0000"/>
                </a:solidFill>
                <a:latin typeface="黑体" panose="02010609060101010101" pitchFamily="2" charset="-122"/>
              </a:rPr>
              <a:t>教学结构的设计</a:t>
            </a:r>
            <a:endParaRPr lang="zh-CN" altLang="en-US" sz="2000">
              <a:solidFill>
                <a:srgbClr val="FF0000"/>
              </a:solidFill>
              <a:latin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27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84"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a:spLocks noGrp="1"/>
          </p:cNvSpPr>
          <p:nvPr>
            <p:ph type="title" idx="4294967295"/>
          </p:nvPr>
        </p:nvSpPr>
        <p:spPr>
          <a:xfrm>
            <a:off x="1042988" y="476250"/>
            <a:ext cx="7086600" cy="487363"/>
          </a:xfrm>
        </p:spPr>
        <p:txBody>
          <a:bodyPr vert="horz" wrap="square" lIns="91440" tIns="45720" rIns="91440" bIns="45720" anchor="ctr" anchorCtr="0"/>
          <a:lstStyle/>
          <a:p>
            <a:pPr algn="l"/>
            <a:r>
              <a:rPr lang="zh-CN" altLang="en-US" sz="3600">
                <a:solidFill>
                  <a:srgbClr val="FFFF00"/>
                </a:solidFill>
                <a:latin typeface="黑体" panose="02010609060101010101" pitchFamily="2" charset="-122"/>
                <a:ea typeface="黑体" panose="02010609060101010101" pitchFamily="2" charset="-122"/>
              </a:rPr>
              <a:t>教学过程</a:t>
            </a:r>
            <a:br>
              <a:rPr lang="zh-CN" altLang="en-US" sz="3600">
                <a:solidFill>
                  <a:srgbClr val="FFFF00"/>
                </a:solidFill>
                <a:latin typeface="黑体" panose="02010609060101010101" pitchFamily="2" charset="-122"/>
                <a:ea typeface="黑体" panose="02010609060101010101" pitchFamily="2" charset="-122"/>
              </a:rPr>
            </a:br>
            <a:endParaRPr lang="zh-CN" altLang="en-US" sz="3600">
              <a:solidFill>
                <a:srgbClr val="FFFF00"/>
              </a:solidFill>
              <a:latin typeface="黑体" panose="02010609060101010101" pitchFamily="2" charset="-122"/>
              <a:ea typeface="黑体" panose="02010609060101010101" pitchFamily="2" charset="-122"/>
            </a:endParaRPr>
          </a:p>
        </p:txBody>
      </p:sp>
      <p:sp>
        <p:nvSpPr>
          <p:cNvPr id="26627" name="Rectangle 3"/>
          <p:cNvSpPr>
            <a:spLocks noGrp="1"/>
          </p:cNvSpPr>
          <p:nvPr>
            <p:ph type="body" idx="4294967295"/>
          </p:nvPr>
        </p:nvSpPr>
        <p:spPr>
          <a:xfrm>
            <a:off x="533400" y="1676400"/>
            <a:ext cx="8191500" cy="4800600"/>
          </a:xfrm>
        </p:spPr>
        <p:txBody>
          <a:bodyPr vert="horz" wrap="square" lIns="91440" tIns="45720" rIns="91440" bIns="45720" anchor="t" anchorCtr="0"/>
          <a:lstStyle/>
          <a:p>
            <a:r>
              <a:rPr lang="zh-CN" altLang="en-US">
                <a:solidFill>
                  <a:srgbClr val="FF0000"/>
                </a:solidFill>
                <a:latin typeface="黑体" panose="02010609060101010101" pitchFamily="2" charset="-122"/>
                <a:ea typeface="黑体" panose="02010609060101010101" pitchFamily="2" charset="-122"/>
              </a:rPr>
              <a:t>教学内容选择的原则：</a:t>
            </a:r>
            <a:endParaRPr lang="zh-CN" altLang="en-US">
              <a:solidFill>
                <a:srgbClr val="FF0000"/>
              </a:solidFill>
              <a:latin typeface="黑体" panose="02010609060101010101" pitchFamily="2" charset="-122"/>
              <a:ea typeface="黑体" panose="02010609060101010101" pitchFamily="2" charset="-122"/>
            </a:endParaRPr>
          </a:p>
          <a:p>
            <a:r>
              <a:rPr lang="en-US" altLang="zh-CN">
                <a:latin typeface="黑体" panose="02010609060101010101" pitchFamily="2" charset="-122"/>
                <a:ea typeface="黑体" panose="02010609060101010101" pitchFamily="2" charset="-122"/>
              </a:rPr>
              <a:t>1. </a:t>
            </a:r>
            <a:r>
              <a:rPr lang="zh-CN" altLang="en-US">
                <a:latin typeface="黑体" panose="02010609060101010101" pitchFamily="2" charset="-122"/>
                <a:ea typeface="黑体" panose="02010609060101010101" pitchFamily="2" charset="-122"/>
              </a:rPr>
              <a:t>内容适宜贴近原则</a:t>
            </a:r>
            <a:endParaRPr lang="zh-CN" altLang="en-US">
              <a:latin typeface="黑体" panose="02010609060101010101" pitchFamily="2" charset="-122"/>
              <a:ea typeface="黑体" panose="02010609060101010101" pitchFamily="2" charset="-122"/>
            </a:endParaRPr>
          </a:p>
          <a:p>
            <a:r>
              <a:rPr lang="zh-CN" altLang="en-US">
                <a:latin typeface="黑体" panose="02010609060101010101" pitchFamily="2" charset="-122"/>
                <a:ea typeface="黑体" panose="02010609060101010101" pitchFamily="2" charset="-122"/>
                <a:sym typeface="Wingdings" panose="05000000000000000000" pitchFamily="2" charset="2"/>
              </a:rPr>
              <a:t>（</a:t>
            </a:r>
            <a:r>
              <a:rPr lang="en-US" altLang="zh-CN">
                <a:latin typeface="黑体" panose="02010609060101010101" pitchFamily="2" charset="-122"/>
                <a:ea typeface="黑体" panose="02010609060101010101" pitchFamily="2" charset="-122"/>
                <a:sym typeface="Wingdings" panose="05000000000000000000" pitchFamily="2" charset="2"/>
              </a:rPr>
              <a:t>1</a:t>
            </a:r>
            <a:r>
              <a:rPr lang="zh-CN" altLang="en-US">
                <a:latin typeface="黑体" panose="02010609060101010101" pitchFamily="2" charset="-122"/>
                <a:ea typeface="黑体" panose="02010609060101010101" pitchFamily="2" charset="-122"/>
                <a:sym typeface="Wingdings" panose="05000000000000000000" pitchFamily="2" charset="2"/>
              </a:rPr>
              <a:t>）选择与目标密切相关的内容</a:t>
            </a:r>
            <a:endParaRPr lang="zh-CN" altLang="en-US">
              <a:latin typeface="黑体" panose="02010609060101010101" pitchFamily="2" charset="-122"/>
              <a:ea typeface="黑体" panose="02010609060101010101" pitchFamily="2" charset="-122"/>
              <a:sym typeface="Wingdings" panose="05000000000000000000" pitchFamily="2" charset="2"/>
            </a:endParaRPr>
          </a:p>
          <a:p>
            <a:r>
              <a:rPr lang="zh-CN" altLang="en-US">
                <a:latin typeface="黑体" panose="02010609060101010101" pitchFamily="2" charset="-122"/>
                <a:ea typeface="黑体" panose="02010609060101010101" pitchFamily="2" charset="-122"/>
                <a:sym typeface="Wingdings" panose="05000000000000000000" pitchFamily="2" charset="2"/>
              </a:rPr>
              <a:t>（</a:t>
            </a:r>
            <a:r>
              <a:rPr lang="en-US" altLang="zh-CN">
                <a:latin typeface="黑体" panose="02010609060101010101" pitchFamily="2" charset="-122"/>
                <a:ea typeface="黑体" panose="02010609060101010101" pitchFamily="2" charset="-122"/>
                <a:sym typeface="Wingdings" panose="05000000000000000000" pitchFamily="2" charset="2"/>
              </a:rPr>
              <a:t>2</a:t>
            </a:r>
            <a:r>
              <a:rPr lang="zh-CN" altLang="en-US">
                <a:latin typeface="黑体" panose="02010609060101010101" pitchFamily="2" charset="-122"/>
                <a:ea typeface="黑体" panose="02010609060101010101" pitchFamily="2" charset="-122"/>
                <a:sym typeface="Wingdings" panose="05000000000000000000" pitchFamily="2" charset="2"/>
              </a:rPr>
              <a:t>）所选内容在学生的最近发展区</a:t>
            </a:r>
            <a:endParaRPr lang="zh-CN" altLang="en-US">
              <a:latin typeface="黑体" panose="02010609060101010101" pitchFamily="2" charset="-122"/>
              <a:ea typeface="黑体" panose="02010609060101010101" pitchFamily="2" charset="-122"/>
              <a:sym typeface="Wingdings" panose="05000000000000000000" pitchFamily="2" charset="2"/>
            </a:endParaRPr>
          </a:p>
          <a:p>
            <a:r>
              <a:rPr lang="zh-CN" altLang="en-US">
                <a:latin typeface="黑体" panose="02010609060101010101" pitchFamily="2" charset="-122"/>
                <a:ea typeface="黑体" panose="02010609060101010101" pitchFamily="2" charset="-122"/>
                <a:sym typeface="Wingdings" panose="05000000000000000000" pitchFamily="2" charset="2"/>
              </a:rPr>
              <a:t>（</a:t>
            </a:r>
            <a:r>
              <a:rPr lang="en-US" altLang="zh-CN">
                <a:latin typeface="黑体" panose="02010609060101010101" pitchFamily="2" charset="-122"/>
                <a:ea typeface="黑体" panose="02010609060101010101" pitchFamily="2" charset="-122"/>
                <a:sym typeface="Wingdings" panose="05000000000000000000" pitchFamily="2" charset="2"/>
              </a:rPr>
              <a:t>3</a:t>
            </a:r>
            <a:r>
              <a:rPr lang="zh-CN" altLang="en-US">
                <a:latin typeface="黑体" panose="02010609060101010101" pitchFamily="2" charset="-122"/>
                <a:ea typeface="黑体" panose="02010609060101010101" pitchFamily="2" charset="-122"/>
                <a:sym typeface="Wingdings" panose="05000000000000000000" pitchFamily="2" charset="2"/>
              </a:rPr>
              <a:t>）所选内容要有启发性、能锻炼学生思维、启迪其心灵。</a:t>
            </a:r>
            <a:endParaRPr lang="zh-CN" altLang="en-US">
              <a:latin typeface="黑体" panose="02010609060101010101" pitchFamily="2" charset="-122"/>
              <a:ea typeface="黑体" panose="02010609060101010101" pitchFamily="2" charset="-122"/>
              <a:sym typeface="Wingdings" panose="05000000000000000000" pitchFamily="2" charset="2"/>
            </a:endParaRPr>
          </a:p>
          <a:p>
            <a:r>
              <a:rPr lang="en-US" altLang="zh-CN">
                <a:latin typeface="黑体" panose="02010609060101010101" pitchFamily="2" charset="-122"/>
                <a:ea typeface="黑体" panose="02010609060101010101" pitchFamily="2" charset="-122"/>
                <a:sym typeface="Wingdings" panose="05000000000000000000" pitchFamily="2" charset="2"/>
              </a:rPr>
              <a:t>2. </a:t>
            </a:r>
            <a:r>
              <a:rPr lang="zh-CN" altLang="en-US">
                <a:latin typeface="黑体" panose="02010609060101010101" pitchFamily="2" charset="-122"/>
                <a:ea typeface="黑体" panose="02010609060101010101" pitchFamily="2" charset="-122"/>
                <a:sym typeface="Wingdings" panose="05000000000000000000" pitchFamily="2" charset="2"/>
              </a:rPr>
              <a:t>组织内容时要把逻辑顺序和心理顺序相结合。</a:t>
            </a:r>
            <a:endParaRPr lang="zh-CN" altLang="en-US">
              <a:latin typeface="黑体" panose="02010609060101010101" pitchFamily="2" charset="-122"/>
              <a:ea typeface="黑体" panose="02010609060101010101" pitchFamily="2" charset="-122"/>
              <a:sym typeface="Wingdings" panose="05000000000000000000" pitchFamily="2" charset="2"/>
            </a:endParaRPr>
          </a:p>
          <a:p>
            <a:r>
              <a:rPr lang="zh-CN" altLang="en-US">
                <a:latin typeface="黑体" panose="02010609060101010101" pitchFamily="2" charset="-122"/>
                <a:ea typeface="黑体" panose="02010609060101010101" pitchFamily="2" charset="-122"/>
                <a:sym typeface="Wingdings" panose="05000000000000000000" pitchFamily="2" charset="2"/>
              </a:rPr>
              <a:t>   逻辑顺序：知识系统的内在逻辑体系</a:t>
            </a:r>
            <a:endParaRPr lang="zh-CN" altLang="en-US">
              <a:latin typeface="黑体" panose="02010609060101010101" pitchFamily="2" charset="-122"/>
              <a:ea typeface="黑体" panose="02010609060101010101" pitchFamily="2"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https://d.book118.com/296123035003010042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蓝色手影模板">
  <a:themeElements>
    <a:clrScheme name="蓝色手影模板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fontScheme name="蓝色手影模板">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ctr" defTabSz="914400" rtl="0" eaLnBrk="1" fontAlgn="base" latinLnBrk="0" hangingPunct="1">
          <a:lnSpc>
            <a:spcPct val="100000"/>
          </a:lnSpc>
          <a:spcBef>
            <a:spcPct val="50000"/>
          </a:spcBef>
          <a:spcAft>
            <a:spcPct val="0"/>
          </a:spcAft>
          <a:buClrTx/>
          <a:buSzTx/>
          <a:buFont typeface="Arial" panose="020B0604020202020204" pitchFamily="34" charset="0"/>
          <a:buNone/>
          <a:defRPr kumimoji="0" lang="zh-CN" sz="2400" b="0" i="0" u="none" strike="noStrike" cap="none" normalizeH="0" baseline="0" smtClean="0">
            <a:ln>
              <a:noFill/>
            </a:ln>
            <a:solidFill>
              <a:schemeClr val="tx1"/>
            </a:solidFill>
            <a:effectLst/>
            <a:latin typeface="Arial" panose="020B0604020202020204" pitchFamily="34" charset="0"/>
            <a:ea typeface="黑体" panose="02010609060101010101" pitchFamily="2" charset="-122"/>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ctr" defTabSz="914400" rtl="0" eaLnBrk="1" fontAlgn="base" latinLnBrk="0" hangingPunct="1">
          <a:lnSpc>
            <a:spcPct val="100000"/>
          </a:lnSpc>
          <a:spcBef>
            <a:spcPct val="50000"/>
          </a:spcBef>
          <a:spcAft>
            <a:spcPct val="0"/>
          </a:spcAft>
          <a:buClrTx/>
          <a:buSzTx/>
          <a:buFont typeface="Arial" panose="020B0604020202020204" pitchFamily="34" charset="0"/>
          <a:buNone/>
          <a:defRPr kumimoji="0" lang="zh-CN" sz="2400" b="0" i="0" u="none" strike="noStrike" cap="none" normalizeH="0" baseline="0" smtClean="0">
            <a:ln>
              <a:noFill/>
            </a:ln>
            <a:solidFill>
              <a:schemeClr val="tx1"/>
            </a:solidFill>
            <a:effectLst/>
            <a:latin typeface="Arial" panose="020B0604020202020204" pitchFamily="34" charset="0"/>
            <a:ea typeface="黑体" panose="02010609060101010101" pitchFamily="2" charset="-122"/>
          </a:defRPr>
        </a:defPPr>
      </a:lstStyle>
    </a:lnDef>
  </a:objectDefaults>
  <a:extraClrSchemeLst>
    <a:extraClrScheme>
      <a:clrScheme name="蓝色手影模板 1">
        <a:dk1>
          <a:srgbClr val="000000"/>
        </a:dk1>
        <a:lt1>
          <a:srgbClr val="FFFFFF"/>
        </a:lt1>
        <a:dk2>
          <a:srgbClr val="193583"/>
        </a:dk2>
        <a:lt2>
          <a:srgbClr val="C0C0C0"/>
        </a:lt2>
        <a:accent1>
          <a:srgbClr val="E46C22"/>
        </a:accent1>
        <a:accent2>
          <a:srgbClr val="14CAEE"/>
        </a:accent2>
        <a:accent3>
          <a:srgbClr val="FFFFFF"/>
        </a:accent3>
        <a:accent4>
          <a:srgbClr val="000000"/>
        </a:accent4>
        <a:accent5>
          <a:srgbClr val="EFBAAB"/>
        </a:accent5>
        <a:accent6>
          <a:srgbClr val="11B7D8"/>
        </a:accent6>
        <a:hlink>
          <a:srgbClr val="6A6AE2"/>
        </a:hlink>
        <a:folHlink>
          <a:srgbClr val="66A444"/>
        </a:folHlink>
      </a:clrScheme>
      <a:clrMap bg1="lt1" tx1="dk1" bg2="lt2" tx2="dk2" accent1="accent1" accent2="accent2" accent3="accent3" accent4="accent4" accent5="accent5" accent6="accent6" hlink="hlink" folHlink="folHlink"/>
    </a:extraClrScheme>
    <a:extraClrScheme>
      <a:clrScheme name="蓝色手影模板 2">
        <a:dk1>
          <a:srgbClr val="000000"/>
        </a:dk1>
        <a:lt1>
          <a:srgbClr val="FFFFFF"/>
        </a:lt1>
        <a:dk2>
          <a:srgbClr val="003366"/>
        </a:dk2>
        <a:lt2>
          <a:srgbClr val="C0C0C0"/>
        </a:lt2>
        <a:accent1>
          <a:srgbClr val="76CA2A"/>
        </a:accent1>
        <a:accent2>
          <a:srgbClr val="E5772D"/>
        </a:accent2>
        <a:accent3>
          <a:srgbClr val="FFFFFF"/>
        </a:accent3>
        <a:accent4>
          <a:srgbClr val="000000"/>
        </a:accent4>
        <a:accent5>
          <a:srgbClr val="BDE1AC"/>
        </a:accent5>
        <a:accent6>
          <a:srgbClr val="CF6B28"/>
        </a:accent6>
        <a:hlink>
          <a:srgbClr val="1A50B2"/>
        </a:hlink>
        <a:folHlink>
          <a:srgbClr val="855ADA"/>
        </a:folHlink>
      </a:clrScheme>
      <a:clrMap bg1="lt1" tx1="dk1" bg2="lt2" tx2="dk2" accent1="accent1" accent2="accent2" accent3="accent3" accent4="accent4" accent5="accent5" accent6="accent6" hlink="hlink" folHlink="folHlink"/>
    </a:extraClrScheme>
    <a:extraClrScheme>
      <a:clrScheme name="蓝色手影模板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蓝色手影模板_4">
  <a:themeElements>
    <a:clrScheme name="蓝色手影模板_4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fontScheme name="蓝色手影模板_4">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ctr" defTabSz="914400" rtl="0" eaLnBrk="1" fontAlgn="base" latinLnBrk="0" hangingPunct="1">
          <a:lnSpc>
            <a:spcPct val="100000"/>
          </a:lnSpc>
          <a:spcBef>
            <a:spcPct val="50000"/>
          </a:spcBef>
          <a:spcAft>
            <a:spcPct val="0"/>
          </a:spcAft>
          <a:buClrTx/>
          <a:buSzTx/>
          <a:buFont typeface="Arial" panose="020B0604020202020204" pitchFamily="34" charset="0"/>
          <a:buNone/>
          <a:defRPr kumimoji="0" lang="zh-CN" sz="2400" b="0" i="0" u="none" strike="noStrike" cap="none" normalizeH="0" baseline="0" smtClean="0">
            <a:ln>
              <a:noFill/>
            </a:ln>
            <a:solidFill>
              <a:schemeClr val="tx1"/>
            </a:solidFill>
            <a:effectLst/>
            <a:latin typeface="Arial" panose="020B0604020202020204" pitchFamily="34" charset="0"/>
            <a:ea typeface="黑体" panose="02010609060101010101" pitchFamily="2" charset="-122"/>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ctr" defTabSz="914400" rtl="0" eaLnBrk="1" fontAlgn="base" latinLnBrk="0" hangingPunct="1">
          <a:lnSpc>
            <a:spcPct val="100000"/>
          </a:lnSpc>
          <a:spcBef>
            <a:spcPct val="50000"/>
          </a:spcBef>
          <a:spcAft>
            <a:spcPct val="0"/>
          </a:spcAft>
          <a:buClrTx/>
          <a:buSzTx/>
          <a:buFont typeface="Arial" panose="020B0604020202020204" pitchFamily="34" charset="0"/>
          <a:buNone/>
          <a:defRPr kumimoji="0" lang="zh-CN" sz="2400" b="0" i="0" u="none" strike="noStrike" cap="none" normalizeH="0" baseline="0" smtClean="0">
            <a:ln>
              <a:noFill/>
            </a:ln>
            <a:solidFill>
              <a:schemeClr val="tx1"/>
            </a:solidFill>
            <a:effectLst/>
            <a:latin typeface="Arial" panose="020B0604020202020204" pitchFamily="34" charset="0"/>
            <a:ea typeface="黑体" panose="02010609060101010101" pitchFamily="2" charset="-122"/>
          </a:defRPr>
        </a:defPPr>
      </a:lstStyle>
    </a:lnDef>
  </a:objectDefaults>
  <a:extraClrSchemeLst>
    <a:extraClrScheme>
      <a:clrScheme name="蓝色手影模板_4 1">
        <a:dk1>
          <a:srgbClr val="000000"/>
        </a:dk1>
        <a:lt1>
          <a:srgbClr val="FFFFFF"/>
        </a:lt1>
        <a:dk2>
          <a:srgbClr val="193583"/>
        </a:dk2>
        <a:lt2>
          <a:srgbClr val="C0C0C0"/>
        </a:lt2>
        <a:accent1>
          <a:srgbClr val="E46C22"/>
        </a:accent1>
        <a:accent2>
          <a:srgbClr val="14CAEE"/>
        </a:accent2>
        <a:accent3>
          <a:srgbClr val="FFFFFF"/>
        </a:accent3>
        <a:accent4>
          <a:srgbClr val="000000"/>
        </a:accent4>
        <a:accent5>
          <a:srgbClr val="EFBAAB"/>
        </a:accent5>
        <a:accent6>
          <a:srgbClr val="11B7D8"/>
        </a:accent6>
        <a:hlink>
          <a:srgbClr val="6A6AE2"/>
        </a:hlink>
        <a:folHlink>
          <a:srgbClr val="66A444"/>
        </a:folHlink>
      </a:clrScheme>
      <a:clrMap bg1="lt1" tx1="dk1" bg2="lt2" tx2="dk2" accent1="accent1" accent2="accent2" accent3="accent3" accent4="accent4" accent5="accent5" accent6="accent6" hlink="hlink" folHlink="folHlink"/>
    </a:extraClrScheme>
    <a:extraClrScheme>
      <a:clrScheme name="蓝色手影模板_4 2">
        <a:dk1>
          <a:srgbClr val="000000"/>
        </a:dk1>
        <a:lt1>
          <a:srgbClr val="FFFFFF"/>
        </a:lt1>
        <a:dk2>
          <a:srgbClr val="003366"/>
        </a:dk2>
        <a:lt2>
          <a:srgbClr val="C0C0C0"/>
        </a:lt2>
        <a:accent1>
          <a:srgbClr val="76CA2A"/>
        </a:accent1>
        <a:accent2>
          <a:srgbClr val="E5772D"/>
        </a:accent2>
        <a:accent3>
          <a:srgbClr val="FFFFFF"/>
        </a:accent3>
        <a:accent4>
          <a:srgbClr val="000000"/>
        </a:accent4>
        <a:accent5>
          <a:srgbClr val="BDE1AC"/>
        </a:accent5>
        <a:accent6>
          <a:srgbClr val="CF6B28"/>
        </a:accent6>
        <a:hlink>
          <a:srgbClr val="1A50B2"/>
        </a:hlink>
        <a:folHlink>
          <a:srgbClr val="855ADA"/>
        </a:folHlink>
      </a:clrScheme>
      <a:clrMap bg1="lt1" tx1="dk1" bg2="lt2" tx2="dk2" accent1="accent1" accent2="accent2" accent3="accent3" accent4="accent4" accent5="accent5" accent6="accent6" hlink="hlink" folHlink="folHlink"/>
    </a:extraClrScheme>
    <a:extraClrScheme>
      <a:clrScheme name="蓝色手影模板_4 3">
        <a:dk1>
          <a:srgbClr val="000000"/>
        </a:dk1>
        <a:lt1>
          <a:srgbClr val="FFFFFF"/>
        </a:lt1>
        <a:dk2>
          <a:srgbClr val="003366"/>
        </a:dk2>
        <a:lt2>
          <a:srgbClr val="C0C0C0"/>
        </a:lt2>
        <a:accent1>
          <a:srgbClr val="4EA7EA"/>
        </a:accent1>
        <a:accent2>
          <a:srgbClr val="93C052"/>
        </a:accent2>
        <a:accent3>
          <a:srgbClr val="FFFFFF"/>
        </a:accent3>
        <a:accent4>
          <a:srgbClr val="000000"/>
        </a:accent4>
        <a:accent5>
          <a:srgbClr val="B2D0F3"/>
        </a:accent5>
        <a:accent6>
          <a:srgbClr val="85AE49"/>
        </a:accent6>
        <a:hlink>
          <a:srgbClr val="9999FF"/>
        </a:hlink>
        <a:folHlink>
          <a:srgbClr val="855AD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24</vt:i4>
      </vt:variant>
    </vt:vector>
  </HeadingPairs>
  <TitlesOfParts>
    <vt:vector baseType="lpstr" size="30">
      <vt:lpstr>Arial</vt:lpstr>
      <vt:lpstr>Calibri</vt:lpstr>
      <vt:lpstr>宋体</vt:lpstr>
      <vt:lpstr>Wingdings</vt:lpstr>
      <vt:lpstr>黑体</vt:lpstr>
      <vt:lpstr>Office Theme</vt:lpstr>
      <vt:lpstr>如何进行教学设计</vt:lpstr>
      <vt:lpstr>PowerPoint Presentation</vt:lpstr>
      <vt:lpstr>PowerPoint Presentation</vt:lpstr>
      <vt:lpstr>PowerPoint Presentation</vt:lpstr>
      <vt:lpstr>什么是教学设计</vt:lpstr>
      <vt:lpstr>PowerPoint Presentation</vt:lpstr>
      <vt:lpstr>PowerPoint Presentation</vt:lpstr>
      <vt:lpstr>PowerPoint Presentation</vt:lpstr>
      <vt:lpstr>PowerPoint Presentation</vt:lpstr>
      <vt:lpstr>PowerPoint Presentation</vt:lpstr>
      <vt:lpstr>PowerPoint Presentation</vt:lpstr>
      <vt:lpstr>教学目标的制定</vt:lpstr>
      <vt:lpstr>教学目标制定</vt:lpstr>
      <vt:lpstr>教学目标制定中容易出现的问题</vt:lpstr>
      <vt:lpstr>PowerPoint Presentation</vt:lpstr>
      <vt:lpstr>确定教学重、难点的依据</vt:lpstr>
      <vt:lpstr>案例1</vt:lpstr>
      <vt:lpstr>案例2</vt:lpstr>
      <vt:lpstr>PowerPoint Presentation</vt:lpstr>
      <vt:lpstr>课堂教学基本要素</vt:lpstr>
      <vt:lpstr>教学过程</vt:lpstr>
      <vt:lpstr>教学过程</vt:lpstr>
      <vt:lpstr>教学过程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2024-09-09T05:04:28.872</cp:lastPrinted>
  <dcterms:created xsi:type="dcterms:W3CDTF">2024-09-08T21:04:28Z</dcterms:created>
  <dcterms:modified xsi:type="dcterms:W3CDTF">2024-09-08T21:04:30Z</dcterms:modified>
</cp:coreProperties>
</file>