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EEE2D3E-B998-4F9E-B82B-D91F86783D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A34EA69-AE14-46CF-9432-910DEFD04E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B011005-F408-434B-B7C8-2FAF40EAC7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47D4D89-4AEF-4375-9702-A1E9A1C631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21D2DCB-9115-4C12-A6A6-DDBD93986F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55D5437-F895-41FA-8321-DD61467505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92D6FD0-5112-4B21-9101-6D20203BD8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FAD7A7F-EAB3-4DDD-9CE7-954D0FB48C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4DA889D-F45A-49FB-8828-926976B321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06027A4-8262-418B-940F-3D2AAF2474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C487C28-6DE6-436F-B956-F339E50373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9614202021401010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17451" y="1574432"/>
            <a:ext cx="6939686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氢燃料电池后备电源项目经营分析报告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17451" y="5208092"/>
            <a:ext cx="3196742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17451" y="5689900"/>
            <a:ext cx="3489350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XX-01-19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项目背景与市场分析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产品研发与技术创新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生产制造与供应链管理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市场营销策略与客户关系管理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财务管理与风险防范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组织架构与人力资源管理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项目背景与市场分析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技术成熟度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氢燃料电池技术经过多年发展，已逐渐成熟，并在多个领域得到应用，如交通、电力等。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研发动态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各国政府和企业纷纷加大投入，推动氢燃料电池技术的研发和创新，以提高其性能、降低成本。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产业链配套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随着氢燃料电池技术的不断发展，相关产业链也在逐步完善，包括氢气生产、储存、运输、燃料电池生产等。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氢燃料电池技术发展现状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随着5G、数据中心等基础设施建设的不断推进，后备电源市场需求持续增长。同时，环保要求的提高也推动了清洁能源后备电源市场的发展。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市场需求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未来，后备电源市场将呈现以下趋势：一是高可靠性、高效率、高功率密度将成为产品核心竞争力；二是智能化、网络化将成为产品发展新方向；三是绿色环保、可持续发展将成为行业共识。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趋势分析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后备电源市场需求及趋势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政策法规对项目影响</a:t>
              </a:r>
            </a:p>
          </p:txBody>
        </p:sp>
      </p:grpSp>
      <p:sp>
        <p:nvSpPr>
          <p:cNvPr id="43" name="TextBox 43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政策支持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各国政府纷纷出台政策，鼓励和支持氢燃料电池技术的发展和应用，如提供财政补贴、税收优惠等。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法规限制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在某些国家和地区，可能存在对氢燃料电池技术应用的法规限制，如安全标准、环保要求等。这些限制可能会对项目的实施和运营产生一定影响。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竞争格局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目前，氢燃料电池后备电源市场呈现多元化竞争格局，包括国际知名企业和国内优秀企业在内的众多企业参与其中。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主要参与者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主要参与者包括国际知名燃料电池生产企业、国内优秀燃料电池生产企业以及上下游产业链相关企业等。这些企业在技术研发、产品推广、市场拓展等方面具有较强实力。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竞争格局与主要参与者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产品研发与技术创新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电解质膜技术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成功研发出高性能、低成本的电解质膜，提高了氢燃料电池的效率和稳定性。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电极材料研究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通过优化电极材料配方和制备工艺，提高了电极的催化活性和稳定性，降低了成本。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系统集成技术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实现了氢燃料电池系统的高效集成，提高了系统的整体性能和可靠性。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氢燃料电池关键技术研发进展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模块化设计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采用模块化设计理念，实现了不同功率等级的后备电源产品的快速定制和生产。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高效能量转换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优化电源管理系统，提高能量转换效率，降低能耗和温升。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智能化监控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引入先进的传感器和控制系统，实现对后备电源工作状态的实时监测和智能管理。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后备电源产品设计及优化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659243" y="3119345"/>
            <a:ext cx="5783287" cy="1160526"/>
            <a:chOff x="5659243" y="3119345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659243" y="3119345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技术秘密保护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659243" y="3577688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建立完善的技术秘密保护制度，确保关键技术信息的保密和安全。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659243" y="4772000"/>
            <a:ext cx="5783287" cy="1160526"/>
            <a:chOff x="5659243" y="4772000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659243" y="477200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合作与转让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659243" y="5230343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积极寻求与产业链上下游企业的合作，推动技术成果的转化和应用。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482093" y="4861535"/>
            <a:ext cx="810236" cy="810236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659243" y="1470704"/>
            <a:ext cx="5783287" cy="1160526"/>
            <a:chOff x="5659243" y="1470704"/>
            <a:chExt cx="5783287" cy="1160526"/>
          </a:xfrm>
        </p:grpSpPr>
        <p:sp>
          <p:nvSpPr>
            <p:cNvPr id="10" name="TextBox 10"/>
            <p:cNvSpPr txBox="1"/>
            <p:nvPr/>
          </p:nvSpPr>
          <p:spPr>
            <a:xfrm>
              <a:off x="5659243" y="14707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专利申请与授权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59243" y="19290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积极申请国内外专利，目前已获得多项发明专利和实用新型专利授权，保护了核心技术的知识产权。</a:t>
              </a:r>
            </a:p>
          </p:txBody>
        </p:sp>
      </p:grpSp>
      <p:sp>
        <p:nvSpPr>
          <p:cNvPr id="12" name="Freeform 12"/>
          <p:cNvSpPr/>
          <p:nvPr/>
        </p:nvSpPr>
        <p:spPr>
          <a:xfrm>
            <a:off x="4610240" y="4989683"/>
            <a:ext cx="553940" cy="553940"/>
          </a:xfrm>
          <a:custGeom>
            <a:rect l="l" t="t" r="r" b="b"/>
            <a:pathLst>
              <a:path w="304800" h="304800">
                <a:moveTo>
                  <a:pt x="190033" y="152400"/>
                </a:moveTo>
                <a:cubicBezTo>
                  <a:pt x="190033" y="90992"/>
                  <a:pt x="221771" y="56493"/>
                  <a:pt x="221771" y="56493"/>
                </a:cubicBezTo>
                <a:cubicBezTo>
                  <a:pt x="221771" y="56493"/>
                  <a:pt x="193758" y="33766"/>
                  <a:pt x="151924" y="33766"/>
                </a:cubicBezTo>
                <a:cubicBezTo>
                  <a:pt x="110090" y="33766"/>
                  <a:pt x="82067" y="56512"/>
                  <a:pt x="82067" y="56512"/>
                </a:cubicBezTo>
                <a:cubicBezTo>
                  <a:pt x="82067" y="56512"/>
                  <a:pt x="114376" y="82753"/>
                  <a:pt x="114376" y="152400"/>
                </a:cubicBezTo>
                <a:cubicBezTo>
                  <a:pt x="114376" y="219608"/>
                  <a:pt x="81858" y="248145"/>
                  <a:pt x="81858" y="248145"/>
                </a:cubicBezTo>
                <a:cubicBezTo>
                  <a:pt x="81858" y="248145"/>
                  <a:pt x="115662" y="271034"/>
                  <a:pt x="151924" y="271034"/>
                </a:cubicBezTo>
                <a:cubicBezTo>
                  <a:pt x="189043" y="271034"/>
                  <a:pt x="221799" y="248269"/>
                  <a:pt x="221799" y="248269"/>
                </a:cubicBezTo>
                <a:cubicBezTo>
                  <a:pt x="221799" y="248269"/>
                  <a:pt x="190033" y="218503"/>
                  <a:pt x="190033" y="152400"/>
                </a:cubicBezTo>
                <a:close/>
                <a:moveTo>
                  <a:pt x="74095" y="62789"/>
                </a:moveTo>
                <a:cubicBezTo>
                  <a:pt x="74095" y="62789"/>
                  <a:pt x="34633" y="86839"/>
                  <a:pt x="34633" y="152800"/>
                </a:cubicBezTo>
                <a:cubicBezTo>
                  <a:pt x="34633" y="218751"/>
                  <a:pt x="74533" y="240335"/>
                  <a:pt x="74533" y="240335"/>
                </a:cubicBezTo>
                <a:cubicBezTo>
                  <a:pt x="74533" y="240335"/>
                  <a:pt x="103613" y="218742"/>
                  <a:pt x="103613" y="152800"/>
                </a:cubicBezTo>
                <a:cubicBezTo>
                  <a:pt x="103613" y="86839"/>
                  <a:pt x="74095" y="62789"/>
                  <a:pt x="74095" y="62789"/>
                </a:cubicBezTo>
                <a:close/>
                <a:moveTo>
                  <a:pt x="229753" y="64570"/>
                </a:moveTo>
                <a:cubicBezTo>
                  <a:pt x="229753" y="64570"/>
                  <a:pt x="200244" y="86839"/>
                  <a:pt x="200244" y="152800"/>
                </a:cubicBezTo>
                <a:cubicBezTo>
                  <a:pt x="200244" y="218751"/>
                  <a:pt x="229305" y="240335"/>
                  <a:pt x="229305" y="240335"/>
                </a:cubicBezTo>
                <a:cubicBezTo>
                  <a:pt x="229305" y="240335"/>
                  <a:pt x="270158" y="218742"/>
                  <a:pt x="270158" y="152800"/>
                </a:cubicBezTo>
                <a:cubicBezTo>
                  <a:pt x="270158" y="86839"/>
                  <a:pt x="229753" y="64570"/>
                  <a:pt x="229753" y="6457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482093" y="3221072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482093" y="156013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666510" y="1762961"/>
            <a:ext cx="405314" cy="405314"/>
          </a:xfrm>
          <a:custGeom>
            <a:rect l="l" t="t" r="r" b="b"/>
            <a:pathLst>
              <a:path w="304800" h="304800">
                <a:moveTo>
                  <a:pt x="173841" y="122930"/>
                </a:moveTo>
                <a:cubicBezTo>
                  <a:pt x="179718" y="102937"/>
                  <a:pt x="177232" y="81020"/>
                  <a:pt x="166392" y="62665"/>
                </a:cubicBezTo>
                <a:cubicBezTo>
                  <a:pt x="166630" y="62998"/>
                  <a:pt x="62770" y="167697"/>
                  <a:pt x="62027" y="167040"/>
                </a:cubicBezTo>
                <a:cubicBezTo>
                  <a:pt x="80077" y="177698"/>
                  <a:pt x="101994" y="180699"/>
                  <a:pt x="121720" y="175193"/>
                </a:cubicBezTo>
                <a:cubicBezTo>
                  <a:pt x="121577" y="174689"/>
                  <a:pt x="173422" y="122853"/>
                  <a:pt x="173841" y="122930"/>
                </a:cubicBezTo>
                <a:close/>
                <a:moveTo>
                  <a:pt x="155315" y="45968"/>
                </a:moveTo>
                <a:cubicBezTo>
                  <a:pt x="141322" y="32175"/>
                  <a:pt x="121301" y="22822"/>
                  <a:pt x="100127" y="22822"/>
                </a:cubicBezTo>
                <a:cubicBezTo>
                  <a:pt x="57331" y="22822"/>
                  <a:pt x="22631" y="57607"/>
                  <a:pt x="22631" y="100508"/>
                </a:cubicBezTo>
                <a:cubicBezTo>
                  <a:pt x="22631" y="121444"/>
                  <a:pt x="32156" y="141713"/>
                  <a:pt x="45587" y="155686"/>
                </a:cubicBezTo>
                <a:cubicBezTo>
                  <a:pt x="45615" y="155686"/>
                  <a:pt x="154657" y="46863"/>
                  <a:pt x="155315" y="45968"/>
                </a:cubicBezTo>
                <a:close/>
                <a:moveTo>
                  <a:pt x="264909" y="252089"/>
                </a:moveTo>
                <a:cubicBezTo>
                  <a:pt x="264909" y="252089"/>
                  <a:pt x="267443" y="230200"/>
                  <a:pt x="261128" y="223885"/>
                </a:cubicBezTo>
                <a:cubicBezTo>
                  <a:pt x="260709" y="223466"/>
                  <a:pt x="188300" y="135065"/>
                  <a:pt x="188300" y="135065"/>
                </a:cubicBezTo>
                <a:lnTo>
                  <a:pt x="134417" y="188947"/>
                </a:lnTo>
                <a:lnTo>
                  <a:pt x="222818" y="262185"/>
                </a:lnTo>
                <a:cubicBezTo>
                  <a:pt x="228714" y="268919"/>
                  <a:pt x="251441" y="265557"/>
                  <a:pt x="251441" y="265557"/>
                </a:cubicBezTo>
                <a:lnTo>
                  <a:pt x="269538" y="281978"/>
                </a:lnTo>
                <a:lnTo>
                  <a:pt x="282169" y="269348"/>
                </a:lnTo>
                <a:lnTo>
                  <a:pt x="264909" y="2520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4678702" y="3406734"/>
            <a:ext cx="424244" cy="424244"/>
          </a:xfrm>
          <a:custGeom>
            <a:rect l="l" t="t" r="r" b="b"/>
            <a:pathLst>
              <a:path w="304800" h="304800">
                <a:moveTo>
                  <a:pt x="167640" y="106680"/>
                </a:moveTo>
                <a:lnTo>
                  <a:pt x="189586" y="139598"/>
                </a:lnTo>
                <a:cubicBezTo>
                  <a:pt x="194310" y="146761"/>
                  <a:pt x="204978" y="152400"/>
                  <a:pt x="213512" y="152400"/>
                </a:cubicBezTo>
                <a:lnTo>
                  <a:pt x="259080" y="152400"/>
                </a:lnTo>
                <a:lnTo>
                  <a:pt x="259080" y="121920"/>
                </a:lnTo>
                <a:lnTo>
                  <a:pt x="213360" y="121920"/>
                </a:lnTo>
                <a:lnTo>
                  <a:pt x="191414" y="89002"/>
                </a:lnTo>
                <a:cubicBezTo>
                  <a:pt x="185452" y="80686"/>
                  <a:pt x="178394" y="73628"/>
                  <a:pt x="170345" y="67847"/>
                </a:cubicBezTo>
                <a:lnTo>
                  <a:pt x="170069" y="67666"/>
                </a:lnTo>
                <a:lnTo>
                  <a:pt x="149952" y="54254"/>
                </a:lnTo>
                <a:cubicBezTo>
                  <a:pt x="146104" y="51911"/>
                  <a:pt x="141446" y="50521"/>
                  <a:pt x="136465" y="50521"/>
                </a:cubicBezTo>
                <a:cubicBezTo>
                  <a:pt x="131912" y="50521"/>
                  <a:pt x="127635" y="51683"/>
                  <a:pt x="123911" y="53721"/>
                </a:cubicBezTo>
                <a:lnTo>
                  <a:pt x="124044" y="53654"/>
                </a:lnTo>
                <a:lnTo>
                  <a:pt x="60950" y="91450"/>
                </a:lnTo>
                <a:lnTo>
                  <a:pt x="60950" y="167650"/>
                </a:lnTo>
                <a:lnTo>
                  <a:pt x="91430" y="167650"/>
                </a:lnTo>
                <a:lnTo>
                  <a:pt x="91430" y="106690"/>
                </a:lnTo>
                <a:lnTo>
                  <a:pt x="121910" y="91450"/>
                </a:lnTo>
                <a:lnTo>
                  <a:pt x="76190" y="304810"/>
                </a:lnTo>
                <a:lnTo>
                  <a:pt x="106670" y="304810"/>
                </a:lnTo>
                <a:lnTo>
                  <a:pt x="142484" y="188224"/>
                </a:lnTo>
                <a:lnTo>
                  <a:pt x="167630" y="213370"/>
                </a:lnTo>
                <a:lnTo>
                  <a:pt x="167630" y="304810"/>
                </a:lnTo>
                <a:lnTo>
                  <a:pt x="198110" y="304810"/>
                </a:lnTo>
                <a:lnTo>
                  <a:pt x="198110" y="182890"/>
                </a:lnTo>
                <a:lnTo>
                  <a:pt x="156962" y="141742"/>
                </a:lnTo>
                <a:lnTo>
                  <a:pt x="167630" y="106690"/>
                </a:lnTo>
                <a:close/>
                <a:moveTo>
                  <a:pt x="182880" y="60960"/>
                </a:moveTo>
                <a:cubicBezTo>
                  <a:pt x="199711" y="60960"/>
                  <a:pt x="213360" y="47311"/>
                  <a:pt x="213360" y="30480"/>
                </a:cubicBezTo>
                <a:cubicBezTo>
                  <a:pt x="213360" y="13649"/>
                  <a:pt x="199711" y="0"/>
                  <a:pt x="182880" y="0"/>
                </a:cubicBezTo>
                <a:lnTo>
                  <a:pt x="182880" y="0"/>
                </a:lnTo>
                <a:cubicBezTo>
                  <a:pt x="166049" y="0"/>
                  <a:pt x="152400" y="13649"/>
                  <a:pt x="152400" y="30480"/>
                </a:cubicBezTo>
                <a:cubicBezTo>
                  <a:pt x="152400" y="47311"/>
                  <a:pt x="166049" y="60960"/>
                  <a:pt x="182880" y="60960"/>
                </a:cubicBezTo>
                <a:lnTo>
                  <a:pt x="18288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70539" y="2236546"/>
            <a:ext cx="2648574" cy="2933980"/>
          </a:xfrm>
          <a:custGeom>
            <a:rect l="l" t="t" r="r" b="b"/>
            <a:pathLst>
              <a:path w="1905000" h="1905000">
                <a:moveTo>
                  <a:pt x="0" y="952500"/>
                </a:moveTo>
                <a:lnTo>
                  <a:pt x="476250" y="190500"/>
                </a:lnTo>
                <a:lnTo>
                  <a:pt x="1428750" y="190500"/>
                </a:lnTo>
                <a:lnTo>
                  <a:pt x="1905000" y="952500"/>
                </a:lnTo>
                <a:lnTo>
                  <a:pt x="1428750" y="1714500"/>
                </a:lnTo>
                <a:lnTo>
                  <a:pt x="476250" y="17145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  <a:ln w="7620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655515" y="3001353"/>
            <a:ext cx="1278622" cy="119519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知识产权保护情况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417" r="15417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创新团队建设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产学研合作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创新平台搭建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国际合作与交流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创新驱动发展战略实施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组建专业的研发团队，引进高端人才，提升整体研发实力。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建设高水平的实验室和测试中心，为产品研发和技术创新提供有力支撑。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与高校、科研机构建立紧密的产学研合作关系，共同推动氢燃料电池技术的研发和应用。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积极参与国际交流与合作，跟踪国际前沿技术动态，提升国际竞争力。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生产制造与供应链管理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103852" y="4838783"/>
            <a:ext cx="10266726" cy="1333500"/>
            <a:chOff x="1103852" y="4838783"/>
            <a:chExt cx="10266726" cy="1333500"/>
          </a:xfrm>
        </p:grpSpPr>
        <p:sp>
          <p:nvSpPr>
            <p:cNvPr id="3" name="AutoShape 3"/>
            <p:cNvSpPr/>
            <p:nvPr/>
          </p:nvSpPr>
          <p:spPr>
            <a:xfrm>
              <a:off x="2377205" y="4838783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 rot="10800000">
              <a:off x="1103852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 rot="10800000">
              <a:off x="9159730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031730" y="3081147"/>
            <a:ext cx="10266726" cy="1333500"/>
            <a:chOff x="1031730" y="3081147"/>
            <a:chExt cx="10266726" cy="1333500"/>
          </a:xfrm>
        </p:grpSpPr>
        <p:sp>
          <p:nvSpPr>
            <p:cNvPr id="7" name="AutoShape 7"/>
            <p:cNvSpPr/>
            <p:nvPr/>
          </p:nvSpPr>
          <p:spPr>
            <a:xfrm>
              <a:off x="2305083" y="3081147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 rot="10800000">
              <a:off x="1031730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 rot="10800000">
              <a:off x="9087608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1103852" y="1348302"/>
            <a:ext cx="10266726" cy="1333500"/>
            <a:chOff x="1103852" y="1348302"/>
            <a:chExt cx="10266726" cy="1333500"/>
          </a:xfrm>
        </p:grpSpPr>
        <p:sp>
          <p:nvSpPr>
            <p:cNvPr id="11" name="AutoShape 11"/>
            <p:cNvSpPr/>
            <p:nvPr/>
          </p:nvSpPr>
          <p:spPr>
            <a:xfrm>
              <a:off x="2377205" y="1348302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 rot="10800000">
              <a:off x="1103852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 rot="10800000">
              <a:off x="9159730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997333" y="3400044"/>
            <a:ext cx="685705" cy="695706"/>
            <a:chOff x="9997333" y="3400044"/>
            <a:chExt cx="685705" cy="695706"/>
          </a:xfrm>
        </p:grpSpPr>
        <p:sp>
          <p:nvSpPr>
            <p:cNvPr id="15" name="Freeform 15"/>
            <p:cNvSpPr/>
            <p:nvPr/>
          </p:nvSpPr>
          <p:spPr>
            <a:xfrm>
              <a:off x="10034290" y="3847243"/>
              <a:ext cx="87725" cy="163068"/>
            </a:xfrm>
            <a:custGeom>
              <a:rect l="l" t="t" r="r" b="b"/>
              <a:pathLst>
                <a:path w="118" h="218">
                  <a:moveTo>
                    <a:pt x="0" y="183"/>
                  </a:moveTo>
                  <a:cubicBezTo>
                    <a:pt x="0" y="200"/>
                    <a:pt x="8" y="217"/>
                    <a:pt x="25" y="217"/>
                  </a:cubicBezTo>
                  <a:cubicBezTo>
                    <a:pt x="84" y="217"/>
                    <a:pt x="84" y="217"/>
                    <a:pt x="84" y="217"/>
                  </a:cubicBezTo>
                  <a:cubicBezTo>
                    <a:pt x="100" y="217"/>
                    <a:pt x="117" y="200"/>
                    <a:pt x="117" y="183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17" y="91"/>
                    <a:pt x="17" y="91"/>
                    <a:pt x="17" y="91"/>
                  </a:cubicBezTo>
                  <a:cubicBezTo>
                    <a:pt x="0" y="75"/>
                    <a:pt x="0" y="75"/>
                    <a:pt x="0" y="75"/>
                  </a:cubicBezTo>
                  <a:lnTo>
                    <a:pt x="0" y="183"/>
                  </a:lnTo>
                  <a:close/>
                  <a:moveTo>
                    <a:pt x="0" y="183"/>
                  </a:moveTo>
                  <a:lnTo>
                    <a:pt x="0" y="18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10177260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0" y="301"/>
                  </a:moveTo>
                  <a:cubicBezTo>
                    <a:pt x="0" y="318"/>
                    <a:pt x="17" y="335"/>
                    <a:pt x="34" y="335"/>
                  </a:cubicBezTo>
                  <a:cubicBezTo>
                    <a:pt x="84" y="335"/>
                    <a:pt x="84" y="335"/>
                    <a:pt x="84" y="335"/>
                  </a:cubicBezTo>
                  <a:cubicBezTo>
                    <a:pt x="101" y="335"/>
                    <a:pt x="117" y="318"/>
                    <a:pt x="117" y="301"/>
                  </a:cubicBezTo>
                  <a:cubicBezTo>
                    <a:pt x="117" y="76"/>
                    <a:pt x="117" y="76"/>
                    <a:pt x="117" y="76"/>
                  </a:cubicBezTo>
                  <a:cubicBezTo>
                    <a:pt x="42" y="0"/>
                    <a:pt x="42" y="0"/>
                    <a:pt x="42" y="0"/>
                  </a:cubicBezTo>
                  <a:cubicBezTo>
                    <a:pt x="0" y="42"/>
                    <a:pt x="0" y="42"/>
                    <a:pt x="0" y="42"/>
                  </a:cubicBezTo>
                  <a:lnTo>
                    <a:pt x="0" y="301"/>
                  </a:lnTo>
                  <a:close/>
                  <a:moveTo>
                    <a:pt x="0" y="301"/>
                  </a:moveTo>
                  <a:lnTo>
                    <a:pt x="0" y="30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10320231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92" y="335"/>
                  </a:moveTo>
                  <a:cubicBezTo>
                    <a:pt x="108" y="335"/>
                    <a:pt x="117" y="318"/>
                    <a:pt x="117" y="301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0" y="118"/>
                    <a:pt x="0" y="118"/>
                    <a:pt x="0" y="118"/>
                  </a:cubicBezTo>
                  <a:cubicBezTo>
                    <a:pt x="0" y="301"/>
                    <a:pt x="0" y="301"/>
                    <a:pt x="0" y="301"/>
                  </a:cubicBezTo>
                  <a:cubicBezTo>
                    <a:pt x="0" y="318"/>
                    <a:pt x="16" y="335"/>
                    <a:pt x="33" y="335"/>
                  </a:cubicBezTo>
                  <a:lnTo>
                    <a:pt x="92" y="335"/>
                  </a:lnTo>
                  <a:close/>
                  <a:moveTo>
                    <a:pt x="92" y="335"/>
                  </a:moveTo>
                  <a:lnTo>
                    <a:pt x="92" y="33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10459962" y="3670840"/>
              <a:ext cx="94202" cy="342805"/>
            </a:xfrm>
            <a:custGeom>
              <a:rect l="l" t="t" r="r" b="b"/>
              <a:pathLst>
                <a:path w="125" h="452">
                  <a:moveTo>
                    <a:pt x="0" y="41"/>
                  </a:moveTo>
                  <a:cubicBezTo>
                    <a:pt x="0" y="417"/>
                    <a:pt x="0" y="417"/>
                    <a:pt x="0" y="417"/>
                  </a:cubicBezTo>
                  <a:cubicBezTo>
                    <a:pt x="0" y="434"/>
                    <a:pt x="17" y="451"/>
                    <a:pt x="33" y="451"/>
                  </a:cubicBezTo>
                  <a:cubicBezTo>
                    <a:pt x="92" y="451"/>
                    <a:pt x="92" y="451"/>
                    <a:pt x="92" y="451"/>
                  </a:cubicBezTo>
                  <a:cubicBezTo>
                    <a:pt x="109" y="451"/>
                    <a:pt x="125" y="434"/>
                    <a:pt x="125" y="417"/>
                  </a:cubicBezTo>
                  <a:cubicBezTo>
                    <a:pt x="125" y="66"/>
                    <a:pt x="125" y="66"/>
                    <a:pt x="125" y="66"/>
                  </a:cubicBezTo>
                  <a:cubicBezTo>
                    <a:pt x="50" y="0"/>
                    <a:pt x="50" y="0"/>
                    <a:pt x="50" y="0"/>
                  </a:cubicBezTo>
                  <a:lnTo>
                    <a:pt x="0" y="41"/>
                  </a:lnTo>
                  <a:close/>
                  <a:moveTo>
                    <a:pt x="0" y="41"/>
                  </a:moveTo>
                  <a:lnTo>
                    <a:pt x="0" y="4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10011525" y="3517678"/>
              <a:ext cx="536162" cy="342805"/>
            </a:xfrm>
            <a:custGeom>
              <a:rect l="l" t="t" r="r" b="b"/>
              <a:pathLst>
                <a:path w="728" h="452">
                  <a:moveTo>
                    <a:pt x="234" y="284"/>
                  </a:moveTo>
                  <a:cubicBezTo>
                    <a:pt x="250" y="267"/>
                    <a:pt x="276" y="267"/>
                    <a:pt x="292" y="284"/>
                  </a:cubicBezTo>
                  <a:cubicBezTo>
                    <a:pt x="359" y="351"/>
                    <a:pt x="359" y="351"/>
                    <a:pt x="359" y="351"/>
                  </a:cubicBezTo>
                  <a:cubicBezTo>
                    <a:pt x="376" y="368"/>
                    <a:pt x="384" y="368"/>
                    <a:pt x="401" y="368"/>
                  </a:cubicBezTo>
                  <a:cubicBezTo>
                    <a:pt x="418" y="368"/>
                    <a:pt x="426" y="368"/>
                    <a:pt x="434" y="351"/>
                  </a:cubicBezTo>
                  <a:cubicBezTo>
                    <a:pt x="660" y="134"/>
                    <a:pt x="660" y="134"/>
                    <a:pt x="660" y="134"/>
                  </a:cubicBezTo>
                  <a:cubicBezTo>
                    <a:pt x="694" y="167"/>
                    <a:pt x="694" y="167"/>
                    <a:pt x="694" y="167"/>
                  </a:cubicBezTo>
                  <a:cubicBezTo>
                    <a:pt x="702" y="175"/>
                    <a:pt x="710" y="175"/>
                    <a:pt x="710" y="175"/>
                  </a:cubicBezTo>
                  <a:cubicBezTo>
                    <a:pt x="719" y="175"/>
                    <a:pt x="727" y="167"/>
                    <a:pt x="727" y="159"/>
                  </a:cubicBezTo>
                  <a:cubicBezTo>
                    <a:pt x="727" y="33"/>
                    <a:pt x="727" y="33"/>
                    <a:pt x="727" y="33"/>
                  </a:cubicBezTo>
                  <a:cubicBezTo>
                    <a:pt x="727" y="25"/>
                    <a:pt x="727" y="16"/>
                    <a:pt x="719" y="8"/>
                  </a:cubicBezTo>
                  <a:cubicBezTo>
                    <a:pt x="710" y="0"/>
                    <a:pt x="702" y="0"/>
                    <a:pt x="694" y="0"/>
                  </a:cubicBezTo>
                  <a:cubicBezTo>
                    <a:pt x="568" y="0"/>
                    <a:pt x="568" y="0"/>
                    <a:pt x="568" y="0"/>
                  </a:cubicBezTo>
                  <a:cubicBezTo>
                    <a:pt x="560" y="0"/>
                    <a:pt x="551" y="0"/>
                    <a:pt x="551" y="8"/>
                  </a:cubicBezTo>
                  <a:cubicBezTo>
                    <a:pt x="543" y="16"/>
                    <a:pt x="551" y="25"/>
                    <a:pt x="551" y="33"/>
                  </a:cubicBezTo>
                  <a:cubicBezTo>
                    <a:pt x="585" y="58"/>
                    <a:pt x="585" y="58"/>
                    <a:pt x="585" y="58"/>
                  </a:cubicBezTo>
                  <a:cubicBezTo>
                    <a:pt x="426" y="217"/>
                    <a:pt x="426" y="217"/>
                    <a:pt x="426" y="217"/>
                  </a:cubicBezTo>
                  <a:cubicBezTo>
                    <a:pt x="426" y="225"/>
                    <a:pt x="409" y="225"/>
                    <a:pt x="401" y="225"/>
                  </a:cubicBezTo>
                  <a:cubicBezTo>
                    <a:pt x="393" y="225"/>
                    <a:pt x="376" y="225"/>
                    <a:pt x="368" y="217"/>
                  </a:cubicBezTo>
                  <a:cubicBezTo>
                    <a:pt x="292" y="142"/>
                    <a:pt x="292" y="142"/>
                    <a:pt x="292" y="142"/>
                  </a:cubicBezTo>
                  <a:cubicBezTo>
                    <a:pt x="276" y="125"/>
                    <a:pt x="250" y="125"/>
                    <a:pt x="234" y="142"/>
                  </a:cubicBezTo>
                  <a:cubicBezTo>
                    <a:pt x="8" y="359"/>
                    <a:pt x="8" y="359"/>
                    <a:pt x="8" y="359"/>
                  </a:cubicBezTo>
                  <a:cubicBezTo>
                    <a:pt x="0" y="368"/>
                    <a:pt x="0" y="384"/>
                    <a:pt x="0" y="393"/>
                  </a:cubicBezTo>
                  <a:cubicBezTo>
                    <a:pt x="0" y="410"/>
                    <a:pt x="0" y="418"/>
                    <a:pt x="8" y="426"/>
                  </a:cubicBezTo>
                  <a:cubicBezTo>
                    <a:pt x="25" y="435"/>
                    <a:pt x="25" y="435"/>
                    <a:pt x="25" y="435"/>
                  </a:cubicBezTo>
                  <a:cubicBezTo>
                    <a:pt x="41" y="451"/>
                    <a:pt x="67" y="451"/>
                    <a:pt x="83" y="435"/>
                  </a:cubicBezTo>
                  <a:lnTo>
                    <a:pt x="234" y="284"/>
                  </a:lnTo>
                  <a:close/>
                  <a:moveTo>
                    <a:pt x="234" y="284"/>
                  </a:moveTo>
                  <a:lnTo>
                    <a:pt x="234" y="28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9997333" y="3400044"/>
              <a:ext cx="685705" cy="695706"/>
            </a:xfrm>
            <a:custGeom>
              <a:rect l="l" t="t" r="r" b="b"/>
              <a:pathLst>
                <a:path w="929" h="921">
                  <a:moveTo>
                    <a:pt x="887" y="0"/>
                  </a:moveTo>
                  <a:cubicBezTo>
                    <a:pt x="862" y="0"/>
                    <a:pt x="836" y="26"/>
                    <a:pt x="836" y="50"/>
                  </a:cubicBezTo>
                  <a:cubicBezTo>
                    <a:pt x="836" y="837"/>
                    <a:pt x="836" y="837"/>
                    <a:pt x="836" y="837"/>
                  </a:cubicBezTo>
                  <a:cubicBezTo>
                    <a:pt x="51" y="837"/>
                    <a:pt x="51" y="837"/>
                    <a:pt x="51" y="837"/>
                  </a:cubicBezTo>
                  <a:cubicBezTo>
                    <a:pt x="26" y="837"/>
                    <a:pt x="0" y="853"/>
                    <a:pt x="0" y="878"/>
                  </a:cubicBezTo>
                  <a:cubicBezTo>
                    <a:pt x="0" y="903"/>
                    <a:pt x="26" y="920"/>
                    <a:pt x="51" y="920"/>
                  </a:cubicBezTo>
                  <a:cubicBezTo>
                    <a:pt x="887" y="920"/>
                    <a:pt x="887" y="920"/>
                    <a:pt x="887" y="920"/>
                  </a:cubicBezTo>
                  <a:cubicBezTo>
                    <a:pt x="912" y="920"/>
                    <a:pt x="928" y="903"/>
                    <a:pt x="928" y="878"/>
                  </a:cubicBezTo>
                  <a:cubicBezTo>
                    <a:pt x="928" y="50"/>
                    <a:pt x="928" y="50"/>
                    <a:pt x="928" y="50"/>
                  </a:cubicBezTo>
                  <a:cubicBezTo>
                    <a:pt x="928" y="26"/>
                    <a:pt x="903" y="0"/>
                    <a:pt x="887" y="0"/>
                  </a:cubicBezTo>
                  <a:close/>
                  <a:moveTo>
                    <a:pt x="887" y="0"/>
                  </a:moveTo>
                  <a:lnTo>
                    <a:pt x="887" y="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1" name="Freeform 21"/>
          <p:cNvSpPr/>
          <p:nvPr/>
        </p:nvSpPr>
        <p:spPr>
          <a:xfrm>
            <a:off x="1935480" y="1646434"/>
            <a:ext cx="719895" cy="555403"/>
          </a:xfrm>
          <a:custGeom>
            <a:rect l="l" t="t" r="r" b="b"/>
            <a:pathLst>
              <a:path w="67" h="60">
                <a:moveTo>
                  <a:pt x="53" y="2"/>
                </a:moveTo>
                <a:cubicBezTo>
                  <a:pt x="53" y="1"/>
                  <a:pt x="52" y="0"/>
                  <a:pt x="51" y="0"/>
                </a:cubicBezTo>
                <a:cubicBezTo>
                  <a:pt x="46" y="0"/>
                  <a:pt x="46" y="0"/>
                  <a:pt x="46" y="0"/>
                </a:cubicBezTo>
                <a:cubicBezTo>
                  <a:pt x="45" y="0"/>
                  <a:pt x="44" y="1"/>
                  <a:pt x="44" y="2"/>
                </a:cubicBezTo>
                <a:cubicBezTo>
                  <a:pt x="44" y="5"/>
                  <a:pt x="44" y="5"/>
                  <a:pt x="44" y="5"/>
                </a:cubicBezTo>
                <a:cubicBezTo>
                  <a:pt x="53" y="14"/>
                  <a:pt x="53" y="14"/>
                  <a:pt x="53" y="14"/>
                </a:cubicBezTo>
                <a:lnTo>
                  <a:pt x="53" y="2"/>
                </a:lnTo>
                <a:close/>
                <a:moveTo>
                  <a:pt x="66" y="31"/>
                </a:moveTo>
                <a:cubicBezTo>
                  <a:pt x="36" y="2"/>
                  <a:pt x="36" y="2"/>
                  <a:pt x="36" y="2"/>
                </a:cubicBezTo>
                <a:cubicBezTo>
                  <a:pt x="35" y="0"/>
                  <a:pt x="33" y="0"/>
                  <a:pt x="31" y="2"/>
                </a:cubicBezTo>
                <a:cubicBezTo>
                  <a:pt x="2" y="31"/>
                  <a:pt x="2" y="31"/>
                  <a:pt x="2" y="31"/>
                </a:cubicBezTo>
                <a:cubicBezTo>
                  <a:pt x="0" y="33"/>
                  <a:pt x="0" y="35"/>
                  <a:pt x="2" y="36"/>
                </a:cubicBezTo>
                <a:cubicBezTo>
                  <a:pt x="2" y="37"/>
                  <a:pt x="3" y="37"/>
                  <a:pt x="4" y="37"/>
                </a:cubicBezTo>
                <a:cubicBezTo>
                  <a:pt x="5" y="37"/>
                  <a:pt x="6" y="37"/>
                  <a:pt x="7" y="36"/>
                </a:cubicBezTo>
                <a:cubicBezTo>
                  <a:pt x="34" y="9"/>
                  <a:pt x="34" y="9"/>
                  <a:pt x="34" y="9"/>
                </a:cubicBezTo>
                <a:cubicBezTo>
                  <a:pt x="61" y="36"/>
                  <a:pt x="61" y="36"/>
                  <a:pt x="61" y="36"/>
                </a:cubicBezTo>
                <a:cubicBezTo>
                  <a:pt x="62" y="38"/>
                  <a:pt x="65" y="38"/>
                  <a:pt x="66" y="36"/>
                </a:cubicBezTo>
                <a:cubicBezTo>
                  <a:pt x="67" y="35"/>
                  <a:pt x="67" y="33"/>
                  <a:pt x="66" y="31"/>
                </a:cubicBezTo>
                <a:close/>
                <a:moveTo>
                  <a:pt x="9" y="37"/>
                </a:moveTo>
                <a:cubicBezTo>
                  <a:pt x="9" y="57"/>
                  <a:pt x="9" y="57"/>
                  <a:pt x="9" y="57"/>
                </a:cubicBezTo>
                <a:cubicBezTo>
                  <a:pt x="9" y="59"/>
                  <a:pt x="11" y="60"/>
                  <a:pt x="13" y="60"/>
                </a:cubicBezTo>
                <a:cubicBezTo>
                  <a:pt x="28" y="60"/>
                  <a:pt x="28" y="60"/>
                  <a:pt x="28" y="60"/>
                </a:cubicBezTo>
                <a:cubicBezTo>
                  <a:pt x="28" y="42"/>
                  <a:pt x="28" y="42"/>
                  <a:pt x="28" y="42"/>
                </a:cubicBezTo>
                <a:cubicBezTo>
                  <a:pt x="28" y="42"/>
                  <a:pt x="29" y="41"/>
                  <a:pt x="29" y="41"/>
                </a:cubicBezTo>
                <a:cubicBezTo>
                  <a:pt x="38" y="41"/>
                  <a:pt x="38" y="41"/>
                  <a:pt x="38" y="41"/>
                </a:cubicBezTo>
                <a:cubicBezTo>
                  <a:pt x="39" y="41"/>
                  <a:pt x="39" y="42"/>
                  <a:pt x="39" y="42"/>
                </a:cubicBezTo>
                <a:cubicBezTo>
                  <a:pt x="39" y="60"/>
                  <a:pt x="39" y="60"/>
                  <a:pt x="39" y="60"/>
                </a:cubicBezTo>
                <a:cubicBezTo>
                  <a:pt x="55" y="60"/>
                  <a:pt x="55" y="60"/>
                  <a:pt x="55" y="60"/>
                </a:cubicBezTo>
                <a:cubicBezTo>
                  <a:pt x="57" y="60"/>
                  <a:pt x="58" y="59"/>
                  <a:pt x="58" y="57"/>
                </a:cubicBezTo>
                <a:cubicBezTo>
                  <a:pt x="58" y="38"/>
                  <a:pt x="58" y="38"/>
                  <a:pt x="58" y="38"/>
                </a:cubicBezTo>
                <a:cubicBezTo>
                  <a:pt x="34" y="13"/>
                  <a:pt x="34" y="13"/>
                  <a:pt x="34" y="13"/>
                </a:cubicBezTo>
                <a:lnTo>
                  <a:pt x="9" y="37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1975414" y="5261363"/>
            <a:ext cx="613870" cy="6138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生产线规划及产能布局</a:t>
              </a:r>
            </a:p>
          </p:txBody>
        </p:sp>
      </p:grpSp>
      <p:sp>
        <p:nvSpPr>
          <p:cNvPr id="45" name="TextBox 45"/>
          <p:cNvSpPr txBox="1"/>
          <p:nvPr/>
        </p:nvSpPr>
        <p:spPr>
          <a:xfrm>
            <a:off x="3314700" y="5303594"/>
            <a:ext cx="7382690" cy="863070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6000"/>
              </a:lnSpc>
            </a:pPr>
            <a:r>
              <a:rPr lang="en-US" sz="15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综合考虑原材料供应、交通运输、劳动力资源等因素，优化产能布局，降低生产成本，提高生产效率。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3314700" y="4838783"/>
            <a:ext cx="7382690" cy="490334"/>
          </a:xfrm>
          <a:prstGeom prst="rect">
            <a:avLst/>
          </a:prstGeom>
        </p:spPr>
        <p:txBody>
          <a:bodyPr vert="horz" wrap="square" lIns="66008" tIns="33052" rIns="66008" bIns="33052" rtlCol="0" anchor="b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产能布局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3456760" y="1771107"/>
            <a:ext cx="7382690" cy="863070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6000"/>
              </a:lnSpc>
            </a:pPr>
            <a:r>
              <a:rPr lang="en-US" sz="15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根据氢燃料电池后备电源的生产工艺和技术要求，设计高效、灵活的生产线，包括设备选型、工艺流程、生产布局等。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3456760" y="1395927"/>
            <a:ext cx="7293402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生产线设计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1704918" y="3545958"/>
            <a:ext cx="7382690" cy="863070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6000"/>
              </a:lnSpc>
            </a:pPr>
            <a:r>
              <a:rPr lang="en-US" sz="15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根据市场需求和企业发展战略，合理规划氢燃料电池后备电源的产能，确保生产能力与市场需求相匹配。</a:t>
            </a:r>
          </a:p>
        </p:txBody>
      </p:sp>
      <p:sp>
        <p:nvSpPr>
          <p:cNvPr id="50" name="TextBox 50"/>
          <p:cNvSpPr txBox="1"/>
          <p:nvPr/>
        </p:nvSpPr>
        <p:spPr>
          <a:xfrm>
            <a:off x="1704918" y="3081147"/>
            <a:ext cx="7382690" cy="490334"/>
          </a:xfrm>
          <a:prstGeom prst="rect">
            <a:avLst/>
          </a:prstGeom>
        </p:spPr>
        <p:txBody>
          <a:bodyPr vert="horz" wrap="square" lIns="66008" tIns="33052" rIns="66008" bIns="33052" rtlCol="0" anchor="b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产能规划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 rot="16200000">
            <a:off x="2007200" y="2256367"/>
            <a:ext cx="2931584" cy="2931584"/>
          </a:xfrm>
          <a:custGeom>
            <a:rect l="l" t="t" r="r" b="b"/>
            <a:pathLst>
              <a:path w="21600" h="21600">
                <a:moveTo>
                  <a:pt x="2950" y="15226"/>
                </a:moveTo>
                <a:cubicBezTo>
                  <a:pt x="2188" y="13875"/>
                  <a:pt x="1788" y="12351"/>
                  <a:pt x="1788" y="10800"/>
                </a:cubicBezTo>
                <a:cubicBezTo>
                  <a:pt x="1788" y="5822"/>
                  <a:pt x="5822" y="1788"/>
                  <a:pt x="10800" y="1788"/>
                </a:cubicBezTo>
                <a:cubicBezTo>
                  <a:pt x="15777" y="1788"/>
                  <a:pt x="19812" y="5822"/>
                  <a:pt x="19812" y="10800"/>
                </a:cubicBezTo>
                <a:cubicBezTo>
                  <a:pt x="19811" y="12351"/>
                  <a:pt x="19411" y="13875"/>
                  <a:pt x="18649" y="15226"/>
                </a:cubicBezTo>
                <a:lnTo>
                  <a:pt x="20207" y="16105"/>
                </a:lnTo>
                <a:cubicBezTo>
                  <a:pt x="21120" y="14486"/>
                  <a:pt x="21600" y="12658"/>
                  <a:pt x="21600" y="10800"/>
                </a:cubicBezTo>
                <a:cubicBezTo>
                  <a:pt x="21600" y="4835"/>
                  <a:pt x="16764" y="0"/>
                  <a:pt x="10800" y="0"/>
                </a:cubicBezTo>
                <a:cubicBezTo>
                  <a:pt x="4835" y="0"/>
                  <a:pt x="0" y="4835"/>
                  <a:pt x="0" y="10800"/>
                </a:cubicBezTo>
                <a:cubicBezTo>
                  <a:pt x="-1" y="12658"/>
                  <a:pt x="479" y="14486"/>
                  <a:pt x="1392" y="16105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 rot="16426183">
            <a:off x="2243210" y="2494492"/>
            <a:ext cx="2432049" cy="2434167"/>
          </a:xfrm>
          <a:custGeom>
            <a:rect l="l" t="t" r="r" b="b"/>
            <a:pathLst>
              <a:path w="21600" h="21600">
                <a:moveTo>
                  <a:pt x="2643" y="7715"/>
                </a:moveTo>
                <a:cubicBezTo>
                  <a:pt x="3926" y="4323"/>
                  <a:pt x="7173" y="2080"/>
                  <a:pt x="10799" y="2080"/>
                </a:cubicBezTo>
                <a:cubicBezTo>
                  <a:pt x="14426" y="2080"/>
                  <a:pt x="17673" y="4323"/>
                  <a:pt x="18956" y="7715"/>
                </a:cubicBezTo>
                <a:lnTo>
                  <a:pt x="20901" y="6979"/>
                </a:lnTo>
                <a:cubicBezTo>
                  <a:pt x="19313" y="2779"/>
                  <a:pt x="15290" y="-1"/>
                  <a:pt x="10800" y="-1"/>
                </a:cubicBezTo>
                <a:cubicBezTo>
                  <a:pt x="6309" y="-1"/>
                  <a:pt x="2286" y="2779"/>
                  <a:pt x="698" y="6979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 rot="-5400000">
            <a:off x="1752143" y="2015067"/>
            <a:ext cx="3414183" cy="3414184"/>
          </a:xfrm>
          <a:custGeom>
            <a:rect l="l" t="t" r="r" b="b"/>
            <a:pathLst>
              <a:path w="21600" h="21600">
                <a:moveTo>
                  <a:pt x="6106" y="18536"/>
                </a:moveTo>
                <a:cubicBezTo>
                  <a:pt x="3402" y="16896"/>
                  <a:pt x="1751" y="13962"/>
                  <a:pt x="1751" y="10800"/>
                </a:cubicBezTo>
                <a:cubicBezTo>
                  <a:pt x="1751" y="5802"/>
                  <a:pt x="5802" y="1751"/>
                  <a:pt x="10800" y="1751"/>
                </a:cubicBezTo>
                <a:cubicBezTo>
                  <a:pt x="15797" y="1751"/>
                  <a:pt x="19849" y="5802"/>
                  <a:pt x="19849" y="10800"/>
                </a:cubicBezTo>
                <a:cubicBezTo>
                  <a:pt x="19848" y="13962"/>
                  <a:pt x="18197" y="16896"/>
                  <a:pt x="15493" y="18536"/>
                </a:cubicBezTo>
                <a:lnTo>
                  <a:pt x="16401" y="20033"/>
                </a:lnTo>
                <a:cubicBezTo>
                  <a:pt x="19628" y="18075"/>
                  <a:pt x="21600" y="14574"/>
                  <a:pt x="21600" y="10800"/>
                </a:cubicBezTo>
                <a:cubicBezTo>
                  <a:pt x="21600" y="4835"/>
                  <a:pt x="16764" y="0"/>
                  <a:pt x="10800" y="0"/>
                </a:cubicBezTo>
                <a:cubicBezTo>
                  <a:pt x="4835" y="0"/>
                  <a:pt x="0" y="4835"/>
                  <a:pt x="0" y="10800"/>
                </a:cubicBezTo>
                <a:cubicBezTo>
                  <a:pt x="-1" y="14574"/>
                  <a:pt x="1971" y="18075"/>
                  <a:pt x="5198" y="20033"/>
                </a:cubicBezTo>
                <a:lnTo>
                  <a:pt x="6106" y="18536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510528" y="1542295"/>
            <a:ext cx="480060" cy="382734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511480" y="3223760"/>
            <a:ext cx="478346" cy="39941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511480" y="4805669"/>
            <a:ext cx="478346" cy="413650"/>
          </a:xfrm>
          <a:prstGeom prst="rect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802998" y="2871591"/>
            <a:ext cx="1701137" cy="1701137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原材料采购策略及供应商选择</a:t>
              </a:r>
            </a:p>
          </p:txBody>
        </p:sp>
      </p:grpSp>
      <p:sp>
        <p:nvSpPr>
          <p:cNvPr id="31" name="TextBox 31"/>
          <p:cNvSpPr txBox="1"/>
          <p:nvPr/>
        </p:nvSpPr>
        <p:spPr>
          <a:xfrm>
            <a:off x="6384512" y="2015068"/>
            <a:ext cx="5082159" cy="1071601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深入分析氢燃料电池后备电源的原材料需求，包括种类、规格、质量标准等，为采购策略制定提供依据。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7116604" y="3155950"/>
            <a:ext cx="447608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供应商评估与选择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6510528" y="3652633"/>
            <a:ext cx="5082159" cy="1071601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建立供应商评估体系，对潜在供应商进行全面评估，包括质量、价格、交货期、服务等方面，确保选择优质供应商。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116604" y="4743284"/>
            <a:ext cx="447608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采购策略制定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6510528" y="5239966"/>
            <a:ext cx="5082159" cy="1071601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根据原材料需求分析和供应商评估结果，制定合理的采购策略，包括采购方式、采购周期、采购价格等，确保原材料的稳定供应和成本控制。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7116604" y="1472796"/>
            <a:ext cx="447608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原材料需求分析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52335" y="1979346"/>
            <a:ext cx="2132128" cy="388730"/>
          </a:xfrm>
          <a:prstGeom prst="ellipse">
            <a:avLst/>
          </a:prstGeom>
          <a:gradFill>
            <a:gsLst>
              <a:gs pos="0">
                <a:schemeClr val="lt1">
                  <a:alpha val="30000"/>
                </a:schemeClr>
              </a:gs>
              <a:gs pos="100000">
                <a:schemeClr val="accent1">
                  <a:alpha val="3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652335" y="1821557"/>
            <a:ext cx="2132128" cy="388730"/>
          </a:xfrm>
          <a:prstGeom prst="ellipse">
            <a:avLst/>
          </a:prstGeom>
          <a:gradFill>
            <a:gsLst>
              <a:gs pos="0">
                <a:schemeClr val="lt1">
                  <a:alpha val="70000"/>
                </a:schemeClr>
              </a:gs>
              <a:gs pos="100000">
                <a:schemeClr val="accent1">
                  <a:alpha val="7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029936" y="1979346"/>
            <a:ext cx="2132128" cy="388730"/>
          </a:xfrm>
          <a:prstGeom prst="ellipse">
            <a:avLst/>
          </a:prstGeom>
          <a:gradFill>
            <a:gsLst>
              <a:gs pos="0">
                <a:schemeClr val="lt1">
                  <a:alpha val="30000"/>
                </a:schemeClr>
              </a:gs>
              <a:gs pos="100000">
                <a:schemeClr val="accent1">
                  <a:alpha val="3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29936" y="1821557"/>
            <a:ext cx="2132128" cy="388730"/>
          </a:xfrm>
          <a:prstGeom prst="ellipse">
            <a:avLst/>
          </a:prstGeom>
          <a:gradFill>
            <a:gsLst>
              <a:gs pos="0">
                <a:schemeClr val="lt1">
                  <a:alpha val="70000"/>
                </a:schemeClr>
              </a:gs>
              <a:gs pos="100000">
                <a:schemeClr val="accent1">
                  <a:alpha val="7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1407538" y="1979346"/>
            <a:ext cx="2132128" cy="388730"/>
          </a:xfrm>
          <a:prstGeom prst="ellipse">
            <a:avLst/>
          </a:prstGeom>
          <a:gradFill>
            <a:gsLst>
              <a:gs pos="0">
                <a:schemeClr val="lt1">
                  <a:alpha val="30000"/>
                </a:schemeClr>
              </a:gs>
              <a:gs pos="100000">
                <a:schemeClr val="accent1">
                  <a:alpha val="3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407538" y="1821557"/>
            <a:ext cx="2132128" cy="388730"/>
          </a:xfrm>
          <a:prstGeom prst="ellipse">
            <a:avLst/>
          </a:prstGeom>
          <a:gradFill>
            <a:gsLst>
              <a:gs pos="0">
                <a:schemeClr val="lt1">
                  <a:alpha val="70000"/>
                </a:schemeClr>
              </a:gs>
              <a:gs pos="100000">
                <a:schemeClr val="accent1">
                  <a:alpha val="7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1015607" y="2516039"/>
            <a:ext cx="2962275" cy="1133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库存管理策略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094842" y="3555750"/>
            <a:ext cx="3008046" cy="18440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建立科学的库存管理体系，制定合理的库存策略，包括安全库存、最大库存、最小库存等，确保生产所需原材料的及时供应和库存成本的控制。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638006" y="2516039"/>
            <a:ext cx="2962275" cy="1133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物流配送优化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4723754" y="3555750"/>
            <a:ext cx="3008046" cy="18440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优化物流配送网络，选择合适的运输方式和配送路线，提高物流配送效率，降低运输成本。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8260404" y="2516039"/>
            <a:ext cx="2962275" cy="1133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信息化管理系统应用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361301" y="3555750"/>
            <a:ext cx="3008046" cy="18440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引入先进的信息化管理系统，实现库存和物流信息的实时更新和共享，提高管理效率和决策准确性。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480607" y="1020470"/>
            <a:ext cx="1990725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5037367" y="1020470"/>
            <a:ext cx="2114550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724677" y="1059557"/>
            <a:ext cx="1990725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库存管理与物流配送优化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https://d.book118.com/296142020214010101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97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1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2024-09-26T11:05:00.457</cp:lastPrinted>
  <dcterms:created xsi:type="dcterms:W3CDTF">2024-09-26T03:05:00Z</dcterms:created>
  <dcterms:modified xsi:type="dcterms:W3CDTF">2024-09-26T03:05:02Z</dcterms:modified>
</cp:coreProperties>
</file>