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51435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76E36-3B37-4B30-8C84-B8FD14AD1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C2884-FC0E-4E4C-B1B8-F29F6A6BB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04EBB-D3EB-440E-B5CD-E2DAA7D5B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5E5BB-EC90-4323-81DF-EB6F9EABE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A97FF2-5C09-44A5-B2CD-55D05C16C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BC9FF9-29F5-4EA0-98ED-3F8F07736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9CEE76-60CE-40B5-8BE9-5FA0A0062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F6006-C247-4FE0-A8DF-BCE369FDF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3C629-D9E2-4F7A-B20D-EEE9818AA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A74CA-0A39-4E31-BB12-F2C793FF5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60B69-EDB1-4554-BE00-8F461A4B8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69315" y="874820"/>
            <a:ext cx="7797800" cy="57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570989" y="2976524"/>
            <a:ext cx="5351780" cy="8578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FF0000"/>
                </a:solidFill>
                <a:latin typeface="Microsoft YaHei UI"/>
                <a:cs typeface="Microsoft YaHei U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FF0000"/>
                </a:solidFill>
                <a:latin typeface="Microsoft YaHei UI"/>
                <a:cs typeface="Microsoft YaHei U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169352" y="563245"/>
            <a:ext cx="1651000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70853" y="1755457"/>
            <a:ext cx="8559800" cy="25857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FF0000"/>
                </a:solidFill>
                <a:latin typeface="Microsoft YaHei UI"/>
                <a:cs typeface="Microsoft YaHei U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4783455"/>
            <a:ext cx="292608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11290" y="4787109"/>
            <a:ext cx="297815" cy="255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hyperlink" Target="http://www.LSPJY.com/" TargetMode="External" /><Relationship Id="rId4" Type="http://schemas.openxmlformats.org/officeDocument/2006/relationships/hyperlink" Target="http://www&#21457;.LSPJY.com/" TargetMode="Externa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hyperlink" Target="http://www.LSPJY.com/" TargetMode="External" /><Relationship Id="rId4" Type="http://schemas.openxmlformats.org/officeDocument/2006/relationships/image" Target="../media/image9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9.jpeg" /><Relationship Id="rId4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Relationship Id="rId3" Type="http://schemas.openxmlformats.org/officeDocument/2006/relationships/image" Target="../media/image16.png" /><Relationship Id="rId4" Type="http://schemas.openxmlformats.org/officeDocument/2006/relationships/image" Target="../media/image18.png" /><Relationship Id="rId5" Type="http://schemas.openxmlformats.org/officeDocument/2006/relationships/image" Target="../media/image19.png" /><Relationship Id="rId6" Type="http://schemas.openxmlformats.org/officeDocument/2006/relationships/image" Target="../media/image2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jpe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jpeg" /><Relationship Id="rId3" Type="http://schemas.openxmlformats.org/officeDocument/2006/relationships/image" Target="../media/image25.png" /><Relationship Id="rId4" Type="http://schemas.openxmlformats.org/officeDocument/2006/relationships/image" Target="../media/image9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5021503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47078" y="1668145"/>
            <a:ext cx="7620000" cy="11176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4235"/>
              </a:lnSpc>
            </a:pPr>
            <a:r>
              <a:rPr sz="4000" b="1" spc="-5">
                <a:latin typeface="Microsoft JhengHei"/>
                <a:cs typeface="Microsoft JhengHei"/>
              </a:rPr>
              <a:t>同学们，你知道我国哪些著名的山</a:t>
            </a:r>
            <a:endParaRPr sz="4000">
              <a:latin typeface="Microsoft JhengHei"/>
              <a:cs typeface="Microsoft JhengHei"/>
            </a:endParaRPr>
          </a:p>
          <a:p>
            <a:pPr>
              <a:lnSpc>
                <a:spcPts val="4565"/>
              </a:lnSpc>
            </a:pPr>
            <a:r>
              <a:rPr sz="4000" b="1">
                <a:latin typeface="Microsoft JhengHei"/>
                <a:cs typeface="Microsoft JhengHei"/>
              </a:rPr>
              <a:t>？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52509" y="107889"/>
            <a:ext cx="914400" cy="59055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30"/>
              </a:spcBef>
            </a:pPr>
            <a:r>
              <a:rPr sz="3600" b="1" spc="-25">
                <a:solidFill>
                  <a:srgbClr val="FF0000"/>
                </a:solidFill>
                <a:latin typeface="Microsoft YaHei UI"/>
                <a:cs typeface="Microsoft YaHei UI"/>
              </a:rPr>
              <a:t>泰山</a:t>
            </a:r>
            <a:endParaRPr sz="3600">
              <a:latin typeface="Microsoft YaHei UI"/>
              <a:cs typeface="Microsoft YaHei U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53397" y="107889"/>
            <a:ext cx="914400" cy="59055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30"/>
              </a:spcBef>
            </a:pPr>
            <a:r>
              <a:rPr sz="3600" b="1" spc="-25">
                <a:solidFill>
                  <a:srgbClr val="FFFF00"/>
                </a:solidFill>
                <a:latin typeface="Microsoft YaHei UI"/>
                <a:cs typeface="Microsoft YaHei UI"/>
              </a:rPr>
              <a:t>华山</a:t>
            </a:r>
            <a:endParaRPr sz="3600">
              <a:latin typeface="Microsoft YaHei UI"/>
              <a:cs typeface="Microsoft YaHei U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625909" y="107889"/>
            <a:ext cx="914400" cy="59055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30"/>
              </a:spcBef>
            </a:pPr>
            <a:r>
              <a:rPr sz="3600" b="1" spc="-25">
                <a:solidFill>
                  <a:srgbClr val="FF0000"/>
                </a:solidFill>
                <a:latin typeface="Microsoft YaHei UI"/>
                <a:cs typeface="Microsoft YaHei UI"/>
              </a:rPr>
              <a:t>嵩山</a:t>
            </a:r>
            <a:endParaRPr sz="3600">
              <a:latin typeface="Microsoft YaHei UI"/>
              <a:cs typeface="Microsoft YaHei U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7421622" y="111709"/>
            <a:ext cx="939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5">
                <a:solidFill>
                  <a:srgbClr val="FF0000"/>
                </a:solidFill>
                <a:latin typeface="Microsoft YaHei UI"/>
                <a:cs typeface="Microsoft YaHei UI"/>
              </a:rPr>
              <a:t>黄山</a:t>
            </a:r>
            <a:endParaRPr sz="3600">
              <a:latin typeface="Microsoft YaHei UI"/>
              <a:cs typeface="Microsoft YaHei U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027112" y="1289050"/>
            <a:ext cx="7153275" cy="1198880"/>
          </a:xfrm>
          <a:custGeom>
            <a:rect l="l" t="t" r="r" b="b"/>
            <a:pathLst>
              <a:path w="7153275" h="1198880">
                <a:moveTo>
                  <a:pt x="7153274" y="1198563"/>
                </a:moveTo>
                <a:lnTo>
                  <a:pt x="0" y="1198563"/>
                </a:lnTo>
                <a:lnTo>
                  <a:pt x="0" y="0"/>
                </a:lnTo>
                <a:lnTo>
                  <a:pt x="7153274" y="0"/>
                </a:lnTo>
                <a:lnTo>
                  <a:pt x="7153274" y="1198563"/>
                </a:lnTo>
                <a:close/>
              </a:path>
            </a:pathLst>
          </a:custGeom>
          <a:solidFill>
            <a:srgbClr val="E2EFD9">
              <a:alpha val="8195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6135053" y="1336357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5">
                <a:latin typeface="Microsoft JhengHei"/>
                <a:cs typeface="Microsoft JhengHei"/>
              </a:rPr>
              <a:t>生在黄山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1</a:t>
            </a:fld>
          </a:p>
        </p:txBody>
      </p:sp>
      <p:sp>
        <p:nvSpPr>
          <p:cNvPr id="10" name="object 10"/>
          <p:cNvSpPr txBox="1"/>
          <p:nvPr/>
        </p:nvSpPr>
        <p:spPr>
          <a:xfrm>
            <a:off x="1080453" y="1047267"/>
            <a:ext cx="4723765" cy="14122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00">
              <a:latin typeface="Times New Roman"/>
              <a:cs typeface="Times New Roman"/>
            </a:endParaRPr>
          </a:p>
          <a:p>
            <a:pPr marR="157480" algn="r">
              <a:lnSpc>
                <a:spcPts val="1190"/>
              </a:lnSpc>
            </a:pPr>
            <a:r>
              <a:rPr sz="100">
                <a:solidFill>
                  <a:srgbClr val="FFFFFF"/>
                </a:solidFill>
                <a:latin typeface="微软雅黑"/>
                <a:cs typeface="微软雅黑"/>
              </a:rPr>
              <a:t>绿色圃中小学教育</a:t>
            </a:r>
            <a:r>
              <a:rPr sz="100" spc="-10">
                <a:solidFill>
                  <a:srgbClr val="FFFFFF"/>
                </a:solidFill>
                <a:latin typeface="微软雅黑"/>
                <a:cs typeface="微软雅黑"/>
                <a:hlinkClick r:id="rId3"/>
              </a:rPr>
              <a:t>http://www.LSPJY.com</a:t>
            </a:r>
            <a:endParaRPr sz="100">
              <a:latin typeface="微软雅黑"/>
              <a:cs typeface="微软雅黑"/>
            </a:endParaRPr>
          </a:p>
          <a:p>
            <a:pPr marL="913765" algn="ctr">
              <a:lnSpc>
                <a:spcPts val="1820"/>
              </a:lnSpc>
            </a:pPr>
            <a:r>
              <a:rPr sz="5400" b="1" spc="-240" baseline="-35493">
                <a:latin typeface="Microsoft JhengHei"/>
                <a:cs typeface="Microsoft JhengHei"/>
              </a:rPr>
              <a:t>今天我们学习一个</a:t>
            </a:r>
            <a:r>
              <a:rPr sz="100">
                <a:solidFill>
                  <a:srgbClr val="FFFFFF"/>
                </a:solidFill>
                <a:latin typeface="微软雅黑"/>
                <a:cs typeface="微软雅黑"/>
              </a:rPr>
              <a:t>绿色圃中小学教育</a:t>
            </a:r>
            <a:r>
              <a:rPr sz="100" spc="-20">
                <a:solidFill>
                  <a:srgbClr val="FFFFFF"/>
                </a:solidFill>
                <a:latin typeface="微软雅黑"/>
                <a:cs typeface="微软雅黑"/>
                <a:hlinkClick r:id="rId4"/>
              </a:rPr>
              <a:t>http://www</a:t>
            </a:r>
            <a:r>
              <a:rPr sz="5400" b="1" spc="-5302" baseline="-35493">
                <a:latin typeface="Microsoft JhengHei"/>
                <a:cs typeface="Microsoft JhengHei"/>
                <a:hlinkClick r:id="rId4"/>
              </a:rPr>
              <a:t>发</a:t>
            </a:r>
            <a:r>
              <a:rPr sz="100" spc="-10">
                <a:solidFill>
                  <a:srgbClr val="FFFFFF"/>
                </a:solidFill>
                <a:latin typeface="微软雅黑"/>
                <a:cs typeface="微软雅黑"/>
                <a:hlinkClick r:id="rId4"/>
              </a:rPr>
              <a:t>.LSPJY.com</a:t>
            </a:r>
            <a:endParaRPr sz="100">
              <a:latin typeface="微软雅黑"/>
              <a:cs typeface="微软雅黑"/>
            </a:endParaRPr>
          </a:p>
          <a:p>
            <a:pPr marL="38100">
              <a:lnSpc>
                <a:spcPct val="100000"/>
              </a:lnSpc>
              <a:spcBef>
                <a:spcPts val="2275"/>
              </a:spcBef>
            </a:pPr>
            <a:r>
              <a:rPr sz="3600" b="1" spc="-10">
                <a:latin typeface="Microsoft JhengHei"/>
                <a:cs typeface="Microsoft JhengHei"/>
              </a:rPr>
              <a:t>天都峰的故事。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419110" y="2079937"/>
            <a:ext cx="233045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spc="30">
                <a:latin typeface="Microsoft YaHei UI"/>
                <a:cs typeface="Microsoft YaHei UI"/>
              </a:rPr>
              <a:t>天都峰</a:t>
            </a:r>
            <a:endParaRPr sz="6000">
              <a:latin typeface="Microsoft YaHei UI"/>
              <a:cs typeface="Microsoft YaHei U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663460" y="2065104"/>
            <a:ext cx="768350" cy="984250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15"/>
              </a:spcBef>
            </a:pPr>
            <a:r>
              <a:rPr sz="6000" b="1" spc="50">
                <a:latin typeface="Microsoft YaHei UI"/>
                <a:cs typeface="Microsoft YaHei UI"/>
              </a:rPr>
              <a:t>爬</a:t>
            </a:r>
            <a:endParaRPr sz="6000">
              <a:latin typeface="Microsoft YaHei UI"/>
              <a:cs typeface="Microsoft YaHei U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1981199" y="2138916"/>
            <a:ext cx="4683760" cy="902335"/>
            <a:chOff x="1981199" y="2138916"/>
            <a:chExt cx="4683760" cy="90233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640554" y="2156050"/>
              <a:ext cx="744141" cy="717352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3640554" y="2156050"/>
              <a:ext cx="744220" cy="717550"/>
            </a:xfrm>
            <a:custGeom>
              <a:rect l="l" t="t" r="r" b="b"/>
              <a:pathLst>
                <a:path w="744220" h="717550">
                  <a:moveTo>
                    <a:pt x="49857" y="30509"/>
                  </a:moveTo>
                  <a:lnTo>
                    <a:pt x="96076" y="28008"/>
                  </a:lnTo>
                  <a:lnTo>
                    <a:pt x="143453" y="24473"/>
                  </a:lnTo>
                  <a:lnTo>
                    <a:pt x="191988" y="19905"/>
                  </a:lnTo>
                  <a:lnTo>
                    <a:pt x="241680" y="14304"/>
                  </a:lnTo>
                  <a:lnTo>
                    <a:pt x="292530" y="7668"/>
                  </a:lnTo>
                  <a:lnTo>
                    <a:pt x="344537" y="0"/>
                  </a:lnTo>
                  <a:lnTo>
                    <a:pt x="363140" y="49113"/>
                  </a:lnTo>
                  <a:lnTo>
                    <a:pt x="352560" y="50578"/>
                  </a:lnTo>
                  <a:lnTo>
                    <a:pt x="342025" y="51996"/>
                  </a:lnTo>
                  <a:lnTo>
                    <a:pt x="331538" y="53368"/>
                  </a:lnTo>
                  <a:lnTo>
                    <a:pt x="321096" y="54694"/>
                  </a:lnTo>
                  <a:lnTo>
                    <a:pt x="320754" y="108287"/>
                  </a:lnTo>
                  <a:lnTo>
                    <a:pt x="320918" y="161612"/>
                  </a:lnTo>
                  <a:lnTo>
                    <a:pt x="321588" y="214669"/>
                  </a:lnTo>
                  <a:lnTo>
                    <a:pt x="322763" y="267459"/>
                  </a:lnTo>
                  <a:lnTo>
                    <a:pt x="324445" y="319980"/>
                  </a:lnTo>
                  <a:lnTo>
                    <a:pt x="328455" y="385237"/>
                  </a:lnTo>
                  <a:lnTo>
                    <a:pt x="336517" y="442102"/>
                  </a:lnTo>
                  <a:lnTo>
                    <a:pt x="348630" y="490575"/>
                  </a:lnTo>
                  <a:lnTo>
                    <a:pt x="364794" y="530655"/>
                  </a:lnTo>
                  <a:lnTo>
                    <a:pt x="409277" y="585639"/>
                  </a:lnTo>
                  <a:lnTo>
                    <a:pt x="467533" y="616194"/>
                  </a:lnTo>
                  <a:lnTo>
                    <a:pt x="507504" y="627280"/>
                  </a:lnTo>
                  <a:lnTo>
                    <a:pt x="554704" y="635572"/>
                  </a:lnTo>
                  <a:lnTo>
                    <a:pt x="609132" y="641070"/>
                  </a:lnTo>
                  <a:lnTo>
                    <a:pt x="670790" y="643773"/>
                  </a:lnTo>
                  <a:lnTo>
                    <a:pt x="739676" y="643682"/>
                  </a:lnTo>
                  <a:lnTo>
                    <a:pt x="731955" y="661076"/>
                  </a:lnTo>
                  <a:lnTo>
                    <a:pt x="725165" y="676796"/>
                  </a:lnTo>
                  <a:lnTo>
                    <a:pt x="719305" y="690842"/>
                  </a:lnTo>
                  <a:lnTo>
                    <a:pt x="714375" y="703213"/>
                  </a:lnTo>
                  <a:lnTo>
                    <a:pt x="641890" y="702241"/>
                  </a:lnTo>
                  <a:lnTo>
                    <a:pt x="577089" y="698050"/>
                  </a:lnTo>
                  <a:lnTo>
                    <a:pt x="519972" y="690639"/>
                  </a:lnTo>
                  <a:lnTo>
                    <a:pt x="470540" y="680008"/>
                  </a:lnTo>
                  <a:lnTo>
                    <a:pt x="428792" y="666158"/>
                  </a:lnTo>
                  <a:lnTo>
                    <a:pt x="394728" y="649088"/>
                  </a:lnTo>
                  <a:lnTo>
                    <a:pt x="368349" y="628799"/>
                  </a:lnTo>
                  <a:lnTo>
                    <a:pt x="323093" y="572062"/>
                  </a:lnTo>
                  <a:lnTo>
                    <a:pt x="305750" y="534308"/>
                  </a:lnTo>
                  <a:lnTo>
                    <a:pt x="291931" y="490297"/>
                  </a:lnTo>
                  <a:lnTo>
                    <a:pt x="281634" y="440030"/>
                  </a:lnTo>
                  <a:lnTo>
                    <a:pt x="274861" y="383506"/>
                  </a:lnTo>
                  <a:lnTo>
                    <a:pt x="271611" y="320724"/>
                  </a:lnTo>
                  <a:lnTo>
                    <a:pt x="270554" y="274841"/>
                  </a:lnTo>
                  <a:lnTo>
                    <a:pt x="269766" y="225891"/>
                  </a:lnTo>
                  <a:lnTo>
                    <a:pt x="269245" y="173876"/>
                  </a:lnTo>
                  <a:lnTo>
                    <a:pt x="268992" y="118794"/>
                  </a:lnTo>
                  <a:lnTo>
                    <a:pt x="269007" y="60647"/>
                  </a:lnTo>
                  <a:lnTo>
                    <a:pt x="254659" y="62112"/>
                  </a:lnTo>
                  <a:lnTo>
                    <a:pt x="240264" y="63531"/>
                  </a:lnTo>
                  <a:lnTo>
                    <a:pt x="225823" y="64903"/>
                  </a:lnTo>
                  <a:lnTo>
                    <a:pt x="211336" y="66228"/>
                  </a:lnTo>
                  <a:lnTo>
                    <a:pt x="211336" y="703213"/>
                  </a:lnTo>
                  <a:lnTo>
                    <a:pt x="159246" y="703213"/>
                  </a:lnTo>
                  <a:lnTo>
                    <a:pt x="159246" y="71065"/>
                  </a:lnTo>
                  <a:lnTo>
                    <a:pt x="144921" y="72158"/>
                  </a:lnTo>
                  <a:lnTo>
                    <a:pt x="130596" y="73204"/>
                  </a:lnTo>
                  <a:lnTo>
                    <a:pt x="116272" y="74204"/>
                  </a:lnTo>
                  <a:lnTo>
                    <a:pt x="101947" y="75158"/>
                  </a:lnTo>
                  <a:lnTo>
                    <a:pt x="101947" y="307330"/>
                  </a:lnTo>
                  <a:lnTo>
                    <a:pt x="101028" y="368756"/>
                  </a:lnTo>
                  <a:lnTo>
                    <a:pt x="98273" y="427276"/>
                  </a:lnTo>
                  <a:lnTo>
                    <a:pt x="93680" y="482889"/>
                  </a:lnTo>
                  <a:lnTo>
                    <a:pt x="87250" y="535595"/>
                  </a:lnTo>
                  <a:lnTo>
                    <a:pt x="78983" y="585395"/>
                  </a:lnTo>
                  <a:lnTo>
                    <a:pt x="68879" y="632287"/>
                  </a:lnTo>
                  <a:lnTo>
                    <a:pt x="56938" y="676273"/>
                  </a:lnTo>
                  <a:lnTo>
                    <a:pt x="43160" y="717352"/>
                  </a:lnTo>
                  <a:lnTo>
                    <a:pt x="31253" y="702097"/>
                  </a:lnTo>
                  <a:lnTo>
                    <a:pt x="20091" y="688330"/>
                  </a:lnTo>
                  <a:lnTo>
                    <a:pt x="9673" y="676052"/>
                  </a:lnTo>
                  <a:lnTo>
                    <a:pt x="0" y="665262"/>
                  </a:lnTo>
                  <a:lnTo>
                    <a:pt x="13227" y="622861"/>
                  </a:lnTo>
                  <a:lnTo>
                    <a:pt x="24419" y="577726"/>
                  </a:lnTo>
                  <a:lnTo>
                    <a:pt x="33577" y="529858"/>
                  </a:lnTo>
                  <a:lnTo>
                    <a:pt x="40699" y="479257"/>
                  </a:lnTo>
                  <a:lnTo>
                    <a:pt x="45787" y="425922"/>
                  </a:lnTo>
                  <a:lnTo>
                    <a:pt x="48839" y="369853"/>
                  </a:lnTo>
                  <a:lnTo>
                    <a:pt x="49857" y="311051"/>
                  </a:lnTo>
                  <a:lnTo>
                    <a:pt x="49857" y="30509"/>
                  </a:lnTo>
                  <a:close/>
                </a:path>
                <a:path w="744220" h="717550">
                  <a:moveTo>
                    <a:pt x="692795" y="349002"/>
                  </a:moveTo>
                  <a:lnTo>
                    <a:pt x="641449" y="349002"/>
                  </a:lnTo>
                  <a:lnTo>
                    <a:pt x="641449" y="322213"/>
                  </a:lnTo>
                  <a:lnTo>
                    <a:pt x="442764" y="322213"/>
                  </a:lnTo>
                  <a:lnTo>
                    <a:pt x="442764" y="438299"/>
                  </a:lnTo>
                  <a:lnTo>
                    <a:pt x="446252" y="460437"/>
                  </a:lnTo>
                  <a:lnTo>
                    <a:pt x="456716" y="476250"/>
                  </a:lnTo>
                  <a:lnTo>
                    <a:pt x="474157" y="485738"/>
                  </a:lnTo>
                  <a:lnTo>
                    <a:pt x="498574" y="488900"/>
                  </a:lnTo>
                  <a:lnTo>
                    <a:pt x="623590" y="488900"/>
                  </a:lnTo>
                  <a:lnTo>
                    <a:pt x="644658" y="486482"/>
                  </a:lnTo>
                  <a:lnTo>
                    <a:pt x="660983" y="479226"/>
                  </a:lnTo>
                  <a:lnTo>
                    <a:pt x="672564" y="467134"/>
                  </a:lnTo>
                  <a:lnTo>
                    <a:pt x="679400" y="450205"/>
                  </a:lnTo>
                  <a:lnTo>
                    <a:pt x="683028" y="433415"/>
                  </a:lnTo>
                  <a:lnTo>
                    <a:pt x="686470" y="414300"/>
                  </a:lnTo>
                  <a:lnTo>
                    <a:pt x="689725" y="392860"/>
                  </a:lnTo>
                  <a:lnTo>
                    <a:pt x="692795" y="369094"/>
                  </a:lnTo>
                  <a:lnTo>
                    <a:pt x="706329" y="375093"/>
                  </a:lnTo>
                  <a:lnTo>
                    <a:pt x="719398" y="380442"/>
                  </a:lnTo>
                  <a:lnTo>
                    <a:pt x="732002" y="385139"/>
                  </a:lnTo>
                  <a:lnTo>
                    <a:pt x="744141" y="389185"/>
                  </a:lnTo>
                  <a:lnTo>
                    <a:pt x="740001" y="412347"/>
                  </a:lnTo>
                  <a:lnTo>
                    <a:pt x="735769" y="433462"/>
                  </a:lnTo>
                  <a:lnTo>
                    <a:pt x="731444" y="452530"/>
                  </a:lnTo>
                  <a:lnTo>
                    <a:pt x="727026" y="469553"/>
                  </a:lnTo>
                  <a:lnTo>
                    <a:pt x="714236" y="499830"/>
                  </a:lnTo>
                  <a:lnTo>
                    <a:pt x="693725" y="521456"/>
                  </a:lnTo>
                  <a:lnTo>
                    <a:pt x="665494" y="534432"/>
                  </a:lnTo>
                  <a:lnTo>
                    <a:pt x="629543" y="538758"/>
                  </a:lnTo>
                  <a:lnTo>
                    <a:pt x="488156" y="538758"/>
                  </a:lnTo>
                  <a:lnTo>
                    <a:pt x="445833" y="532619"/>
                  </a:lnTo>
                  <a:lnTo>
                    <a:pt x="415602" y="514201"/>
                  </a:lnTo>
                  <a:lnTo>
                    <a:pt x="397464" y="483505"/>
                  </a:lnTo>
                  <a:lnTo>
                    <a:pt x="391418" y="440531"/>
                  </a:lnTo>
                  <a:lnTo>
                    <a:pt x="391418" y="31253"/>
                  </a:lnTo>
                  <a:lnTo>
                    <a:pt x="692795" y="31253"/>
                  </a:lnTo>
                  <a:lnTo>
                    <a:pt x="692795" y="349002"/>
                  </a:lnTo>
                  <a:close/>
                </a:path>
                <a:path w="744220" h="717550">
                  <a:moveTo>
                    <a:pt x="567035" y="80367"/>
                  </a:moveTo>
                  <a:lnTo>
                    <a:pt x="567035" y="273099"/>
                  </a:lnTo>
                  <a:lnTo>
                    <a:pt x="641449" y="273099"/>
                  </a:lnTo>
                  <a:lnTo>
                    <a:pt x="641449" y="80367"/>
                  </a:lnTo>
                  <a:lnTo>
                    <a:pt x="567035" y="80367"/>
                  </a:lnTo>
                  <a:close/>
                </a:path>
                <a:path w="744220" h="717550">
                  <a:moveTo>
                    <a:pt x="517178" y="273099"/>
                  </a:moveTo>
                  <a:lnTo>
                    <a:pt x="517178" y="80367"/>
                  </a:lnTo>
                  <a:lnTo>
                    <a:pt x="442764" y="80367"/>
                  </a:lnTo>
                  <a:lnTo>
                    <a:pt x="442764" y="273099"/>
                  </a:lnTo>
                  <a:lnTo>
                    <a:pt x="517178" y="273099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400321" y="2191025"/>
              <a:ext cx="741908" cy="682377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4400321" y="2191025"/>
              <a:ext cx="742315" cy="682625"/>
            </a:xfrm>
            <a:custGeom>
              <a:rect l="l" t="t" r="r" b="b"/>
              <a:pathLst>
                <a:path w="742314" h="682625">
                  <a:moveTo>
                    <a:pt x="0" y="625822"/>
                  </a:moveTo>
                  <a:lnTo>
                    <a:pt x="53407" y="601154"/>
                  </a:lnTo>
                  <a:lnTo>
                    <a:pt x="102155" y="574625"/>
                  </a:lnTo>
                  <a:lnTo>
                    <a:pt x="146246" y="546236"/>
                  </a:lnTo>
                  <a:lnTo>
                    <a:pt x="185678" y="515987"/>
                  </a:lnTo>
                  <a:lnTo>
                    <a:pt x="220451" y="483877"/>
                  </a:lnTo>
                  <a:lnTo>
                    <a:pt x="250567" y="449907"/>
                  </a:lnTo>
                  <a:lnTo>
                    <a:pt x="276024" y="414077"/>
                  </a:lnTo>
                  <a:lnTo>
                    <a:pt x="296823" y="376386"/>
                  </a:lnTo>
                  <a:lnTo>
                    <a:pt x="312963" y="336835"/>
                  </a:lnTo>
                  <a:lnTo>
                    <a:pt x="324445" y="295424"/>
                  </a:lnTo>
                  <a:lnTo>
                    <a:pt x="9673" y="295424"/>
                  </a:lnTo>
                  <a:lnTo>
                    <a:pt x="9673" y="238869"/>
                  </a:lnTo>
                  <a:lnTo>
                    <a:pt x="332259" y="238869"/>
                  </a:lnTo>
                  <a:lnTo>
                    <a:pt x="333724" y="207661"/>
                  </a:lnTo>
                  <a:lnTo>
                    <a:pt x="334770" y="166873"/>
                  </a:lnTo>
                  <a:lnTo>
                    <a:pt x="335398" y="116504"/>
                  </a:lnTo>
                  <a:lnTo>
                    <a:pt x="335607" y="56554"/>
                  </a:lnTo>
                  <a:lnTo>
                    <a:pt x="50601" y="56554"/>
                  </a:lnTo>
                  <a:lnTo>
                    <a:pt x="50601" y="0"/>
                  </a:lnTo>
                  <a:lnTo>
                    <a:pt x="693539" y="0"/>
                  </a:lnTo>
                  <a:lnTo>
                    <a:pt x="693539" y="56554"/>
                  </a:lnTo>
                  <a:lnTo>
                    <a:pt x="401092" y="56554"/>
                  </a:lnTo>
                  <a:lnTo>
                    <a:pt x="400627" y="97110"/>
                  </a:lnTo>
                  <a:lnTo>
                    <a:pt x="399975" y="141014"/>
                  </a:lnTo>
                  <a:lnTo>
                    <a:pt x="399138" y="188267"/>
                  </a:lnTo>
                  <a:lnTo>
                    <a:pt x="398115" y="238869"/>
                  </a:lnTo>
                  <a:lnTo>
                    <a:pt x="731490" y="238869"/>
                  </a:lnTo>
                  <a:lnTo>
                    <a:pt x="731490" y="295424"/>
                  </a:lnTo>
                  <a:lnTo>
                    <a:pt x="408161" y="295424"/>
                  </a:lnTo>
                  <a:lnTo>
                    <a:pt x="424290" y="341039"/>
                  </a:lnTo>
                  <a:lnTo>
                    <a:pt x="444252" y="383530"/>
                  </a:lnTo>
                  <a:lnTo>
                    <a:pt x="468046" y="422895"/>
                  </a:lnTo>
                  <a:lnTo>
                    <a:pt x="495672" y="459135"/>
                  </a:lnTo>
                  <a:lnTo>
                    <a:pt x="527131" y="492249"/>
                  </a:lnTo>
                  <a:lnTo>
                    <a:pt x="562421" y="522238"/>
                  </a:lnTo>
                  <a:lnTo>
                    <a:pt x="601545" y="549101"/>
                  </a:lnTo>
                  <a:lnTo>
                    <a:pt x="644500" y="572839"/>
                  </a:lnTo>
                  <a:lnTo>
                    <a:pt x="691288" y="593452"/>
                  </a:lnTo>
                  <a:lnTo>
                    <a:pt x="741908" y="610939"/>
                  </a:lnTo>
                  <a:lnTo>
                    <a:pt x="727258" y="628473"/>
                  </a:lnTo>
                  <a:lnTo>
                    <a:pt x="713817" y="644612"/>
                  </a:lnTo>
                  <a:lnTo>
                    <a:pt x="701585" y="659355"/>
                  </a:lnTo>
                  <a:lnTo>
                    <a:pt x="690563" y="672703"/>
                  </a:lnTo>
                  <a:lnTo>
                    <a:pt x="643704" y="651856"/>
                  </a:lnTo>
                  <a:lnTo>
                    <a:pt x="600164" y="628457"/>
                  </a:lnTo>
                  <a:lnTo>
                    <a:pt x="559943" y="602505"/>
                  </a:lnTo>
                  <a:lnTo>
                    <a:pt x="523042" y="574000"/>
                  </a:lnTo>
                  <a:lnTo>
                    <a:pt x="489458" y="542944"/>
                  </a:lnTo>
                  <a:lnTo>
                    <a:pt x="459194" y="509334"/>
                  </a:lnTo>
                  <a:lnTo>
                    <a:pt x="432249" y="473173"/>
                  </a:lnTo>
                  <a:lnTo>
                    <a:pt x="408622" y="434459"/>
                  </a:lnTo>
                  <a:lnTo>
                    <a:pt x="388315" y="393193"/>
                  </a:lnTo>
                  <a:lnTo>
                    <a:pt x="371326" y="349374"/>
                  </a:lnTo>
                  <a:lnTo>
                    <a:pt x="357492" y="390476"/>
                  </a:lnTo>
                  <a:lnTo>
                    <a:pt x="339507" y="429845"/>
                  </a:lnTo>
                  <a:lnTo>
                    <a:pt x="317368" y="467480"/>
                  </a:lnTo>
                  <a:lnTo>
                    <a:pt x="291078" y="503381"/>
                  </a:lnTo>
                  <a:lnTo>
                    <a:pt x="260635" y="537549"/>
                  </a:lnTo>
                  <a:lnTo>
                    <a:pt x="226040" y="569982"/>
                  </a:lnTo>
                  <a:lnTo>
                    <a:pt x="187292" y="600681"/>
                  </a:lnTo>
                  <a:lnTo>
                    <a:pt x="144393" y="629647"/>
                  </a:lnTo>
                  <a:lnTo>
                    <a:pt x="97341" y="656879"/>
                  </a:lnTo>
                  <a:lnTo>
                    <a:pt x="46136" y="682377"/>
                  </a:lnTo>
                  <a:lnTo>
                    <a:pt x="37393" y="671308"/>
                  </a:lnTo>
                  <a:lnTo>
                    <a:pt x="26789" y="658192"/>
                  </a:lnTo>
                  <a:lnTo>
                    <a:pt x="14324" y="643031"/>
                  </a:lnTo>
                  <a:lnTo>
                    <a:pt x="0" y="625822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160089" y="2144144"/>
              <a:ext cx="737444" cy="729258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5160089" y="2144144"/>
              <a:ext cx="737870" cy="729615"/>
            </a:xfrm>
            <a:custGeom>
              <a:rect l="l" t="t" r="r" b="b"/>
              <a:pathLst>
                <a:path w="737870" h="729614">
                  <a:moveTo>
                    <a:pt x="5953" y="247054"/>
                  </a:moveTo>
                  <a:lnTo>
                    <a:pt x="166687" y="247054"/>
                  </a:lnTo>
                  <a:lnTo>
                    <a:pt x="166687" y="149572"/>
                  </a:lnTo>
                  <a:lnTo>
                    <a:pt x="32742" y="149572"/>
                  </a:lnTo>
                  <a:lnTo>
                    <a:pt x="32742" y="100459"/>
                  </a:lnTo>
                  <a:lnTo>
                    <a:pt x="166687" y="100459"/>
                  </a:lnTo>
                  <a:lnTo>
                    <a:pt x="166687" y="0"/>
                  </a:lnTo>
                  <a:lnTo>
                    <a:pt x="220265" y="0"/>
                  </a:lnTo>
                  <a:lnTo>
                    <a:pt x="220265" y="100459"/>
                  </a:lnTo>
                  <a:lnTo>
                    <a:pt x="329654" y="100459"/>
                  </a:lnTo>
                  <a:lnTo>
                    <a:pt x="329654" y="149572"/>
                  </a:lnTo>
                  <a:lnTo>
                    <a:pt x="220265" y="149572"/>
                  </a:lnTo>
                  <a:lnTo>
                    <a:pt x="220265" y="247054"/>
                  </a:lnTo>
                  <a:lnTo>
                    <a:pt x="257844" y="247054"/>
                  </a:lnTo>
                  <a:lnTo>
                    <a:pt x="294284" y="206359"/>
                  </a:lnTo>
                  <a:lnTo>
                    <a:pt x="327701" y="163897"/>
                  </a:lnTo>
                  <a:lnTo>
                    <a:pt x="358094" y="119667"/>
                  </a:lnTo>
                  <a:lnTo>
                    <a:pt x="385465" y="73669"/>
                  </a:lnTo>
                  <a:lnTo>
                    <a:pt x="436066" y="101203"/>
                  </a:lnTo>
                  <a:lnTo>
                    <a:pt x="411184" y="139340"/>
                  </a:lnTo>
                  <a:lnTo>
                    <a:pt x="384907" y="176361"/>
                  </a:lnTo>
                  <a:lnTo>
                    <a:pt x="357234" y="212266"/>
                  </a:lnTo>
                  <a:lnTo>
                    <a:pt x="328166" y="247054"/>
                  </a:lnTo>
                  <a:lnTo>
                    <a:pt x="439043" y="247054"/>
                  </a:lnTo>
                  <a:lnTo>
                    <a:pt x="439043" y="296168"/>
                  </a:lnTo>
                  <a:lnTo>
                    <a:pt x="282773" y="296168"/>
                  </a:lnTo>
                  <a:lnTo>
                    <a:pt x="261612" y="317329"/>
                  </a:lnTo>
                  <a:lnTo>
                    <a:pt x="239799" y="338026"/>
                  </a:lnTo>
                  <a:lnTo>
                    <a:pt x="217335" y="358257"/>
                  </a:lnTo>
                  <a:lnTo>
                    <a:pt x="194220" y="378023"/>
                  </a:lnTo>
                  <a:lnTo>
                    <a:pt x="384721" y="378023"/>
                  </a:lnTo>
                  <a:lnTo>
                    <a:pt x="384721" y="725537"/>
                  </a:lnTo>
                  <a:lnTo>
                    <a:pt x="331142" y="725537"/>
                  </a:lnTo>
                  <a:lnTo>
                    <a:pt x="331142" y="680889"/>
                  </a:lnTo>
                  <a:lnTo>
                    <a:pt x="141386" y="680889"/>
                  </a:lnTo>
                  <a:lnTo>
                    <a:pt x="141386" y="726281"/>
                  </a:lnTo>
                  <a:lnTo>
                    <a:pt x="87808" y="726281"/>
                  </a:lnTo>
                  <a:lnTo>
                    <a:pt x="87808" y="458018"/>
                  </a:lnTo>
                  <a:lnTo>
                    <a:pt x="75111" y="466506"/>
                  </a:lnTo>
                  <a:lnTo>
                    <a:pt x="62321" y="474855"/>
                  </a:lnTo>
                  <a:lnTo>
                    <a:pt x="49438" y="483063"/>
                  </a:lnTo>
                  <a:lnTo>
                    <a:pt x="36462" y="491133"/>
                  </a:lnTo>
                  <a:lnTo>
                    <a:pt x="28881" y="479413"/>
                  </a:lnTo>
                  <a:lnTo>
                    <a:pt x="20277" y="467320"/>
                  </a:lnTo>
                  <a:lnTo>
                    <a:pt x="10650" y="454856"/>
                  </a:lnTo>
                  <a:lnTo>
                    <a:pt x="0" y="442019"/>
                  </a:lnTo>
                  <a:lnTo>
                    <a:pt x="45913" y="415468"/>
                  </a:lnTo>
                  <a:lnTo>
                    <a:pt x="89594" y="387608"/>
                  </a:lnTo>
                  <a:lnTo>
                    <a:pt x="131043" y="358437"/>
                  </a:lnTo>
                  <a:lnTo>
                    <a:pt x="170259" y="327957"/>
                  </a:lnTo>
                  <a:lnTo>
                    <a:pt x="207243" y="296168"/>
                  </a:lnTo>
                  <a:lnTo>
                    <a:pt x="5953" y="296168"/>
                  </a:lnTo>
                  <a:lnTo>
                    <a:pt x="5953" y="247054"/>
                  </a:lnTo>
                  <a:close/>
                </a:path>
                <a:path w="737870" h="729614">
                  <a:moveTo>
                    <a:pt x="636240" y="295424"/>
                  </a:moveTo>
                  <a:lnTo>
                    <a:pt x="672197" y="329416"/>
                  </a:lnTo>
                  <a:lnTo>
                    <a:pt x="700296" y="365909"/>
                  </a:lnTo>
                  <a:lnTo>
                    <a:pt x="720537" y="404902"/>
                  </a:lnTo>
                  <a:lnTo>
                    <a:pt x="732919" y="446395"/>
                  </a:lnTo>
                  <a:lnTo>
                    <a:pt x="737444" y="490389"/>
                  </a:lnTo>
                  <a:lnTo>
                    <a:pt x="731351" y="542897"/>
                  </a:lnTo>
                  <a:lnTo>
                    <a:pt x="713073" y="582104"/>
                  </a:lnTo>
                  <a:lnTo>
                    <a:pt x="682610" y="608009"/>
                  </a:lnTo>
                  <a:lnTo>
                    <a:pt x="639961" y="620613"/>
                  </a:lnTo>
                  <a:lnTo>
                    <a:pt x="619544" y="622102"/>
                  </a:lnTo>
                  <a:lnTo>
                    <a:pt x="596243" y="622102"/>
                  </a:lnTo>
                  <a:lnTo>
                    <a:pt x="570058" y="620613"/>
                  </a:lnTo>
                  <a:lnTo>
                    <a:pt x="540990" y="617637"/>
                  </a:lnTo>
                  <a:lnTo>
                    <a:pt x="538990" y="603545"/>
                  </a:lnTo>
                  <a:lnTo>
                    <a:pt x="536711" y="588057"/>
                  </a:lnTo>
                  <a:lnTo>
                    <a:pt x="534153" y="571174"/>
                  </a:lnTo>
                  <a:lnTo>
                    <a:pt x="531316" y="552896"/>
                  </a:lnTo>
                  <a:lnTo>
                    <a:pt x="555734" y="557454"/>
                  </a:lnTo>
                  <a:lnTo>
                    <a:pt x="577639" y="560710"/>
                  </a:lnTo>
                  <a:lnTo>
                    <a:pt x="597033" y="562663"/>
                  </a:lnTo>
                  <a:lnTo>
                    <a:pt x="613916" y="563314"/>
                  </a:lnTo>
                  <a:lnTo>
                    <a:pt x="645309" y="557547"/>
                  </a:lnTo>
                  <a:lnTo>
                    <a:pt x="666564" y="540246"/>
                  </a:lnTo>
                  <a:lnTo>
                    <a:pt x="677680" y="511411"/>
                  </a:lnTo>
                  <a:lnTo>
                    <a:pt x="678656" y="471041"/>
                  </a:lnTo>
                  <a:lnTo>
                    <a:pt x="671029" y="433369"/>
                  </a:lnTo>
                  <a:lnTo>
                    <a:pt x="650379" y="393278"/>
                  </a:lnTo>
                  <a:lnTo>
                    <a:pt x="616707" y="350769"/>
                  </a:lnTo>
                  <a:lnTo>
                    <a:pt x="570012" y="305842"/>
                  </a:lnTo>
                  <a:lnTo>
                    <a:pt x="586919" y="271432"/>
                  </a:lnTo>
                  <a:lnTo>
                    <a:pt x="604897" y="233094"/>
                  </a:lnTo>
                  <a:lnTo>
                    <a:pt x="623947" y="190827"/>
                  </a:lnTo>
                  <a:lnTo>
                    <a:pt x="644069" y="144631"/>
                  </a:lnTo>
                  <a:lnTo>
                    <a:pt x="665262" y="94505"/>
                  </a:lnTo>
                  <a:lnTo>
                    <a:pt x="519410" y="94505"/>
                  </a:lnTo>
                  <a:lnTo>
                    <a:pt x="519410" y="729258"/>
                  </a:lnTo>
                  <a:lnTo>
                    <a:pt x="464344" y="729258"/>
                  </a:lnTo>
                  <a:lnTo>
                    <a:pt x="464344" y="42416"/>
                  </a:lnTo>
                  <a:lnTo>
                    <a:pt x="724049" y="42416"/>
                  </a:lnTo>
                  <a:lnTo>
                    <a:pt x="724049" y="100459"/>
                  </a:lnTo>
                  <a:lnTo>
                    <a:pt x="703492" y="150037"/>
                  </a:lnTo>
                  <a:lnTo>
                    <a:pt x="682005" y="199057"/>
                  </a:lnTo>
                  <a:lnTo>
                    <a:pt x="659588" y="247519"/>
                  </a:lnTo>
                  <a:lnTo>
                    <a:pt x="636240" y="295424"/>
                  </a:lnTo>
                  <a:close/>
                </a:path>
                <a:path w="737870" h="729614">
                  <a:moveTo>
                    <a:pt x="141386" y="424904"/>
                  </a:moveTo>
                  <a:lnTo>
                    <a:pt x="141386" y="506760"/>
                  </a:lnTo>
                  <a:lnTo>
                    <a:pt x="331142" y="506760"/>
                  </a:lnTo>
                  <a:lnTo>
                    <a:pt x="331142" y="424904"/>
                  </a:lnTo>
                  <a:lnTo>
                    <a:pt x="141386" y="424904"/>
                  </a:lnTo>
                  <a:close/>
                </a:path>
                <a:path w="737870" h="729614">
                  <a:moveTo>
                    <a:pt x="331142" y="634008"/>
                  </a:moveTo>
                  <a:lnTo>
                    <a:pt x="331142" y="552152"/>
                  </a:lnTo>
                  <a:lnTo>
                    <a:pt x="141386" y="552152"/>
                  </a:lnTo>
                  <a:lnTo>
                    <a:pt x="141386" y="634008"/>
                  </a:lnTo>
                  <a:lnTo>
                    <a:pt x="331142" y="634008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951855" y="2138935"/>
              <a:ext cx="712887" cy="734467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5951855" y="2138935"/>
              <a:ext cx="713105" cy="734695"/>
            </a:xfrm>
            <a:custGeom>
              <a:rect l="l" t="t" r="r" b="b"/>
              <a:pathLst>
                <a:path w="713104" h="734694">
                  <a:moveTo>
                    <a:pt x="244078" y="142130"/>
                  </a:moveTo>
                  <a:lnTo>
                    <a:pt x="244078" y="644426"/>
                  </a:lnTo>
                  <a:lnTo>
                    <a:pt x="194220" y="644426"/>
                  </a:lnTo>
                  <a:lnTo>
                    <a:pt x="194220" y="606847"/>
                  </a:lnTo>
                  <a:lnTo>
                    <a:pt x="0" y="619125"/>
                  </a:lnTo>
                  <a:lnTo>
                    <a:pt x="0" y="139898"/>
                  </a:lnTo>
                  <a:lnTo>
                    <a:pt x="49857" y="139898"/>
                  </a:lnTo>
                  <a:lnTo>
                    <a:pt x="49857" y="568523"/>
                  </a:lnTo>
                  <a:lnTo>
                    <a:pt x="96738" y="565547"/>
                  </a:lnTo>
                  <a:lnTo>
                    <a:pt x="96738" y="24556"/>
                  </a:lnTo>
                  <a:lnTo>
                    <a:pt x="147339" y="24556"/>
                  </a:lnTo>
                  <a:lnTo>
                    <a:pt x="147339" y="562198"/>
                  </a:lnTo>
                  <a:lnTo>
                    <a:pt x="194220" y="559222"/>
                  </a:lnTo>
                  <a:lnTo>
                    <a:pt x="194220" y="142130"/>
                  </a:lnTo>
                  <a:lnTo>
                    <a:pt x="244078" y="142130"/>
                  </a:lnTo>
                  <a:close/>
                </a:path>
                <a:path w="713104" h="734694">
                  <a:moveTo>
                    <a:pt x="253752" y="191244"/>
                  </a:moveTo>
                  <a:lnTo>
                    <a:pt x="289173" y="155495"/>
                  </a:lnTo>
                  <a:lnTo>
                    <a:pt x="320427" y="118497"/>
                  </a:lnTo>
                  <a:lnTo>
                    <a:pt x="347513" y="80248"/>
                  </a:lnTo>
                  <a:lnTo>
                    <a:pt x="370433" y="40749"/>
                  </a:lnTo>
                  <a:lnTo>
                    <a:pt x="389185" y="0"/>
                  </a:lnTo>
                  <a:lnTo>
                    <a:pt x="439787" y="14882"/>
                  </a:lnTo>
                  <a:lnTo>
                    <a:pt x="433485" y="28416"/>
                  </a:lnTo>
                  <a:lnTo>
                    <a:pt x="426858" y="41857"/>
                  </a:lnTo>
                  <a:lnTo>
                    <a:pt x="419904" y="55205"/>
                  </a:lnTo>
                  <a:lnTo>
                    <a:pt x="412626" y="68460"/>
                  </a:lnTo>
                  <a:lnTo>
                    <a:pt x="643682" y="68460"/>
                  </a:lnTo>
                  <a:lnTo>
                    <a:pt x="643682" y="116086"/>
                  </a:lnTo>
                  <a:lnTo>
                    <a:pt x="621195" y="148223"/>
                  </a:lnTo>
                  <a:lnTo>
                    <a:pt x="595033" y="178407"/>
                  </a:lnTo>
                  <a:lnTo>
                    <a:pt x="565198" y="206638"/>
                  </a:lnTo>
                  <a:lnTo>
                    <a:pt x="531688" y="232916"/>
                  </a:lnTo>
                  <a:lnTo>
                    <a:pt x="571895" y="249194"/>
                  </a:lnTo>
                  <a:lnTo>
                    <a:pt x="615497" y="263053"/>
                  </a:lnTo>
                  <a:lnTo>
                    <a:pt x="662495" y="274495"/>
                  </a:lnTo>
                  <a:lnTo>
                    <a:pt x="712887" y="283517"/>
                  </a:lnTo>
                  <a:lnTo>
                    <a:pt x="706097" y="295796"/>
                  </a:lnTo>
                  <a:lnTo>
                    <a:pt x="699864" y="308818"/>
                  </a:lnTo>
                  <a:lnTo>
                    <a:pt x="694190" y="322585"/>
                  </a:lnTo>
                  <a:lnTo>
                    <a:pt x="689074" y="337095"/>
                  </a:lnTo>
                  <a:lnTo>
                    <a:pt x="631310" y="322887"/>
                  </a:lnTo>
                  <a:lnTo>
                    <a:pt x="577825" y="305935"/>
                  </a:lnTo>
                  <a:lnTo>
                    <a:pt x="528619" y="286238"/>
                  </a:lnTo>
                  <a:lnTo>
                    <a:pt x="483691" y="263798"/>
                  </a:lnTo>
                  <a:lnTo>
                    <a:pt x="439415" y="286889"/>
                  </a:lnTo>
                  <a:lnTo>
                    <a:pt x="391046" y="307795"/>
                  </a:lnTo>
                  <a:lnTo>
                    <a:pt x="338584" y="326515"/>
                  </a:lnTo>
                  <a:lnTo>
                    <a:pt x="282029" y="343049"/>
                  </a:lnTo>
                  <a:lnTo>
                    <a:pt x="275797" y="329608"/>
                  </a:lnTo>
                  <a:lnTo>
                    <a:pt x="269007" y="316818"/>
                  </a:lnTo>
                  <a:lnTo>
                    <a:pt x="261658" y="304679"/>
                  </a:lnTo>
                  <a:lnTo>
                    <a:pt x="253752" y="293191"/>
                  </a:lnTo>
                  <a:lnTo>
                    <a:pt x="304609" y="280936"/>
                  </a:lnTo>
                  <a:lnTo>
                    <a:pt x="351885" y="266867"/>
                  </a:lnTo>
                  <a:lnTo>
                    <a:pt x="395580" y="250984"/>
                  </a:lnTo>
                  <a:lnTo>
                    <a:pt x="435694" y="233288"/>
                  </a:lnTo>
                  <a:lnTo>
                    <a:pt x="413044" y="215661"/>
                  </a:lnTo>
                  <a:lnTo>
                    <a:pt x="391976" y="197011"/>
                  </a:lnTo>
                  <a:lnTo>
                    <a:pt x="372489" y="177338"/>
                  </a:lnTo>
                  <a:lnTo>
                    <a:pt x="354583" y="156641"/>
                  </a:lnTo>
                  <a:lnTo>
                    <a:pt x="339305" y="175826"/>
                  </a:lnTo>
                  <a:lnTo>
                    <a:pt x="323236" y="194685"/>
                  </a:lnTo>
                  <a:lnTo>
                    <a:pt x="306376" y="213219"/>
                  </a:lnTo>
                  <a:lnTo>
                    <a:pt x="288726" y="231427"/>
                  </a:lnTo>
                  <a:lnTo>
                    <a:pt x="280680" y="221102"/>
                  </a:lnTo>
                  <a:lnTo>
                    <a:pt x="272169" y="210964"/>
                  </a:lnTo>
                  <a:lnTo>
                    <a:pt x="263193" y="201011"/>
                  </a:lnTo>
                  <a:lnTo>
                    <a:pt x="253752" y="191244"/>
                  </a:lnTo>
                  <a:close/>
                </a:path>
                <a:path w="713104" h="734694">
                  <a:moveTo>
                    <a:pt x="458391" y="581174"/>
                  </a:moveTo>
                  <a:lnTo>
                    <a:pt x="458391" y="522387"/>
                  </a:lnTo>
                  <a:lnTo>
                    <a:pt x="303609" y="522387"/>
                  </a:lnTo>
                  <a:lnTo>
                    <a:pt x="303609" y="477738"/>
                  </a:lnTo>
                  <a:lnTo>
                    <a:pt x="458391" y="477738"/>
                  </a:lnTo>
                  <a:lnTo>
                    <a:pt x="458391" y="419695"/>
                  </a:lnTo>
                  <a:lnTo>
                    <a:pt x="293191" y="419695"/>
                  </a:lnTo>
                  <a:lnTo>
                    <a:pt x="293191" y="375047"/>
                  </a:lnTo>
                  <a:lnTo>
                    <a:pt x="458391" y="375047"/>
                  </a:lnTo>
                  <a:lnTo>
                    <a:pt x="458391" y="306586"/>
                  </a:lnTo>
                  <a:lnTo>
                    <a:pt x="511225" y="306586"/>
                  </a:lnTo>
                  <a:lnTo>
                    <a:pt x="511225" y="375047"/>
                  </a:lnTo>
                  <a:lnTo>
                    <a:pt x="674191" y="375047"/>
                  </a:lnTo>
                  <a:lnTo>
                    <a:pt x="674191" y="419695"/>
                  </a:lnTo>
                  <a:lnTo>
                    <a:pt x="511225" y="419695"/>
                  </a:lnTo>
                  <a:lnTo>
                    <a:pt x="511225" y="477738"/>
                  </a:lnTo>
                  <a:lnTo>
                    <a:pt x="664518" y="477738"/>
                  </a:lnTo>
                  <a:lnTo>
                    <a:pt x="664518" y="522387"/>
                  </a:lnTo>
                  <a:lnTo>
                    <a:pt x="511225" y="522387"/>
                  </a:lnTo>
                  <a:lnTo>
                    <a:pt x="511225" y="581174"/>
                  </a:lnTo>
                  <a:lnTo>
                    <a:pt x="698748" y="581174"/>
                  </a:lnTo>
                  <a:lnTo>
                    <a:pt x="698748" y="625822"/>
                  </a:lnTo>
                  <a:lnTo>
                    <a:pt x="511225" y="625822"/>
                  </a:lnTo>
                  <a:lnTo>
                    <a:pt x="511225" y="734467"/>
                  </a:lnTo>
                  <a:lnTo>
                    <a:pt x="458391" y="734467"/>
                  </a:lnTo>
                  <a:lnTo>
                    <a:pt x="458391" y="625822"/>
                  </a:lnTo>
                  <a:lnTo>
                    <a:pt x="273099" y="625822"/>
                  </a:lnTo>
                  <a:lnTo>
                    <a:pt x="273099" y="581174"/>
                  </a:lnTo>
                  <a:lnTo>
                    <a:pt x="458391" y="581174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334696" y="2253514"/>
              <a:ext cx="202071" cy="92682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2009774" y="2291175"/>
              <a:ext cx="755650" cy="721360"/>
            </a:xfrm>
            <a:custGeom>
              <a:rect l="l" t="t" r="r" b="b"/>
              <a:pathLst>
                <a:path w="755650" h="721360">
                  <a:moveTo>
                    <a:pt x="0" y="360501"/>
                  </a:moveTo>
                  <a:lnTo>
                    <a:pt x="2944" y="315281"/>
                  </a:lnTo>
                  <a:lnTo>
                    <a:pt x="11539" y="271737"/>
                  </a:lnTo>
                  <a:lnTo>
                    <a:pt x="25432" y="230206"/>
                  </a:lnTo>
                  <a:lnTo>
                    <a:pt x="44268" y="191028"/>
                  </a:lnTo>
                  <a:lnTo>
                    <a:pt x="67693" y="154539"/>
                  </a:lnTo>
                  <a:lnTo>
                    <a:pt x="95354" y="121078"/>
                  </a:lnTo>
                  <a:lnTo>
                    <a:pt x="126896" y="90982"/>
                  </a:lnTo>
                  <a:lnTo>
                    <a:pt x="161965" y="64590"/>
                  </a:lnTo>
                  <a:lnTo>
                    <a:pt x="200207" y="42238"/>
                  </a:lnTo>
                  <a:lnTo>
                    <a:pt x="241268" y="24266"/>
                  </a:lnTo>
                  <a:lnTo>
                    <a:pt x="284794" y="11010"/>
                  </a:lnTo>
                  <a:lnTo>
                    <a:pt x="330431" y="2809"/>
                  </a:lnTo>
                  <a:lnTo>
                    <a:pt x="377825" y="0"/>
                  </a:lnTo>
                  <a:lnTo>
                    <a:pt x="425218" y="2808"/>
                  </a:lnTo>
                  <a:lnTo>
                    <a:pt x="470855" y="11009"/>
                  </a:lnTo>
                  <a:lnTo>
                    <a:pt x="514381" y="24265"/>
                  </a:lnTo>
                  <a:lnTo>
                    <a:pt x="555442" y="42238"/>
                  </a:lnTo>
                  <a:lnTo>
                    <a:pt x="593684" y="64589"/>
                  </a:lnTo>
                  <a:lnTo>
                    <a:pt x="628753" y="90982"/>
                  </a:lnTo>
                  <a:lnTo>
                    <a:pt x="660295" y="121077"/>
                  </a:lnTo>
                  <a:lnTo>
                    <a:pt x="687956" y="154538"/>
                  </a:lnTo>
                  <a:lnTo>
                    <a:pt x="711381" y="191027"/>
                  </a:lnTo>
                  <a:lnTo>
                    <a:pt x="730218" y="230205"/>
                  </a:lnTo>
                  <a:lnTo>
                    <a:pt x="744110" y="271736"/>
                  </a:lnTo>
                  <a:lnTo>
                    <a:pt x="752706" y="315280"/>
                  </a:lnTo>
                  <a:lnTo>
                    <a:pt x="755650" y="360501"/>
                  </a:lnTo>
                  <a:lnTo>
                    <a:pt x="752706" y="405721"/>
                  </a:lnTo>
                  <a:lnTo>
                    <a:pt x="744110" y="449265"/>
                  </a:lnTo>
                  <a:lnTo>
                    <a:pt x="730217" y="490796"/>
                  </a:lnTo>
                  <a:lnTo>
                    <a:pt x="711381" y="529974"/>
                  </a:lnTo>
                  <a:lnTo>
                    <a:pt x="687956" y="566463"/>
                  </a:lnTo>
                  <a:lnTo>
                    <a:pt x="660295" y="599924"/>
                  </a:lnTo>
                  <a:lnTo>
                    <a:pt x="628753" y="630019"/>
                  </a:lnTo>
                  <a:lnTo>
                    <a:pt x="593684" y="656412"/>
                  </a:lnTo>
                  <a:lnTo>
                    <a:pt x="555442" y="678763"/>
                  </a:lnTo>
                  <a:lnTo>
                    <a:pt x="514381" y="696736"/>
                  </a:lnTo>
                  <a:lnTo>
                    <a:pt x="470855" y="709992"/>
                  </a:lnTo>
                  <a:lnTo>
                    <a:pt x="425218" y="718193"/>
                  </a:lnTo>
                  <a:lnTo>
                    <a:pt x="377825" y="721002"/>
                  </a:lnTo>
                  <a:lnTo>
                    <a:pt x="330431" y="718193"/>
                  </a:lnTo>
                  <a:lnTo>
                    <a:pt x="284794" y="709991"/>
                  </a:lnTo>
                  <a:lnTo>
                    <a:pt x="241268" y="696736"/>
                  </a:lnTo>
                  <a:lnTo>
                    <a:pt x="200207" y="678763"/>
                  </a:lnTo>
                  <a:lnTo>
                    <a:pt x="161965" y="656412"/>
                  </a:lnTo>
                  <a:lnTo>
                    <a:pt x="126896" y="630019"/>
                  </a:lnTo>
                  <a:lnTo>
                    <a:pt x="95354" y="599924"/>
                  </a:lnTo>
                  <a:lnTo>
                    <a:pt x="67693" y="566462"/>
                  </a:lnTo>
                  <a:lnTo>
                    <a:pt x="44268" y="529974"/>
                  </a:lnTo>
                  <a:lnTo>
                    <a:pt x="25431" y="490795"/>
                  </a:lnTo>
                  <a:lnTo>
                    <a:pt x="11539" y="449265"/>
                  </a:lnTo>
                  <a:lnTo>
                    <a:pt x="2943" y="405721"/>
                  </a:lnTo>
                  <a:lnTo>
                    <a:pt x="0" y="360500"/>
                  </a:lnTo>
                  <a:close/>
                </a:path>
              </a:pathLst>
            </a:custGeom>
            <a:ln w="57149">
              <a:solidFill>
                <a:srgbClr val="DA57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2024379" y="2278101"/>
            <a:ext cx="74041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25">
                <a:solidFill>
                  <a:srgbClr val="DA5700"/>
                </a:solidFill>
                <a:latin typeface="微软雅黑"/>
                <a:cs typeface="微软雅黑"/>
              </a:rPr>
              <a:t>17</a:t>
            </a:r>
            <a:endParaRPr sz="48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2</a:t>
            </a:fld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5215" y="1587182"/>
            <a:ext cx="7340600" cy="1976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812800">
              <a:lnSpc>
                <a:spcPct val="100000"/>
              </a:lnSpc>
              <a:spcBef>
                <a:spcPts val="100"/>
              </a:spcBef>
            </a:pPr>
            <a:r>
              <a:rPr sz="3200" b="1" u="heavy">
                <a:solidFill>
                  <a:srgbClr val="0070C0"/>
                </a:solidFill>
                <a:uFill>
                  <a:solidFill>
                    <a:srgbClr val="0070C0"/>
                  </a:solidFill>
                </a:uFill>
                <a:latin typeface="Microsoft JhengHei"/>
                <a:cs typeface="Microsoft JhengHei"/>
              </a:rPr>
              <a:t>黄亦波</a:t>
            </a:r>
            <a:r>
              <a:rPr sz="3200" b="1" spc="-260">
                <a:latin typeface="Microsoft JhengHei"/>
                <a:cs typeface="Microsoft JhengHei"/>
              </a:rPr>
              <a:t>：1937</a:t>
            </a:r>
            <a:r>
              <a:rPr sz="3200" b="1" spc="-5">
                <a:latin typeface="Microsoft JhengHei"/>
                <a:cs typeface="Microsoft JhengHei"/>
              </a:rPr>
              <a:t>年出生，江苏无锡人。作品有故事集《眼睛会动的布娃娃》，</a:t>
            </a:r>
            <a:r>
              <a:rPr sz="3200" b="1" spc="-50">
                <a:latin typeface="Microsoft JhengHei"/>
                <a:cs typeface="Microsoft JhengHei"/>
              </a:rPr>
              <a:t> </a:t>
            </a:r>
            <a:r>
              <a:rPr sz="3200" b="1" spc="-5">
                <a:latin typeface="Microsoft JhengHei"/>
                <a:cs typeface="Microsoft JhengHei"/>
              </a:rPr>
              <a:t>儿歌集《从小养成好习惯》，诗歌《含</a:t>
            </a:r>
            <a:r>
              <a:rPr sz="3200" b="1" spc="-50">
                <a:latin typeface="Microsoft JhengHei"/>
                <a:cs typeface="Microsoft JhengHei"/>
              </a:rPr>
              <a:t> </a:t>
            </a:r>
            <a:r>
              <a:rPr sz="3200" b="1" spc="-5">
                <a:latin typeface="Microsoft JhengHei"/>
                <a:cs typeface="Microsoft JhengHei"/>
              </a:rPr>
              <a:t>羞草》，散文《峨眉山上的奇遇》等。</a:t>
            </a:r>
            <a:endParaRPr sz="32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066800" y="457200"/>
            <a:ext cx="1895475" cy="74930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作者简介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3</a:t>
            </a:fld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549900" y="1295400"/>
            <a:ext cx="2895631" cy="334767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97853" y="1349692"/>
            <a:ext cx="4470400" cy="3439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7112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天都峰</a:t>
            </a:r>
            <a:r>
              <a:rPr sz="2800" b="1" spc="-10">
                <a:latin typeface="Microsoft JhengHei"/>
                <a:cs typeface="Microsoft JhengHei"/>
              </a:rPr>
              <a:t>是黄山“七十二</a:t>
            </a:r>
            <a:r>
              <a:rPr sz="2800" b="1" spc="-5">
                <a:latin typeface="Microsoft JhengHei"/>
                <a:cs typeface="Microsoft JhengHei"/>
              </a:rPr>
              <a:t>峰”中最险峻的三大奇峰之</a:t>
            </a:r>
            <a:r>
              <a:rPr sz="2800" b="1">
                <a:latin typeface="Microsoft JhengHei"/>
                <a:cs typeface="Microsoft JhengHei"/>
              </a:rPr>
              <a:t>一，海拔</a:t>
            </a:r>
            <a:r>
              <a:rPr sz="2800" b="1" spc="-285">
                <a:latin typeface="Microsoft JhengHei"/>
                <a:cs typeface="Microsoft JhengHei"/>
              </a:rPr>
              <a:t>1840</a:t>
            </a:r>
            <a:r>
              <a:rPr sz="2800" b="1" spc="-10">
                <a:latin typeface="Microsoft JhengHei"/>
                <a:cs typeface="Microsoft JhengHei"/>
              </a:rPr>
              <a:t>米，登山石阶</a:t>
            </a:r>
            <a:r>
              <a:rPr sz="2800" b="1">
                <a:latin typeface="Microsoft JhengHei"/>
                <a:cs typeface="Microsoft JhengHei"/>
              </a:rPr>
              <a:t>大约有</a:t>
            </a:r>
            <a:r>
              <a:rPr sz="2800" b="1" spc="-195">
                <a:latin typeface="Microsoft JhengHei"/>
                <a:cs typeface="Microsoft JhengHei"/>
              </a:rPr>
              <a:t>1．5</a:t>
            </a:r>
            <a:r>
              <a:rPr sz="2800" b="1" spc="-10">
                <a:latin typeface="Microsoft JhengHei"/>
                <a:cs typeface="Microsoft JhengHei"/>
              </a:rPr>
              <a:t>公里长。天都峰</a:t>
            </a:r>
            <a:r>
              <a:rPr sz="2800" b="1" spc="-5">
                <a:latin typeface="Microsoft JhengHei"/>
                <a:cs typeface="Microsoft JhengHei"/>
              </a:rPr>
              <a:t>最险处是鲫鱼背。它是一道</a:t>
            </a:r>
            <a:r>
              <a:rPr sz="2800" b="1">
                <a:latin typeface="Microsoft JhengHei"/>
                <a:cs typeface="Microsoft JhengHei"/>
              </a:rPr>
              <a:t>长约十几米，宽不过</a:t>
            </a:r>
            <a:r>
              <a:rPr sz="2800" b="1" spc="-285">
                <a:latin typeface="Microsoft JhengHei"/>
                <a:cs typeface="Microsoft JhengHei"/>
              </a:rPr>
              <a:t>1</a:t>
            </a:r>
            <a:r>
              <a:rPr sz="2800" b="1" spc="-20">
                <a:latin typeface="Microsoft JhengHei"/>
                <a:cs typeface="Microsoft JhengHei"/>
              </a:rPr>
              <a:t>米的狭</a:t>
            </a:r>
            <a:r>
              <a:rPr sz="2800" b="1" spc="-5">
                <a:latin typeface="Microsoft JhengHei"/>
                <a:cs typeface="Microsoft JhengHei"/>
              </a:rPr>
              <a:t>长光滑的石脊，石脊两旁是</a:t>
            </a:r>
            <a:r>
              <a:rPr sz="2800" b="1" spc="-10">
                <a:latin typeface="Microsoft JhengHei"/>
                <a:cs typeface="Microsoft JhengHei"/>
              </a:rPr>
              <a:t>万丈深渊。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88610" y="1867052"/>
            <a:ext cx="26352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>
                <a:solidFill>
                  <a:srgbClr val="FFFFFF"/>
                </a:solidFill>
                <a:latin typeface="微软雅黑"/>
                <a:cs typeface="微软雅黑"/>
              </a:rPr>
              <a:t>绿色圃中小学教育</a:t>
            </a:r>
            <a:r>
              <a:rPr sz="100" spc="-10">
                <a:solidFill>
                  <a:srgbClr val="FFFFFF"/>
                </a:solidFill>
                <a:latin typeface="微软雅黑"/>
                <a:cs typeface="微软雅黑"/>
                <a:hlinkClick r:id="rId3"/>
              </a:rPr>
              <a:t>http://www.LSPJY.com</a:t>
            </a:r>
            <a:endParaRPr sz="1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515610" y="1994052"/>
            <a:ext cx="263525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>
                <a:solidFill>
                  <a:srgbClr val="FFFFFF"/>
                </a:solidFill>
                <a:latin typeface="微软雅黑"/>
                <a:cs typeface="微软雅黑"/>
              </a:rPr>
              <a:t>绿色圃中小学教育</a:t>
            </a:r>
            <a:r>
              <a:rPr sz="100" spc="-10">
                <a:solidFill>
                  <a:srgbClr val="FFFFFF"/>
                </a:solidFill>
                <a:latin typeface="微软雅黑"/>
                <a:cs typeface="微软雅黑"/>
                <a:hlinkClick r:id="rId3"/>
              </a:rPr>
              <a:t>http://www.LSPJY.com</a:t>
            </a:r>
            <a:endParaRPr sz="100">
              <a:latin typeface="微软雅黑"/>
              <a:cs typeface="微软雅黑"/>
            </a:endParaRPr>
          </a:p>
        </p:txBody>
      </p:sp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1066800" y="457200"/>
            <a:ext cx="1895475" cy="749300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知识链接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4</a:t>
            </a:fld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36650" y="1516736"/>
            <a:ext cx="7035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latin typeface="Microsoft YaHei UI"/>
                <a:cs typeface="Microsoft YaHei UI"/>
              </a:rPr>
              <a:t>听范读，边听边画出文中的生字，注意生字的读音。</a:t>
            </a:r>
            <a:endParaRPr sz="2400">
              <a:latin typeface="Microsoft YaHei UI"/>
              <a:cs typeface="Microsoft YaHei U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6417309" y="2298700"/>
            <a:ext cx="2346960" cy="260921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1066800" y="457200"/>
            <a:ext cx="1895475" cy="74930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169352" y="580707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5">
                <a:latin typeface="微软雅黑"/>
                <a:cs typeface="微软雅黑"/>
              </a:rPr>
              <a:t>课文朗读</a:t>
            </a:r>
            <a:endParaRPr sz="3200">
              <a:latin typeface="微软雅黑"/>
              <a:cs typeface="微软雅黑"/>
            </a:endParaRPr>
          </a:p>
        </p:txBody>
      </p:sp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1714500" y="2400300"/>
            <a:ext cx="1370964" cy="1152525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5</a:t>
            </a:fld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494780" y="2057718"/>
            <a:ext cx="53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攀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015480" y="2141855"/>
            <a:ext cx="50800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4000"/>
              </a:lnSpc>
            </a:pPr>
            <a:r>
              <a:rPr sz="4000" b="1">
                <a:latin typeface="Microsoft JhengHei"/>
                <a:cs typeface="Microsoft JhengHei"/>
              </a:rPr>
              <a:t>着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342129" y="2184717"/>
            <a:ext cx="50800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4000"/>
              </a:lnSpc>
            </a:pPr>
            <a:r>
              <a:rPr sz="4000" b="1">
                <a:latin typeface="Microsoft JhengHei"/>
                <a:cs typeface="Microsoft JhengHei"/>
              </a:rPr>
              <a:t>铁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837429" y="2100579"/>
            <a:ext cx="53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链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406968" y="2184717"/>
            <a:ext cx="50800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4000"/>
              </a:lnSpc>
            </a:pPr>
            <a:r>
              <a:rPr sz="4000" b="1">
                <a:latin typeface="Microsoft JhengHei"/>
                <a:cs typeface="Microsoft JhengHei"/>
              </a:rPr>
              <a:t>石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902268" y="1667986"/>
            <a:ext cx="533400" cy="10680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>
              <a:lnSpc>
                <a:spcPts val="3504"/>
              </a:lnSpc>
              <a:spcBef>
                <a:spcPts val="100"/>
              </a:spcBef>
            </a:pPr>
            <a:r>
              <a:rPr sz="3000" b="1" spc="635">
                <a:latin typeface="Microsoft JhengHei"/>
                <a:cs typeface="Microsoft JhengHei"/>
              </a:rPr>
              <a:t>jí</a:t>
            </a:r>
            <a:endParaRPr sz="3000">
              <a:latin typeface="Microsoft JhengHei"/>
              <a:cs typeface="Microsoft JhengHei"/>
            </a:endParaRPr>
          </a:p>
          <a:p>
            <a:pPr marL="12700">
              <a:lnSpc>
                <a:spcPts val="4705"/>
              </a:lnSpc>
            </a:pP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级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702492" y="1645555"/>
            <a:ext cx="66738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25">
                <a:latin typeface="Arial"/>
                <a:cs typeface="Arial"/>
              </a:rPr>
              <a:t>liàn</a:t>
            </a:r>
            <a:endParaRPr sz="30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494779" y="1585230"/>
            <a:ext cx="70421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25">
                <a:latin typeface="Arial"/>
                <a:cs typeface="Arial"/>
              </a:rPr>
              <a:t>pān</a:t>
            </a:r>
            <a:endParaRPr sz="30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7015163" y="2088514"/>
            <a:ext cx="504825" cy="554355"/>
          </a:xfrm>
          <a:custGeom>
            <a:rect l="l" t="t" r="r" b="b"/>
            <a:pathLst>
              <a:path w="504825" h="554355">
                <a:moveTo>
                  <a:pt x="504825" y="554038"/>
                </a:moveTo>
                <a:lnTo>
                  <a:pt x="0" y="554038"/>
                </a:lnTo>
                <a:lnTo>
                  <a:pt x="0" y="0"/>
                </a:lnTo>
                <a:lnTo>
                  <a:pt x="504825" y="0"/>
                </a:lnTo>
                <a:lnTo>
                  <a:pt x="504825" y="55403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4352925" y="2093278"/>
            <a:ext cx="504825" cy="554355"/>
          </a:xfrm>
          <a:custGeom>
            <a:rect l="l" t="t" r="r" b="b"/>
            <a:pathLst>
              <a:path w="504825" h="554355">
                <a:moveTo>
                  <a:pt x="504825" y="554036"/>
                </a:moveTo>
                <a:lnTo>
                  <a:pt x="0" y="554036"/>
                </a:lnTo>
                <a:lnTo>
                  <a:pt x="0" y="0"/>
                </a:lnTo>
                <a:lnTo>
                  <a:pt x="504825" y="0"/>
                </a:lnTo>
                <a:lnTo>
                  <a:pt x="504825" y="55403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2409825" y="2183764"/>
            <a:ext cx="504825" cy="554355"/>
          </a:xfrm>
          <a:custGeom>
            <a:rect l="l" t="t" r="r" b="b"/>
            <a:pathLst>
              <a:path w="504825" h="554355">
                <a:moveTo>
                  <a:pt x="504825" y="554038"/>
                </a:moveTo>
                <a:lnTo>
                  <a:pt x="0" y="554038"/>
                </a:lnTo>
                <a:lnTo>
                  <a:pt x="0" y="0"/>
                </a:lnTo>
                <a:lnTo>
                  <a:pt x="504825" y="0"/>
                </a:lnTo>
                <a:lnTo>
                  <a:pt x="504825" y="55403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3124518" y="3594418"/>
            <a:ext cx="53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辫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645218" y="3678555"/>
            <a:ext cx="50800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4000"/>
              </a:lnSpc>
            </a:pPr>
            <a:r>
              <a:rPr sz="4000" b="1">
                <a:latin typeface="Microsoft JhengHei"/>
                <a:cs typeface="Microsoft JhengHei"/>
              </a:rPr>
              <a:t>子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053079" y="3085418"/>
            <a:ext cx="79883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20">
                <a:latin typeface="Arial"/>
                <a:cs typeface="Arial"/>
              </a:rPr>
              <a:t>biàn</a:t>
            </a:r>
            <a:endParaRPr sz="3000">
              <a:latin typeface="Arial"/>
              <a:cs typeface="Arial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3673476" y="3612515"/>
            <a:ext cx="504825" cy="555625"/>
          </a:xfrm>
          <a:custGeom>
            <a:rect l="l" t="t" r="r" b="b"/>
            <a:pathLst>
              <a:path w="504825" h="555625">
                <a:moveTo>
                  <a:pt x="504825" y="555625"/>
                </a:moveTo>
                <a:lnTo>
                  <a:pt x="0" y="555625"/>
                </a:lnTo>
                <a:lnTo>
                  <a:pt x="0" y="0"/>
                </a:lnTo>
                <a:lnTo>
                  <a:pt x="504825" y="0"/>
                </a:lnTo>
                <a:lnTo>
                  <a:pt x="504825" y="5556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5099367" y="3605530"/>
            <a:ext cx="50800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4000"/>
              </a:lnSpc>
            </a:pPr>
            <a:r>
              <a:rPr sz="4000" b="1">
                <a:latin typeface="Microsoft JhengHei"/>
                <a:cs typeface="Microsoft JhengHei"/>
              </a:rPr>
              <a:t>笑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594667" y="2976321"/>
            <a:ext cx="1049020" cy="1180465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61594">
              <a:lnSpc>
                <a:spcPct val="100000"/>
              </a:lnSpc>
              <a:spcBef>
                <a:spcPts val="395"/>
              </a:spcBef>
            </a:pPr>
            <a:r>
              <a:rPr sz="3000" b="1">
                <a:latin typeface="Arial"/>
                <a:cs typeface="Arial"/>
              </a:rPr>
              <a:t>hē</a:t>
            </a:r>
            <a:r>
              <a:rPr sz="3000" b="1" spc="-95">
                <a:latin typeface="Arial"/>
                <a:cs typeface="Arial"/>
              </a:rPr>
              <a:t> </a:t>
            </a:r>
            <a:r>
              <a:rPr sz="3000" b="1" spc="-25">
                <a:latin typeface="Arial"/>
                <a:cs typeface="Arial"/>
              </a:rPr>
              <a:t>hē</a:t>
            </a:r>
            <a:endParaRPr sz="3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395"/>
              </a:spcBef>
            </a:pPr>
            <a:r>
              <a:rPr sz="4000" b="1" spc="-25">
                <a:solidFill>
                  <a:srgbClr val="FF0000"/>
                </a:solidFill>
                <a:latin typeface="Microsoft JhengHei"/>
                <a:cs typeface="Microsoft JhengHei"/>
              </a:rPr>
              <a:t>呵呵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5083175" y="3515678"/>
            <a:ext cx="504825" cy="554355"/>
          </a:xfrm>
          <a:custGeom>
            <a:rect l="l" t="t" r="r" b="b"/>
            <a:pathLst>
              <a:path w="504825" h="554354">
                <a:moveTo>
                  <a:pt x="504825" y="554037"/>
                </a:moveTo>
                <a:lnTo>
                  <a:pt x="0" y="554037"/>
                </a:lnTo>
                <a:lnTo>
                  <a:pt x="0" y="0"/>
                </a:lnTo>
                <a:lnTo>
                  <a:pt x="504825" y="0"/>
                </a:lnTo>
                <a:lnTo>
                  <a:pt x="504825" y="55403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1325880" y="3662680"/>
            <a:ext cx="50800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4000"/>
              </a:lnSpc>
            </a:pPr>
            <a:r>
              <a:rPr sz="4000" b="1">
                <a:latin typeface="Microsoft JhengHei"/>
                <a:cs typeface="Microsoft JhengHei"/>
              </a:rPr>
              <a:t>照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821180" y="3578543"/>
            <a:ext cx="53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>
                <a:solidFill>
                  <a:srgbClr val="FF0000"/>
                </a:solidFill>
                <a:latin typeface="Microsoft JhengHei"/>
                <a:cs typeface="Microsoft JhengHei"/>
              </a:rPr>
              <a:t>相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241742" y="3069543"/>
            <a:ext cx="99758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35">
                <a:latin typeface="Arial"/>
                <a:cs typeface="Arial"/>
              </a:rPr>
              <a:t>xiàng</a:t>
            </a:r>
            <a:endParaRPr sz="3000">
              <a:latin typeface="Arial"/>
              <a:cs typeface="Arial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1354421" y="3600608"/>
            <a:ext cx="504825" cy="555625"/>
          </a:xfrm>
          <a:custGeom>
            <a:rect l="l" t="t" r="r" b="b"/>
            <a:pathLst>
              <a:path w="504825" h="555625">
                <a:moveTo>
                  <a:pt x="504825" y="555625"/>
                </a:moveTo>
                <a:lnTo>
                  <a:pt x="0" y="555625"/>
                </a:lnTo>
                <a:lnTo>
                  <a:pt x="0" y="0"/>
                </a:lnTo>
                <a:lnTo>
                  <a:pt x="504825" y="0"/>
                </a:lnTo>
                <a:lnTo>
                  <a:pt x="504825" y="55562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4" name="object 24"/>
          <p:cNvPicPr/>
          <p:nvPr/>
        </p:nvPicPr>
        <p:blipFill>
          <a:blip r:embed="rId2"/>
          <a:stretch>
            <a:fillRect/>
          </a:stretch>
        </p:blipFill>
        <p:spPr>
          <a:xfrm>
            <a:off x="1066800" y="457200"/>
            <a:ext cx="1628775" cy="749300"/>
          </a:xfrm>
          <a:prstGeom prst="rect">
            <a:avLst/>
          </a:prstGeom>
        </p:spPr>
      </p:pic>
      <p:sp>
        <p:nvSpPr>
          <p:cNvPr id="25" name="object 25"/>
          <p:cNvSpPr txBox="1"/>
          <p:nvPr/>
        </p:nvSpPr>
        <p:spPr>
          <a:xfrm>
            <a:off x="1169352" y="580707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0">
                <a:latin typeface="微软雅黑"/>
                <a:cs typeface="微软雅黑"/>
              </a:rPr>
              <a:t>我会认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6</a:t>
            </a:fld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511391" y="2127674"/>
            <a:ext cx="6449695" cy="1096645"/>
            <a:chOff x="1511391" y="2127674"/>
            <a:chExt cx="6449695" cy="1096645"/>
          </a:xfrm>
        </p:grpSpPr>
        <p:sp>
          <p:nvSpPr>
            <p:cNvPr id="3" name="object 3"/>
            <p:cNvSpPr/>
            <p:nvPr/>
          </p:nvSpPr>
          <p:spPr>
            <a:xfrm>
              <a:off x="6921500" y="2137346"/>
              <a:ext cx="1029969" cy="1069340"/>
            </a:xfrm>
            <a:custGeom>
              <a:rect l="l" t="t" r="r" b="b"/>
              <a:pathLst>
                <a:path w="1029969" h="1069339">
                  <a:moveTo>
                    <a:pt x="0" y="0"/>
                  </a:moveTo>
                  <a:lnTo>
                    <a:pt x="1029527" y="0"/>
                  </a:lnTo>
                  <a:lnTo>
                    <a:pt x="1029527" y="1069278"/>
                  </a:lnTo>
                  <a:lnTo>
                    <a:pt x="0" y="1069278"/>
                  </a:lnTo>
                  <a:lnTo>
                    <a:pt x="0" y="0"/>
                  </a:lnTo>
                  <a:close/>
                </a:path>
              </a:pathLst>
            </a:custGeom>
            <a:ln w="1904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921500" y="2663826"/>
              <a:ext cx="1029969" cy="0"/>
            </a:xfrm>
            <a:custGeom>
              <a:rect l="l" t="t" r="r" b="b"/>
              <a:pathLst>
                <a:path w="1029969">
                  <a:moveTo>
                    <a:pt x="0" y="0"/>
                  </a:moveTo>
                  <a:lnTo>
                    <a:pt x="1029527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7436676" y="2154523"/>
              <a:ext cx="0" cy="1069340"/>
            </a:xfrm>
            <a:custGeom>
              <a:rect l="l" t="t" r="r" b="b"/>
              <a:pathLst>
                <a:path h="1069339">
                  <a:moveTo>
                    <a:pt x="0" y="0"/>
                  </a:moveTo>
                  <a:lnTo>
                    <a:pt x="0" y="106927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5842000" y="2137346"/>
              <a:ext cx="1029969" cy="1069340"/>
            </a:xfrm>
            <a:custGeom>
              <a:rect l="l" t="t" r="r" b="b"/>
              <a:pathLst>
                <a:path w="1029969" h="1069339">
                  <a:moveTo>
                    <a:pt x="0" y="0"/>
                  </a:moveTo>
                  <a:lnTo>
                    <a:pt x="1029527" y="0"/>
                  </a:lnTo>
                  <a:lnTo>
                    <a:pt x="1029527" y="1069278"/>
                  </a:lnTo>
                  <a:lnTo>
                    <a:pt x="0" y="1069278"/>
                  </a:lnTo>
                  <a:lnTo>
                    <a:pt x="0" y="0"/>
                  </a:lnTo>
                  <a:close/>
                </a:path>
              </a:pathLst>
            </a:custGeom>
            <a:ln w="1904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842000" y="2663826"/>
              <a:ext cx="1029969" cy="0"/>
            </a:xfrm>
            <a:custGeom>
              <a:rect l="l" t="t" r="r" b="b"/>
              <a:pathLst>
                <a:path w="1029969">
                  <a:moveTo>
                    <a:pt x="0" y="0"/>
                  </a:moveTo>
                  <a:lnTo>
                    <a:pt x="1029527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 flipH="1">
              <a:off x="6357177" y="2154523"/>
              <a:ext cx="0" cy="1069340"/>
            </a:xfrm>
            <a:custGeom>
              <a:rect l="l" t="t" r="r" b="b"/>
              <a:pathLst>
                <a:path h="1069339">
                  <a:moveTo>
                    <a:pt x="0" y="0"/>
                  </a:moveTo>
                  <a:lnTo>
                    <a:pt x="0" y="106927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60912" y="2137346"/>
              <a:ext cx="1031240" cy="1069340"/>
            </a:xfrm>
            <a:custGeom>
              <a:rect l="l" t="t" r="r" b="b"/>
              <a:pathLst>
                <a:path w="1031239" h="1069339">
                  <a:moveTo>
                    <a:pt x="0" y="0"/>
                  </a:moveTo>
                  <a:lnTo>
                    <a:pt x="1031115" y="0"/>
                  </a:lnTo>
                  <a:lnTo>
                    <a:pt x="1031115" y="1069278"/>
                  </a:lnTo>
                  <a:lnTo>
                    <a:pt x="0" y="106927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4760912" y="2663826"/>
              <a:ext cx="1031240" cy="0"/>
            </a:xfrm>
            <a:custGeom>
              <a:rect l="l" t="t" r="r" b="b"/>
              <a:pathLst>
                <a:path w="1031239">
                  <a:moveTo>
                    <a:pt x="0" y="0"/>
                  </a:moveTo>
                  <a:lnTo>
                    <a:pt x="1031115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 flipH="1">
              <a:off x="5276884" y="2154523"/>
              <a:ext cx="0" cy="1069340"/>
            </a:xfrm>
            <a:custGeom>
              <a:rect l="l" t="t" r="r" b="b"/>
              <a:pathLst>
                <a:path h="1069339">
                  <a:moveTo>
                    <a:pt x="0" y="0"/>
                  </a:moveTo>
                  <a:lnTo>
                    <a:pt x="0" y="106927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3681412" y="2137346"/>
              <a:ext cx="1029969" cy="1069340"/>
            </a:xfrm>
            <a:custGeom>
              <a:rect l="l" t="t" r="r" b="b"/>
              <a:pathLst>
                <a:path w="1029969" h="1069339">
                  <a:moveTo>
                    <a:pt x="0" y="0"/>
                  </a:moveTo>
                  <a:lnTo>
                    <a:pt x="1029527" y="0"/>
                  </a:lnTo>
                  <a:lnTo>
                    <a:pt x="1029527" y="1069278"/>
                  </a:lnTo>
                  <a:lnTo>
                    <a:pt x="0" y="1069278"/>
                  </a:lnTo>
                  <a:lnTo>
                    <a:pt x="0" y="0"/>
                  </a:lnTo>
                  <a:close/>
                </a:path>
              </a:pathLst>
            </a:custGeom>
            <a:ln w="1904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3681412" y="2663826"/>
              <a:ext cx="1029969" cy="0"/>
            </a:xfrm>
            <a:custGeom>
              <a:rect l="l" t="t" r="r" b="b"/>
              <a:pathLst>
                <a:path w="1029969">
                  <a:moveTo>
                    <a:pt x="0" y="0"/>
                  </a:moveTo>
                  <a:lnTo>
                    <a:pt x="1029527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 flipH="1">
              <a:off x="4196589" y="2154523"/>
              <a:ext cx="0" cy="1069340"/>
            </a:xfrm>
            <a:custGeom>
              <a:rect l="l" t="t" r="r" b="b"/>
              <a:pathLst>
                <a:path h="1069339">
                  <a:moveTo>
                    <a:pt x="0" y="0"/>
                  </a:moveTo>
                  <a:lnTo>
                    <a:pt x="0" y="106927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2601913" y="2137346"/>
              <a:ext cx="1029969" cy="1069340"/>
            </a:xfrm>
            <a:custGeom>
              <a:rect l="l" t="t" r="r" b="b"/>
              <a:pathLst>
                <a:path w="1029969" h="1069339">
                  <a:moveTo>
                    <a:pt x="0" y="0"/>
                  </a:moveTo>
                  <a:lnTo>
                    <a:pt x="1029526" y="0"/>
                  </a:lnTo>
                  <a:lnTo>
                    <a:pt x="1029526" y="1069278"/>
                  </a:lnTo>
                  <a:lnTo>
                    <a:pt x="0" y="106927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2601913" y="2663826"/>
              <a:ext cx="1029969" cy="0"/>
            </a:xfrm>
            <a:custGeom>
              <a:rect l="l" t="t" r="r" b="b"/>
              <a:pathLst>
                <a:path w="1029969">
                  <a:moveTo>
                    <a:pt x="0" y="0"/>
                  </a:moveTo>
                  <a:lnTo>
                    <a:pt x="1029526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 flipH="1">
              <a:off x="3117089" y="2154523"/>
              <a:ext cx="0" cy="1069340"/>
            </a:xfrm>
            <a:custGeom>
              <a:rect l="l" t="t" r="r" b="b"/>
              <a:pathLst>
                <a:path h="1069339">
                  <a:moveTo>
                    <a:pt x="0" y="0"/>
                  </a:moveTo>
                  <a:lnTo>
                    <a:pt x="0" y="106927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1520916" y="2137199"/>
              <a:ext cx="1030605" cy="1069975"/>
            </a:xfrm>
            <a:custGeom>
              <a:rect l="l" t="t" r="r" b="b"/>
              <a:pathLst>
                <a:path w="1030605" h="1069975">
                  <a:moveTo>
                    <a:pt x="0" y="0"/>
                  </a:moveTo>
                  <a:lnTo>
                    <a:pt x="1030196" y="0"/>
                  </a:lnTo>
                  <a:lnTo>
                    <a:pt x="1030196" y="1069649"/>
                  </a:lnTo>
                  <a:lnTo>
                    <a:pt x="0" y="1069649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1520916" y="2680186"/>
              <a:ext cx="1030605" cy="0"/>
            </a:xfrm>
            <a:custGeom>
              <a:rect l="l" t="t" r="r" b="b"/>
              <a:pathLst>
                <a:path w="1030605">
                  <a:moveTo>
                    <a:pt x="0" y="0"/>
                  </a:moveTo>
                  <a:lnTo>
                    <a:pt x="1030196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 flipH="1">
              <a:off x="2024844" y="2137199"/>
              <a:ext cx="0" cy="1069975"/>
            </a:xfrm>
            <a:custGeom>
              <a:rect l="l" t="t" r="r" b="b"/>
              <a:pathLst>
                <a:path h="1069975">
                  <a:moveTo>
                    <a:pt x="0" y="0"/>
                  </a:moveTo>
                  <a:lnTo>
                    <a:pt x="0" y="1069649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2592388" y="3712145"/>
            <a:ext cx="3213100" cy="1103630"/>
            <a:chOff x="2592388" y="3712145"/>
            <a:chExt cx="3213100" cy="1103630"/>
          </a:xfrm>
        </p:grpSpPr>
        <p:sp>
          <p:nvSpPr>
            <p:cNvPr id="22" name="object 22"/>
            <p:cNvSpPr/>
            <p:nvPr/>
          </p:nvSpPr>
          <p:spPr>
            <a:xfrm>
              <a:off x="2601913" y="3722733"/>
              <a:ext cx="1030605" cy="1069340"/>
            </a:xfrm>
            <a:custGeom>
              <a:rect l="l" t="t" r="r" b="b"/>
              <a:pathLst>
                <a:path w="1030603" h="1069339">
                  <a:moveTo>
                    <a:pt x="0" y="0"/>
                  </a:moveTo>
                  <a:lnTo>
                    <a:pt x="1030286" y="0"/>
                  </a:lnTo>
                  <a:lnTo>
                    <a:pt x="1030286" y="1068949"/>
                  </a:lnTo>
                  <a:lnTo>
                    <a:pt x="0" y="1068949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2601913" y="4249051"/>
              <a:ext cx="1030605" cy="0"/>
            </a:xfrm>
            <a:custGeom>
              <a:rect l="l" t="t" r="r" b="b"/>
              <a:pathLst>
                <a:path w="1030603">
                  <a:moveTo>
                    <a:pt x="0" y="0"/>
                  </a:moveTo>
                  <a:lnTo>
                    <a:pt x="1030286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 flipH="1">
              <a:off x="3117469" y="3739905"/>
              <a:ext cx="0" cy="1069340"/>
            </a:xfrm>
            <a:custGeom>
              <a:rect l="l" t="t" r="r" b="b"/>
              <a:pathLst>
                <a:path h="1069339">
                  <a:moveTo>
                    <a:pt x="0" y="0"/>
                  </a:moveTo>
                  <a:lnTo>
                    <a:pt x="0" y="1068949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3686174" y="3721670"/>
              <a:ext cx="1030605" cy="1068705"/>
            </a:xfrm>
            <a:custGeom>
              <a:rect l="l" t="t" r="r" b="b"/>
              <a:pathLst>
                <a:path w="1030603" h="1068704">
                  <a:moveTo>
                    <a:pt x="0" y="0"/>
                  </a:moveTo>
                  <a:lnTo>
                    <a:pt x="1030287" y="0"/>
                  </a:lnTo>
                  <a:lnTo>
                    <a:pt x="1030287" y="1068433"/>
                  </a:lnTo>
                  <a:lnTo>
                    <a:pt x="0" y="1068433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3686174" y="4247734"/>
              <a:ext cx="1030605" cy="0"/>
            </a:xfrm>
            <a:custGeom>
              <a:rect l="l" t="t" r="r" b="b"/>
              <a:pathLst>
                <a:path w="1030603">
                  <a:moveTo>
                    <a:pt x="0" y="0"/>
                  </a:moveTo>
                  <a:lnTo>
                    <a:pt x="1030287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 flipH="1">
              <a:off x="4201731" y="3738834"/>
              <a:ext cx="0" cy="1068705"/>
            </a:xfrm>
            <a:custGeom>
              <a:rect l="l" t="t" r="r" b="b"/>
              <a:pathLst>
                <a:path h="1068704">
                  <a:moveTo>
                    <a:pt x="0" y="0"/>
                  </a:moveTo>
                  <a:lnTo>
                    <a:pt x="0" y="1068433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4765674" y="3721670"/>
              <a:ext cx="1030605" cy="1068705"/>
            </a:xfrm>
            <a:custGeom>
              <a:rect l="l" t="t" r="r" b="b"/>
              <a:pathLst>
                <a:path w="1030603" h="1068704">
                  <a:moveTo>
                    <a:pt x="0" y="0"/>
                  </a:moveTo>
                  <a:lnTo>
                    <a:pt x="1030287" y="0"/>
                  </a:lnTo>
                  <a:lnTo>
                    <a:pt x="1030287" y="1068433"/>
                  </a:lnTo>
                  <a:lnTo>
                    <a:pt x="0" y="1068433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4765674" y="4247734"/>
              <a:ext cx="1030605" cy="0"/>
            </a:xfrm>
            <a:custGeom>
              <a:rect l="l" t="t" r="r" b="b"/>
              <a:pathLst>
                <a:path w="1030603">
                  <a:moveTo>
                    <a:pt x="0" y="0"/>
                  </a:moveTo>
                  <a:lnTo>
                    <a:pt x="1030287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 flipH="1">
              <a:off x="5281231" y="3738834"/>
              <a:ext cx="0" cy="1068705"/>
            </a:xfrm>
            <a:custGeom>
              <a:rect l="l" t="t" r="r" b="b"/>
              <a:pathLst>
                <a:path h="1068704">
                  <a:moveTo>
                    <a:pt x="0" y="0"/>
                  </a:moveTo>
                  <a:lnTo>
                    <a:pt x="0" y="1068433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1" name="object 31"/>
          <p:cNvSpPr txBox="1"/>
          <p:nvPr/>
        </p:nvSpPr>
        <p:spPr>
          <a:xfrm>
            <a:off x="2693678" y="3769201"/>
            <a:ext cx="4149090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900" b="1" spc="450" baseline="1262">
                <a:solidFill>
                  <a:srgbClr val="FF0000"/>
                </a:solidFill>
                <a:latin typeface="Microsoft JhengHei"/>
                <a:cs typeface="Microsoft JhengHei"/>
              </a:rPr>
              <a:t>鲫 </a:t>
            </a:r>
            <a:r>
              <a:rPr sz="6600" b="1" spc="85">
                <a:solidFill>
                  <a:srgbClr val="FF0000"/>
                </a:solidFill>
                <a:latin typeface="Microsoft JhengHei"/>
                <a:cs typeface="Microsoft JhengHei"/>
              </a:rPr>
              <a:t>念 辫 呵</a:t>
            </a:r>
            <a:endParaRPr sz="6600">
              <a:latin typeface="Microsoft JhengHei"/>
              <a:cs typeface="Microsoft JhengHei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5837237" y="3712145"/>
            <a:ext cx="1047750" cy="1095375"/>
            <a:chOff x="5837237" y="3712145"/>
            <a:chExt cx="1047750" cy="1095375"/>
          </a:xfrm>
        </p:grpSpPr>
        <p:sp>
          <p:nvSpPr>
            <p:cNvPr id="33" name="object 33"/>
            <p:cNvSpPr/>
            <p:nvPr/>
          </p:nvSpPr>
          <p:spPr>
            <a:xfrm>
              <a:off x="5846762" y="3721670"/>
              <a:ext cx="1028700" cy="1068705"/>
            </a:xfrm>
            <a:custGeom>
              <a:rect l="l" t="t" r="r" b="b"/>
              <a:pathLst>
                <a:path w="1028700" h="1068704">
                  <a:moveTo>
                    <a:pt x="0" y="0"/>
                  </a:moveTo>
                  <a:lnTo>
                    <a:pt x="1028700" y="0"/>
                  </a:lnTo>
                  <a:lnTo>
                    <a:pt x="1028700" y="1068433"/>
                  </a:lnTo>
                  <a:lnTo>
                    <a:pt x="0" y="1068433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5846762" y="4247734"/>
              <a:ext cx="1028700" cy="0"/>
            </a:xfrm>
            <a:custGeom>
              <a:rect l="l" t="t" r="r" b="b"/>
              <a:pathLst>
                <a:path w="1028700">
                  <a:moveTo>
                    <a:pt x="0" y="0"/>
                  </a:moveTo>
                  <a:lnTo>
                    <a:pt x="1028700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 flipH="1">
              <a:off x="6361526" y="3738834"/>
              <a:ext cx="0" cy="1068705"/>
            </a:xfrm>
            <a:custGeom>
              <a:rect l="l" t="t" r="r" b="b"/>
              <a:pathLst>
                <a:path h="1068704">
                  <a:moveTo>
                    <a:pt x="0" y="0"/>
                  </a:moveTo>
                  <a:lnTo>
                    <a:pt x="0" y="1068433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6" name="object 36"/>
          <p:cNvSpPr txBox="1"/>
          <p:nvPr/>
        </p:nvSpPr>
        <p:spPr>
          <a:xfrm>
            <a:off x="6121717" y="1743863"/>
            <a:ext cx="5689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latin typeface="Arial"/>
                <a:cs typeface="Arial"/>
              </a:rPr>
              <a:t>pān</a:t>
            </a:r>
            <a:endParaRPr sz="2400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1822768" y="1726400"/>
            <a:ext cx="581596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64590"/>
                <a:tab pos="2128520"/>
                <a:tab pos="3109595"/>
                <a:tab pos="5293995"/>
              </a:tabLst>
            </a:pPr>
            <a:r>
              <a:rPr sz="3600" b="1" spc="-37" baseline="3472">
                <a:latin typeface="Arial"/>
                <a:cs typeface="Arial"/>
              </a:rPr>
              <a:t>li</a:t>
            </a:r>
            <a:r>
              <a:rPr sz="3600" b="1" baseline="3472">
                <a:latin typeface="Arial"/>
                <a:cs typeface="Arial"/>
              </a:rPr>
              <a:t>	</a:t>
            </a:r>
            <a:r>
              <a:rPr sz="3600" b="1" spc="494" baseline="3472">
                <a:latin typeface="Arial"/>
                <a:cs typeface="Arial"/>
              </a:rPr>
              <a:t>j</a:t>
            </a:r>
            <a:r>
              <a:rPr sz="3600" b="1" spc="494" baseline="3472">
                <a:latin typeface="Microsoft JhengHei"/>
                <a:cs typeface="Microsoft JhengHei"/>
              </a:rPr>
              <a:t>í</a:t>
            </a:r>
            <a:r>
              <a:rPr sz="3600" b="1" baseline="3472">
                <a:latin typeface="Microsoft JhengHei"/>
                <a:cs typeface="Microsoft JhengHei"/>
              </a:rPr>
              <a:t>	</a:t>
            </a:r>
            <a:r>
              <a:rPr sz="2400" b="1" spc="-20">
                <a:latin typeface="Arial"/>
                <a:cs typeface="Arial"/>
              </a:rPr>
              <a:t>li</a:t>
            </a:r>
            <a:r>
              <a:rPr sz="2400" b="1" spc="-20">
                <a:latin typeface="Microsoft JhengHei"/>
                <a:cs typeface="Microsoft JhengHei"/>
              </a:rPr>
              <a:t>à</a:t>
            </a:r>
            <a:r>
              <a:rPr sz="2400" b="1" spc="-20">
                <a:latin typeface="Arial"/>
                <a:cs typeface="Arial"/>
              </a:rPr>
              <a:t>n</a:t>
            </a:r>
            <a:r>
              <a:rPr sz="2400" b="1">
                <a:latin typeface="Arial"/>
                <a:cs typeface="Arial"/>
              </a:rPr>
              <a:t>	</a:t>
            </a:r>
            <a:r>
              <a:rPr sz="3600" b="1" spc="-30" baseline="1157">
                <a:latin typeface="Arial"/>
                <a:cs typeface="Arial"/>
              </a:rPr>
              <a:t>ch</a:t>
            </a:r>
            <a:r>
              <a:rPr sz="3600" b="1" spc="-30" baseline="1157">
                <a:latin typeface="Microsoft JhengHei"/>
                <a:cs typeface="Microsoft JhengHei"/>
              </a:rPr>
              <a:t>à</a:t>
            </a:r>
            <a:r>
              <a:rPr sz="3600" b="1" spc="-30" baseline="1157">
                <a:latin typeface="Arial"/>
                <a:cs typeface="Arial"/>
              </a:rPr>
              <a:t>n</a:t>
            </a:r>
            <a:r>
              <a:rPr sz="3600" b="1" baseline="1157">
                <a:latin typeface="Arial"/>
                <a:cs typeface="Arial"/>
              </a:rPr>
              <a:t>	</a:t>
            </a:r>
            <a:r>
              <a:rPr sz="3600" b="1" spc="-217" baseline="2314">
                <a:latin typeface="Arial"/>
                <a:cs typeface="Arial"/>
              </a:rPr>
              <a:t>h</a:t>
            </a:r>
            <a:r>
              <a:rPr sz="3600" b="1" spc="-217" baseline="2314">
                <a:latin typeface="Microsoft JhengHei"/>
                <a:cs typeface="Microsoft JhengHei"/>
              </a:rPr>
              <a:t>ó</a:t>
            </a:r>
            <a:r>
              <a:rPr sz="3600" b="1" spc="-217" baseline="2314">
                <a:latin typeface="Arial"/>
                <a:cs typeface="Arial"/>
              </a:rPr>
              <a:t>u</a:t>
            </a:r>
            <a:endParaRPr sz="3600" baseline="2314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1576705" y="1706420"/>
            <a:ext cx="6264275" cy="2049780"/>
          </a:xfrm>
          <a:prstGeom prst="rect">
            <a:avLst/>
          </a:prstGeom>
        </p:spPr>
        <p:txBody>
          <a:bodyPr vert="horz" wrap="square" lIns="0" tIns="49085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865"/>
              </a:spcBef>
              <a:tabLst>
                <a:tab pos="4393565"/>
              </a:tabLst>
            </a:pPr>
            <a:r>
              <a:rPr sz="6600" b="1">
                <a:solidFill>
                  <a:srgbClr val="FF0000"/>
                </a:solidFill>
                <a:latin typeface="Microsoft JhengHei"/>
                <a:cs typeface="Microsoft JhengHei"/>
              </a:rPr>
              <a:t>哩</a:t>
            </a:r>
            <a:r>
              <a:rPr sz="6600" b="1" spc="250">
                <a:solidFill>
                  <a:srgbClr val="FF0000"/>
                </a:solidFill>
                <a:latin typeface="Microsoft JhengHei"/>
                <a:cs typeface="Microsoft JhengHei"/>
              </a:rPr>
              <a:t> </a:t>
            </a:r>
            <a:r>
              <a:rPr sz="6600" b="1">
                <a:solidFill>
                  <a:srgbClr val="FF0000"/>
                </a:solidFill>
                <a:latin typeface="Microsoft JhengHei"/>
                <a:cs typeface="Microsoft JhengHei"/>
              </a:rPr>
              <a:t>级</a:t>
            </a:r>
            <a:r>
              <a:rPr sz="6600" b="1" spc="815">
                <a:solidFill>
                  <a:srgbClr val="FF0000"/>
                </a:solidFill>
                <a:latin typeface="Microsoft JhengHei"/>
                <a:cs typeface="Microsoft JhengHei"/>
              </a:rPr>
              <a:t> </a:t>
            </a:r>
            <a:r>
              <a:rPr sz="6600" b="1" spc="1330">
                <a:solidFill>
                  <a:srgbClr val="FF0000"/>
                </a:solidFill>
                <a:latin typeface="Microsoft JhengHei"/>
                <a:cs typeface="Microsoft JhengHei"/>
              </a:rPr>
              <a:t>链</a:t>
            </a:r>
            <a:r>
              <a:rPr sz="6600" b="1" spc="-50">
                <a:solidFill>
                  <a:srgbClr val="FF0000"/>
                </a:solidFill>
                <a:latin typeface="Microsoft JhengHei"/>
                <a:cs typeface="Microsoft JhengHei"/>
              </a:rPr>
              <a:t>颤</a:t>
            </a:r>
            <a:r>
              <a:rPr sz="66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6600" b="1" spc="1325">
                <a:solidFill>
                  <a:srgbClr val="FF0000"/>
                </a:solidFill>
                <a:latin typeface="Microsoft JhengHei"/>
                <a:cs typeface="Microsoft JhengHei"/>
              </a:rPr>
              <a:t>攀</a:t>
            </a:r>
            <a:r>
              <a:rPr sz="6600" b="1" spc="-50">
                <a:solidFill>
                  <a:srgbClr val="FF0000"/>
                </a:solidFill>
                <a:latin typeface="Microsoft JhengHei"/>
                <a:cs typeface="Microsoft JhengHei"/>
              </a:rPr>
              <a:t>猴</a:t>
            </a:r>
            <a:endParaRPr sz="6600">
              <a:latin typeface="Microsoft JhengHei"/>
              <a:cs typeface="Microsoft JhengHei"/>
            </a:endParaRPr>
          </a:p>
          <a:p>
            <a:pPr marL="2540" algn="ctr">
              <a:lnSpc>
                <a:spcPct val="100000"/>
              </a:lnSpc>
              <a:spcBef>
                <a:spcPts val="1370"/>
              </a:spcBef>
              <a:tabLst>
                <a:tab pos="1042035"/>
                <a:tab pos="2096135"/>
                <a:tab pos="3288665"/>
              </a:tabLst>
            </a:pPr>
            <a:r>
              <a:rPr sz="3600" b="1" spc="509" baseline="2314">
                <a:latin typeface="Arial"/>
                <a:cs typeface="Arial"/>
              </a:rPr>
              <a:t>j</a:t>
            </a:r>
            <a:r>
              <a:rPr sz="3600" b="1" spc="509" baseline="2314">
                <a:latin typeface="Microsoft JhengHei"/>
                <a:cs typeface="Microsoft JhengHei"/>
              </a:rPr>
              <a:t>ì</a:t>
            </a:r>
            <a:r>
              <a:rPr sz="3600" b="1" baseline="2314">
                <a:latin typeface="Microsoft JhengHei"/>
                <a:cs typeface="Microsoft JhengHei"/>
              </a:rPr>
              <a:t>	</a:t>
            </a:r>
            <a:r>
              <a:rPr sz="3600" b="1" spc="-30" baseline="2314">
                <a:latin typeface="Arial"/>
                <a:cs typeface="Arial"/>
              </a:rPr>
              <a:t>ni</a:t>
            </a:r>
            <a:r>
              <a:rPr sz="3600" b="1" spc="-30" baseline="2314">
                <a:latin typeface="Microsoft JhengHei"/>
                <a:cs typeface="Microsoft JhengHei"/>
              </a:rPr>
              <a:t>à</a:t>
            </a:r>
            <a:r>
              <a:rPr sz="3600" b="1" spc="-30" baseline="2314">
                <a:latin typeface="Arial"/>
                <a:cs typeface="Arial"/>
              </a:rPr>
              <a:t>n</a:t>
            </a:r>
            <a:r>
              <a:rPr sz="3600" b="1" baseline="2314">
                <a:latin typeface="Arial"/>
                <a:cs typeface="Arial"/>
              </a:rPr>
              <a:t>	</a:t>
            </a:r>
            <a:r>
              <a:rPr sz="3600" b="1" spc="-30" baseline="2314">
                <a:latin typeface="Arial"/>
                <a:cs typeface="Arial"/>
              </a:rPr>
              <a:t>bi</a:t>
            </a:r>
            <a:r>
              <a:rPr sz="3600" b="1" spc="-30" baseline="2314">
                <a:latin typeface="Microsoft JhengHei"/>
                <a:cs typeface="Microsoft JhengHei"/>
              </a:rPr>
              <a:t>à</a:t>
            </a:r>
            <a:r>
              <a:rPr sz="3600" b="1" spc="-30" baseline="2314">
                <a:latin typeface="Arial"/>
                <a:cs typeface="Arial"/>
              </a:rPr>
              <a:t>n</a:t>
            </a:r>
            <a:r>
              <a:rPr sz="3600" b="1" baseline="2314">
                <a:latin typeface="Arial"/>
                <a:cs typeface="Arial"/>
              </a:rPr>
              <a:t>	</a:t>
            </a:r>
            <a:r>
              <a:rPr sz="2400" b="1" spc="-25">
                <a:latin typeface="Arial"/>
                <a:cs typeface="Arial"/>
              </a:rPr>
              <a:t>hē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39" name="object 39"/>
          <p:cNvPicPr/>
          <p:nvPr/>
        </p:nvPicPr>
        <p:blipFill>
          <a:blip r:embed="rId2"/>
          <a:stretch>
            <a:fillRect/>
          </a:stretch>
        </p:blipFill>
        <p:spPr>
          <a:xfrm>
            <a:off x="1066800" y="457200"/>
            <a:ext cx="1628775" cy="749300"/>
          </a:xfrm>
          <a:prstGeom prst="rect">
            <a:avLst/>
          </a:prstGeom>
        </p:spPr>
      </p:pic>
      <p:sp>
        <p:nvSpPr>
          <p:cNvPr id="40" name="object 40"/>
          <p:cNvSpPr txBox="1"/>
          <p:nvPr/>
        </p:nvSpPr>
        <p:spPr>
          <a:xfrm>
            <a:off x="1169352" y="580707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0">
                <a:latin typeface="微软雅黑"/>
                <a:cs typeface="微软雅黑"/>
              </a:rPr>
              <a:t>我会写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41" name="object 4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159500" y="2070100"/>
            <a:ext cx="2089150" cy="2526030"/>
            <a:chOff x="6159500" y="2070100"/>
            <a:chExt cx="2089150" cy="252603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159500" y="2070100"/>
              <a:ext cx="2089150" cy="2525712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6300787" y="3001645"/>
              <a:ext cx="1800225" cy="3175"/>
            </a:xfrm>
            <a:custGeom>
              <a:rect l="l" t="t" r="r" b="b"/>
              <a:pathLst>
                <a:path w="1800225" h="3175">
                  <a:moveTo>
                    <a:pt x="0" y="3175"/>
                  </a:moveTo>
                  <a:lnTo>
                    <a:pt x="1800225" y="0"/>
                  </a:lnTo>
                </a:path>
              </a:pathLst>
            </a:custGeom>
            <a:ln w="15875">
              <a:solidFill>
                <a:srgbClr val="5B9BD5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3568700" y="2146300"/>
            <a:ext cx="2087562" cy="2651125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901700" y="2133600"/>
            <a:ext cx="2087880" cy="2651125"/>
            <a:chOff x="901700" y="2133600"/>
            <a:chExt cx="2087880" cy="265112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01700" y="2133600"/>
              <a:ext cx="2087562" cy="2651125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042987" y="3001645"/>
              <a:ext cx="1729105" cy="0"/>
            </a:xfrm>
            <a:custGeom>
              <a:rect l="l" t="t" r="r" b="b"/>
              <a:pathLst>
                <a:path w="1729105">
                  <a:moveTo>
                    <a:pt x="0" y="0"/>
                  </a:moveTo>
                  <a:lnTo>
                    <a:pt x="1728786" y="0"/>
                  </a:lnTo>
                </a:path>
              </a:pathLst>
            </a:custGeom>
            <a:ln w="15875">
              <a:solidFill>
                <a:srgbClr val="5B9BD5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3835717" y="2599372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26465"/>
              </a:tabLst>
            </a:pP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左</a:t>
            </a:r>
            <a:r>
              <a:rPr sz="2400" b="1" spc="-50">
                <a:solidFill>
                  <a:srgbClr val="FF0000"/>
                </a:solidFill>
                <a:latin typeface="Microsoft JhengHei"/>
                <a:cs typeface="Microsoft JhengHei"/>
              </a:rPr>
              <a:t>右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	结</a:t>
            </a:r>
            <a:r>
              <a:rPr sz="2400" b="1" spc="-50">
                <a:solidFill>
                  <a:srgbClr val="FF0000"/>
                </a:solidFill>
                <a:latin typeface="Microsoft JhengHei"/>
                <a:cs typeface="Microsoft JhengHei"/>
              </a:rPr>
              <a:t>构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3965892" y="734456"/>
            <a:ext cx="170180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300" spc="-15">
                <a:latin typeface="Microsoft JhengHei"/>
                <a:cs typeface="Microsoft JhengHei"/>
              </a:rPr>
              <a:t>生字归类</a:t>
            </a:r>
            <a:endParaRPr sz="3300">
              <a:latin typeface="Microsoft JhengHei"/>
              <a:cs typeface="Microsoft JhengHei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3419474" y="771207"/>
            <a:ext cx="457200" cy="457200"/>
            <a:chOff x="3419474" y="771207"/>
            <a:chExt cx="457200" cy="457200"/>
          </a:xfrm>
        </p:grpSpPr>
        <p:sp>
          <p:nvSpPr>
            <p:cNvPr id="12" name="object 12"/>
            <p:cNvSpPr/>
            <p:nvPr/>
          </p:nvSpPr>
          <p:spPr>
            <a:xfrm>
              <a:off x="3419474" y="771207"/>
              <a:ext cx="457200" cy="457200"/>
            </a:xfrm>
            <a:custGeom>
              <a:rect l="l" t="t" r="r" b="b"/>
              <a:pathLst>
                <a:path w="457200" h="457200">
                  <a:moveTo>
                    <a:pt x="457199" y="228600"/>
                  </a:moveTo>
                  <a:lnTo>
                    <a:pt x="0" y="228600"/>
                  </a:lnTo>
                  <a:lnTo>
                    <a:pt x="4644" y="182528"/>
                  </a:lnTo>
                  <a:lnTo>
                    <a:pt x="17965" y="139618"/>
                  </a:lnTo>
                  <a:lnTo>
                    <a:pt x="39041" y="100787"/>
                  </a:lnTo>
                  <a:lnTo>
                    <a:pt x="66956" y="66955"/>
                  </a:lnTo>
                  <a:lnTo>
                    <a:pt x="100788" y="39041"/>
                  </a:lnTo>
                  <a:lnTo>
                    <a:pt x="139619" y="17964"/>
                  </a:lnTo>
                  <a:lnTo>
                    <a:pt x="182530" y="4644"/>
                  </a:lnTo>
                  <a:lnTo>
                    <a:pt x="228600" y="0"/>
                  </a:lnTo>
                  <a:lnTo>
                    <a:pt x="274671" y="4644"/>
                  </a:lnTo>
                  <a:lnTo>
                    <a:pt x="317581" y="17964"/>
                  </a:lnTo>
                  <a:lnTo>
                    <a:pt x="356412" y="39041"/>
                  </a:lnTo>
                  <a:lnTo>
                    <a:pt x="390244" y="66955"/>
                  </a:lnTo>
                  <a:lnTo>
                    <a:pt x="418158" y="100787"/>
                  </a:lnTo>
                  <a:lnTo>
                    <a:pt x="439235" y="139618"/>
                  </a:lnTo>
                  <a:lnTo>
                    <a:pt x="452555" y="182529"/>
                  </a:lnTo>
                  <a:lnTo>
                    <a:pt x="457199" y="228600"/>
                  </a:lnTo>
                  <a:close/>
                </a:path>
                <a:path w="457200" h="457200">
                  <a:moveTo>
                    <a:pt x="228600" y="457199"/>
                  </a:moveTo>
                  <a:lnTo>
                    <a:pt x="182529" y="452555"/>
                  </a:lnTo>
                  <a:lnTo>
                    <a:pt x="139618" y="439235"/>
                  </a:lnTo>
                  <a:lnTo>
                    <a:pt x="100787" y="418158"/>
                  </a:lnTo>
                  <a:lnTo>
                    <a:pt x="66955" y="390244"/>
                  </a:lnTo>
                  <a:lnTo>
                    <a:pt x="39041" y="356412"/>
                  </a:lnTo>
                  <a:lnTo>
                    <a:pt x="17964" y="317581"/>
                  </a:lnTo>
                  <a:lnTo>
                    <a:pt x="4644" y="274670"/>
                  </a:lnTo>
                  <a:lnTo>
                    <a:pt x="0" y="228600"/>
                  </a:lnTo>
                  <a:lnTo>
                    <a:pt x="457199" y="228600"/>
                  </a:lnTo>
                  <a:lnTo>
                    <a:pt x="452555" y="274670"/>
                  </a:lnTo>
                  <a:lnTo>
                    <a:pt x="439235" y="317581"/>
                  </a:lnTo>
                  <a:lnTo>
                    <a:pt x="418158" y="356412"/>
                  </a:lnTo>
                  <a:lnTo>
                    <a:pt x="390244" y="390244"/>
                  </a:lnTo>
                  <a:lnTo>
                    <a:pt x="356412" y="418158"/>
                  </a:lnTo>
                  <a:lnTo>
                    <a:pt x="317581" y="439235"/>
                  </a:lnTo>
                  <a:lnTo>
                    <a:pt x="274670" y="452555"/>
                  </a:lnTo>
                  <a:lnTo>
                    <a:pt x="228600" y="457199"/>
                  </a:lnTo>
                  <a:close/>
                </a:path>
              </a:pathLst>
            </a:custGeom>
            <a:solidFill>
              <a:srgbClr val="FFCE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613091" y="810009"/>
              <a:ext cx="109908" cy="129096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3500734" y="1082552"/>
              <a:ext cx="266700" cy="67310"/>
            </a:xfrm>
            <a:custGeom>
              <a:rect l="l" t="t" r="r" b="b"/>
              <a:pathLst>
                <a:path w="266700" h="67309">
                  <a:moveTo>
                    <a:pt x="266194" y="66850"/>
                  </a:moveTo>
                  <a:lnTo>
                    <a:pt x="0" y="66850"/>
                  </a:lnTo>
                  <a:lnTo>
                    <a:pt x="0" y="0"/>
                  </a:lnTo>
                  <a:lnTo>
                    <a:pt x="266194" y="0"/>
                  </a:lnTo>
                  <a:lnTo>
                    <a:pt x="266194" y="66850"/>
                  </a:lnTo>
                  <a:close/>
                </a:path>
              </a:pathLst>
            </a:custGeom>
            <a:solidFill>
              <a:srgbClr val="FF1C1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708082" y="1082560"/>
              <a:ext cx="25400" cy="67310"/>
            </a:xfrm>
            <a:custGeom>
              <a:rect l="l" t="t" r="r" b="b"/>
              <a:pathLst>
                <a:path w="25400" h="67309">
                  <a:moveTo>
                    <a:pt x="5130" y="0"/>
                  </a:moveTo>
                  <a:lnTo>
                    <a:pt x="0" y="0"/>
                  </a:lnTo>
                  <a:lnTo>
                    <a:pt x="0" y="66852"/>
                  </a:lnTo>
                  <a:lnTo>
                    <a:pt x="5130" y="66852"/>
                  </a:lnTo>
                  <a:lnTo>
                    <a:pt x="5130" y="0"/>
                  </a:lnTo>
                  <a:close/>
                </a:path>
                <a:path w="25400" h="67309">
                  <a:moveTo>
                    <a:pt x="16344" y="0"/>
                  </a:moveTo>
                  <a:lnTo>
                    <a:pt x="11201" y="0"/>
                  </a:lnTo>
                  <a:lnTo>
                    <a:pt x="11201" y="66852"/>
                  </a:lnTo>
                  <a:lnTo>
                    <a:pt x="16344" y="66852"/>
                  </a:lnTo>
                  <a:lnTo>
                    <a:pt x="16344" y="0"/>
                  </a:lnTo>
                  <a:close/>
                </a:path>
                <a:path w="25400" h="67309">
                  <a:moveTo>
                    <a:pt x="25209" y="0"/>
                  </a:moveTo>
                  <a:lnTo>
                    <a:pt x="20078" y="0"/>
                  </a:lnTo>
                  <a:lnTo>
                    <a:pt x="20078" y="66852"/>
                  </a:lnTo>
                  <a:lnTo>
                    <a:pt x="25209" y="66852"/>
                  </a:lnTo>
                  <a:lnTo>
                    <a:pt x="25209" y="0"/>
                  </a:lnTo>
                  <a:close/>
                </a:path>
              </a:pathLst>
            </a:custGeom>
            <a:solidFill>
              <a:srgbClr val="BE1E2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3536694" y="989990"/>
              <a:ext cx="139700" cy="50800"/>
            </a:xfrm>
            <a:custGeom>
              <a:rect l="l" t="t" r="r" b="b"/>
              <a:pathLst>
                <a:path w="139700" h="50800">
                  <a:moveTo>
                    <a:pt x="139635" y="50488"/>
                  </a:moveTo>
                  <a:lnTo>
                    <a:pt x="0" y="50488"/>
                  </a:lnTo>
                  <a:lnTo>
                    <a:pt x="0" y="0"/>
                  </a:lnTo>
                  <a:lnTo>
                    <a:pt x="139635" y="0"/>
                  </a:lnTo>
                  <a:lnTo>
                    <a:pt x="139635" y="50488"/>
                  </a:lnTo>
                  <a:close/>
                </a:path>
              </a:pathLst>
            </a:custGeom>
            <a:solidFill>
              <a:srgbClr val="F9EEE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3536683" y="993736"/>
              <a:ext cx="139700" cy="44450"/>
            </a:xfrm>
            <a:custGeom>
              <a:rect l="l" t="t" r="r" b="b"/>
              <a:pathLst>
                <a:path w="139700" h="44450">
                  <a:moveTo>
                    <a:pt x="139636" y="43472"/>
                  </a:moveTo>
                  <a:lnTo>
                    <a:pt x="0" y="43472"/>
                  </a:lnTo>
                  <a:lnTo>
                    <a:pt x="0" y="44411"/>
                  </a:lnTo>
                  <a:lnTo>
                    <a:pt x="139636" y="44411"/>
                  </a:lnTo>
                  <a:lnTo>
                    <a:pt x="139636" y="43472"/>
                  </a:lnTo>
                  <a:close/>
                </a:path>
                <a:path w="139700" h="44450">
                  <a:moveTo>
                    <a:pt x="139636" y="33197"/>
                  </a:moveTo>
                  <a:lnTo>
                    <a:pt x="0" y="33197"/>
                  </a:lnTo>
                  <a:lnTo>
                    <a:pt x="0" y="35064"/>
                  </a:lnTo>
                  <a:lnTo>
                    <a:pt x="139636" y="35064"/>
                  </a:lnTo>
                  <a:lnTo>
                    <a:pt x="139636" y="33197"/>
                  </a:lnTo>
                  <a:close/>
                </a:path>
                <a:path w="139700" h="44450">
                  <a:moveTo>
                    <a:pt x="139636" y="28511"/>
                  </a:moveTo>
                  <a:lnTo>
                    <a:pt x="0" y="28511"/>
                  </a:lnTo>
                  <a:lnTo>
                    <a:pt x="0" y="28981"/>
                  </a:lnTo>
                  <a:lnTo>
                    <a:pt x="139636" y="28981"/>
                  </a:lnTo>
                  <a:lnTo>
                    <a:pt x="139636" y="28511"/>
                  </a:lnTo>
                  <a:close/>
                </a:path>
                <a:path w="139700" h="44450">
                  <a:moveTo>
                    <a:pt x="139636" y="19164"/>
                  </a:moveTo>
                  <a:lnTo>
                    <a:pt x="0" y="19164"/>
                  </a:lnTo>
                  <a:lnTo>
                    <a:pt x="0" y="20574"/>
                  </a:lnTo>
                  <a:lnTo>
                    <a:pt x="139636" y="20574"/>
                  </a:lnTo>
                  <a:lnTo>
                    <a:pt x="139636" y="19164"/>
                  </a:lnTo>
                  <a:close/>
                </a:path>
                <a:path w="139700" h="44450">
                  <a:moveTo>
                    <a:pt x="139636" y="14020"/>
                  </a:moveTo>
                  <a:lnTo>
                    <a:pt x="0" y="14020"/>
                  </a:lnTo>
                  <a:lnTo>
                    <a:pt x="0" y="14960"/>
                  </a:lnTo>
                  <a:lnTo>
                    <a:pt x="139636" y="14960"/>
                  </a:lnTo>
                  <a:lnTo>
                    <a:pt x="139636" y="14020"/>
                  </a:lnTo>
                  <a:close/>
                </a:path>
                <a:path w="139700" h="44450">
                  <a:moveTo>
                    <a:pt x="139636" y="4203"/>
                  </a:moveTo>
                  <a:lnTo>
                    <a:pt x="0" y="4203"/>
                  </a:lnTo>
                  <a:lnTo>
                    <a:pt x="0" y="4673"/>
                  </a:lnTo>
                  <a:lnTo>
                    <a:pt x="139636" y="4673"/>
                  </a:lnTo>
                  <a:lnTo>
                    <a:pt x="139636" y="4203"/>
                  </a:lnTo>
                  <a:close/>
                </a:path>
                <a:path w="139700" h="44450">
                  <a:moveTo>
                    <a:pt x="139636" y="0"/>
                  </a:moveTo>
                  <a:lnTo>
                    <a:pt x="0" y="0"/>
                  </a:lnTo>
                  <a:lnTo>
                    <a:pt x="0" y="469"/>
                  </a:lnTo>
                  <a:lnTo>
                    <a:pt x="139636" y="469"/>
                  </a:lnTo>
                  <a:lnTo>
                    <a:pt x="139636" y="0"/>
                  </a:lnTo>
                  <a:close/>
                </a:path>
              </a:pathLst>
            </a:custGeom>
            <a:solidFill>
              <a:srgbClr val="F3DED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3492327" y="1047023"/>
              <a:ext cx="311785" cy="35560"/>
            </a:xfrm>
            <a:custGeom>
              <a:rect l="l" t="t" r="r" b="b"/>
              <a:pathLst>
                <a:path w="311785" h="35559">
                  <a:moveTo>
                    <a:pt x="311493" y="35528"/>
                  </a:moveTo>
                  <a:lnTo>
                    <a:pt x="0" y="35528"/>
                  </a:lnTo>
                  <a:lnTo>
                    <a:pt x="0" y="0"/>
                  </a:lnTo>
                  <a:lnTo>
                    <a:pt x="311493" y="0"/>
                  </a:lnTo>
                  <a:lnTo>
                    <a:pt x="311493" y="35528"/>
                  </a:lnTo>
                  <a:close/>
                </a:path>
              </a:pathLst>
            </a:custGeom>
            <a:solidFill>
              <a:srgbClr val="14B6E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3773466" y="1047023"/>
              <a:ext cx="8890" cy="35560"/>
            </a:xfrm>
            <a:custGeom>
              <a:rect l="l" t="t" r="r" b="b"/>
              <a:pathLst>
                <a:path w="8889" h="35559">
                  <a:moveTo>
                    <a:pt x="8406" y="35528"/>
                  </a:moveTo>
                  <a:lnTo>
                    <a:pt x="0" y="35528"/>
                  </a:lnTo>
                  <a:lnTo>
                    <a:pt x="0" y="0"/>
                  </a:lnTo>
                  <a:lnTo>
                    <a:pt x="8406" y="0"/>
                  </a:lnTo>
                  <a:lnTo>
                    <a:pt x="8406" y="3552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3557708" y="939035"/>
              <a:ext cx="173355" cy="44450"/>
            </a:xfrm>
            <a:custGeom>
              <a:rect l="l" t="t" r="r" b="b"/>
              <a:pathLst>
                <a:path w="173354" h="44450">
                  <a:moveTo>
                    <a:pt x="173259" y="44411"/>
                  </a:moveTo>
                  <a:lnTo>
                    <a:pt x="0" y="44411"/>
                  </a:lnTo>
                  <a:lnTo>
                    <a:pt x="0" y="0"/>
                  </a:lnTo>
                  <a:lnTo>
                    <a:pt x="173259" y="0"/>
                  </a:lnTo>
                  <a:lnTo>
                    <a:pt x="173259" y="44411"/>
                  </a:lnTo>
                  <a:close/>
                </a:path>
              </a:pathLst>
            </a:custGeom>
            <a:solidFill>
              <a:srgbClr val="2B537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3714156" y="939035"/>
              <a:ext cx="4445" cy="44450"/>
            </a:xfrm>
            <a:custGeom>
              <a:rect l="l" t="t" r="r" b="b"/>
              <a:pathLst>
                <a:path w="4445" h="44450">
                  <a:moveTo>
                    <a:pt x="4203" y="44411"/>
                  </a:moveTo>
                  <a:lnTo>
                    <a:pt x="0" y="44411"/>
                  </a:lnTo>
                  <a:lnTo>
                    <a:pt x="0" y="0"/>
                  </a:lnTo>
                  <a:lnTo>
                    <a:pt x="4203" y="0"/>
                  </a:lnTo>
                  <a:lnTo>
                    <a:pt x="4203" y="44411"/>
                  </a:lnTo>
                  <a:close/>
                </a:path>
              </a:pathLst>
            </a:custGeom>
            <a:solidFill>
              <a:srgbClr val="14B6E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3531552" y="982979"/>
              <a:ext cx="156210" cy="63500"/>
            </a:xfrm>
            <a:custGeom>
              <a:rect l="l" t="t" r="r" b="b"/>
              <a:pathLst>
                <a:path w="156210" h="63500">
                  <a:moveTo>
                    <a:pt x="155854" y="31750"/>
                  </a:moveTo>
                  <a:lnTo>
                    <a:pt x="155829" y="20320"/>
                  </a:lnTo>
                  <a:lnTo>
                    <a:pt x="155346" y="20320"/>
                  </a:lnTo>
                  <a:lnTo>
                    <a:pt x="155346" y="11430"/>
                  </a:lnTo>
                  <a:lnTo>
                    <a:pt x="154825" y="11430"/>
                  </a:lnTo>
                  <a:lnTo>
                    <a:pt x="154825" y="7620"/>
                  </a:lnTo>
                  <a:lnTo>
                    <a:pt x="154381" y="7620"/>
                  </a:lnTo>
                  <a:lnTo>
                    <a:pt x="154381" y="3810"/>
                  </a:lnTo>
                  <a:lnTo>
                    <a:pt x="153746" y="3810"/>
                  </a:lnTo>
                  <a:lnTo>
                    <a:pt x="153746" y="0"/>
                  </a:lnTo>
                  <a:lnTo>
                    <a:pt x="0" y="0"/>
                  </a:lnTo>
                  <a:lnTo>
                    <a:pt x="0" y="3810"/>
                  </a:lnTo>
                  <a:lnTo>
                    <a:pt x="0" y="7620"/>
                  </a:lnTo>
                  <a:lnTo>
                    <a:pt x="145072" y="7620"/>
                  </a:lnTo>
                  <a:lnTo>
                    <a:pt x="145072" y="11430"/>
                  </a:lnTo>
                  <a:lnTo>
                    <a:pt x="145072" y="20320"/>
                  </a:lnTo>
                  <a:lnTo>
                    <a:pt x="145072" y="31750"/>
                  </a:lnTo>
                  <a:lnTo>
                    <a:pt x="145072" y="43180"/>
                  </a:lnTo>
                  <a:lnTo>
                    <a:pt x="145072" y="53340"/>
                  </a:lnTo>
                  <a:lnTo>
                    <a:pt x="145072" y="57150"/>
                  </a:lnTo>
                  <a:lnTo>
                    <a:pt x="0" y="57150"/>
                  </a:lnTo>
                  <a:lnTo>
                    <a:pt x="0" y="59690"/>
                  </a:lnTo>
                  <a:lnTo>
                    <a:pt x="0" y="63500"/>
                  </a:lnTo>
                  <a:lnTo>
                    <a:pt x="153949" y="63500"/>
                  </a:lnTo>
                  <a:lnTo>
                    <a:pt x="153949" y="59690"/>
                  </a:lnTo>
                  <a:lnTo>
                    <a:pt x="154419" y="59690"/>
                  </a:lnTo>
                  <a:lnTo>
                    <a:pt x="154419" y="57150"/>
                  </a:lnTo>
                  <a:lnTo>
                    <a:pt x="154787" y="57150"/>
                  </a:lnTo>
                  <a:lnTo>
                    <a:pt x="154787" y="53340"/>
                  </a:lnTo>
                  <a:lnTo>
                    <a:pt x="155371" y="53340"/>
                  </a:lnTo>
                  <a:lnTo>
                    <a:pt x="155371" y="43180"/>
                  </a:lnTo>
                  <a:lnTo>
                    <a:pt x="155854" y="43180"/>
                  </a:lnTo>
                  <a:lnTo>
                    <a:pt x="155854" y="31750"/>
                  </a:lnTo>
                  <a:close/>
                </a:path>
              </a:pathLst>
            </a:custGeom>
            <a:solidFill>
              <a:srgbClr val="5D93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3652978" y="1022247"/>
              <a:ext cx="12700" cy="36195"/>
            </a:xfrm>
            <a:custGeom>
              <a:rect l="l" t="t" r="r" b="b"/>
              <a:pathLst>
                <a:path w="12700" h="36194">
                  <a:moveTo>
                    <a:pt x="12609" y="35996"/>
                  </a:moveTo>
                  <a:lnTo>
                    <a:pt x="6070" y="29919"/>
                  </a:lnTo>
                  <a:lnTo>
                    <a:pt x="0" y="35996"/>
                  </a:lnTo>
                  <a:lnTo>
                    <a:pt x="0" y="0"/>
                  </a:lnTo>
                  <a:lnTo>
                    <a:pt x="12609" y="0"/>
                  </a:lnTo>
                  <a:lnTo>
                    <a:pt x="12609" y="35996"/>
                  </a:lnTo>
                  <a:close/>
                </a:path>
              </a:pathLst>
            </a:custGeom>
            <a:solidFill>
              <a:srgbClr val="DB2231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4" name="object 24"/>
          <p:cNvSpPr/>
          <p:nvPr/>
        </p:nvSpPr>
        <p:spPr>
          <a:xfrm>
            <a:off x="3779837" y="3001645"/>
            <a:ext cx="1656080" cy="0"/>
          </a:xfrm>
          <a:custGeom>
            <a:rect l="l" t="t" r="r" b="b"/>
            <a:pathLst>
              <a:path w="1656079">
                <a:moveTo>
                  <a:pt x="0" y="0"/>
                </a:moveTo>
                <a:lnTo>
                  <a:pt x="1655762" y="0"/>
                </a:lnTo>
              </a:path>
            </a:pathLst>
          </a:custGeom>
          <a:ln w="15875">
            <a:solidFill>
              <a:srgbClr val="5B9B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 txBox="1"/>
          <p:nvPr/>
        </p:nvSpPr>
        <p:spPr>
          <a:xfrm>
            <a:off x="505143" y="1481591"/>
            <a:ext cx="431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latin typeface="Microsoft JhengHei UI"/>
                <a:cs typeface="Microsoft JhengHei UI"/>
              </a:rPr>
              <a:t>哩</a:t>
            </a:r>
            <a:endParaRPr sz="3200">
              <a:latin typeface="Microsoft JhengHei UI"/>
              <a:cs typeface="Microsoft JhengHei UI"/>
            </a:endParaRPr>
          </a:p>
        </p:txBody>
      </p:sp>
      <p:sp>
        <p:nvSpPr>
          <p:cNvPr id="30" name="object 3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8</a:t>
            </a:fld>
          </a:p>
        </p:txBody>
      </p:sp>
      <p:sp>
        <p:nvSpPr>
          <p:cNvPr id="26" name="object 26"/>
          <p:cNvSpPr txBox="1"/>
          <p:nvPr/>
        </p:nvSpPr>
        <p:spPr>
          <a:xfrm>
            <a:off x="5095240" y="1441405"/>
            <a:ext cx="12077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37235"/>
              </a:tabLst>
            </a:pPr>
            <a:r>
              <a:rPr sz="3600" b="1" spc="-50">
                <a:latin typeface="Microsoft JhengHei UI"/>
                <a:cs typeface="Microsoft JhengHei UI"/>
              </a:rPr>
              <a:t>鲫</a:t>
            </a:r>
            <a:r>
              <a:rPr sz="3600" b="1">
                <a:latin typeface="Microsoft JhengHei UI"/>
                <a:cs typeface="Microsoft JhengHei UI"/>
              </a:rPr>
              <a:t>	</a:t>
            </a:r>
            <a:r>
              <a:rPr sz="5400" b="1" spc="-75" baseline="-4629">
                <a:latin typeface="Microsoft JhengHei"/>
                <a:cs typeface="Microsoft JhengHei"/>
              </a:rPr>
              <a:t>念</a:t>
            </a:r>
            <a:endParaRPr sz="5400" baseline="-4629">
              <a:latin typeface="Microsoft JhengHei"/>
              <a:cs typeface="Microsoft JhengHe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356667" y="1480185"/>
            <a:ext cx="1701800" cy="1504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7945" algn="ctr">
              <a:lnSpc>
                <a:spcPct val="100000"/>
              </a:lnSpc>
              <a:spcBef>
                <a:spcPts val="100"/>
              </a:spcBef>
              <a:tabLst>
                <a:tab pos="812165"/>
              </a:tabLst>
            </a:pPr>
            <a:r>
              <a:rPr sz="3600" b="1" spc="-50">
                <a:latin typeface="Microsoft JhengHei"/>
                <a:cs typeface="Microsoft JhengHei"/>
              </a:rPr>
              <a:t>辫</a:t>
            </a:r>
            <a:r>
              <a:rPr sz="3600" b="1">
                <a:latin typeface="Microsoft JhengHei"/>
                <a:cs typeface="Microsoft JhengHei"/>
              </a:rPr>
              <a:t>	</a:t>
            </a:r>
            <a:r>
              <a:rPr sz="3600" b="1" spc="-50">
                <a:latin typeface="Microsoft JhengHei"/>
                <a:cs typeface="Microsoft JhengHei"/>
              </a:rPr>
              <a:t>呵</a:t>
            </a:r>
            <a:endParaRPr sz="3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400">
              <a:latin typeface="Microsoft JhengHei"/>
              <a:cs typeface="Microsoft JhengHei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  <a:tabLst>
                <a:tab pos="1066165"/>
              </a:tabLst>
            </a:pP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左中</a:t>
            </a:r>
            <a:r>
              <a:rPr sz="2400" b="1" spc="-50">
                <a:solidFill>
                  <a:srgbClr val="FF0000"/>
                </a:solidFill>
                <a:latin typeface="Microsoft JhengHei"/>
                <a:cs typeface="Microsoft JhengHei"/>
              </a:rPr>
              <a:t>右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	结</a:t>
            </a:r>
            <a:r>
              <a:rPr sz="2400" b="1" spc="-50">
                <a:solidFill>
                  <a:srgbClr val="FF0000"/>
                </a:solidFill>
                <a:latin typeface="Microsoft JhengHei"/>
                <a:cs typeface="Microsoft JhengHei"/>
              </a:rPr>
              <a:t>构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171892" y="1465897"/>
            <a:ext cx="2813050" cy="1524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3820">
              <a:lnSpc>
                <a:spcPct val="100000"/>
              </a:lnSpc>
              <a:spcBef>
                <a:spcPts val="100"/>
              </a:spcBef>
              <a:tabLst>
                <a:tab pos="891540"/>
                <a:tab pos="1636395"/>
                <a:tab pos="2342515"/>
              </a:tabLst>
            </a:pPr>
            <a:r>
              <a:rPr sz="3600" b="1" spc="-50">
                <a:latin typeface="Microsoft JhengHei"/>
                <a:cs typeface="Microsoft JhengHei"/>
              </a:rPr>
              <a:t>级</a:t>
            </a:r>
            <a:r>
              <a:rPr sz="3600" b="1">
                <a:latin typeface="Microsoft JhengHei"/>
                <a:cs typeface="Microsoft JhengHei"/>
              </a:rPr>
              <a:t>	</a:t>
            </a:r>
            <a:r>
              <a:rPr sz="3600" b="1" spc="-50">
                <a:latin typeface="Microsoft JhengHei"/>
                <a:cs typeface="Microsoft JhengHei"/>
              </a:rPr>
              <a:t>链</a:t>
            </a:r>
            <a:r>
              <a:rPr sz="3600" b="1">
                <a:latin typeface="Microsoft JhengHei"/>
                <a:cs typeface="Microsoft JhengHei"/>
              </a:rPr>
              <a:t>	</a:t>
            </a:r>
            <a:r>
              <a:rPr sz="3600" b="1" spc="-50">
                <a:latin typeface="Microsoft JhengHei"/>
                <a:cs typeface="Microsoft JhengHei"/>
              </a:rPr>
              <a:t>颤</a:t>
            </a:r>
            <a:r>
              <a:rPr sz="3600" b="1">
                <a:latin typeface="Microsoft JhengHei"/>
                <a:cs typeface="Microsoft JhengHei"/>
              </a:rPr>
              <a:t>	</a:t>
            </a:r>
            <a:r>
              <a:rPr sz="5400" b="1" spc="-75" baseline="1543">
                <a:latin typeface="Microsoft JhengHei"/>
                <a:cs typeface="Microsoft JhengHei"/>
              </a:rPr>
              <a:t>攀</a:t>
            </a:r>
            <a:endParaRPr sz="5400" baseline="1543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5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tabLst>
                <a:tab pos="774065"/>
              </a:tabLst>
            </a:pP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上</a:t>
            </a:r>
            <a:r>
              <a:rPr sz="2400" b="1" spc="-50">
                <a:solidFill>
                  <a:srgbClr val="FF0000"/>
                </a:solidFill>
                <a:latin typeface="Microsoft JhengHei"/>
                <a:cs typeface="Microsoft JhengHei"/>
              </a:rPr>
              <a:t>下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	结</a:t>
            </a:r>
            <a:r>
              <a:rPr sz="2400" b="1" spc="-50">
                <a:solidFill>
                  <a:srgbClr val="FF0000"/>
                </a:solidFill>
                <a:latin typeface="Microsoft JhengHei"/>
                <a:cs typeface="Microsoft JhengHei"/>
              </a:rPr>
              <a:t>构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310379" y="1456372"/>
            <a:ext cx="482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latin typeface="Microsoft JhengHei"/>
                <a:cs typeface="Microsoft JhengHei"/>
              </a:rPr>
              <a:t>猴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3387724" y="573578"/>
            <a:ext cx="457200" cy="457200"/>
            <a:chOff x="3387724" y="573578"/>
            <a:chExt cx="457200" cy="457200"/>
          </a:xfrm>
        </p:grpSpPr>
        <p:sp>
          <p:nvSpPr>
            <p:cNvPr id="4" name="object 4"/>
            <p:cNvSpPr/>
            <p:nvPr/>
          </p:nvSpPr>
          <p:spPr>
            <a:xfrm>
              <a:off x="3387724" y="573578"/>
              <a:ext cx="457200" cy="457200"/>
            </a:xfrm>
            <a:custGeom>
              <a:rect l="l" t="t" r="r" b="b"/>
              <a:pathLst>
                <a:path w="457200" h="457200">
                  <a:moveTo>
                    <a:pt x="456752" y="228309"/>
                  </a:moveTo>
                  <a:lnTo>
                    <a:pt x="0" y="228309"/>
                  </a:lnTo>
                  <a:lnTo>
                    <a:pt x="4640" y="182296"/>
                  </a:lnTo>
                  <a:lnTo>
                    <a:pt x="17947" y="139440"/>
                  </a:lnTo>
                  <a:lnTo>
                    <a:pt x="39003" y="100659"/>
                  </a:lnTo>
                  <a:lnTo>
                    <a:pt x="66890" y="66870"/>
                  </a:lnTo>
                  <a:lnTo>
                    <a:pt x="100689" y="38991"/>
                  </a:lnTo>
                  <a:lnTo>
                    <a:pt x="139482" y="17941"/>
                  </a:lnTo>
                  <a:lnTo>
                    <a:pt x="182352" y="4638"/>
                  </a:lnTo>
                  <a:lnTo>
                    <a:pt x="228376" y="0"/>
                  </a:lnTo>
                  <a:lnTo>
                    <a:pt x="274402" y="4638"/>
                  </a:lnTo>
                  <a:lnTo>
                    <a:pt x="317270" y="17941"/>
                  </a:lnTo>
                  <a:lnTo>
                    <a:pt x="356063" y="38991"/>
                  </a:lnTo>
                  <a:lnTo>
                    <a:pt x="389862" y="66870"/>
                  </a:lnTo>
                  <a:lnTo>
                    <a:pt x="417749" y="100659"/>
                  </a:lnTo>
                  <a:lnTo>
                    <a:pt x="438805" y="139441"/>
                  </a:lnTo>
                  <a:lnTo>
                    <a:pt x="452112" y="182297"/>
                  </a:lnTo>
                  <a:lnTo>
                    <a:pt x="456752" y="228309"/>
                  </a:lnTo>
                  <a:close/>
                </a:path>
                <a:path w="457200" h="457200">
                  <a:moveTo>
                    <a:pt x="228376" y="456617"/>
                  </a:moveTo>
                  <a:lnTo>
                    <a:pt x="182350" y="451979"/>
                  </a:lnTo>
                  <a:lnTo>
                    <a:pt x="139482" y="438676"/>
                  </a:lnTo>
                  <a:lnTo>
                    <a:pt x="100689" y="417626"/>
                  </a:lnTo>
                  <a:lnTo>
                    <a:pt x="66890" y="389747"/>
                  </a:lnTo>
                  <a:lnTo>
                    <a:pt x="39003" y="355958"/>
                  </a:lnTo>
                  <a:lnTo>
                    <a:pt x="17947" y="317177"/>
                  </a:lnTo>
                  <a:lnTo>
                    <a:pt x="4639" y="274321"/>
                  </a:lnTo>
                  <a:lnTo>
                    <a:pt x="0" y="228308"/>
                  </a:lnTo>
                  <a:lnTo>
                    <a:pt x="456752" y="228309"/>
                  </a:lnTo>
                  <a:lnTo>
                    <a:pt x="452112" y="274321"/>
                  </a:lnTo>
                  <a:lnTo>
                    <a:pt x="438805" y="317177"/>
                  </a:lnTo>
                  <a:lnTo>
                    <a:pt x="417749" y="355958"/>
                  </a:lnTo>
                  <a:lnTo>
                    <a:pt x="389862" y="389747"/>
                  </a:lnTo>
                  <a:lnTo>
                    <a:pt x="356063" y="417626"/>
                  </a:lnTo>
                  <a:lnTo>
                    <a:pt x="317270" y="438676"/>
                  </a:lnTo>
                  <a:lnTo>
                    <a:pt x="274402" y="451979"/>
                  </a:lnTo>
                  <a:lnTo>
                    <a:pt x="228376" y="456617"/>
                  </a:lnTo>
                  <a:close/>
                </a:path>
              </a:pathLst>
            </a:custGeom>
            <a:solidFill>
              <a:srgbClr val="FFCE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581152" y="612330"/>
              <a:ext cx="109801" cy="128932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3468904" y="884527"/>
              <a:ext cx="266065" cy="67310"/>
            </a:xfrm>
            <a:custGeom>
              <a:rect l="l" t="t" r="r" b="b"/>
              <a:pathLst>
                <a:path w="266064" h="67309">
                  <a:moveTo>
                    <a:pt x="265933" y="66765"/>
                  </a:moveTo>
                  <a:lnTo>
                    <a:pt x="0" y="66765"/>
                  </a:lnTo>
                  <a:lnTo>
                    <a:pt x="0" y="0"/>
                  </a:lnTo>
                  <a:lnTo>
                    <a:pt x="265933" y="0"/>
                  </a:lnTo>
                  <a:lnTo>
                    <a:pt x="265933" y="66765"/>
                  </a:lnTo>
                  <a:close/>
                </a:path>
              </a:pathLst>
            </a:custGeom>
            <a:solidFill>
              <a:srgbClr val="FF1C1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676040" y="884529"/>
              <a:ext cx="25400" cy="67310"/>
            </a:xfrm>
            <a:custGeom>
              <a:rect l="l" t="t" r="r" b="b"/>
              <a:pathLst>
                <a:path w="25400" h="67309">
                  <a:moveTo>
                    <a:pt x="5143" y="0"/>
                  </a:moveTo>
                  <a:lnTo>
                    <a:pt x="0" y="0"/>
                  </a:lnTo>
                  <a:lnTo>
                    <a:pt x="0" y="66763"/>
                  </a:lnTo>
                  <a:lnTo>
                    <a:pt x="5143" y="66763"/>
                  </a:lnTo>
                  <a:lnTo>
                    <a:pt x="5143" y="0"/>
                  </a:lnTo>
                  <a:close/>
                </a:path>
                <a:path w="25400" h="67309">
                  <a:moveTo>
                    <a:pt x="16332" y="0"/>
                  </a:moveTo>
                  <a:lnTo>
                    <a:pt x="11201" y="0"/>
                  </a:lnTo>
                  <a:lnTo>
                    <a:pt x="11201" y="66763"/>
                  </a:lnTo>
                  <a:lnTo>
                    <a:pt x="16332" y="66763"/>
                  </a:lnTo>
                  <a:lnTo>
                    <a:pt x="16332" y="0"/>
                  </a:lnTo>
                  <a:close/>
                </a:path>
                <a:path w="25400" h="67309">
                  <a:moveTo>
                    <a:pt x="25196" y="0"/>
                  </a:moveTo>
                  <a:lnTo>
                    <a:pt x="20066" y="0"/>
                  </a:lnTo>
                  <a:lnTo>
                    <a:pt x="20066" y="66763"/>
                  </a:lnTo>
                  <a:lnTo>
                    <a:pt x="25196" y="66763"/>
                  </a:lnTo>
                  <a:lnTo>
                    <a:pt x="25196" y="0"/>
                  </a:lnTo>
                  <a:close/>
                </a:path>
              </a:pathLst>
            </a:custGeom>
            <a:solidFill>
              <a:srgbClr val="BE1E2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504829" y="792083"/>
              <a:ext cx="139700" cy="50800"/>
            </a:xfrm>
            <a:custGeom>
              <a:rect l="l" t="t" r="r" b="b"/>
              <a:pathLst>
                <a:path w="139700" h="50800">
                  <a:moveTo>
                    <a:pt x="139498" y="50424"/>
                  </a:moveTo>
                  <a:lnTo>
                    <a:pt x="0" y="50424"/>
                  </a:lnTo>
                  <a:lnTo>
                    <a:pt x="0" y="0"/>
                  </a:lnTo>
                  <a:lnTo>
                    <a:pt x="139498" y="0"/>
                  </a:lnTo>
                  <a:lnTo>
                    <a:pt x="139498" y="50424"/>
                  </a:lnTo>
                  <a:close/>
                </a:path>
              </a:pathLst>
            </a:custGeom>
            <a:solidFill>
              <a:srgbClr val="F9EEE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3504819" y="795819"/>
              <a:ext cx="139700" cy="44450"/>
            </a:xfrm>
            <a:custGeom>
              <a:rect l="l" t="t" r="r" b="b"/>
              <a:pathLst>
                <a:path w="139700" h="44450">
                  <a:moveTo>
                    <a:pt x="139496" y="43421"/>
                  </a:moveTo>
                  <a:lnTo>
                    <a:pt x="0" y="43421"/>
                  </a:lnTo>
                  <a:lnTo>
                    <a:pt x="0" y="44361"/>
                  </a:lnTo>
                  <a:lnTo>
                    <a:pt x="139496" y="44361"/>
                  </a:lnTo>
                  <a:lnTo>
                    <a:pt x="139496" y="43421"/>
                  </a:lnTo>
                  <a:close/>
                </a:path>
                <a:path w="139700" h="44450">
                  <a:moveTo>
                    <a:pt x="139496" y="33159"/>
                  </a:moveTo>
                  <a:lnTo>
                    <a:pt x="0" y="33159"/>
                  </a:lnTo>
                  <a:lnTo>
                    <a:pt x="0" y="35026"/>
                  </a:lnTo>
                  <a:lnTo>
                    <a:pt x="139496" y="35026"/>
                  </a:lnTo>
                  <a:lnTo>
                    <a:pt x="139496" y="33159"/>
                  </a:lnTo>
                  <a:close/>
                </a:path>
                <a:path w="139700" h="44450">
                  <a:moveTo>
                    <a:pt x="139496" y="28486"/>
                  </a:moveTo>
                  <a:lnTo>
                    <a:pt x="0" y="28486"/>
                  </a:lnTo>
                  <a:lnTo>
                    <a:pt x="0" y="28956"/>
                  </a:lnTo>
                  <a:lnTo>
                    <a:pt x="139496" y="28956"/>
                  </a:lnTo>
                  <a:lnTo>
                    <a:pt x="139496" y="28486"/>
                  </a:lnTo>
                  <a:close/>
                </a:path>
                <a:path w="139700" h="44450">
                  <a:moveTo>
                    <a:pt x="139496" y="19151"/>
                  </a:moveTo>
                  <a:lnTo>
                    <a:pt x="0" y="19151"/>
                  </a:lnTo>
                  <a:lnTo>
                    <a:pt x="0" y="20548"/>
                  </a:lnTo>
                  <a:lnTo>
                    <a:pt x="139496" y="20548"/>
                  </a:lnTo>
                  <a:lnTo>
                    <a:pt x="139496" y="19151"/>
                  </a:lnTo>
                  <a:close/>
                </a:path>
                <a:path w="139700" h="44450">
                  <a:moveTo>
                    <a:pt x="139496" y="14008"/>
                  </a:moveTo>
                  <a:lnTo>
                    <a:pt x="0" y="14008"/>
                  </a:lnTo>
                  <a:lnTo>
                    <a:pt x="0" y="14947"/>
                  </a:lnTo>
                  <a:lnTo>
                    <a:pt x="139496" y="14947"/>
                  </a:lnTo>
                  <a:lnTo>
                    <a:pt x="139496" y="14008"/>
                  </a:lnTo>
                  <a:close/>
                </a:path>
                <a:path w="139700" h="44450">
                  <a:moveTo>
                    <a:pt x="139496" y="4203"/>
                  </a:moveTo>
                  <a:lnTo>
                    <a:pt x="0" y="4203"/>
                  </a:lnTo>
                  <a:lnTo>
                    <a:pt x="0" y="4673"/>
                  </a:lnTo>
                  <a:lnTo>
                    <a:pt x="139496" y="4673"/>
                  </a:lnTo>
                  <a:lnTo>
                    <a:pt x="139496" y="4203"/>
                  </a:lnTo>
                  <a:close/>
                </a:path>
                <a:path w="139700" h="44450">
                  <a:moveTo>
                    <a:pt x="139496" y="0"/>
                  </a:moveTo>
                  <a:lnTo>
                    <a:pt x="0" y="0"/>
                  </a:lnTo>
                  <a:lnTo>
                    <a:pt x="0" y="469"/>
                  </a:lnTo>
                  <a:lnTo>
                    <a:pt x="139496" y="469"/>
                  </a:lnTo>
                  <a:lnTo>
                    <a:pt x="139496" y="0"/>
                  </a:lnTo>
                  <a:close/>
                </a:path>
              </a:pathLst>
            </a:custGeom>
            <a:solidFill>
              <a:srgbClr val="F3DED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460506" y="849043"/>
              <a:ext cx="311785" cy="35560"/>
            </a:xfrm>
            <a:custGeom>
              <a:rect l="l" t="t" r="r" b="b"/>
              <a:pathLst>
                <a:path w="311785" h="35559">
                  <a:moveTo>
                    <a:pt x="311188" y="35483"/>
                  </a:moveTo>
                  <a:lnTo>
                    <a:pt x="0" y="35483"/>
                  </a:lnTo>
                  <a:lnTo>
                    <a:pt x="0" y="0"/>
                  </a:lnTo>
                  <a:lnTo>
                    <a:pt x="311188" y="0"/>
                  </a:lnTo>
                  <a:lnTo>
                    <a:pt x="311188" y="35483"/>
                  </a:lnTo>
                  <a:close/>
                </a:path>
              </a:pathLst>
            </a:custGeom>
            <a:solidFill>
              <a:srgbClr val="14B6E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3741369" y="849043"/>
              <a:ext cx="8890" cy="35560"/>
            </a:xfrm>
            <a:custGeom>
              <a:rect l="l" t="t" r="r" b="b"/>
              <a:pathLst>
                <a:path w="8889" h="35559">
                  <a:moveTo>
                    <a:pt x="8397" y="35483"/>
                  </a:moveTo>
                  <a:lnTo>
                    <a:pt x="0" y="35483"/>
                  </a:lnTo>
                  <a:lnTo>
                    <a:pt x="0" y="0"/>
                  </a:lnTo>
                  <a:lnTo>
                    <a:pt x="8397" y="0"/>
                  </a:lnTo>
                  <a:lnTo>
                    <a:pt x="8397" y="3548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3525823" y="741192"/>
              <a:ext cx="173355" cy="44450"/>
            </a:xfrm>
            <a:custGeom>
              <a:rect l="l" t="t" r="r" b="b"/>
              <a:pathLst>
                <a:path w="173354" h="44450">
                  <a:moveTo>
                    <a:pt x="173090" y="44354"/>
                  </a:moveTo>
                  <a:lnTo>
                    <a:pt x="0" y="44354"/>
                  </a:lnTo>
                  <a:lnTo>
                    <a:pt x="0" y="0"/>
                  </a:lnTo>
                  <a:lnTo>
                    <a:pt x="173090" y="0"/>
                  </a:lnTo>
                  <a:lnTo>
                    <a:pt x="173090" y="44354"/>
                  </a:lnTo>
                  <a:close/>
                </a:path>
              </a:pathLst>
            </a:custGeom>
            <a:solidFill>
              <a:srgbClr val="2B537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3682118" y="741192"/>
              <a:ext cx="4445" cy="44450"/>
            </a:xfrm>
            <a:custGeom>
              <a:rect l="l" t="t" r="r" b="b"/>
              <a:pathLst>
                <a:path w="4445" h="44450">
                  <a:moveTo>
                    <a:pt x="4198" y="44354"/>
                  </a:moveTo>
                  <a:lnTo>
                    <a:pt x="0" y="44354"/>
                  </a:lnTo>
                  <a:lnTo>
                    <a:pt x="0" y="0"/>
                  </a:lnTo>
                  <a:lnTo>
                    <a:pt x="4198" y="0"/>
                  </a:lnTo>
                  <a:lnTo>
                    <a:pt x="4198" y="44354"/>
                  </a:lnTo>
                  <a:close/>
                </a:path>
              </a:pathLst>
            </a:custGeom>
            <a:solidFill>
              <a:srgbClr val="14B6E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3499688" y="786129"/>
              <a:ext cx="156210" cy="63500"/>
            </a:xfrm>
            <a:custGeom>
              <a:rect l="l" t="t" r="r" b="b"/>
              <a:pathLst>
                <a:path w="156210" h="63500">
                  <a:moveTo>
                    <a:pt x="155702" y="20320"/>
                  </a:moveTo>
                  <a:lnTo>
                    <a:pt x="155232" y="20320"/>
                  </a:lnTo>
                  <a:lnTo>
                    <a:pt x="155232" y="10160"/>
                  </a:lnTo>
                  <a:lnTo>
                    <a:pt x="154647" y="10160"/>
                  </a:lnTo>
                  <a:lnTo>
                    <a:pt x="154647" y="6350"/>
                  </a:lnTo>
                  <a:lnTo>
                    <a:pt x="154279" y="6350"/>
                  </a:lnTo>
                  <a:lnTo>
                    <a:pt x="154279" y="3810"/>
                  </a:lnTo>
                  <a:lnTo>
                    <a:pt x="153809" y="3810"/>
                  </a:lnTo>
                  <a:lnTo>
                    <a:pt x="153809" y="0"/>
                  </a:lnTo>
                  <a:lnTo>
                    <a:pt x="0" y="0"/>
                  </a:lnTo>
                  <a:lnTo>
                    <a:pt x="0" y="3810"/>
                  </a:lnTo>
                  <a:lnTo>
                    <a:pt x="0" y="6350"/>
                  </a:lnTo>
                  <a:lnTo>
                    <a:pt x="144932" y="6350"/>
                  </a:lnTo>
                  <a:lnTo>
                    <a:pt x="144932" y="55880"/>
                  </a:lnTo>
                  <a:lnTo>
                    <a:pt x="0" y="55880"/>
                  </a:lnTo>
                  <a:lnTo>
                    <a:pt x="0" y="59690"/>
                  </a:lnTo>
                  <a:lnTo>
                    <a:pt x="0" y="63500"/>
                  </a:lnTo>
                  <a:lnTo>
                    <a:pt x="153581" y="63500"/>
                  </a:lnTo>
                  <a:lnTo>
                    <a:pt x="153581" y="59690"/>
                  </a:lnTo>
                  <a:lnTo>
                    <a:pt x="154216" y="59690"/>
                  </a:lnTo>
                  <a:lnTo>
                    <a:pt x="154216" y="55880"/>
                  </a:lnTo>
                  <a:lnTo>
                    <a:pt x="154660" y="55880"/>
                  </a:lnTo>
                  <a:lnTo>
                    <a:pt x="154660" y="52070"/>
                  </a:lnTo>
                  <a:lnTo>
                    <a:pt x="155244" y="52070"/>
                  </a:lnTo>
                  <a:lnTo>
                    <a:pt x="155244" y="41910"/>
                  </a:lnTo>
                  <a:lnTo>
                    <a:pt x="155689" y="41910"/>
                  </a:lnTo>
                  <a:lnTo>
                    <a:pt x="155689" y="31750"/>
                  </a:lnTo>
                  <a:lnTo>
                    <a:pt x="155702" y="20320"/>
                  </a:lnTo>
                  <a:close/>
                </a:path>
              </a:pathLst>
            </a:custGeom>
            <a:solidFill>
              <a:srgbClr val="5D93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620999" y="824298"/>
              <a:ext cx="12700" cy="36195"/>
            </a:xfrm>
            <a:custGeom>
              <a:rect l="l" t="t" r="r" b="b"/>
              <a:pathLst>
                <a:path w="12700" h="36194">
                  <a:moveTo>
                    <a:pt x="12596" y="35950"/>
                  </a:moveTo>
                  <a:lnTo>
                    <a:pt x="6065" y="29881"/>
                  </a:lnTo>
                  <a:lnTo>
                    <a:pt x="0" y="35950"/>
                  </a:lnTo>
                  <a:lnTo>
                    <a:pt x="0" y="0"/>
                  </a:lnTo>
                  <a:lnTo>
                    <a:pt x="12596" y="0"/>
                  </a:lnTo>
                  <a:lnTo>
                    <a:pt x="12596" y="35950"/>
                  </a:lnTo>
                  <a:close/>
                </a:path>
              </a:pathLst>
            </a:custGeom>
            <a:solidFill>
              <a:srgbClr val="DB2231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>
            <a:spLocks noGrp="1"/>
          </p:cNvSpPr>
          <p:nvPr>
            <p:ph type="title"/>
          </p:nvPr>
        </p:nvSpPr>
        <p:spPr>
          <a:xfrm>
            <a:off x="3932963" y="536337"/>
            <a:ext cx="170180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300" spc="-15">
                <a:latin typeface="Microsoft JhengHei"/>
                <a:cs typeface="Microsoft JhengHei"/>
              </a:rPr>
              <a:t>识字游戏</a:t>
            </a:r>
            <a:endParaRPr sz="33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150302" y="1589218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5">
                <a:solidFill>
                  <a:srgbClr val="0000FF"/>
                </a:solidFill>
                <a:latin typeface="Microsoft YaHei UI"/>
                <a:cs typeface="Microsoft YaHei UI"/>
              </a:rPr>
              <a:t>快乐过河</a:t>
            </a:r>
            <a:endParaRPr sz="3200">
              <a:latin typeface="Microsoft YaHei UI"/>
              <a:cs typeface="Microsoft YaHei UI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1790700" y="2209799"/>
            <a:ext cx="7353300" cy="1719580"/>
            <a:chOff x="1790700" y="2209799"/>
            <a:chExt cx="7353300" cy="1719580"/>
          </a:xfrm>
        </p:grpSpPr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790700" y="2857500"/>
              <a:ext cx="1543050" cy="107156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289300" y="2717800"/>
              <a:ext cx="1543050" cy="1071562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864100" y="2717800"/>
              <a:ext cx="1543050" cy="1071562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362700" y="2781299"/>
              <a:ext cx="1543050" cy="1071561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607300" y="2209799"/>
              <a:ext cx="1536700" cy="1071561"/>
            </a:xfrm>
            <a:prstGeom prst="rect">
              <a:avLst/>
            </a:prstGeom>
          </p:spPr>
        </p:pic>
      </p:grpSp>
      <p:sp>
        <p:nvSpPr>
          <p:cNvPr id="24" name="object 24"/>
          <p:cNvSpPr txBox="1"/>
          <p:nvPr/>
        </p:nvSpPr>
        <p:spPr>
          <a:xfrm>
            <a:off x="1889125" y="3071813"/>
            <a:ext cx="1101725" cy="64643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969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70"/>
              </a:spcBef>
            </a:pPr>
            <a:r>
              <a:rPr sz="3600" b="1" spc="-25">
                <a:solidFill>
                  <a:srgbClr val="FF0000"/>
                </a:solidFill>
                <a:latin typeface="Microsoft JhengHei"/>
                <a:cs typeface="Microsoft JhengHei"/>
              </a:rPr>
              <a:t>铁链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500437" y="2925763"/>
            <a:ext cx="1101725" cy="64452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969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70"/>
              </a:spcBef>
            </a:pPr>
            <a:r>
              <a:rPr sz="3600" b="1" spc="-25">
                <a:solidFill>
                  <a:srgbClr val="FF0000"/>
                </a:solidFill>
                <a:latin typeface="Microsoft JhengHei"/>
                <a:cs typeface="Microsoft JhengHei"/>
              </a:rPr>
              <a:t>发颤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072062" y="2928938"/>
            <a:ext cx="1101725" cy="64643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969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70"/>
              </a:spcBef>
            </a:pPr>
            <a:r>
              <a:rPr sz="3600" b="1" spc="-25">
                <a:solidFill>
                  <a:srgbClr val="FF0000"/>
                </a:solidFill>
                <a:latin typeface="Microsoft JhengHei"/>
                <a:cs typeface="Microsoft JhengHei"/>
              </a:rPr>
              <a:t>石级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572250" y="3000375"/>
            <a:ext cx="1101725" cy="64643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969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70"/>
              </a:spcBef>
            </a:pPr>
            <a:r>
              <a:rPr sz="3600" b="1" spc="-25">
                <a:solidFill>
                  <a:srgbClr val="FF0000"/>
                </a:solidFill>
                <a:latin typeface="Microsoft JhengHei"/>
                <a:cs typeface="Microsoft JhengHei"/>
              </a:rPr>
              <a:t>纪念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858125" y="2357438"/>
            <a:ext cx="1101725" cy="64643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969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70"/>
              </a:spcBef>
            </a:pPr>
            <a:r>
              <a:rPr sz="3600" b="1" spc="-25">
                <a:solidFill>
                  <a:srgbClr val="FF0000"/>
                </a:solidFill>
                <a:latin typeface="Microsoft JhengHei"/>
                <a:cs typeface="Microsoft JhengHei"/>
              </a:rPr>
              <a:t>攀登</a:t>
            </a:r>
            <a:endParaRPr sz="3600">
              <a:latin typeface="Microsoft JhengHei"/>
              <a:cs typeface="Microsoft JhengHei"/>
            </a:endParaRPr>
          </a:p>
        </p:txBody>
      </p:sp>
      <p:pic>
        <p:nvPicPr>
          <p:cNvPr id="29" name="object 29"/>
          <p:cNvPicPr/>
          <p:nvPr/>
        </p:nvPicPr>
        <p:blipFill>
          <a:blip r:embed="rId6"/>
          <a:stretch>
            <a:fillRect/>
          </a:stretch>
        </p:blipFill>
        <p:spPr>
          <a:xfrm>
            <a:off x="368300" y="2006600"/>
            <a:ext cx="931862" cy="1714500"/>
          </a:xfrm>
          <a:prstGeom prst="rect">
            <a:avLst/>
          </a:prstGeom>
        </p:spPr>
      </p:pic>
      <p:sp>
        <p:nvSpPr>
          <p:cNvPr id="30" name="object 3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9</a:t>
            </a:fld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906462" y="1841182"/>
            <a:ext cx="627380" cy="822325"/>
            <a:chOff x="906462" y="1841182"/>
            <a:chExt cx="627380" cy="822325"/>
          </a:xfrm>
        </p:grpSpPr>
        <p:sp>
          <p:nvSpPr>
            <p:cNvPr id="3" name="object 3"/>
            <p:cNvSpPr/>
            <p:nvPr/>
          </p:nvSpPr>
          <p:spPr>
            <a:xfrm>
              <a:off x="912812" y="1847532"/>
              <a:ext cx="614680" cy="809625"/>
            </a:xfrm>
            <a:custGeom>
              <a:rect l="l" t="t" r="r" b="b"/>
              <a:pathLst>
                <a:path w="614680" h="809625">
                  <a:moveTo>
                    <a:pt x="307180" y="0"/>
                  </a:moveTo>
                  <a:close/>
                </a:path>
                <a:path w="614680" h="809625">
                  <a:moveTo>
                    <a:pt x="614362" y="404812"/>
                  </a:moveTo>
                  <a:lnTo>
                    <a:pt x="0" y="404812"/>
                  </a:lnTo>
                  <a:lnTo>
                    <a:pt x="2804" y="349881"/>
                  </a:lnTo>
                  <a:lnTo>
                    <a:pt x="10973" y="297196"/>
                  </a:lnTo>
                  <a:lnTo>
                    <a:pt x="24140" y="247240"/>
                  </a:lnTo>
                  <a:lnTo>
                    <a:pt x="41940" y="200495"/>
                  </a:lnTo>
                  <a:lnTo>
                    <a:pt x="64005" y="157443"/>
                  </a:lnTo>
                  <a:lnTo>
                    <a:pt x="89972" y="118566"/>
                  </a:lnTo>
                  <a:lnTo>
                    <a:pt x="119472" y="84347"/>
                  </a:lnTo>
                  <a:lnTo>
                    <a:pt x="152142" y="55268"/>
                  </a:lnTo>
                  <a:lnTo>
                    <a:pt x="187613" y="31811"/>
                  </a:lnTo>
                  <a:lnTo>
                    <a:pt x="225521" y="14460"/>
                  </a:lnTo>
                  <a:lnTo>
                    <a:pt x="265500" y="3695"/>
                  </a:lnTo>
                  <a:lnTo>
                    <a:pt x="307180" y="0"/>
                  </a:lnTo>
                  <a:lnTo>
                    <a:pt x="348863" y="3695"/>
                  </a:lnTo>
                  <a:lnTo>
                    <a:pt x="388842" y="14460"/>
                  </a:lnTo>
                  <a:lnTo>
                    <a:pt x="426750" y="31812"/>
                  </a:lnTo>
                  <a:lnTo>
                    <a:pt x="462221" y="55269"/>
                  </a:lnTo>
                  <a:lnTo>
                    <a:pt x="494890" y="84348"/>
                  </a:lnTo>
                  <a:lnTo>
                    <a:pt x="524391" y="118567"/>
                  </a:lnTo>
                  <a:lnTo>
                    <a:pt x="550357" y="157443"/>
                  </a:lnTo>
                  <a:lnTo>
                    <a:pt x="572423" y="200496"/>
                  </a:lnTo>
                  <a:lnTo>
                    <a:pt x="590222" y="247241"/>
                  </a:lnTo>
                  <a:lnTo>
                    <a:pt x="603389" y="297197"/>
                  </a:lnTo>
                  <a:lnTo>
                    <a:pt x="611557" y="349882"/>
                  </a:lnTo>
                  <a:lnTo>
                    <a:pt x="614362" y="404812"/>
                  </a:lnTo>
                  <a:close/>
                </a:path>
                <a:path w="614680" h="809625">
                  <a:moveTo>
                    <a:pt x="307181" y="809624"/>
                  </a:moveTo>
                  <a:lnTo>
                    <a:pt x="265498" y="805929"/>
                  </a:lnTo>
                  <a:lnTo>
                    <a:pt x="225520" y="795164"/>
                  </a:lnTo>
                  <a:lnTo>
                    <a:pt x="187612" y="777812"/>
                  </a:lnTo>
                  <a:lnTo>
                    <a:pt x="152141" y="754355"/>
                  </a:lnTo>
                  <a:lnTo>
                    <a:pt x="119471" y="725277"/>
                  </a:lnTo>
                  <a:lnTo>
                    <a:pt x="89971" y="691057"/>
                  </a:lnTo>
                  <a:lnTo>
                    <a:pt x="64005" y="652181"/>
                  </a:lnTo>
                  <a:lnTo>
                    <a:pt x="41939" y="609128"/>
                  </a:lnTo>
                  <a:lnTo>
                    <a:pt x="24139" y="562383"/>
                  </a:lnTo>
                  <a:lnTo>
                    <a:pt x="10972" y="512427"/>
                  </a:lnTo>
                  <a:lnTo>
                    <a:pt x="2804" y="459742"/>
                  </a:lnTo>
                  <a:lnTo>
                    <a:pt x="0" y="404812"/>
                  </a:lnTo>
                  <a:lnTo>
                    <a:pt x="614362" y="404812"/>
                  </a:lnTo>
                  <a:lnTo>
                    <a:pt x="611557" y="459742"/>
                  </a:lnTo>
                  <a:lnTo>
                    <a:pt x="603389" y="512427"/>
                  </a:lnTo>
                  <a:lnTo>
                    <a:pt x="590222" y="562383"/>
                  </a:lnTo>
                  <a:lnTo>
                    <a:pt x="572422" y="609128"/>
                  </a:lnTo>
                  <a:lnTo>
                    <a:pt x="550357" y="652181"/>
                  </a:lnTo>
                  <a:lnTo>
                    <a:pt x="524390" y="691057"/>
                  </a:lnTo>
                  <a:lnTo>
                    <a:pt x="494890" y="725277"/>
                  </a:lnTo>
                  <a:lnTo>
                    <a:pt x="462221" y="754356"/>
                  </a:lnTo>
                  <a:lnTo>
                    <a:pt x="426749" y="777812"/>
                  </a:lnTo>
                  <a:lnTo>
                    <a:pt x="388841" y="795164"/>
                  </a:lnTo>
                  <a:lnTo>
                    <a:pt x="348863" y="805929"/>
                  </a:lnTo>
                  <a:lnTo>
                    <a:pt x="307181" y="809624"/>
                  </a:lnTo>
                  <a:close/>
                </a:path>
              </a:pathLst>
            </a:custGeom>
            <a:solidFill>
              <a:srgbClr val="DCF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912812" y="1847532"/>
              <a:ext cx="614680" cy="809625"/>
            </a:xfrm>
            <a:custGeom>
              <a:rect l="l" t="t" r="r" b="b"/>
              <a:pathLst>
                <a:path w="614680" h="809625">
                  <a:moveTo>
                    <a:pt x="0" y="404812"/>
                  </a:moveTo>
                  <a:lnTo>
                    <a:pt x="2804" y="349882"/>
                  </a:lnTo>
                  <a:lnTo>
                    <a:pt x="10973" y="297197"/>
                  </a:lnTo>
                  <a:lnTo>
                    <a:pt x="24140" y="247241"/>
                  </a:lnTo>
                  <a:lnTo>
                    <a:pt x="41939" y="200496"/>
                  </a:lnTo>
                  <a:lnTo>
                    <a:pt x="64005" y="157443"/>
                  </a:lnTo>
                  <a:lnTo>
                    <a:pt x="89971" y="118567"/>
                  </a:lnTo>
                  <a:lnTo>
                    <a:pt x="119472" y="84348"/>
                  </a:lnTo>
                  <a:lnTo>
                    <a:pt x="152141" y="55269"/>
                  </a:lnTo>
                  <a:lnTo>
                    <a:pt x="187612" y="31812"/>
                  </a:lnTo>
                  <a:lnTo>
                    <a:pt x="225520" y="14460"/>
                  </a:lnTo>
                  <a:lnTo>
                    <a:pt x="265498" y="3695"/>
                  </a:lnTo>
                  <a:lnTo>
                    <a:pt x="307181" y="0"/>
                  </a:lnTo>
                  <a:lnTo>
                    <a:pt x="348863" y="3695"/>
                  </a:lnTo>
                  <a:lnTo>
                    <a:pt x="388841" y="14460"/>
                  </a:lnTo>
                  <a:lnTo>
                    <a:pt x="426749" y="31811"/>
                  </a:lnTo>
                  <a:lnTo>
                    <a:pt x="462220" y="55268"/>
                  </a:lnTo>
                  <a:lnTo>
                    <a:pt x="494889" y="84347"/>
                  </a:lnTo>
                  <a:lnTo>
                    <a:pt x="524390" y="118566"/>
                  </a:lnTo>
                  <a:lnTo>
                    <a:pt x="550356" y="157443"/>
                  </a:lnTo>
                  <a:lnTo>
                    <a:pt x="572422" y="200495"/>
                  </a:lnTo>
                  <a:lnTo>
                    <a:pt x="590222" y="247240"/>
                  </a:lnTo>
                  <a:lnTo>
                    <a:pt x="603389" y="297196"/>
                  </a:lnTo>
                  <a:lnTo>
                    <a:pt x="611557" y="349881"/>
                  </a:lnTo>
                  <a:lnTo>
                    <a:pt x="614362" y="404812"/>
                  </a:lnTo>
                  <a:lnTo>
                    <a:pt x="611557" y="459742"/>
                  </a:lnTo>
                  <a:lnTo>
                    <a:pt x="603389" y="512427"/>
                  </a:lnTo>
                  <a:lnTo>
                    <a:pt x="590222" y="562383"/>
                  </a:lnTo>
                  <a:lnTo>
                    <a:pt x="572422" y="609128"/>
                  </a:lnTo>
                  <a:lnTo>
                    <a:pt x="550357" y="652181"/>
                  </a:lnTo>
                  <a:lnTo>
                    <a:pt x="524390" y="691057"/>
                  </a:lnTo>
                  <a:lnTo>
                    <a:pt x="494890" y="725277"/>
                  </a:lnTo>
                  <a:lnTo>
                    <a:pt x="462221" y="754356"/>
                  </a:lnTo>
                  <a:lnTo>
                    <a:pt x="426749" y="777812"/>
                  </a:lnTo>
                  <a:lnTo>
                    <a:pt x="388841" y="795164"/>
                  </a:lnTo>
                  <a:lnTo>
                    <a:pt x="348863" y="805929"/>
                  </a:lnTo>
                  <a:lnTo>
                    <a:pt x="307181" y="809624"/>
                  </a:lnTo>
                  <a:lnTo>
                    <a:pt x="265498" y="805929"/>
                  </a:lnTo>
                  <a:lnTo>
                    <a:pt x="225520" y="795164"/>
                  </a:lnTo>
                  <a:lnTo>
                    <a:pt x="187612" y="777812"/>
                  </a:lnTo>
                  <a:lnTo>
                    <a:pt x="152141" y="754355"/>
                  </a:lnTo>
                  <a:lnTo>
                    <a:pt x="119471" y="725277"/>
                  </a:lnTo>
                  <a:lnTo>
                    <a:pt x="89971" y="691057"/>
                  </a:lnTo>
                  <a:lnTo>
                    <a:pt x="64005" y="652181"/>
                  </a:lnTo>
                  <a:lnTo>
                    <a:pt x="41939" y="609128"/>
                  </a:lnTo>
                  <a:lnTo>
                    <a:pt x="24139" y="562383"/>
                  </a:lnTo>
                  <a:lnTo>
                    <a:pt x="10972" y="512427"/>
                  </a:lnTo>
                  <a:lnTo>
                    <a:pt x="2804" y="459742"/>
                  </a:lnTo>
                  <a:lnTo>
                    <a:pt x="0" y="404812"/>
                  </a:lnTo>
                  <a:close/>
                </a:path>
              </a:pathLst>
            </a:custGeom>
            <a:ln w="12700">
              <a:solidFill>
                <a:srgbClr val="44546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968693" y="1955244"/>
            <a:ext cx="546100" cy="650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100" b="0">
                <a:solidFill>
                  <a:srgbClr val="FF0000"/>
                </a:solidFill>
                <a:latin typeface="黑体"/>
                <a:cs typeface="黑体"/>
              </a:rPr>
              <a:t>相</a:t>
            </a:r>
            <a:endParaRPr sz="4100">
              <a:latin typeface="黑体"/>
              <a:cs typeface="黑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825625" y="1917382"/>
            <a:ext cx="6823075" cy="1298575"/>
          </a:xfrm>
          <a:prstGeom prst="rect">
            <a:avLst/>
          </a:prstGeom>
          <a:solidFill>
            <a:srgbClr val="E2EFD9"/>
          </a:solidFill>
        </p:spPr>
        <p:txBody>
          <a:bodyPr vert="horz" wrap="square" lIns="0" tIns="1905" rIns="0" bIns="0" rtlCol="0">
            <a:spAutoFit/>
          </a:bodyPr>
          <a:lstStyle/>
          <a:p>
            <a:pPr marL="629285" algn="ctr">
              <a:lnSpc>
                <a:spcPts val="3570"/>
              </a:lnSpc>
              <a:spcBef>
                <a:spcPts val="15"/>
              </a:spcBef>
            </a:pPr>
            <a:r>
              <a:rPr sz="3200" b="1" spc="-5">
                <a:latin typeface="Microsoft JhengHei UI"/>
                <a:cs typeface="Microsoft JhengHei UI"/>
              </a:rPr>
              <a:t>在鲫鱼背前，爸爸给我和老爷爷</a:t>
            </a:r>
            <a:endParaRPr sz="3200">
              <a:latin typeface="Microsoft JhengHei UI"/>
              <a:cs typeface="Microsoft JhengHei UI"/>
            </a:endParaRPr>
          </a:p>
          <a:p>
            <a:pPr marL="1509395">
              <a:lnSpc>
                <a:spcPts val="2580"/>
              </a:lnSpc>
            </a:pPr>
            <a:r>
              <a:rPr sz="2700" b="1" spc="-10">
                <a:solidFill>
                  <a:srgbClr val="FF0000"/>
                </a:solidFill>
                <a:latin typeface="微软雅黑"/>
                <a:cs typeface="微软雅黑"/>
              </a:rPr>
              <a:t>xiànɡ</a:t>
            </a:r>
            <a:endParaRPr sz="2700">
              <a:latin typeface="微软雅黑"/>
              <a:cs typeface="微软雅黑"/>
            </a:endParaRPr>
          </a:p>
          <a:p>
            <a:pPr marL="67945">
              <a:lnSpc>
                <a:spcPts val="3450"/>
              </a:lnSpc>
            </a:pPr>
            <a:r>
              <a:rPr sz="3200" b="1">
                <a:latin typeface="Microsoft JhengHei UI"/>
                <a:cs typeface="Microsoft JhengHei UI"/>
              </a:rPr>
              <a:t>照了一张</a:t>
            </a:r>
            <a:r>
              <a:rPr sz="3200" b="1">
                <a:solidFill>
                  <a:srgbClr val="FF0000"/>
                </a:solidFill>
                <a:latin typeface="Microsoft JhengHei UI"/>
                <a:cs typeface="Microsoft JhengHei UI"/>
              </a:rPr>
              <a:t>相</a:t>
            </a:r>
            <a:r>
              <a:rPr sz="3200" b="1" spc="-10">
                <a:latin typeface="Microsoft JhengHei UI"/>
                <a:cs typeface="Microsoft JhengHei UI"/>
              </a:rPr>
              <a:t>，留作纪念。</a:t>
            </a:r>
            <a:endParaRPr sz="3200">
              <a:latin typeface="Microsoft JhengHei UI"/>
              <a:cs typeface="Microsoft JhengHei U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825625" y="3804920"/>
            <a:ext cx="6308725" cy="560705"/>
          </a:xfrm>
          <a:prstGeom prst="rect">
            <a:avLst/>
          </a:prstGeom>
          <a:solidFill>
            <a:srgbClr val="FCFDC3"/>
          </a:solidFill>
        </p:spPr>
        <p:txBody>
          <a:bodyPr vert="horz" wrap="square" lIns="0" tIns="1905" rIns="0" bIns="0" rtlCol="0">
            <a:spAutoFit/>
          </a:bodyPr>
          <a:lstStyle/>
          <a:p>
            <a:pPr marL="67945">
              <a:lnSpc>
                <a:spcPct val="100000"/>
              </a:lnSpc>
              <a:spcBef>
                <a:spcPts val="15"/>
              </a:spcBef>
            </a:pPr>
            <a:r>
              <a:rPr sz="3200" b="1">
                <a:latin typeface="Microsoft JhengHei UI"/>
                <a:cs typeface="Microsoft JhengHei UI"/>
              </a:rPr>
              <a:t>同学之间要团结友爱，互</a:t>
            </a:r>
            <a:r>
              <a:rPr sz="3200" b="1">
                <a:solidFill>
                  <a:srgbClr val="FF0000"/>
                </a:solidFill>
                <a:latin typeface="Microsoft JhengHei UI"/>
                <a:cs typeface="Microsoft JhengHei UI"/>
              </a:rPr>
              <a:t>相</a:t>
            </a:r>
            <a:r>
              <a:rPr sz="3200" b="1" spc="-20">
                <a:latin typeface="Microsoft JhengHei UI"/>
                <a:cs typeface="Microsoft JhengHei UI"/>
              </a:rPr>
              <a:t>帮助。</a:t>
            </a:r>
            <a:endParaRPr sz="3200">
              <a:latin typeface="Microsoft JhengHei UI"/>
              <a:cs typeface="Microsoft JhengHei U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162992" y="3353038"/>
            <a:ext cx="8826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b="1" spc="-145">
                <a:solidFill>
                  <a:srgbClr val="FF0000"/>
                </a:solidFill>
                <a:latin typeface="微软雅黑"/>
                <a:cs typeface="微软雅黑"/>
              </a:rPr>
              <a:t>xiānɡ</a:t>
            </a:r>
            <a:endParaRPr sz="2700">
              <a:latin typeface="微软雅黑"/>
              <a:cs typeface="微软雅黑"/>
            </a:endParaRPr>
          </a:p>
        </p:txBody>
      </p:sp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1066800" y="457200"/>
            <a:ext cx="1628775" cy="749300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169352" y="580707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0">
                <a:latin typeface="微软雅黑"/>
                <a:cs typeface="微软雅黑"/>
              </a:rPr>
              <a:t>多音字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10</a:t>
            </a:fld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56589" y="980043"/>
            <a:ext cx="105410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0">
                <a:solidFill>
                  <a:srgbClr val="0070C0"/>
                </a:solidFill>
                <a:latin typeface="黑体"/>
                <a:cs typeface="黑体"/>
              </a:rPr>
              <a:t>近义词</a:t>
            </a:r>
            <a:endParaRPr sz="2700">
              <a:latin typeface="黑体"/>
              <a:cs typeface="黑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83639" y="1697674"/>
            <a:ext cx="3843654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09139"/>
                <a:tab pos="3144520"/>
              </a:tabLst>
            </a:pPr>
            <a:r>
              <a:rPr sz="4050" b="1" baseline="-1028">
                <a:latin typeface="Microsoft YaHei UI"/>
                <a:cs typeface="Microsoft YaHei UI"/>
              </a:rPr>
              <a:t>似乎</a:t>
            </a:r>
            <a:r>
              <a:rPr sz="4050" b="1" spc="-15" baseline="-1028">
                <a:latin typeface="Calibri"/>
                <a:cs typeface="Calibri"/>
              </a:rPr>
              <a:t>--</a:t>
            </a:r>
            <a:r>
              <a:rPr sz="4050" b="1" baseline="-1028">
                <a:latin typeface="Calibri"/>
                <a:cs typeface="Calibri"/>
              </a:rPr>
              <a:t>-</a:t>
            </a:r>
            <a:r>
              <a:rPr sz="4050" b="1" spc="-330" baseline="-1028">
                <a:latin typeface="Calibri"/>
                <a:cs typeface="Calibri"/>
              </a:rPr>
              <a:t> </a:t>
            </a:r>
            <a:r>
              <a:rPr sz="4050" b="1" baseline="-2057">
                <a:solidFill>
                  <a:srgbClr val="FF0000"/>
                </a:solidFill>
                <a:latin typeface="Microsoft YaHei UI"/>
                <a:cs typeface="Microsoft YaHei UI"/>
              </a:rPr>
              <a:t>好</a:t>
            </a:r>
            <a:r>
              <a:rPr sz="4050" b="1" spc="-75" baseline="-2057">
                <a:solidFill>
                  <a:srgbClr val="FF0000"/>
                </a:solidFill>
                <a:latin typeface="Microsoft YaHei UI"/>
                <a:cs typeface="Microsoft YaHei UI"/>
              </a:rPr>
              <a:t>像</a:t>
            </a:r>
            <a:r>
              <a:rPr sz="4050" b="1" baseline="-2057">
                <a:solidFill>
                  <a:srgbClr val="FF0000"/>
                </a:solidFill>
                <a:latin typeface="Microsoft YaHei UI"/>
                <a:cs typeface="Microsoft YaHei UI"/>
              </a:rPr>
              <a:t>	</a:t>
            </a:r>
            <a:r>
              <a:rPr sz="4050" b="1" baseline="1028">
                <a:latin typeface="Microsoft YaHei UI"/>
                <a:cs typeface="Microsoft YaHei UI"/>
              </a:rPr>
              <a:t>忽然</a:t>
            </a:r>
            <a:r>
              <a:rPr sz="4050" b="1" spc="-15" baseline="1028">
                <a:latin typeface="Calibri"/>
                <a:cs typeface="Calibri"/>
              </a:rPr>
              <a:t>--</a:t>
            </a:r>
            <a:r>
              <a:rPr sz="4050" b="1" spc="-75" baseline="1028">
                <a:latin typeface="Calibri"/>
                <a:cs typeface="Calibri"/>
              </a:rPr>
              <a:t>-</a:t>
            </a:r>
            <a:r>
              <a:rPr sz="4050" b="1" baseline="1028">
                <a:latin typeface="Calibri"/>
                <a:cs typeface="Calibri"/>
              </a:rPr>
              <a:t>	</a:t>
            </a:r>
            <a:r>
              <a:rPr sz="2700" b="1">
                <a:solidFill>
                  <a:srgbClr val="FF0000"/>
                </a:solidFill>
                <a:latin typeface="Microsoft YaHei UI"/>
                <a:cs typeface="Microsoft YaHei UI"/>
              </a:rPr>
              <a:t>突</a:t>
            </a:r>
            <a:r>
              <a:rPr sz="2700" b="1" spc="-50">
                <a:solidFill>
                  <a:srgbClr val="FF0000"/>
                </a:solidFill>
                <a:latin typeface="Microsoft YaHei UI"/>
                <a:cs typeface="Microsoft YaHei UI"/>
              </a:rPr>
              <a:t>然</a:t>
            </a:r>
            <a:endParaRPr sz="2700">
              <a:latin typeface="Microsoft YaHei UI"/>
              <a:cs typeface="Microsoft YaHei U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56589" y="2648505"/>
            <a:ext cx="105410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0">
                <a:solidFill>
                  <a:srgbClr val="0070C0"/>
                </a:solidFill>
                <a:latin typeface="黑体"/>
                <a:cs typeface="黑体"/>
              </a:rPr>
              <a:t>反义词</a:t>
            </a:r>
            <a:endParaRPr sz="2700">
              <a:latin typeface="黑体"/>
              <a:cs typeface="黑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83639" y="3445512"/>
            <a:ext cx="173355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50" b="1" baseline="1028">
                <a:latin typeface="Microsoft YaHei UI"/>
                <a:cs typeface="Microsoft YaHei UI"/>
              </a:rPr>
              <a:t>笔陡</a:t>
            </a:r>
            <a:r>
              <a:rPr sz="4050" b="1" spc="75" baseline="1028">
                <a:latin typeface="Calibri"/>
                <a:cs typeface="Calibri"/>
              </a:rPr>
              <a:t>---</a:t>
            </a:r>
            <a:r>
              <a:rPr sz="2700" b="1" spc="-25">
                <a:solidFill>
                  <a:srgbClr val="FF0000"/>
                </a:solidFill>
                <a:latin typeface="Microsoft YaHei UI"/>
                <a:cs typeface="Microsoft YaHei UI"/>
              </a:rPr>
              <a:t>平坦</a:t>
            </a:r>
            <a:endParaRPr sz="2700">
              <a:latin typeface="Microsoft YaHei UI"/>
              <a:cs typeface="Microsoft YaHei U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171189" y="3453449"/>
            <a:ext cx="1827530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50" b="1" baseline="1028">
                <a:latin typeface="Microsoft YaHei UI"/>
                <a:cs typeface="Microsoft YaHei UI"/>
              </a:rPr>
              <a:t>点头</a:t>
            </a:r>
            <a:r>
              <a:rPr sz="4050" b="1" spc="97" baseline="1028">
                <a:latin typeface="Calibri"/>
                <a:cs typeface="Calibri"/>
              </a:rPr>
              <a:t>--- </a:t>
            </a:r>
            <a:r>
              <a:rPr sz="2700" b="1" spc="-25">
                <a:solidFill>
                  <a:srgbClr val="FF0000"/>
                </a:solidFill>
                <a:latin typeface="Microsoft YaHei UI"/>
                <a:cs typeface="Microsoft YaHei UI"/>
              </a:rPr>
              <a:t>摇头</a:t>
            </a:r>
            <a:endParaRPr sz="2700">
              <a:latin typeface="Microsoft YaHei UI"/>
              <a:cs typeface="Microsoft YaHei UI"/>
            </a:endParaRPr>
          </a:p>
        </p:txBody>
      </p:sp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7747000" y="1054100"/>
            <a:ext cx="1265237" cy="92075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5366703" y="1711962"/>
            <a:ext cx="184467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45540"/>
              </a:tabLst>
            </a:pPr>
            <a:r>
              <a:rPr sz="4050" b="1" baseline="1028">
                <a:latin typeface="Microsoft YaHei UI"/>
                <a:cs typeface="Microsoft YaHei UI"/>
              </a:rPr>
              <a:t>纪念</a:t>
            </a:r>
            <a:r>
              <a:rPr sz="4050" b="1" spc="-15" baseline="1028">
                <a:latin typeface="Calibri"/>
                <a:cs typeface="Calibri"/>
              </a:rPr>
              <a:t>--</a:t>
            </a:r>
            <a:r>
              <a:rPr sz="4050" b="1" spc="-75" baseline="1028">
                <a:latin typeface="Calibri"/>
                <a:cs typeface="Calibri"/>
              </a:rPr>
              <a:t>-</a:t>
            </a:r>
            <a:r>
              <a:rPr sz="4050" b="1" baseline="1028">
                <a:latin typeface="Calibri"/>
                <a:cs typeface="Calibri"/>
              </a:rPr>
              <a:t>	</a:t>
            </a:r>
            <a:r>
              <a:rPr sz="2700" b="1">
                <a:solidFill>
                  <a:srgbClr val="FF0000"/>
                </a:solidFill>
                <a:latin typeface="Microsoft YaHei UI"/>
                <a:cs typeface="Microsoft YaHei UI"/>
              </a:rPr>
              <a:t>怀</a:t>
            </a:r>
            <a:r>
              <a:rPr sz="2700" b="1" spc="-50">
                <a:solidFill>
                  <a:srgbClr val="FF0000"/>
                </a:solidFill>
                <a:latin typeface="Microsoft YaHei UI"/>
                <a:cs typeface="Microsoft YaHei UI"/>
              </a:rPr>
              <a:t>念</a:t>
            </a:r>
            <a:endParaRPr sz="2700">
              <a:latin typeface="Microsoft YaHei UI"/>
              <a:cs typeface="Microsoft YaHei UI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11</a:t>
            </a:fld>
          </a:p>
        </p:txBody>
      </p:sp>
      <p:sp>
        <p:nvSpPr>
          <p:cNvPr id="9" name="object 9"/>
          <p:cNvSpPr txBox="1"/>
          <p:nvPr/>
        </p:nvSpPr>
        <p:spPr>
          <a:xfrm>
            <a:off x="5339715" y="3445512"/>
            <a:ext cx="187642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77290"/>
              </a:tabLst>
            </a:pPr>
            <a:r>
              <a:rPr sz="4050" b="1" baseline="1028">
                <a:latin typeface="Microsoft YaHei UI"/>
                <a:cs typeface="Microsoft YaHei UI"/>
              </a:rPr>
              <a:t>鼓舞</a:t>
            </a:r>
            <a:r>
              <a:rPr sz="4050" b="1" spc="-15" baseline="1028">
                <a:latin typeface="Calibri"/>
                <a:cs typeface="Calibri"/>
              </a:rPr>
              <a:t>--</a:t>
            </a:r>
            <a:r>
              <a:rPr sz="4050" b="1" spc="-75" baseline="1028">
                <a:latin typeface="Calibri"/>
                <a:cs typeface="Calibri"/>
              </a:rPr>
              <a:t>-</a:t>
            </a:r>
            <a:r>
              <a:rPr sz="4050" b="1" baseline="1028">
                <a:latin typeface="Calibri"/>
                <a:cs typeface="Calibri"/>
              </a:rPr>
              <a:t>	</a:t>
            </a:r>
            <a:r>
              <a:rPr sz="2700" b="1">
                <a:solidFill>
                  <a:srgbClr val="FF0000"/>
                </a:solidFill>
                <a:latin typeface="Microsoft YaHei UI"/>
                <a:cs typeface="Microsoft YaHei UI"/>
              </a:rPr>
              <a:t>打</a:t>
            </a:r>
            <a:r>
              <a:rPr sz="2700" b="1" spc="-50">
                <a:solidFill>
                  <a:srgbClr val="FF0000"/>
                </a:solidFill>
                <a:latin typeface="Microsoft YaHei UI"/>
                <a:cs typeface="Microsoft YaHei UI"/>
              </a:rPr>
              <a:t>击</a:t>
            </a:r>
            <a:endParaRPr sz="2700">
              <a:latin typeface="Microsoft YaHei UI"/>
              <a:cs typeface="Microsoft YaHei U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05789" y="1477329"/>
            <a:ext cx="5854700" cy="2494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b="1">
                <a:solidFill>
                  <a:srgbClr val="FF0000"/>
                </a:solidFill>
                <a:latin typeface="Microsoft YaHei UI"/>
                <a:cs typeface="Microsoft YaHei UI"/>
              </a:rPr>
              <a:t>笔陡</a:t>
            </a:r>
            <a:r>
              <a:rPr sz="2700" b="1" spc="-10">
                <a:latin typeface="Microsoft YaHei UI"/>
                <a:cs typeface="Microsoft YaHei UI"/>
              </a:rPr>
              <a:t>：笔直陡峭。</a:t>
            </a:r>
            <a:endParaRPr sz="2700"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2700" b="1">
                <a:solidFill>
                  <a:srgbClr val="FF0000"/>
                </a:solidFill>
                <a:latin typeface="Microsoft YaHei UI"/>
                <a:cs typeface="Microsoft YaHei UI"/>
              </a:rPr>
              <a:t>石级</a:t>
            </a:r>
            <a:r>
              <a:rPr sz="2700" b="1" spc="-5">
                <a:latin typeface="Microsoft YaHei UI"/>
                <a:cs typeface="Microsoft YaHei UI"/>
              </a:rPr>
              <a:t>：用石头砌成的台阶。</a:t>
            </a:r>
            <a:endParaRPr sz="2700">
              <a:latin typeface="Microsoft YaHei UI"/>
              <a:cs typeface="Microsoft YaHei UI"/>
            </a:endParaRPr>
          </a:p>
          <a:p>
            <a:pPr marL="12700" marR="1033780">
              <a:lnSpc>
                <a:spcPct val="100000"/>
              </a:lnSpc>
            </a:pPr>
            <a:r>
              <a:rPr sz="2700" b="1">
                <a:solidFill>
                  <a:srgbClr val="FF0000"/>
                </a:solidFill>
                <a:latin typeface="Microsoft YaHei UI"/>
                <a:cs typeface="Microsoft YaHei UI"/>
              </a:rPr>
              <a:t>发颤</a:t>
            </a:r>
            <a:r>
              <a:rPr sz="2700" b="1" spc="-5">
                <a:latin typeface="Microsoft YaHei UI"/>
                <a:cs typeface="Microsoft YaHei UI"/>
              </a:rPr>
              <a:t>：颤抖，说明心里很害怕。</a:t>
            </a:r>
            <a:r>
              <a:rPr sz="2700" b="1">
                <a:solidFill>
                  <a:srgbClr val="FF0000"/>
                </a:solidFill>
                <a:latin typeface="Microsoft YaHei UI"/>
                <a:cs typeface="Microsoft YaHei UI"/>
              </a:rPr>
              <a:t>居然</a:t>
            </a:r>
            <a:r>
              <a:rPr sz="2700" b="1" spc="-5">
                <a:latin typeface="Microsoft YaHei UI"/>
                <a:cs typeface="Microsoft YaHei UI"/>
              </a:rPr>
              <a:t>：表示出乎意料，竟然。</a:t>
            </a:r>
            <a:r>
              <a:rPr sz="2700" b="1" spc="-50">
                <a:latin typeface="Microsoft YaHei UI"/>
                <a:cs typeface="Microsoft YaHei UI"/>
              </a:rPr>
              <a:t> </a:t>
            </a:r>
            <a:r>
              <a:rPr sz="2700" b="1">
                <a:solidFill>
                  <a:srgbClr val="FF0000"/>
                </a:solidFill>
                <a:latin typeface="Microsoft YaHei UI"/>
                <a:cs typeface="Microsoft YaHei UI"/>
              </a:rPr>
              <a:t>汲取</a:t>
            </a:r>
            <a:r>
              <a:rPr sz="2700" b="1" spc="-15">
                <a:latin typeface="Microsoft YaHei UI"/>
                <a:cs typeface="Microsoft YaHei UI"/>
              </a:rPr>
              <a:t>：吸取。</a:t>
            </a:r>
            <a:endParaRPr sz="2700"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</a:pPr>
            <a:r>
              <a:rPr sz="2700" b="1">
                <a:solidFill>
                  <a:srgbClr val="FF0000"/>
                </a:solidFill>
                <a:latin typeface="Microsoft YaHei UI"/>
                <a:cs typeface="Microsoft YaHei UI"/>
              </a:rPr>
              <a:t>鼓舞</a:t>
            </a:r>
            <a:r>
              <a:rPr sz="2700" b="1" spc="-5">
                <a:latin typeface="Microsoft YaHei UI"/>
                <a:cs typeface="Microsoft YaHei UI"/>
              </a:rPr>
              <a:t>：使振作起来，增强信心或勇气。</a:t>
            </a:r>
            <a:endParaRPr sz="2700">
              <a:latin typeface="Microsoft YaHei UI"/>
              <a:cs typeface="Microsoft YaHei U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6451600" y="1028699"/>
            <a:ext cx="2417445" cy="322389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1066800" y="457200"/>
            <a:ext cx="1895475" cy="74930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词语学习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12</a:t>
            </a:fld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99440" y="1437323"/>
            <a:ext cx="7645400" cy="27362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016000">
              <a:lnSpc>
                <a:spcPct val="100000"/>
              </a:lnSpc>
              <a:spcBef>
                <a:spcPts val="100"/>
              </a:spcBef>
            </a:pPr>
            <a:r>
              <a:rPr sz="4000" b="1" spc="-5">
                <a:latin typeface="Microsoft JhengHei"/>
                <a:cs typeface="Microsoft JhengHei"/>
              </a:rPr>
              <a:t>自由读课文，标出自然段，说说课文讲了一件什么事。</a:t>
            </a:r>
            <a:endParaRPr sz="4000">
              <a:latin typeface="Microsoft JhengHei"/>
              <a:cs typeface="Microsoft JhengHei"/>
            </a:endParaRPr>
          </a:p>
          <a:p>
            <a:pPr marL="165100" marR="5080" indent="711200" algn="just">
              <a:lnSpc>
                <a:spcPct val="100000"/>
              </a:lnSpc>
              <a:spcBef>
                <a:spcPts val="1660"/>
              </a:spcBef>
            </a:pPr>
            <a:r>
              <a:rPr sz="2800" b="1" spc="-5">
                <a:solidFill>
                  <a:srgbClr val="FF0000"/>
                </a:solidFill>
                <a:latin typeface="Microsoft JhengHei"/>
                <a:cs typeface="Microsoft JhengHei"/>
              </a:rPr>
              <a:t>课文讲述了在暑假里，爸爸带“我”去爬天都峰，“我”与一位素不相识的老爷爷，相互鼓励，一起登上天都峰的事。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066800" y="241300"/>
            <a:ext cx="1895475" cy="74930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169352" y="365442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课文感知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13</a:t>
            </a:fld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34365" y="610870"/>
            <a:ext cx="815340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812800">
              <a:lnSpc>
                <a:spcPct val="100000"/>
              </a:lnSpc>
              <a:spcBef>
                <a:spcPts val="100"/>
              </a:spcBef>
            </a:pPr>
            <a:r>
              <a:rPr b="0" spc="-5">
                <a:latin typeface="黑体"/>
                <a:cs typeface="黑体"/>
              </a:rPr>
              <a:t>再读课文，说说每个自然段各写了什么，理清作者的叙述顺序。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14</a:t>
            </a:fld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98628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Microsoft JhengHei"/>
                <a:cs typeface="Microsoft JhengHei"/>
              </a:rPr>
              <a:t>第</a:t>
            </a:r>
            <a:r>
              <a:rPr sz="2400" spc="-250">
                <a:latin typeface="Microsoft JhengHei"/>
                <a:cs typeface="Microsoft JhengHei"/>
              </a:rPr>
              <a:t>1</a:t>
            </a:r>
            <a:r>
              <a:rPr sz="2400" spc="-5">
                <a:latin typeface="Microsoft JhengHei"/>
                <a:cs typeface="Microsoft JhengHei"/>
              </a:rPr>
              <a:t>自然段写在暑假里爸爸带“我”去爬天都峰。</a:t>
            </a:r>
            <a:r>
              <a:rPr sz="2400">
                <a:latin typeface="Microsoft JhengHei"/>
                <a:cs typeface="Microsoft JhengHei"/>
              </a:rPr>
              <a:t>第</a:t>
            </a:r>
            <a:r>
              <a:rPr sz="2400" spc="-250">
                <a:latin typeface="Microsoft JhengHei"/>
                <a:cs typeface="Microsoft JhengHei"/>
              </a:rPr>
              <a:t>2</a:t>
            </a:r>
            <a:r>
              <a:rPr sz="2400" spc="-5">
                <a:latin typeface="Microsoft JhengHei"/>
                <a:cs typeface="Microsoft JhengHei"/>
              </a:rPr>
              <a:t>自然段写天都峰的高和陡。</a:t>
            </a:r>
            <a:endParaRPr sz="2400">
              <a:latin typeface="Microsoft JhengHei"/>
              <a:cs typeface="Microsoft JhengHei"/>
            </a:endParaRPr>
          </a:p>
          <a:p>
            <a:pPr marL="12700" marR="310515" algn="just">
              <a:lnSpc>
                <a:spcPct val="100000"/>
              </a:lnSpc>
            </a:pPr>
            <a:r>
              <a:rPr sz="2400">
                <a:latin typeface="Microsoft JhengHei"/>
                <a:cs typeface="Microsoft JhengHei"/>
              </a:rPr>
              <a:t>第</a:t>
            </a:r>
            <a:r>
              <a:rPr sz="2400" spc="-250">
                <a:latin typeface="Microsoft JhengHei"/>
                <a:cs typeface="Microsoft JhengHei"/>
              </a:rPr>
              <a:t>3</a:t>
            </a:r>
            <a:r>
              <a:rPr sz="2400">
                <a:latin typeface="Microsoft JhengHei"/>
                <a:cs typeface="Microsoft JhengHei"/>
              </a:rPr>
              <a:t>至</a:t>
            </a:r>
            <a:r>
              <a:rPr sz="2400" spc="-250">
                <a:latin typeface="Microsoft JhengHei"/>
                <a:cs typeface="Microsoft JhengHei"/>
              </a:rPr>
              <a:t>5</a:t>
            </a:r>
            <a:r>
              <a:rPr sz="2400" spc="-5">
                <a:latin typeface="Microsoft JhengHei"/>
                <a:cs typeface="Microsoft JhengHei"/>
              </a:rPr>
              <a:t>自然段讲“我”与老爷爷相遇，并约定一起爬天都峰。</a:t>
            </a:r>
            <a:r>
              <a:rPr sz="2400">
                <a:latin typeface="Microsoft JhengHei"/>
                <a:cs typeface="Microsoft JhengHei"/>
              </a:rPr>
              <a:t>第</a:t>
            </a:r>
            <a:r>
              <a:rPr sz="2400" spc="-250">
                <a:latin typeface="Microsoft JhengHei"/>
                <a:cs typeface="Microsoft JhengHei"/>
              </a:rPr>
              <a:t>6</a:t>
            </a:r>
            <a:r>
              <a:rPr sz="2400">
                <a:latin typeface="Microsoft JhengHei"/>
                <a:cs typeface="Microsoft JhengHei"/>
              </a:rPr>
              <a:t>、</a:t>
            </a:r>
            <a:r>
              <a:rPr sz="2400" spc="-250">
                <a:latin typeface="Microsoft JhengHei"/>
                <a:cs typeface="Microsoft JhengHei"/>
              </a:rPr>
              <a:t>7</a:t>
            </a:r>
            <a:r>
              <a:rPr sz="2400" spc="-5">
                <a:latin typeface="Microsoft JhengHei"/>
                <a:cs typeface="Microsoft JhengHei"/>
              </a:rPr>
              <a:t>自然段，写“我”与老爷爷，还有爸爸，一起奋力向上爬，终于爬上了天都峰顶。</a:t>
            </a:r>
            <a:endParaRPr sz="24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</a:pPr>
            <a:r>
              <a:rPr sz="2400">
                <a:latin typeface="Microsoft JhengHei"/>
                <a:cs typeface="Microsoft JhengHei"/>
              </a:rPr>
              <a:t>第</a:t>
            </a:r>
            <a:r>
              <a:rPr sz="2400" spc="-250">
                <a:latin typeface="Microsoft JhengHei"/>
                <a:cs typeface="Microsoft JhengHei"/>
              </a:rPr>
              <a:t>8</a:t>
            </a:r>
            <a:r>
              <a:rPr sz="2400">
                <a:latin typeface="Microsoft JhengHei"/>
                <a:cs typeface="Microsoft JhengHei"/>
              </a:rPr>
              <a:t>、</a:t>
            </a:r>
            <a:r>
              <a:rPr sz="2400" spc="-250">
                <a:latin typeface="Microsoft JhengHei"/>
                <a:cs typeface="Microsoft JhengHei"/>
              </a:rPr>
              <a:t>9</a:t>
            </a:r>
            <a:r>
              <a:rPr sz="2400" spc="-5">
                <a:latin typeface="Microsoft JhengHei"/>
                <a:cs typeface="Microsoft JhengHei"/>
              </a:rPr>
              <a:t>自然段，写“我”与老爷爷登上天都峰以后，相互道谢。</a:t>
            </a:r>
            <a:r>
              <a:rPr sz="2400">
                <a:latin typeface="Microsoft JhengHei"/>
                <a:cs typeface="Microsoft JhengHei"/>
              </a:rPr>
              <a:t>第</a:t>
            </a:r>
            <a:r>
              <a:rPr sz="2400" spc="-250">
                <a:latin typeface="Microsoft JhengHei"/>
                <a:cs typeface="Microsoft JhengHei"/>
              </a:rPr>
              <a:t>10</a:t>
            </a:r>
            <a:r>
              <a:rPr sz="2400" spc="-5">
                <a:latin typeface="Microsoft JhengHei"/>
                <a:cs typeface="Microsoft JhengHei"/>
              </a:rPr>
              <a:t>自然段，讲爸爸总结的话。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63600" y="4451350"/>
            <a:ext cx="7416800" cy="522605"/>
          </a:xfrm>
          <a:prstGeom prst="rect">
            <a:avLst/>
          </a:prstGeom>
          <a:solidFill>
            <a:srgbClr val="E2EFD9"/>
          </a:solidFill>
        </p:spPr>
        <p:txBody>
          <a:bodyPr vert="horz" wrap="square" lIns="0" tIns="5651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45"/>
              </a:spcBef>
            </a:pPr>
            <a:r>
              <a:rPr sz="2800" b="1" spc="-70">
                <a:latin typeface="Microsoft JhengHei"/>
                <a:cs typeface="Microsoft JhengHei"/>
              </a:rPr>
              <a:t>爬天都峰之前——</a:t>
            </a:r>
            <a:r>
              <a:rPr sz="2800" b="1" spc="-85">
                <a:latin typeface="Microsoft JhengHei"/>
                <a:cs typeface="Microsoft JhengHei"/>
              </a:rPr>
              <a:t>爬天都峰——</a:t>
            </a:r>
            <a:r>
              <a:rPr sz="2800" b="1" spc="-10">
                <a:latin typeface="Microsoft JhengHei"/>
                <a:cs typeface="Microsoft JhengHei"/>
              </a:rPr>
              <a:t>爬天都峰之后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29639" y="1283970"/>
            <a:ext cx="459740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914400" algn="just">
              <a:lnSpc>
                <a:spcPct val="100000"/>
              </a:lnSpc>
              <a:spcBef>
                <a:spcPts val="100"/>
              </a:spcBef>
            </a:pPr>
            <a:r>
              <a:rPr sz="3600" b="0" spc="-10">
                <a:solidFill>
                  <a:srgbClr val="FFFF00"/>
                </a:solidFill>
                <a:latin typeface="黑体"/>
                <a:cs typeface="黑体"/>
              </a:rPr>
              <a:t>这一老一小是如何</a:t>
            </a:r>
            <a:r>
              <a:rPr sz="3600" b="0" spc="-5">
                <a:solidFill>
                  <a:srgbClr val="FFFF00"/>
                </a:solidFill>
                <a:latin typeface="黑体"/>
                <a:cs typeface="黑体"/>
              </a:rPr>
              <a:t>爬上天都峰的呢？我们</a:t>
            </a:r>
            <a:r>
              <a:rPr sz="3600" b="0" spc="-10">
                <a:solidFill>
                  <a:srgbClr val="FFFF00"/>
                </a:solidFill>
                <a:latin typeface="黑体"/>
                <a:cs typeface="黑体"/>
              </a:rPr>
              <a:t>来继续学习课文！</a:t>
            </a:r>
            <a:endParaRPr sz="3600">
              <a:latin typeface="黑体"/>
              <a:cs typeface="黑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15</a:t>
            </a:fld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207000" y="2438400"/>
            <a:ext cx="3520102" cy="189676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880427" y="1288732"/>
            <a:ext cx="7632700" cy="26092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4800" marR="5080" indent="685800">
              <a:lnSpc>
                <a:spcPct val="100000"/>
              </a:lnSpc>
              <a:spcBef>
                <a:spcPts val="100"/>
              </a:spcBef>
            </a:pPr>
            <a:r>
              <a:rPr sz="3600" spc="-5">
                <a:latin typeface="黑体"/>
                <a:cs typeface="黑体"/>
              </a:rPr>
              <a:t>“假日里，爸爸带我去黄山，爬天都峰。”这句话在文中有什么作用</a:t>
            </a:r>
            <a:endParaRPr sz="3600">
              <a:latin typeface="黑体"/>
              <a:cs typeface="黑体"/>
            </a:endParaRPr>
          </a:p>
          <a:p>
            <a:pPr marL="304800">
              <a:lnSpc>
                <a:spcPts val="4170"/>
              </a:lnSpc>
            </a:pPr>
            <a:r>
              <a:rPr sz="3600">
                <a:latin typeface="黑体"/>
                <a:cs typeface="黑体"/>
              </a:rPr>
              <a:t>？</a:t>
            </a:r>
            <a:endParaRPr sz="3600">
              <a:latin typeface="黑体"/>
              <a:cs typeface="黑体"/>
            </a:endParaRPr>
          </a:p>
          <a:p>
            <a:pPr marL="824865">
              <a:lnSpc>
                <a:spcPts val="3690"/>
              </a:lnSpc>
            </a:pPr>
            <a:r>
              <a:rPr sz="3200" b="1" spc="-10">
                <a:solidFill>
                  <a:srgbClr val="FF0000"/>
                </a:solidFill>
                <a:latin typeface="Microsoft JhengHei"/>
                <a:cs typeface="Microsoft JhengHei"/>
              </a:rPr>
              <a:t>开篇点题，目的是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200" b="1" spc="-10">
                <a:solidFill>
                  <a:srgbClr val="FF0000"/>
                </a:solidFill>
                <a:latin typeface="Microsoft JhengHei"/>
                <a:cs typeface="Microsoft JhengHei"/>
              </a:rPr>
              <a:t>引出下文。</a:t>
            </a:r>
            <a:endParaRPr sz="32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114300" y="1219200"/>
            <a:ext cx="1103312" cy="158273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1066800" y="241300"/>
            <a:ext cx="1895475" cy="749300"/>
          </a:xfrm>
          <a:prstGeom prst="rect">
            <a:avLst/>
          </a:prstGeom>
        </p:spPr>
      </p:pic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169352" y="365442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课文解读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16</a:t>
            </a:fld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71778" rIns="0" bIns="0" rtlCol="0">
            <a:spAutoFit/>
          </a:bodyPr>
          <a:lstStyle/>
          <a:p>
            <a:pPr marL="106045">
              <a:lnSpc>
                <a:spcPct val="100000"/>
              </a:lnSpc>
              <a:spcBef>
                <a:spcPts val="100"/>
              </a:spcBef>
            </a:pPr>
            <a:r>
              <a:rPr spc="-5">
                <a:latin typeface="Microsoft YaHei UI"/>
                <a:cs typeface="Microsoft YaHei UI"/>
              </a:rPr>
              <a:t>爬天都峰能不能换成登天都峰？为什么？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50"/>
              </a:spcBef>
            </a:pPr>
            <a:fld id="{81D60167-4931-47E6-BA6A-407CBD079E47}" type="slidenum">
              <a:rPr spc="-25"/>
              <a:t>17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078865" y="2129667"/>
            <a:ext cx="7340600" cy="10985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812800">
              <a:lnSpc>
                <a:spcPct val="110000"/>
              </a:lnSpc>
              <a:spcBef>
                <a:spcPts val="100"/>
              </a:spcBef>
            </a:pPr>
            <a:r>
              <a:rPr sz="3200" b="1" spc="-5">
                <a:solidFill>
                  <a:srgbClr val="FF0000"/>
                </a:solidFill>
                <a:latin typeface="Microsoft JhengHei"/>
                <a:cs typeface="Microsoft JhengHei"/>
              </a:rPr>
              <a:t>不能。因为天都峰高而陡，用“爬</a:t>
            </a:r>
            <a:r>
              <a:rPr sz="3200" b="1" spc="-50">
                <a:solidFill>
                  <a:srgbClr val="FF0000"/>
                </a:solidFill>
                <a:latin typeface="Microsoft JhengHei"/>
                <a:cs typeface="Microsoft JhengHei"/>
              </a:rPr>
              <a:t> </a:t>
            </a:r>
            <a:r>
              <a:rPr sz="3200" b="1" spc="-5">
                <a:solidFill>
                  <a:srgbClr val="FF0000"/>
                </a:solidFill>
                <a:latin typeface="Microsoft JhengHei"/>
                <a:cs typeface="Microsoft JhengHei"/>
              </a:rPr>
              <a:t>”更能准确地反映出登山的费力、艰难。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https://d.book118.com/296150215034010051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微软雅黑</vt:lpstr>
      <vt:lpstr>Microsoft YaHei UI</vt:lpstr>
      <vt:lpstr>Microsoft JhengHei</vt:lpstr>
      <vt:lpstr>Times New Roman</vt:lpstr>
      <vt:lpstr>Microsoft JhengHei UI</vt:lpstr>
      <vt:lpstr>黑体</vt:lpstr>
      <vt:lpstr>Office Theme</vt:lpstr>
      <vt:lpstr>黄山</vt:lpstr>
      <vt:lpstr>PowerPoint Presentation</vt:lpstr>
      <vt:lpstr>作者简介</vt:lpstr>
      <vt:lpstr>知识链接</vt:lpstr>
      <vt:lpstr>PowerPoint Presentation</vt:lpstr>
      <vt:lpstr>PowerPoint Presentation</vt:lpstr>
      <vt:lpstr>PowerPoint Presentation</vt:lpstr>
      <vt:lpstr>生字归类</vt:lpstr>
      <vt:lpstr>识字游戏</vt:lpstr>
      <vt:lpstr>相</vt:lpstr>
      <vt:lpstr>PowerPoint Presentation</vt:lpstr>
      <vt:lpstr>词语学习</vt:lpstr>
      <vt:lpstr>课文感知</vt:lpstr>
      <vt:lpstr>再读课文，说说每个自然段各写了什么，理清作者的叙述顺序。</vt:lpstr>
      <vt:lpstr>这一老一小是如何爬上天都峰的呢？我们来继续学习课文！</vt:lpstr>
      <vt:lpstr>课文解读</vt:lpstr>
      <vt:lpstr>爬天都峰能不能换成登天都峰？为什么？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2024-09-16T22:11:46.840</cp:lastPrinted>
  <dcterms:created xsi:type="dcterms:W3CDTF">2024-09-16T14:11:46Z</dcterms:created>
  <dcterms:modified xsi:type="dcterms:W3CDTF">2024-09-16T14:11:48Z</dcterms:modified>
</cp:coreProperties>
</file>