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E399A4-CB81-4B13-AD09-C51F42D28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607447-2D72-4A35-9A68-6546F9B1C6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887CF0-9E9C-485D-B1E1-5A0AD4665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D6C66A-FD4F-426E-A0D4-4470DAAD69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2FB53E-6958-4273-9887-6D959BD337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070FBE-5C7A-4486-AC69-51B7D4E07A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14C84A-02A9-4057-BA2F-693E9054DE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4B4BEF-DA78-4F03-BAE3-5C69411F2E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B6F68A-19A2-4E1D-86D5-C8347A31EB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31C2BB-F4CB-4AFE-8730-84AD8E34A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79B020-6EFC-477A-8665-C3BFC7A0EB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21013404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经典管理心理学课件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管理心理学概述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经典管理心理学理论</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管理心理学应用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管理心理学研究方法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管理心理学挑战与未来发展</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管理心理学概述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24" r="29024"/>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管理心理学的定义</a:t>
              </a:r>
            </a:p>
          </p:txBody>
        </p:sp>
      </p:grpSp>
      <p:cxnSp>
        <p:nvCxnSpPr>
          <p:cNvPr id="25" name="Connector 25"/>
          <p:cNvCxnSpPr/>
          <p:nvPr/>
        </p:nvCxnSpPr>
        <p:spPr>
          <a:xfrm>
            <a:off x="4146550" y="186848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管理心理学是一门研究组织中人的心理活动规律及其对组织行为影响的科学。</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它探讨如何运用心理学原理和方法来提高组织管理的有效性和员工的福祉。</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管理心理学关注个体、群体和组织的心理活动，以及这些活动对组织绩效的影响。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管理心理学的发展历程</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管理心理学起源于工业心理学，随着工业革命的发展而兴起。</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20世纪初，美国心理学家闵斯特伯格提出了工业心理学，研究如何提高员工的工作效率和满意度。</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20世纪中叶，随着组织行为学的发展，管理心理学逐渐成为一个独立的学科领域。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19868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ln>
        </p:spPr>
      </p:cxnSp>
      <p:sp>
        <p:nvSpPr>
          <p:cNvPr id="6" name="AutoShape 6"/>
          <p:cNvSpPr/>
          <p:nvPr/>
        </p:nvSpPr>
        <p:spPr>
          <a:xfrm rot="2700000">
            <a:off x="5791200" y="455930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ln>
        </p:spPr>
      </p:cxnSp>
      <p:sp>
        <p:nvSpPr>
          <p:cNvPr id="8" name="AutoShape 8"/>
          <p:cNvSpPr/>
          <p:nvPr/>
        </p:nvSpPr>
        <p:spPr>
          <a:xfrm rot="2700000">
            <a:off x="7454900" y="3749675"/>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ln>
        </p:spPr>
      </p:cxnSp>
      <p:sp>
        <p:nvSpPr>
          <p:cNvPr id="10" name="AutoShape 10"/>
          <p:cNvSpPr/>
          <p:nvPr/>
        </p:nvSpPr>
        <p:spPr>
          <a:xfrm rot="2700000">
            <a:off x="9106425" y="2908122"/>
            <a:ext cx="695864" cy="69586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V="1">
            <a:off x="10059988" y="1960563"/>
            <a:ext cx="2282825" cy="1092200"/>
          </a:xfrm>
          <a:prstGeom prst="line">
            <a:avLst/>
          </a:prstGeom>
          <a:ln w="3175">
            <a:solidFill>
              <a:srgbClr val="D76739">
                <a:alpha val="100000"/>
              </a:srgbClr>
            </a:solidFill>
            <a:prstDash val="solid"/>
          </a:ln>
        </p:spPr>
      </p:cxnSp>
      <p:cxnSp>
        <p:nvCxnSpPr>
          <p:cNvPr id="12" name="Connector 12"/>
          <p:cNvCxnSpPr/>
          <p:nvPr/>
        </p:nvCxnSpPr>
        <p:spPr>
          <a:xfrm>
            <a:off x="936625" y="5559425"/>
            <a:ext cx="2614613"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a:off x="2873375" y="4413250"/>
            <a:ext cx="2614613"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a:off x="4702175" y="3371850"/>
            <a:ext cx="2614613"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a:off x="6148388" y="2249488"/>
            <a:ext cx="2614612"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5437188" y="1185863"/>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11638" y="2351088"/>
            <a:ext cx="1255712"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578100" y="3321050"/>
            <a:ext cx="1254125"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2813" y="4514850"/>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6064251" y="1465262"/>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提高员工的工作满意度和组织承诺，增强员工的忠诚度和工作投入。</a:t>
            </a:r>
          </a:p>
        </p:txBody>
      </p:sp>
      <p:sp>
        <p:nvSpPr>
          <p:cNvPr id="21" name="TextBox 21"/>
          <p:cNvSpPr txBox="1"/>
          <p:nvPr/>
        </p:nvSpPr>
        <p:spPr>
          <a:xfrm>
            <a:off x="4617039" y="2645728"/>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优化组织结构和流程，提高组织的效率和绩效。</a:t>
            </a:r>
          </a:p>
        </p:txBody>
      </p:sp>
      <p:sp>
        <p:nvSpPr>
          <p:cNvPr id="22" name="TextBox 22"/>
          <p:cNvSpPr txBox="1"/>
          <p:nvPr/>
        </p:nvSpPr>
        <p:spPr>
          <a:xfrm>
            <a:off x="2830882" y="3652203"/>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促进领导力发展和团队建设，增强组织的凝聚力和创新能力。</a:t>
            </a:r>
          </a:p>
        </p:txBody>
      </p:sp>
      <p:sp>
        <p:nvSpPr>
          <p:cNvPr id="23" name="TextBox 23"/>
          <p:cNvSpPr txBox="1"/>
          <p:nvPr/>
        </p:nvSpPr>
        <p:spPr>
          <a:xfrm>
            <a:off x="868842" y="4836890"/>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预防和解决组织中的冲突和问题，营造和谐的工作氛围。</a:t>
            </a:r>
          </a:p>
        </p:txBody>
      </p:sp>
      <p:sp>
        <p:nvSpPr>
          <p:cNvPr id="24" name="TextBox 24"/>
          <p:cNvSpPr txBox="1"/>
          <p:nvPr/>
        </p:nvSpPr>
        <p:spPr>
          <a:xfrm>
            <a:off x="5819234" y="1157288"/>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01</a:t>
            </a:r>
          </a:p>
        </p:txBody>
      </p:sp>
      <p:sp>
        <p:nvSpPr>
          <p:cNvPr id="25" name="TextBox 25"/>
          <p:cNvSpPr txBox="1"/>
          <p:nvPr/>
        </p:nvSpPr>
        <p:spPr>
          <a:xfrm>
            <a:off x="4563428" y="233172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02</a:t>
            </a:r>
          </a:p>
        </p:txBody>
      </p:sp>
      <p:sp>
        <p:nvSpPr>
          <p:cNvPr id="26" name="TextBox 26"/>
          <p:cNvSpPr txBox="1"/>
          <p:nvPr/>
        </p:nvSpPr>
        <p:spPr>
          <a:xfrm>
            <a:off x="2968229" y="3292793"/>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03</a:t>
            </a:r>
          </a:p>
        </p:txBody>
      </p:sp>
      <p:sp>
        <p:nvSpPr>
          <p:cNvPr id="27" name="TextBox 27"/>
          <p:cNvSpPr txBox="1"/>
          <p:nvPr/>
        </p:nvSpPr>
        <p:spPr>
          <a:xfrm>
            <a:off x="1295356" y="4486275"/>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04</a:t>
            </a:r>
          </a:p>
        </p:txBody>
      </p:sp>
      <p:grpSp>
        <p:nvGrpSpPr>
          <p:cNvPr id="28" name="Group 28"/>
          <p:cNvGrpSpPr/>
          <p:nvPr/>
        </p:nvGrpSpPr>
        <p:grpSpPr>
          <a:xfrm>
            <a:off x="9295617" y="3063151"/>
            <a:ext cx="302098" cy="447705"/>
            <a:chOff x="9295617" y="3063151"/>
            <a:chExt cx="302098" cy="447705"/>
          </a:xfrm>
        </p:grpSpPr>
        <p:sp>
          <p:nvSpPr>
            <p:cNvPr id="29" name="Freeform 29"/>
            <p:cNvSpPr/>
            <p:nvPr/>
          </p:nvSpPr>
          <p:spPr>
            <a:xfrm>
              <a:off x="9295617" y="3063151"/>
              <a:ext cx="302098" cy="331451"/>
            </a:xfrm>
            <a:custGeom>
              <a:rect l="l" t="t" r="r" b="b"/>
              <a:pathLst>
                <a:path w="149" h="163">
                  <a:moveTo>
                    <a:pt x="108" y="163"/>
                  </a:moveTo>
                  <a:cubicBezTo>
                    <a:pt x="35" y="163"/>
                    <a:pt x="35" y="163"/>
                    <a:pt x="35" y="163"/>
                  </a:cubicBezTo>
                  <a:cubicBezTo>
                    <a:pt x="35" y="158"/>
                    <a:pt x="35" y="158"/>
                    <a:pt x="35" y="158"/>
                  </a:cubicBezTo>
                  <a:cubicBezTo>
                    <a:pt x="34" y="153"/>
                    <a:pt x="32" y="144"/>
                    <a:pt x="30" y="142"/>
                  </a:cubicBezTo>
                  <a:cubicBezTo>
                    <a:pt x="28" y="137"/>
                    <a:pt x="24" y="132"/>
                    <a:pt x="21" y="127"/>
                  </a:cubicBezTo>
                  <a:cubicBezTo>
                    <a:pt x="11" y="112"/>
                    <a:pt x="0" y="95"/>
                    <a:pt x="0" y="74"/>
                  </a:cubicBezTo>
                  <a:cubicBezTo>
                    <a:pt x="0" y="33"/>
                    <a:pt x="33" y="0"/>
                    <a:pt x="74" y="0"/>
                  </a:cubicBezTo>
                  <a:cubicBezTo>
                    <a:pt x="115" y="0"/>
                    <a:pt x="149" y="33"/>
                    <a:pt x="149" y="74"/>
                  </a:cubicBezTo>
                  <a:cubicBezTo>
                    <a:pt x="149" y="95"/>
                    <a:pt x="138" y="112"/>
                    <a:pt x="127" y="127"/>
                  </a:cubicBezTo>
                  <a:cubicBezTo>
                    <a:pt x="124" y="132"/>
                    <a:pt x="121" y="137"/>
                    <a:pt x="118" y="142"/>
                  </a:cubicBezTo>
                  <a:cubicBezTo>
                    <a:pt x="117" y="144"/>
                    <a:pt x="115" y="153"/>
                    <a:pt x="114" y="158"/>
                  </a:cubicBezTo>
                  <a:cubicBezTo>
                    <a:pt x="113" y="163"/>
                    <a:pt x="113" y="163"/>
                    <a:pt x="113" y="163"/>
                  </a:cubicBezTo>
                  <a:lnTo>
                    <a:pt x="108" y="163"/>
                  </a:lnTo>
                  <a:close/>
                  <a:moveTo>
                    <a:pt x="46" y="151"/>
                  </a:moveTo>
                  <a:cubicBezTo>
                    <a:pt x="103" y="151"/>
                    <a:pt x="103" y="151"/>
                    <a:pt x="103" y="151"/>
                  </a:cubicBezTo>
                  <a:cubicBezTo>
                    <a:pt x="104" y="146"/>
                    <a:pt x="105" y="139"/>
                    <a:pt x="108" y="136"/>
                  </a:cubicBezTo>
                  <a:cubicBezTo>
                    <a:pt x="111" y="130"/>
                    <a:pt x="114" y="125"/>
                    <a:pt x="117" y="120"/>
                  </a:cubicBezTo>
                  <a:cubicBezTo>
                    <a:pt x="127" y="106"/>
                    <a:pt x="136" y="92"/>
                    <a:pt x="136" y="74"/>
                  </a:cubicBezTo>
                  <a:cubicBezTo>
                    <a:pt x="136" y="40"/>
                    <a:pt x="109" y="12"/>
                    <a:pt x="74" y="12"/>
                  </a:cubicBezTo>
                  <a:cubicBezTo>
                    <a:pt x="40" y="12"/>
                    <a:pt x="12" y="40"/>
                    <a:pt x="12" y="74"/>
                  </a:cubicBezTo>
                  <a:cubicBezTo>
                    <a:pt x="12" y="92"/>
                    <a:pt x="21" y="106"/>
                    <a:pt x="31" y="120"/>
                  </a:cubicBezTo>
                  <a:cubicBezTo>
                    <a:pt x="35" y="125"/>
                    <a:pt x="38" y="130"/>
                    <a:pt x="41" y="136"/>
                  </a:cubicBezTo>
                  <a:cubicBezTo>
                    <a:pt x="43" y="139"/>
                    <a:pt x="45" y="146"/>
                    <a:pt x="46" y="15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9369028" y="3411797"/>
              <a:ext cx="150470" cy="99059"/>
            </a:xfrm>
            <a:custGeom>
              <a:rect l="l" t="t" r="r" b="b"/>
              <a:pathLst>
                <a:path w="74" h="49">
                  <a:moveTo>
                    <a:pt x="0" y="0"/>
                  </a:moveTo>
                  <a:cubicBezTo>
                    <a:pt x="0" y="20"/>
                    <a:pt x="0" y="20"/>
                    <a:pt x="0" y="20"/>
                  </a:cubicBezTo>
                  <a:cubicBezTo>
                    <a:pt x="0" y="36"/>
                    <a:pt x="17" y="49"/>
                    <a:pt x="37" y="49"/>
                  </a:cubicBezTo>
                  <a:cubicBezTo>
                    <a:pt x="41" y="49"/>
                    <a:pt x="41" y="49"/>
                    <a:pt x="41" y="49"/>
                  </a:cubicBezTo>
                  <a:cubicBezTo>
                    <a:pt x="61" y="49"/>
                    <a:pt x="74" y="36"/>
                    <a:pt x="74" y="20"/>
                  </a:cubicBezTo>
                  <a:cubicBezTo>
                    <a:pt x="74" y="0"/>
                    <a:pt x="74" y="0"/>
                    <a:pt x="74" y="0"/>
                  </a:cubicBezTo>
                  <a:lnTo>
                    <a:pt x="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360459" y="3203836"/>
              <a:ext cx="172471" cy="138196"/>
            </a:xfrm>
            <a:custGeom>
              <a:rect l="l" t="t" r="r" b="b"/>
              <a:pathLst>
                <a:path w="85" h="68">
                  <a:moveTo>
                    <a:pt x="83" y="9"/>
                  </a:moveTo>
                  <a:cubicBezTo>
                    <a:pt x="71" y="25"/>
                    <a:pt x="64" y="44"/>
                    <a:pt x="62" y="66"/>
                  </a:cubicBezTo>
                  <a:cubicBezTo>
                    <a:pt x="62" y="68"/>
                    <a:pt x="62" y="68"/>
                    <a:pt x="62" y="68"/>
                  </a:cubicBezTo>
                  <a:cubicBezTo>
                    <a:pt x="52" y="68"/>
                    <a:pt x="52" y="68"/>
                    <a:pt x="52" y="68"/>
                  </a:cubicBezTo>
                  <a:cubicBezTo>
                    <a:pt x="53" y="66"/>
                    <a:pt x="53" y="66"/>
                    <a:pt x="53" y="66"/>
                  </a:cubicBezTo>
                  <a:cubicBezTo>
                    <a:pt x="55" y="48"/>
                    <a:pt x="59" y="32"/>
                    <a:pt x="67" y="17"/>
                  </a:cubicBezTo>
                  <a:cubicBezTo>
                    <a:pt x="67" y="17"/>
                    <a:pt x="67" y="17"/>
                    <a:pt x="67" y="17"/>
                  </a:cubicBezTo>
                  <a:cubicBezTo>
                    <a:pt x="66" y="17"/>
                    <a:pt x="66" y="17"/>
                    <a:pt x="66" y="17"/>
                  </a:cubicBezTo>
                  <a:cubicBezTo>
                    <a:pt x="63" y="17"/>
                    <a:pt x="59" y="16"/>
                    <a:pt x="55" y="13"/>
                  </a:cubicBezTo>
                  <a:cubicBezTo>
                    <a:pt x="52" y="16"/>
                    <a:pt x="48" y="17"/>
                    <a:pt x="44" y="17"/>
                  </a:cubicBezTo>
                  <a:cubicBezTo>
                    <a:pt x="39" y="17"/>
                    <a:pt x="34" y="16"/>
                    <a:pt x="30" y="12"/>
                  </a:cubicBezTo>
                  <a:cubicBezTo>
                    <a:pt x="26" y="15"/>
                    <a:pt x="21" y="17"/>
                    <a:pt x="17" y="16"/>
                  </a:cubicBezTo>
                  <a:cubicBezTo>
                    <a:pt x="28" y="38"/>
                    <a:pt x="30" y="59"/>
                    <a:pt x="30" y="66"/>
                  </a:cubicBezTo>
                  <a:cubicBezTo>
                    <a:pt x="31" y="68"/>
                    <a:pt x="31" y="68"/>
                    <a:pt x="31" y="68"/>
                  </a:cubicBezTo>
                  <a:cubicBezTo>
                    <a:pt x="21" y="68"/>
                    <a:pt x="21" y="68"/>
                    <a:pt x="21" y="68"/>
                  </a:cubicBezTo>
                  <a:cubicBezTo>
                    <a:pt x="21" y="66"/>
                    <a:pt x="21" y="66"/>
                    <a:pt x="21" y="66"/>
                  </a:cubicBezTo>
                  <a:cubicBezTo>
                    <a:pt x="21" y="58"/>
                    <a:pt x="17" y="31"/>
                    <a:pt x="2" y="9"/>
                  </a:cubicBezTo>
                  <a:cubicBezTo>
                    <a:pt x="2" y="9"/>
                    <a:pt x="2" y="9"/>
                    <a:pt x="2" y="9"/>
                  </a:cubicBezTo>
                  <a:cubicBezTo>
                    <a:pt x="1" y="8"/>
                    <a:pt x="1" y="8"/>
                    <a:pt x="1" y="8"/>
                  </a:cubicBezTo>
                  <a:cubicBezTo>
                    <a:pt x="1" y="8"/>
                    <a:pt x="1" y="8"/>
                    <a:pt x="1" y="8"/>
                  </a:cubicBezTo>
                  <a:cubicBezTo>
                    <a:pt x="1" y="7"/>
                    <a:pt x="1" y="7"/>
                    <a:pt x="1" y="7"/>
                  </a:cubicBezTo>
                  <a:cubicBezTo>
                    <a:pt x="0" y="5"/>
                    <a:pt x="0" y="3"/>
                    <a:pt x="2" y="1"/>
                  </a:cubicBezTo>
                  <a:cubicBezTo>
                    <a:pt x="5" y="0"/>
                    <a:pt x="7" y="1"/>
                    <a:pt x="9" y="3"/>
                  </a:cubicBezTo>
                  <a:cubicBezTo>
                    <a:pt x="9" y="3"/>
                    <a:pt x="9" y="3"/>
                    <a:pt x="9" y="3"/>
                  </a:cubicBezTo>
                  <a:cubicBezTo>
                    <a:pt x="11" y="5"/>
                    <a:pt x="14" y="7"/>
                    <a:pt x="16" y="7"/>
                  </a:cubicBezTo>
                  <a:cubicBezTo>
                    <a:pt x="20" y="7"/>
                    <a:pt x="23" y="6"/>
                    <a:pt x="27" y="2"/>
                  </a:cubicBezTo>
                  <a:cubicBezTo>
                    <a:pt x="28" y="1"/>
                    <a:pt x="29" y="1"/>
                    <a:pt x="31" y="1"/>
                  </a:cubicBezTo>
                  <a:cubicBezTo>
                    <a:pt x="32" y="1"/>
                    <a:pt x="33" y="2"/>
                    <a:pt x="34" y="3"/>
                  </a:cubicBezTo>
                  <a:cubicBezTo>
                    <a:pt x="37" y="6"/>
                    <a:pt x="40" y="8"/>
                    <a:pt x="43" y="8"/>
                  </a:cubicBezTo>
                  <a:cubicBezTo>
                    <a:pt x="47" y="8"/>
                    <a:pt x="50" y="5"/>
                    <a:pt x="52" y="3"/>
                  </a:cubicBezTo>
                  <a:cubicBezTo>
                    <a:pt x="53" y="2"/>
                    <a:pt x="54" y="1"/>
                    <a:pt x="55" y="1"/>
                  </a:cubicBezTo>
                  <a:cubicBezTo>
                    <a:pt x="57" y="1"/>
                    <a:pt x="58" y="2"/>
                    <a:pt x="59" y="3"/>
                  </a:cubicBezTo>
                  <a:cubicBezTo>
                    <a:pt x="61" y="6"/>
                    <a:pt x="63" y="8"/>
                    <a:pt x="66" y="8"/>
                  </a:cubicBezTo>
                  <a:cubicBezTo>
                    <a:pt x="66" y="8"/>
                    <a:pt x="66" y="8"/>
                    <a:pt x="66" y="8"/>
                  </a:cubicBezTo>
                  <a:cubicBezTo>
                    <a:pt x="70" y="8"/>
                    <a:pt x="73" y="6"/>
                    <a:pt x="76" y="3"/>
                  </a:cubicBezTo>
                  <a:cubicBezTo>
                    <a:pt x="78" y="1"/>
                    <a:pt x="81" y="1"/>
                    <a:pt x="82" y="2"/>
                  </a:cubicBezTo>
                  <a:cubicBezTo>
                    <a:pt x="84" y="4"/>
                    <a:pt x="85" y="7"/>
                    <a:pt x="83" y="9"/>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7651236" y="3928628"/>
            <a:ext cx="344403" cy="328462"/>
            <a:chOff x="7651236" y="3928628"/>
            <a:chExt cx="344403" cy="328462"/>
          </a:xfrm>
        </p:grpSpPr>
        <p:sp>
          <p:nvSpPr>
            <p:cNvPr id="33" name="AutoShape 33"/>
            <p:cNvSpPr/>
            <p:nvPr/>
          </p:nvSpPr>
          <p:spPr>
            <a:xfrm>
              <a:off x="7745966" y="3928628"/>
              <a:ext cx="154998" cy="155673"/>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7651236" y="4108554"/>
              <a:ext cx="344403" cy="14853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Freeform 35"/>
          <p:cNvSpPr/>
          <p:nvPr/>
        </p:nvSpPr>
        <p:spPr>
          <a:xfrm>
            <a:off x="6062881" y="4755632"/>
            <a:ext cx="214971" cy="357102"/>
          </a:xfrm>
          <a:custGeom>
            <a:rect l="l" t="t" r="r" b="b"/>
            <a:pathLst>
              <a:path w="130" h="221">
                <a:moveTo>
                  <a:pt x="73" y="98"/>
                </a:moveTo>
                <a:cubicBezTo>
                  <a:pt x="95" y="103"/>
                  <a:pt x="110" y="109"/>
                  <a:pt x="118" y="116"/>
                </a:cubicBezTo>
                <a:cubicBezTo>
                  <a:pt x="126" y="124"/>
                  <a:pt x="130" y="135"/>
                  <a:pt x="130" y="149"/>
                </a:cubicBezTo>
                <a:cubicBezTo>
                  <a:pt x="130" y="163"/>
                  <a:pt x="125" y="175"/>
                  <a:pt x="115" y="186"/>
                </a:cubicBezTo>
                <a:cubicBezTo>
                  <a:pt x="105" y="196"/>
                  <a:pt x="91" y="202"/>
                  <a:pt x="73" y="203"/>
                </a:cubicBezTo>
                <a:cubicBezTo>
                  <a:pt x="73" y="222"/>
                  <a:pt x="73" y="222"/>
                  <a:pt x="73" y="222"/>
                </a:cubicBezTo>
                <a:cubicBezTo>
                  <a:pt x="58" y="222"/>
                  <a:pt x="58" y="222"/>
                  <a:pt x="58" y="222"/>
                </a:cubicBezTo>
                <a:cubicBezTo>
                  <a:pt x="58" y="203"/>
                  <a:pt x="58" y="203"/>
                  <a:pt x="58" y="203"/>
                </a:cubicBezTo>
                <a:cubicBezTo>
                  <a:pt x="22" y="200"/>
                  <a:pt x="2" y="182"/>
                  <a:pt x="0" y="150"/>
                </a:cubicBezTo>
                <a:cubicBezTo>
                  <a:pt x="26" y="150"/>
                  <a:pt x="26" y="150"/>
                  <a:pt x="26" y="150"/>
                </a:cubicBezTo>
                <a:cubicBezTo>
                  <a:pt x="28" y="170"/>
                  <a:pt x="39" y="182"/>
                  <a:pt x="58" y="185"/>
                </a:cubicBezTo>
                <a:cubicBezTo>
                  <a:pt x="58" y="117"/>
                  <a:pt x="58" y="117"/>
                  <a:pt x="58" y="117"/>
                </a:cubicBezTo>
                <a:cubicBezTo>
                  <a:pt x="22" y="110"/>
                  <a:pt x="4" y="94"/>
                  <a:pt x="4" y="69"/>
                </a:cubicBezTo>
                <a:cubicBezTo>
                  <a:pt x="4" y="54"/>
                  <a:pt x="9" y="43"/>
                  <a:pt x="19" y="34"/>
                </a:cubicBezTo>
                <a:cubicBezTo>
                  <a:pt x="28" y="25"/>
                  <a:pt x="42" y="20"/>
                  <a:pt x="58" y="19"/>
                </a:cubicBezTo>
                <a:cubicBezTo>
                  <a:pt x="58" y="0"/>
                  <a:pt x="58" y="0"/>
                  <a:pt x="58" y="0"/>
                </a:cubicBezTo>
                <a:cubicBezTo>
                  <a:pt x="73" y="0"/>
                  <a:pt x="73" y="0"/>
                  <a:pt x="73" y="0"/>
                </a:cubicBezTo>
                <a:cubicBezTo>
                  <a:pt x="73" y="19"/>
                  <a:pt x="73" y="19"/>
                  <a:pt x="73" y="19"/>
                </a:cubicBezTo>
                <a:cubicBezTo>
                  <a:pt x="105" y="21"/>
                  <a:pt x="122" y="35"/>
                  <a:pt x="125" y="63"/>
                </a:cubicBezTo>
                <a:cubicBezTo>
                  <a:pt x="99" y="63"/>
                  <a:pt x="99" y="63"/>
                  <a:pt x="99" y="63"/>
                </a:cubicBezTo>
                <a:cubicBezTo>
                  <a:pt x="98" y="48"/>
                  <a:pt x="89" y="39"/>
                  <a:pt x="73" y="37"/>
                </a:cubicBezTo>
                <a:lnTo>
                  <a:pt x="73" y="98"/>
                </a:lnTo>
                <a:close/>
                <a:moveTo>
                  <a:pt x="58" y="96"/>
                </a:moveTo>
                <a:cubicBezTo>
                  <a:pt x="58" y="37"/>
                  <a:pt x="58" y="37"/>
                  <a:pt x="58" y="37"/>
                </a:cubicBezTo>
                <a:cubicBezTo>
                  <a:pt x="39" y="40"/>
                  <a:pt x="30" y="50"/>
                  <a:pt x="30" y="67"/>
                </a:cubicBezTo>
                <a:cubicBezTo>
                  <a:pt x="30" y="76"/>
                  <a:pt x="33" y="82"/>
                  <a:pt x="38" y="86"/>
                </a:cubicBezTo>
                <a:cubicBezTo>
                  <a:pt x="43" y="91"/>
                  <a:pt x="50" y="94"/>
                  <a:pt x="58" y="96"/>
                </a:cubicBezTo>
                <a:close/>
                <a:moveTo>
                  <a:pt x="73" y="185"/>
                </a:moveTo>
                <a:cubicBezTo>
                  <a:pt x="93" y="182"/>
                  <a:pt x="104" y="171"/>
                  <a:pt x="104" y="150"/>
                </a:cubicBezTo>
                <a:cubicBezTo>
                  <a:pt x="104" y="142"/>
                  <a:pt x="102" y="135"/>
                  <a:pt x="97" y="131"/>
                </a:cubicBezTo>
                <a:cubicBezTo>
                  <a:pt x="93" y="126"/>
                  <a:pt x="85" y="122"/>
                  <a:pt x="73" y="120"/>
                </a:cubicBezTo>
                <a:lnTo>
                  <a:pt x="73" y="185"/>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263213" y="5550384"/>
            <a:ext cx="379450" cy="380033"/>
          </a:xfrm>
          <a:custGeom>
            <a:rect l="l" t="t" r="r" b="b"/>
            <a:pathLst>
              <a:path w="311" h="312">
                <a:moveTo>
                  <a:pt x="281" y="130"/>
                </a:moveTo>
                <a:cubicBezTo>
                  <a:pt x="311" y="116"/>
                  <a:pt x="311" y="116"/>
                  <a:pt x="311" y="116"/>
                </a:cubicBezTo>
                <a:cubicBezTo>
                  <a:pt x="294" y="75"/>
                  <a:pt x="294" y="75"/>
                  <a:pt x="294" y="75"/>
                </a:cubicBezTo>
                <a:cubicBezTo>
                  <a:pt x="263" y="86"/>
                  <a:pt x="263" y="86"/>
                  <a:pt x="263" y="86"/>
                </a:cubicBezTo>
                <a:cubicBezTo>
                  <a:pt x="253" y="71"/>
                  <a:pt x="240" y="58"/>
                  <a:pt x="226" y="48"/>
                </a:cubicBezTo>
                <a:cubicBezTo>
                  <a:pt x="237" y="17"/>
                  <a:pt x="237" y="17"/>
                  <a:pt x="237" y="17"/>
                </a:cubicBezTo>
                <a:cubicBezTo>
                  <a:pt x="197" y="0"/>
                  <a:pt x="197" y="0"/>
                  <a:pt x="197" y="0"/>
                </a:cubicBezTo>
                <a:cubicBezTo>
                  <a:pt x="183" y="30"/>
                  <a:pt x="183" y="30"/>
                  <a:pt x="183" y="30"/>
                </a:cubicBezTo>
                <a:cubicBezTo>
                  <a:pt x="165" y="27"/>
                  <a:pt x="147" y="26"/>
                  <a:pt x="129" y="30"/>
                </a:cubicBezTo>
                <a:cubicBezTo>
                  <a:pt x="115" y="0"/>
                  <a:pt x="115" y="0"/>
                  <a:pt x="115" y="0"/>
                </a:cubicBezTo>
                <a:cubicBezTo>
                  <a:pt x="75" y="17"/>
                  <a:pt x="75" y="17"/>
                  <a:pt x="75" y="17"/>
                </a:cubicBezTo>
                <a:cubicBezTo>
                  <a:pt x="86" y="48"/>
                  <a:pt x="86" y="48"/>
                  <a:pt x="86" y="48"/>
                </a:cubicBezTo>
                <a:cubicBezTo>
                  <a:pt x="70" y="58"/>
                  <a:pt x="58" y="71"/>
                  <a:pt x="48" y="85"/>
                </a:cubicBezTo>
                <a:cubicBezTo>
                  <a:pt x="17" y="74"/>
                  <a:pt x="17" y="74"/>
                  <a:pt x="17" y="74"/>
                </a:cubicBezTo>
                <a:cubicBezTo>
                  <a:pt x="0" y="114"/>
                  <a:pt x="0" y="114"/>
                  <a:pt x="0" y="114"/>
                </a:cubicBezTo>
                <a:cubicBezTo>
                  <a:pt x="30" y="129"/>
                  <a:pt x="30" y="129"/>
                  <a:pt x="30" y="129"/>
                </a:cubicBezTo>
                <a:cubicBezTo>
                  <a:pt x="26" y="146"/>
                  <a:pt x="26" y="164"/>
                  <a:pt x="30" y="182"/>
                </a:cubicBezTo>
                <a:cubicBezTo>
                  <a:pt x="0" y="196"/>
                  <a:pt x="0" y="196"/>
                  <a:pt x="0" y="196"/>
                </a:cubicBezTo>
                <a:cubicBezTo>
                  <a:pt x="16" y="236"/>
                  <a:pt x="16" y="236"/>
                  <a:pt x="16" y="236"/>
                </a:cubicBezTo>
                <a:cubicBezTo>
                  <a:pt x="47" y="225"/>
                  <a:pt x="47" y="225"/>
                  <a:pt x="47" y="225"/>
                </a:cubicBezTo>
                <a:cubicBezTo>
                  <a:pt x="57" y="241"/>
                  <a:pt x="70" y="253"/>
                  <a:pt x="85" y="263"/>
                </a:cubicBezTo>
                <a:cubicBezTo>
                  <a:pt x="73" y="294"/>
                  <a:pt x="73" y="294"/>
                  <a:pt x="73" y="294"/>
                </a:cubicBezTo>
                <a:cubicBezTo>
                  <a:pt x="114" y="311"/>
                  <a:pt x="114" y="311"/>
                  <a:pt x="114" y="311"/>
                </a:cubicBezTo>
                <a:cubicBezTo>
                  <a:pt x="128" y="281"/>
                  <a:pt x="128" y="281"/>
                  <a:pt x="128" y="281"/>
                </a:cubicBezTo>
                <a:cubicBezTo>
                  <a:pt x="145" y="285"/>
                  <a:pt x="163" y="285"/>
                  <a:pt x="181" y="282"/>
                </a:cubicBezTo>
                <a:cubicBezTo>
                  <a:pt x="195" y="312"/>
                  <a:pt x="195" y="312"/>
                  <a:pt x="195" y="312"/>
                </a:cubicBezTo>
                <a:cubicBezTo>
                  <a:pt x="236" y="295"/>
                  <a:pt x="236" y="295"/>
                  <a:pt x="236" y="295"/>
                </a:cubicBezTo>
                <a:cubicBezTo>
                  <a:pt x="225" y="264"/>
                  <a:pt x="225" y="264"/>
                  <a:pt x="225" y="264"/>
                </a:cubicBezTo>
                <a:cubicBezTo>
                  <a:pt x="240" y="254"/>
                  <a:pt x="253" y="241"/>
                  <a:pt x="263" y="226"/>
                </a:cubicBezTo>
                <a:cubicBezTo>
                  <a:pt x="294" y="238"/>
                  <a:pt x="294" y="238"/>
                  <a:pt x="294" y="238"/>
                </a:cubicBezTo>
                <a:cubicBezTo>
                  <a:pt x="311" y="197"/>
                  <a:pt x="311" y="197"/>
                  <a:pt x="311" y="197"/>
                </a:cubicBezTo>
                <a:cubicBezTo>
                  <a:pt x="281" y="183"/>
                  <a:pt x="281" y="183"/>
                  <a:pt x="281" y="183"/>
                </a:cubicBezTo>
                <a:cubicBezTo>
                  <a:pt x="285" y="166"/>
                  <a:pt x="285" y="148"/>
                  <a:pt x="281" y="130"/>
                </a:cubicBezTo>
                <a:close/>
                <a:moveTo>
                  <a:pt x="155" y="254"/>
                </a:moveTo>
                <a:cubicBezTo>
                  <a:pt x="101" y="254"/>
                  <a:pt x="57" y="210"/>
                  <a:pt x="57" y="156"/>
                </a:cubicBezTo>
                <a:cubicBezTo>
                  <a:pt x="57" y="101"/>
                  <a:pt x="101" y="57"/>
                  <a:pt x="155" y="57"/>
                </a:cubicBezTo>
                <a:cubicBezTo>
                  <a:pt x="210" y="57"/>
                  <a:pt x="254" y="101"/>
                  <a:pt x="254" y="156"/>
                </a:cubicBezTo>
                <a:cubicBezTo>
                  <a:pt x="254" y="210"/>
                  <a:pt x="210" y="254"/>
                  <a:pt x="155" y="254"/>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管理心理学在组织中的作用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经典管理心理学理论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125" r="13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科学管理理论强调通过标准化、量化的方法提高生产效率和工作质量。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科学管理理论由弗雷德里克·泰勒提出，主张通过时间和动作研究，将工作分解为简单的、标准化的任务，以实现最高效率。它还提倡管理者与工人之间的合作，以实现共同的目标。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科学管理理论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人际关系理论</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人际关系理论关注工作中的人际关系和员工之间的相互影响。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人际关系理论强调员工之间的沟通和合作，以及管理者与员工之间的良好关系。它主张通过建立积极的、支持性的工作氛围来提高员工的满意度和绩效。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权变理论认为有效的管理取决于情境的适应性。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权变理论强调根据组织的内外部环境和具体情境采取相应的管理策略。它认为没有一种通用的管理方法适用于所有情况，管理者需要根据实际情况灵活应对。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权变理论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https://d.book118.com/296210134041010033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2024-09-01T18:13:38.677</cp:lastPrinted>
  <dcterms:created xsi:type="dcterms:W3CDTF">2024-09-01T10:13:38Z</dcterms:created>
  <dcterms:modified xsi:type="dcterms:W3CDTF">2024-09-01T10:13:40Z</dcterms:modified>
</cp:coreProperties>
</file>