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4"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9144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7170" name=""/>
          <p:cNvSpPr/>
          <p:nvPr>
            <p:ph type="hdr" sz="quarter"/>
          </p:nvPr>
        </p:nvSpPr>
        <p:spPr>
          <a:xfrm>
            <a:off x="0" y="0"/>
            <a:ext cx="3038475" cy="468312"/>
          </a:xfrm>
          <a:prstGeom prst="rect">
            <a:avLst/>
          </a:prstGeom>
          <a:noFill/>
          <a:ln>
            <a:noFill/>
            <a:miter lim="800000"/>
          </a:ln>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BFD3BE4B-097A-43EA-85B5-7873620DA8D5}" type="header">
              <a:rPr sz="1200" b="1">
                <a:latin typeface="Arial Narrow" pitchFamily="34" charset="0"/>
              </a:rPr>
              <a:t/>
            </a:fld>
            <a:endParaRPr sz="1200" b="1">
              <a:latin typeface="Arial Narrow" pitchFamily="34" charset="0"/>
            </a:endParaRPr>
          </a:p>
        </p:txBody>
      </p:sp>
      <p:sp>
        <p:nvSpPr>
          <p:cNvPr id="7171" name=""/>
          <p:cNvSpPr/>
          <p:nvPr>
            <p:ph type="dt" idx="1"/>
          </p:nvPr>
        </p:nvSpPr>
        <p:spPr>
          <a:xfrm>
            <a:off x="3971925" y="0"/>
            <a:ext cx="3038475" cy="468312"/>
          </a:xfrm>
          <a:prstGeom prst="rect">
            <a:avLst/>
          </a:prstGeom>
          <a:noFill/>
          <a:ln>
            <a:noFill/>
            <a:miter lim="800000"/>
          </a:ln>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BF675C4F-15B6-47F2-811E-CA6C4E423B0C}" type="datetime1">
              <a:rPr sz="1200" b="1">
                <a:latin typeface="Arial Narrow" pitchFamily="34" charset="0"/>
              </a:rPr>
              <a:t>*</a:t>
            </a:fld>
            <a:endParaRPr sz="1200" b="1">
              <a:latin typeface="Arial Narrow" pitchFamily="34" charset="0"/>
            </a:endParaRPr>
          </a:p>
        </p:txBody>
      </p:sp>
      <p:sp>
        <p:nvSpPr>
          <p:cNvPr id="7172" name=""/>
          <p:cNvSpPr/>
          <p:nvPr>
            <p:ph type="sldImg" idx="2"/>
          </p:nvPr>
        </p:nvSpPr>
        <p:spPr>
          <a:xfrm>
            <a:off x="1160462" y="703262"/>
            <a:ext cx="4689475" cy="3516312"/>
          </a:xfrm>
          <a:prstGeom prst="rect">
            <a:avLst/>
          </a:prstGeom>
          <a:solidFill>
            <a:srgbClr val="FFFFFF"/>
          </a:solidFill>
          <a:ln>
            <a:solidFill>
              <a:prstClr val="black"/>
            </a:solidFill>
            <a:miter lim="800000"/>
          </a:ln>
        </p:spPr>
      </p:sp>
      <p:sp>
        <p:nvSpPr>
          <p:cNvPr id="7173" name=""/>
          <p:cNvSpPr/>
          <p:nvPr>
            <p:ph type="body" sz="quarter" idx="3"/>
          </p:nvPr>
        </p:nvSpPr>
        <p:spPr>
          <a:xfrm>
            <a:off x="935038" y="4452938"/>
            <a:ext cx="5140325" cy="4141788"/>
          </a:xfrm>
          <a:prstGeom prst="rect">
            <a:avLst/>
          </a:prstGeom>
          <a:noFill/>
          <a:ln>
            <a:noFill/>
            <a:miter lim="800000"/>
          </a:ln>
        </p:spPr>
        <p:txBody>
          <a:bodyPr lIns="93635" tIns="46817" rIns="93635" bIns="46817">
            <a:noAutofit/>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Click to edit Master text styles</a:t>
            </a:r>
          </a:p>
          <a:p>
            <a:pPr lvl="1"/>
            <a:r>
              <a:t>Second level</a:t>
            </a:r>
          </a:p>
          <a:p>
            <a:pPr lvl="2"/>
            <a:r>
              <a:t>Third level</a:t>
            </a:r>
          </a:p>
          <a:p>
            <a:pPr lvl="3"/>
            <a:r>
              <a:t>Fourth level</a:t>
            </a:r>
          </a:p>
          <a:p>
            <a:pPr lvl="4"/>
            <a:r>
              <a:t>Fifth level</a:t>
            </a:r>
          </a:p>
        </p:txBody>
      </p:sp>
      <p:sp>
        <p:nvSpPr>
          <p:cNvPr id="7174" name=""/>
          <p:cNvSpPr/>
          <p:nvPr>
            <p:ph type="ftr" sz="quarter" idx="4"/>
          </p:nvPr>
        </p:nvSpPr>
        <p:spPr>
          <a:xfrm>
            <a:off x="0" y="8829675"/>
            <a:ext cx="3038475" cy="468312"/>
          </a:xfrm>
          <a:prstGeom prst="rect">
            <a:avLst/>
          </a:prstGeom>
          <a:noFill/>
          <a:ln>
            <a:noFill/>
            <a:miter lim="800000"/>
          </a:ln>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60939A99-260C-4ABF-A639-3CAA03D545E6}" type="footer">
              <a:rPr sz="1200" b="1">
                <a:latin typeface="Arial Narrow" pitchFamily="34" charset="0"/>
              </a:rPr>
              <a:t/>
            </a:fld>
            <a:endParaRPr sz="1200" b="1">
              <a:latin typeface="Arial Narrow" pitchFamily="34" charset="0"/>
            </a:endParaRPr>
          </a:p>
        </p:txBody>
      </p:sp>
      <p:sp>
        <p:nvSpPr>
          <p:cNvPr id="7175" name=""/>
          <p:cNvSpPr/>
          <p:nvPr>
            <p:ph type="sldNum" sz="quarter" idx="5"/>
          </p:nvPr>
        </p:nvSpPr>
        <p:spPr>
          <a:xfrm>
            <a:off x="3971925" y="8829675"/>
            <a:ext cx="3038475" cy="468312"/>
          </a:xfrm>
          <a:prstGeom prst="rect">
            <a:avLst/>
          </a:prstGeom>
          <a:noFill/>
          <a:ln>
            <a:noFill/>
            <a:miter lim="800000"/>
          </a:ln>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2103DEE7-7B75-4CE9-AF69-41FDEF6A0E76}" type="slidenum">
              <a:rPr sz="1200" b="1">
                <a:latin typeface="Arial Narrow" pitchFamily="34" charset="0"/>
              </a:rPr>
              <a:t>*</a:t>
            </a:fld>
            <a:endParaRPr sz="1200" b="1">
              <a:latin typeface="Arial Narrow" pitchFamily="34" charset="0"/>
            </a:endParaRPr>
          </a:p>
        </p:txBody>
      </p:sp>
    </p:spTree>
  </p:cSld>
  <p:clrMap bg1="dk1" tx1="lt1" bg2="dk2" tx2="lt2" accent1="accent1" accent2="accent2" accent3="accent3" accent4="accent4" accent5="accent5" accent6="accent6" hlink="hlink" folHlink="folHlink"/>
  <p:hf/>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9394" name=""/>
          <p:cNvSpPr/>
          <p:nvPr>
            <p:ph type="sldImg"/>
          </p:nvPr>
        </p:nvSpPr>
        <p:spPr>
          <a:xfrm>
            <a:off x="2081212" y="155575"/>
            <a:ext cx="2849562" cy="2136775"/>
          </a:xfrm>
          <a:prstGeom prst="rect">
            <a:avLst/>
          </a:prstGeom>
          <a:noFill/>
          <a:ln>
            <a:miter lim="800000"/>
          </a:ln>
        </p:spPr>
      </p:sp>
      <p:sp>
        <p:nvSpPr>
          <p:cNvPr id="699395" name=""/>
          <p:cNvSpPr/>
          <p:nvPr>
            <p:ph type="body" idx="1"/>
          </p:nvPr>
        </p:nvSpPr>
        <p:spPr>
          <a:xfrm>
            <a:off x="311150" y="2557462"/>
            <a:ext cx="6388100" cy="4183062"/>
          </a:xfrm>
          <a:prstGeom prst="rect">
            <a:avLst/>
          </a:prstGeom>
          <a:noFill/>
          <a:ln>
            <a:noFill/>
            <a:miter lim="800000"/>
          </a:ln>
        </p:spPr>
        <p:txBody>
          <a:bodyPr rot="0" vert="horz" wrap="square" lIns="93167" tIns="46584" rIns="93167" bIns="46584" anchor="t" anchorCtr="0">
            <a:noAutofit/>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rPr sz="1000">
                <a:latin typeface="Arial Narrow" pitchFamily="34" charset="0"/>
              </a:rPr>
              <a:t>KEY MESSAGE: introduction</a:t>
            </a:r>
            <a:endParaRPr sz="1000">
              <a:latin typeface="Arial Narrow" pitchFamily="34" charset="0"/>
            </a:endParaRPr>
          </a:p>
          <a:p>
            <a:pPr lvl="0"/>
            <a:endParaRPr sz="1000">
              <a:latin typeface="Arial Narrow" pitchFamily="34" charset="0"/>
            </a:endParaRPr>
          </a:p>
          <a:p>
            <a:pPr lvl="0"/>
            <a:r>
              <a:rPr sz="1000">
                <a:latin typeface="Arial Narrow" pitchFamily="34" charset="0"/>
              </a:rPr>
              <a:t>SLIDE SCRIPTS:</a:t>
            </a:r>
            <a:endParaRPr sz="1000">
              <a:latin typeface="Arial Narrow" pitchFamily="34" charset="0"/>
            </a:endParaRPr>
          </a:p>
          <a:p>
            <a:pPr lvl="0"/>
            <a:r>
              <a:rPr sz="1000">
                <a:latin typeface="Arial Narrow" pitchFamily="34" charset="0"/>
              </a:rPr>
              <a:t>Self introduction</a:t>
            </a:r>
            <a:endParaRPr sz="1000">
              <a:latin typeface="Arial Narrow" pitchFamily="34" charset="0"/>
            </a:endParaRPr>
          </a:p>
          <a:p>
            <a:pPr lvl="0"/>
            <a:r>
              <a:rPr sz="1000">
                <a:latin typeface="Arial Narrow" pitchFamily="34" charset="0"/>
              </a:rPr>
              <a:t>	how long has been in Microsoft</a:t>
            </a:r>
            <a:endParaRPr sz="1000">
              <a:latin typeface="Arial Narrow" pitchFamily="34" charset="0"/>
            </a:endParaRPr>
          </a:p>
          <a:p>
            <a:pPr lvl="0"/>
            <a:r>
              <a:rPr sz="1000">
                <a:latin typeface="Arial Narrow" pitchFamily="34" charset="0"/>
              </a:rPr>
              <a:t>	what’s current job function/expertise</a:t>
            </a:r>
            <a:endParaRPr sz="1000">
              <a:latin typeface="Arial Narrow" pitchFamily="34" charset="0"/>
            </a:endParaRPr>
          </a:p>
          <a:p>
            <a:pPr lvl="0"/>
            <a:r>
              <a:rPr sz="1000">
                <a:latin typeface="Arial Narrow" pitchFamily="34" charset="0"/>
              </a:rPr>
              <a:t>	other background info (such as graduated school in China)</a:t>
            </a:r>
            <a:endParaRPr sz="1000">
              <a:latin typeface="Arial Narrow" pitchFamily="34" charset="0"/>
            </a:endParaRPr>
          </a:p>
          <a:p>
            <a:pPr lvl="0"/>
            <a:endParaRPr sz="1000">
              <a:latin typeface="Arial Narrow" pitchFamily="34" charset="0"/>
            </a:endParaRPr>
          </a:p>
          <a:p>
            <a:pPr lvl="0"/>
            <a:r>
              <a:rPr sz="1000">
                <a:latin typeface="Arial Narrow" pitchFamily="34" charset="0"/>
              </a:rPr>
              <a:t>Slide Transition</a:t>
            </a:r>
            <a:endParaRPr sz="1000">
              <a:latin typeface="Arial Narrow" pitchFamily="34" charset="0"/>
            </a:endParaRPr>
          </a:p>
          <a:p>
            <a:pPr lvl="0"/>
            <a:r>
              <a:rPr sz="1000">
                <a:latin typeface="Arial Narrow" pitchFamily="34" charset="0"/>
              </a:rPr>
              <a:t>Why?</a:t>
            </a:r>
            <a:endParaRPr sz="1000">
              <a:latin typeface="Arial Narrow" pitchFamily="34" charset="0"/>
            </a:endParaRPr>
          </a:p>
        </p:txBody>
      </p:sp>
      <p:sp>
        <p:nvSpPr>
          <p:cNvPr id="699396"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D8255106-A474-4157-BDEC-69C31067E827}" type="header">
              <a:rPr sz="1200" b="1">
                <a:latin typeface="Arial Narrow" pitchFamily="34" charset="0"/>
              </a:rPr>
              <a:t/>
            </a:fld>
            <a:endParaRPr sz="1200" b="1">
              <a:latin typeface="Arial Narrow" pitchFamily="34" charset="0"/>
            </a:endParaRPr>
          </a:p>
        </p:txBody>
      </p:sp>
      <p:sp>
        <p:nvSpPr>
          <p:cNvPr id="699397"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9597CBF6-667D-4DD8-BF32-7B19B1899B6D}" type="datetime1">
              <a:rPr sz="1200" b="1">
                <a:latin typeface="Arial Narrow" pitchFamily="34" charset="0"/>
              </a:rPr>
              <a:t>9/7/2024</a:t>
            </a:fld>
            <a:endParaRPr sz="1200" b="1">
              <a:latin typeface="Arial Narrow" pitchFamily="34" charset="0"/>
            </a:endParaRPr>
          </a:p>
        </p:txBody>
      </p:sp>
      <p:sp>
        <p:nvSpPr>
          <p:cNvPr id="699398"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958AC9DA-FF1D-4518-84C8-5A23E9BD64FD}" type="footer">
              <a:rPr sz="1200" b="1">
                <a:latin typeface="Arial Narrow" pitchFamily="34" charset="0"/>
              </a:rPr>
              <a:t/>
            </a:fld>
            <a:endParaRPr sz="1200" b="1">
              <a:latin typeface="Arial Narrow" pitchFamily="34" charset="0"/>
            </a:endParaRPr>
          </a:p>
        </p:txBody>
      </p:sp>
      <p:sp>
        <p:nvSpPr>
          <p:cNvPr id="699399"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55FC9913-651B-4303-9D46-340396F86C08}" type="slidenum">
              <a:rPr sz="1200" b="1">
                <a:latin typeface="Arial Narrow" pitchFamily="34" charset="0"/>
              </a:rPr>
              <a:t>1</a:t>
            </a:fld>
            <a:endParaRPr sz="1200" b="1">
              <a:latin typeface="Arial Narrow"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8196" name=""/>
          <p:cNvSpPr/>
          <p:nvPr>
            <p:ph type="sldImg"/>
          </p:nvPr>
        </p:nvSpPr>
        <p:spPr>
          <a:xfrm>
            <a:off x="1160462" y="703262"/>
            <a:ext cx="4689475" cy="3516312"/>
          </a:xfrm>
          <a:prstGeom prst="rect">
            <a:avLst/>
          </a:prstGeom>
          <a:noFill/>
          <a:ln>
            <a:miter lim="800000"/>
          </a:ln>
        </p:spPr>
      </p:sp>
      <p:sp>
        <p:nvSpPr>
          <p:cNvPr id="648197"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why do we want to talk about this topic?</a:t>
            </a:r>
          </a:p>
          <a:p>
            <a:pPr lvl="0"/>
          </a:p>
          <a:p>
            <a:pPr lvl="0"/>
            <a:r>
              <a:rPr>
                <a:latin typeface="Arial Narrow" pitchFamily="34" charset="0"/>
              </a:rPr>
              <a:t>Introduce the topic:</a:t>
            </a:r>
            <a:endParaRPr>
              <a:latin typeface="Arial Narrow" pitchFamily="34" charset="0"/>
            </a:endParaRPr>
          </a:p>
          <a:p>
            <a:pPr lvl="0"/>
            <a:r>
              <a:t>People always ask this question: why is Microsoft so successful? Why is it the best/biggest software company in the world in a short 25 years business? Without doubt, Microsoft has attracted and kept the most talented people in the world in developing software. Everyone knows that in High Tech specifically software industry, people is the most valuable asset, which is the key element to make a successful software company.</a:t>
            </a:r>
          </a:p>
          <a:p>
            <a:pPr lvl="0"/>
            <a:r>
              <a:t>Then people ask again, why is Microsoft able to find the most talented people? The answer will be revealed in today’s the presentation – it’s due to the redefined Microsoft hiring process and policy.</a:t>
            </a:r>
            <a:endParaRPr>
              <a:latin typeface="Arial Narrow" pitchFamily="34" charset="0"/>
            </a:endParaRPr>
          </a:p>
          <a:p>
            <a:pPr lvl="0"/>
            <a:endParaRPr>
              <a:latin typeface="Arial Narrow" pitchFamily="34" charset="0"/>
            </a:endParaRPr>
          </a:p>
          <a:p>
            <a:pPr lvl="0"/>
            <a:r>
              <a:rPr>
                <a:latin typeface="Arial Narrow" pitchFamily="34" charset="0"/>
              </a:rPr>
              <a:t>I have been in manager position for several years and been involved personally in the process end to end. In today’s presentation, I will like to share some highlights of Microsoft hiring process with my personal experience.</a:t>
            </a:r>
            <a:endParaRPr>
              <a:latin typeface="Arial Narrow" pitchFamily="34" charset="0"/>
            </a:endParaRPr>
          </a:p>
          <a:p>
            <a:pPr lvl="0"/>
            <a:endParaRPr>
              <a:latin typeface="Arial Narrow" pitchFamily="34" charset="0"/>
            </a:endParaRPr>
          </a:p>
          <a:p>
            <a:pPr lvl="0"/>
            <a:r>
              <a:t>SLIDE TRANSISTION:</a:t>
            </a:r>
            <a:endParaRPr>
              <a:latin typeface="Arial Narrow" pitchFamily="34" charset="0"/>
            </a:endParaRPr>
          </a:p>
          <a:p>
            <a:pPr lvl="0"/>
            <a:r>
              <a:rPr>
                <a:latin typeface="Arial Narrow" pitchFamily="34" charset="0"/>
              </a:rPr>
              <a:t>	So what’s special about Microsoft hiring process?</a:t>
            </a:r>
            <a:endParaRPr>
              <a:latin typeface="Arial Narrow" pitchFamily="34" charset="0"/>
            </a:endParaRPr>
          </a:p>
          <a:p>
            <a:pPr lvl="0"/>
            <a:endParaRPr>
              <a:latin typeface="Arial Narrow" pitchFamily="34" charset="0"/>
            </a:endParaRPr>
          </a:p>
        </p:txBody>
      </p:sp>
      <p:sp>
        <p:nvSpPr>
          <p:cNvPr id="648198"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7A909072-256F-4E72-8A77-60F03ACEB9C4}" type="header">
              <a:rPr sz="1200" b="1">
                <a:latin typeface="Arial Narrow" pitchFamily="34" charset="0"/>
              </a:rPr>
              <a:t/>
            </a:fld>
            <a:endParaRPr sz="1200" b="1">
              <a:latin typeface="Arial Narrow" pitchFamily="34" charset="0"/>
            </a:endParaRPr>
          </a:p>
        </p:txBody>
      </p:sp>
      <p:sp>
        <p:nvSpPr>
          <p:cNvPr id="648199"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7F74826E-4CA0-4AF8-8AC4-E8526C04ACBB}" type="datetime1">
              <a:rPr sz="1200" b="1">
                <a:latin typeface="Arial Narrow" pitchFamily="34" charset="0"/>
              </a:rPr>
              <a:t>9/7/2024</a:t>
            </a:fld>
            <a:endParaRPr sz="1200" b="1">
              <a:latin typeface="Arial Narrow" pitchFamily="34" charset="0"/>
            </a:endParaRPr>
          </a:p>
        </p:txBody>
      </p:sp>
      <p:sp>
        <p:nvSpPr>
          <p:cNvPr id="648200"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C4667544-7120-46BA-9083-F8F48B795CD3}" type="footer">
              <a:rPr sz="1200" b="1">
                <a:latin typeface="Arial Narrow" pitchFamily="34" charset="0"/>
              </a:rPr>
              <a:t/>
            </a:fld>
            <a:endParaRPr sz="1200" b="1">
              <a:latin typeface="Arial Narrow" pitchFamily="34" charset="0"/>
            </a:endParaRPr>
          </a:p>
        </p:txBody>
      </p:sp>
      <p:sp>
        <p:nvSpPr>
          <p:cNvPr id="648201"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B3A492B0-728E-4680-9EB7-28D8D7E1FF7E}" type="slidenum">
              <a:rPr sz="1200" b="1">
                <a:latin typeface="Arial Narrow" pitchFamily="34" charset="0"/>
              </a:rPr>
              <a:t>2</a:t>
            </a:fld>
            <a:endParaRPr sz="1200" b="1">
              <a:latin typeface="Arial Narrow"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50626" name=""/>
          <p:cNvSpPr/>
          <p:nvPr>
            <p:ph type="sldImg"/>
          </p:nvPr>
        </p:nvSpPr>
        <p:spPr>
          <a:xfrm>
            <a:off x="1160462" y="703262"/>
            <a:ext cx="4689475" cy="3516312"/>
          </a:xfrm>
          <a:prstGeom prst="rect">
            <a:avLst/>
          </a:prstGeom>
          <a:noFill/>
          <a:ln>
            <a:miter lim="800000"/>
          </a:ln>
        </p:spPr>
      </p:sp>
      <p:sp>
        <p:nvSpPr>
          <p:cNvPr id="1050627"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special about MS hiring</a:t>
            </a:r>
          </a:p>
          <a:p>
            <a:pPr lvl="0"/>
          </a:p>
          <a:p>
            <a:pPr lvl="0"/>
            <a:r>
              <a:t>SLIDE SCRIPTS:</a:t>
            </a:r>
          </a:p>
          <a:p>
            <a:pPr lvl="0"/>
          </a:p>
          <a:p>
            <a:pPr lvl="1"/>
            <a:r>
              <a:t>Focus on competency more than experience (such as number of years working experience). I will explain the competencies later on.</a:t>
            </a:r>
          </a:p>
          <a:p>
            <a:pPr lvl="1"/>
          </a:p>
          <a:p>
            <a:pPr lvl="1"/>
            <a:r>
              <a:t>Very formalized and strict hiring process. No exceptions including internal transfer.</a:t>
            </a:r>
          </a:p>
          <a:p>
            <a:pPr lvl="1"/>
          </a:p>
          <a:p>
            <a:pPr lvl="1"/>
            <a:r>
              <a:t>Very few candidates pass resume scanning/informal interview/interview process. We would rather leave the position open than hiring someone that is not fully qualified.</a:t>
            </a:r>
          </a:p>
          <a:p>
            <a:pPr lvl="1"/>
          </a:p>
          <a:p>
            <a:pPr lvl="1"/>
            <a:r>
              <a:t>Invest in interns to make them good candidates for full time when they graduate (why? Because trainable interns are “white papers” and you can draw your own pictures from scratch.). Performance and feedback on the interns play a big role in hiring.</a:t>
            </a:r>
          </a:p>
          <a:p>
            <a:pPr lvl="1"/>
          </a:p>
          <a:p>
            <a:pPr lvl="1"/>
            <a:r>
              <a:t>Besides regular interview process, performance review, job level, and feedback from previous managers also play a role in making hiring decision for internal transfers. This is to avoid candidates that can do good in interviews but cannot make commitments in real job.</a:t>
            </a:r>
          </a:p>
          <a:p>
            <a:pPr lvl="1"/>
          </a:p>
          <a:p>
            <a:pPr lvl="1"/>
            <a:r>
              <a:t>Hiring decision is made by hiring manager, not by human resource</a:t>
            </a:r>
          </a:p>
          <a:p>
            <a:pPr lvl="1"/>
          </a:p>
          <a:p>
            <a:pPr lvl="1"/>
            <a:r>
              <a:t>Not all qualified candidates can be hired, subject to headcount.</a:t>
            </a:r>
          </a:p>
          <a:p>
            <a:pPr lvl="1"/>
          </a:p>
          <a:p>
            <a:pPr lvl="1"/>
            <a:r>
              <a:t>Very difficult and relative long interview process.</a:t>
            </a:r>
          </a:p>
          <a:p>
            <a:pPr lvl="0"/>
            <a:endParaRPr lang="zh-CN" altLang="en-US">
              <a:ea typeface="宋体" pitchFamily="2" charset="-122"/>
            </a:endParaRPr>
          </a:p>
          <a:p>
            <a:pPr lvl="0"/>
            <a:r>
              <a:rPr lang="en-US" altLang="zh-CN">
                <a:ea typeface="宋体" pitchFamily="2" charset="-122"/>
              </a:rPr>
              <a:t>Talk about my own interview process (difficulty, length)</a:t>
            </a:r>
            <a:endParaRPr lang="en-US" altLang="zh-CN">
              <a:ea typeface="宋体" pitchFamily="2" charset="-122"/>
            </a:endParaRPr>
          </a:p>
          <a:p>
            <a:pPr lvl="0"/>
            <a:endParaRPr lang="en-US" altLang="zh-CN">
              <a:ea typeface="宋体" pitchFamily="2" charset="-122"/>
            </a:endParaRPr>
          </a:p>
          <a:p>
            <a:pPr lvl="0"/>
            <a:r>
              <a:t>SLIDE TRANSITION:</a:t>
            </a:r>
          </a:p>
          <a:p>
            <a:pPr lvl="0"/>
            <a:r>
              <a:t>In the rest of this session, we will drill down into details of Microsoft hiring process to show what do I mean here. Let’s talk about today’s agenda first.</a:t>
            </a:r>
          </a:p>
        </p:txBody>
      </p:sp>
      <p:sp>
        <p:nvSpPr>
          <p:cNvPr id="1050628"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69240480-1A34-4934-9F16-EEE0689DD4F3}" type="header">
              <a:rPr sz="1200" b="1">
                <a:latin typeface="Arial Narrow" pitchFamily="34" charset="0"/>
              </a:rPr>
              <a:t/>
            </a:fld>
            <a:endParaRPr sz="1200" b="1">
              <a:latin typeface="Arial Narrow" pitchFamily="34" charset="0"/>
            </a:endParaRPr>
          </a:p>
        </p:txBody>
      </p:sp>
      <p:sp>
        <p:nvSpPr>
          <p:cNvPr id="1050629"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B7B6E75A-B6FE-4C46-B521-BA5ADAE71A18}" type="datetime1">
              <a:rPr sz="1200" b="1">
                <a:latin typeface="Arial Narrow" pitchFamily="34" charset="0"/>
              </a:rPr>
              <a:t>9/7/2024</a:t>
            </a:fld>
            <a:endParaRPr sz="1200" b="1">
              <a:latin typeface="Arial Narrow" pitchFamily="34" charset="0"/>
            </a:endParaRPr>
          </a:p>
        </p:txBody>
      </p:sp>
      <p:sp>
        <p:nvSpPr>
          <p:cNvPr id="1050630"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3D8AEFE3-F145-4803-A2B0-8FB0E51F9E7A}" type="footer">
              <a:rPr sz="1200" b="1">
                <a:latin typeface="Arial Narrow" pitchFamily="34" charset="0"/>
              </a:rPr>
              <a:t/>
            </a:fld>
            <a:endParaRPr sz="1200" b="1">
              <a:latin typeface="Arial Narrow" pitchFamily="34" charset="0"/>
            </a:endParaRPr>
          </a:p>
        </p:txBody>
      </p:sp>
      <p:sp>
        <p:nvSpPr>
          <p:cNvPr id="1050631"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151B97CD-7194-4128-ADA6-30213BED60D8}" type="slidenum">
              <a:rPr sz="1200" b="1">
                <a:latin typeface="Arial Narrow" pitchFamily="34" charset="0"/>
              </a:rPr>
              <a:t>3</a:t>
            </a:fld>
            <a:endParaRPr sz="1200" b="1">
              <a:latin typeface="Arial Narrow"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38338" name=""/>
          <p:cNvSpPr/>
          <p:nvPr>
            <p:ph type="sldImg"/>
          </p:nvPr>
        </p:nvSpPr>
        <p:spPr>
          <a:xfrm>
            <a:off x="1160462" y="703262"/>
            <a:ext cx="4689475" cy="3516312"/>
          </a:xfrm>
          <a:prstGeom prst="rect">
            <a:avLst/>
          </a:prstGeom>
          <a:noFill/>
          <a:ln>
            <a:miter lim="800000"/>
          </a:ln>
        </p:spPr>
      </p:sp>
      <p:sp>
        <p:nvSpPr>
          <p:cNvPr id="1038339"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a:t>
            </a:r>
          </a:p>
          <a:p>
            <a:pPr lvl="0"/>
            <a:r>
              <a:rPr lang="en-US" altLang="zh-CN">
                <a:ea typeface="宋体" pitchFamily="2" charset="-122"/>
              </a:rPr>
              <a:t>The vision: Microsoft</a:t>
            </a:r>
            <a:r>
              <a:t> wants to hire smart, hardworking people with passion for new technology/products and good communication skills. </a:t>
            </a:r>
          </a:p>
          <a:p>
            <a:pPr lvl="0"/>
          </a:p>
          <a:p>
            <a:pPr lvl="0"/>
            <a:r>
              <a:t>SLIDE SCRIPTS:</a:t>
            </a:r>
          </a:p>
          <a:p>
            <a:pPr lvl="0"/>
            <a:r>
              <a:t>Setting up a goal is very important for a successful hiring process. This is the key to make sure that everyone involved in the hiring process have a common goal to make consistent decisions and use consistent standards. This applies to all divisions including product team, support team, or other job families. The summarized goals are:</a:t>
            </a:r>
          </a:p>
          <a:p>
            <a:pPr lvl="0"/>
          </a:p>
          <a:p>
            <a:pPr lvl="1"/>
            <a:r>
              <a:t>Smart (Intellectual horsepower) – people who learn fast,</a:t>
            </a:r>
            <a:r>
              <a:rPr lang="en-US" altLang="zh-CN">
                <a:ea typeface="宋体" pitchFamily="2" charset="-122"/>
              </a:rPr>
              <a:t> sharp, good memory, and </a:t>
            </a:r>
            <a:r>
              <a:t>creative</a:t>
            </a:r>
          </a:p>
          <a:p>
            <a:pPr lvl="1"/>
          </a:p>
          <a:p>
            <a:pPr lvl="1"/>
            <a:r>
              <a:t>Diligent and Teamwork – people who work hard and communicates/negotiates (mediates) sound solution in business</a:t>
            </a:r>
            <a:r>
              <a:rPr lang="en-US" altLang="zh-CN">
                <a:ea typeface="宋体" pitchFamily="2" charset="-122"/>
              </a:rPr>
              <a:t>; people who are flexible.</a:t>
            </a:r>
            <a:endParaRPr lang="zh-CN" altLang="en-US">
              <a:ea typeface="宋体" pitchFamily="2" charset="-122"/>
            </a:endParaRPr>
          </a:p>
          <a:p>
            <a:pPr lvl="1"/>
            <a:endParaRPr lang="en-US" altLang="zh-CN">
              <a:ea typeface="宋体" pitchFamily="2" charset="-122"/>
            </a:endParaRPr>
          </a:p>
          <a:p>
            <a:pPr lvl="1"/>
            <a:r>
              <a:t>Job function skills – people who are experienced/specialized in job functions (coding, designing, etc)</a:t>
            </a:r>
          </a:p>
          <a:p>
            <a:pPr lvl="1"/>
          </a:p>
          <a:p>
            <a:pPr lvl="1"/>
            <a:r>
              <a:t>Passion for Technology and Product – people who loves is proud of what he does and seeks out challenges of creating great products.</a:t>
            </a:r>
          </a:p>
          <a:p>
            <a:pPr lvl="1"/>
          </a:p>
          <a:p>
            <a:pPr lvl="1"/>
            <a:r>
              <a:t>Hiring for company, rather than for a particular job. </a:t>
            </a:r>
          </a:p>
          <a:p>
            <a:pPr lvl="0"/>
          </a:p>
          <a:p>
            <a:pPr lvl="0"/>
            <a:r>
              <a:t>SLIDE TRANSITION:</a:t>
            </a:r>
          </a:p>
          <a:p>
            <a:pPr lvl="0"/>
            <a:r>
              <a:t>With the goals in mind, we will look at some details in Microsoft Interview process and how are these goals enforced in the interview process.</a:t>
            </a:r>
          </a:p>
          <a:p>
            <a:pPr lvl="0"/>
          </a:p>
        </p:txBody>
      </p:sp>
      <p:sp>
        <p:nvSpPr>
          <p:cNvPr id="1038340"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FDD05A5E-54E7-4D76-9B27-1E887574BD6E}" type="header">
              <a:rPr sz="1200" b="1">
                <a:latin typeface="Arial Narrow" pitchFamily="34" charset="0"/>
              </a:rPr>
              <a:t/>
            </a:fld>
            <a:endParaRPr sz="1200" b="1">
              <a:latin typeface="Arial Narrow" pitchFamily="34" charset="0"/>
            </a:endParaRPr>
          </a:p>
        </p:txBody>
      </p:sp>
      <p:sp>
        <p:nvSpPr>
          <p:cNvPr id="1038341"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9B08AF68-E6A2-4F3C-BB47-0917E1F5785A}" type="datetime1">
              <a:rPr sz="1200" b="1">
                <a:latin typeface="Arial Narrow" pitchFamily="34" charset="0"/>
              </a:rPr>
              <a:t>9/7/2024</a:t>
            </a:fld>
            <a:endParaRPr sz="1200" b="1">
              <a:latin typeface="Arial Narrow" pitchFamily="34" charset="0"/>
            </a:endParaRPr>
          </a:p>
        </p:txBody>
      </p:sp>
      <p:sp>
        <p:nvSpPr>
          <p:cNvPr id="1038342"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EF041BDC-34B1-4020-858C-FDA57077D96F}" type="footer">
              <a:rPr sz="1200" b="1">
                <a:latin typeface="Arial Narrow" pitchFamily="34" charset="0"/>
              </a:rPr>
              <a:t/>
            </a:fld>
            <a:endParaRPr sz="1200" b="1">
              <a:latin typeface="Arial Narrow" pitchFamily="34" charset="0"/>
            </a:endParaRPr>
          </a:p>
        </p:txBody>
      </p:sp>
      <p:sp>
        <p:nvSpPr>
          <p:cNvPr id="1038343"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F4215658-DA9A-4300-84A8-C8A028A298D4}" type="slidenum">
              <a:rPr sz="1200" b="1">
                <a:latin typeface="Arial Narrow" pitchFamily="34" charset="0"/>
              </a:rPr>
              <a:t>4</a:t>
            </a:fld>
            <a:endParaRPr sz="1200" b="1">
              <a:latin typeface="Arial Narrow"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00450" name=""/>
          <p:cNvSpPr/>
          <p:nvPr>
            <p:ph type="sldImg"/>
          </p:nvPr>
        </p:nvSpPr>
        <p:spPr>
          <a:xfrm>
            <a:off x="1160462" y="703262"/>
            <a:ext cx="4689475" cy="3516312"/>
          </a:xfrm>
          <a:prstGeom prst="rect">
            <a:avLst/>
          </a:prstGeom>
          <a:noFill/>
          <a:ln>
            <a:miter lim="800000"/>
          </a:ln>
        </p:spPr>
      </p:sp>
      <p:sp>
        <p:nvSpPr>
          <p:cNvPr id="1000451"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High level interview process</a:t>
            </a:r>
          </a:p>
          <a:p/>
          <a:p>
            <a:pPr lvl="0"/>
            <a:r>
              <a:t>SLIDE SCRIPT:</a:t>
            </a:r>
          </a:p>
          <a:p>
            <a:pPr lvl="0"/>
            <a:r>
              <a:t>2. Describe job description:</a:t>
            </a:r>
          </a:p>
          <a:p>
            <a:pPr lvl="0"/>
            <a:r>
              <a:t>Once resources are determined, project managers will define clear job descriptions/profile. This step helps you describe the target position in terms of the competencies (discuss later), knowledge and skills most important to successful performance, and the proficiency level required for each.</a:t>
            </a:r>
          </a:p>
          <a:p/>
          <a:p>
            <a:pPr lvl="0"/>
            <a:r>
              <a:t>For the senior SDE example used in the previous slide, the following job description is defined for the senior SDE of Authorization Manager project, and the SDE for hotfix manager project. We will break it down into details in the next few slides</a:t>
            </a:r>
          </a:p>
          <a:p/>
          <a:p/>
          <a:p>
            <a:pPr lvl="0"/>
            <a:r>
              <a:t>SLIDE TRANSISTION:</a:t>
            </a:r>
          </a:p>
          <a:p>
            <a:pPr lvl="0"/>
            <a:r>
              <a:t>Interview process – example job description</a:t>
            </a:r>
          </a:p>
          <a:p/>
        </p:txBody>
      </p:sp>
      <p:sp>
        <p:nvSpPr>
          <p:cNvPr id="1000452"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CF72C9DB-F4C9-4582-AE9E-66CDD87977FA}" type="header">
              <a:rPr sz="1200" b="1">
                <a:latin typeface="Arial Narrow" pitchFamily="34" charset="0"/>
              </a:rPr>
              <a:t/>
            </a:fld>
            <a:endParaRPr sz="1200" b="1">
              <a:latin typeface="Arial Narrow" pitchFamily="34" charset="0"/>
            </a:endParaRPr>
          </a:p>
        </p:txBody>
      </p:sp>
      <p:sp>
        <p:nvSpPr>
          <p:cNvPr id="1000453"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CA902F0B-ACDE-4912-8489-B12DA8B403EA}" type="datetime1">
              <a:rPr sz="1200" b="1">
                <a:latin typeface="Arial Narrow" pitchFamily="34" charset="0"/>
              </a:rPr>
              <a:t>9/7/2024</a:t>
            </a:fld>
            <a:endParaRPr sz="1200" b="1">
              <a:latin typeface="Arial Narrow" pitchFamily="34" charset="0"/>
            </a:endParaRPr>
          </a:p>
        </p:txBody>
      </p:sp>
      <p:sp>
        <p:nvSpPr>
          <p:cNvPr id="1000454"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9D630C1F-460B-4966-B9A5-917E10868363}" type="footer">
              <a:rPr sz="1200" b="1">
                <a:latin typeface="Arial Narrow" pitchFamily="34" charset="0"/>
              </a:rPr>
              <a:t/>
            </a:fld>
            <a:endParaRPr sz="1200" b="1">
              <a:latin typeface="Arial Narrow" pitchFamily="34" charset="0"/>
            </a:endParaRPr>
          </a:p>
        </p:txBody>
      </p:sp>
      <p:sp>
        <p:nvSpPr>
          <p:cNvPr id="1000455"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D7194DD6-AB77-441A-971D-B047A9FF672A}" type="slidenum">
              <a:rPr sz="1200" b="1">
                <a:latin typeface="Arial Narrow" pitchFamily="34" charset="0"/>
              </a:rPr>
              <a:t>5</a:t>
            </a:fld>
            <a:endParaRPr sz="1200" b="1">
              <a:latin typeface="Arial Narrow"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15810" name=""/>
          <p:cNvSpPr/>
          <p:nvPr>
            <p:ph type="sldImg"/>
          </p:nvPr>
        </p:nvSpPr>
        <p:spPr>
          <a:xfrm>
            <a:off x="1160462" y="703262"/>
            <a:ext cx="4689475" cy="3516312"/>
          </a:xfrm>
          <a:prstGeom prst="rect">
            <a:avLst/>
          </a:prstGeom>
          <a:noFill/>
          <a:ln>
            <a:miter lim="800000"/>
          </a:ln>
        </p:spPr>
      </p:sp>
      <p:sp>
        <p:nvSpPr>
          <p:cNvPr id="1015811"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High level interview process</a:t>
            </a:r>
          </a:p>
          <a:p/>
          <a:p>
            <a:pPr lvl="0"/>
            <a:r>
              <a:t>SLIDE SCRIPT:</a:t>
            </a:r>
          </a:p>
          <a:p>
            <a:pPr lvl="0"/>
            <a:r>
              <a:t>Second, clarify position responsibilities. Here you are describing the major responsibilities in this position. These should be broad statements of accountability that describe the business reason, or need for the position. They are based on the business purpose and function, not on the employee in this position. </a:t>
            </a:r>
          </a:p>
          <a:p>
            <a:pPr lvl="0"/>
            <a:r>
              <a:t>	a. Write 5 to 7 responsibility statements which are outcome-oriented, indicate the breadth and scope of the responsibility, whether it is management or oversight, and the level of autonomy.</a:t>
            </a:r>
          </a:p>
          <a:p>
            <a:pPr lvl="0"/>
            <a:r>
              <a:t>	b. Determine the key interdependencies and partnerships of the position</a:t>
            </a:r>
          </a:p>
          <a:p/>
          <a:p>
            <a:pPr lvl="0"/>
            <a:r>
              <a:t>Select the most important general competencies – this can be described in the job description or side noted for interviewers. Then identify the proficiency levels required for the general competencies (level 1 -4 )</a:t>
            </a:r>
          </a:p>
          <a:p/>
          <a:p>
            <a:pPr lvl="0"/>
            <a:r>
              <a:t>SLIDE TRANSISTION:</a:t>
            </a:r>
          </a:p>
          <a:p>
            <a:pPr lvl="0"/>
            <a:r>
              <a:t>Interview process</a:t>
            </a:r>
          </a:p>
          <a:p/>
        </p:txBody>
      </p:sp>
      <p:sp>
        <p:nvSpPr>
          <p:cNvPr id="1015812"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73C6934F-B25C-445E-9274-3840BDFE04AD}" type="header">
              <a:rPr sz="1200" b="1">
                <a:latin typeface="Arial Narrow" pitchFamily="34" charset="0"/>
              </a:rPr>
              <a:t/>
            </a:fld>
            <a:endParaRPr sz="1200" b="1">
              <a:latin typeface="Arial Narrow" pitchFamily="34" charset="0"/>
            </a:endParaRPr>
          </a:p>
        </p:txBody>
      </p:sp>
      <p:sp>
        <p:nvSpPr>
          <p:cNvPr id="1015813"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9B9841C7-8877-45CE-8DE1-A53DF558ED86}" type="datetime1">
              <a:rPr sz="1200" b="1">
                <a:latin typeface="Arial Narrow" pitchFamily="34" charset="0"/>
              </a:rPr>
              <a:t>9/7/2024</a:t>
            </a:fld>
            <a:endParaRPr sz="1200" b="1">
              <a:latin typeface="Arial Narrow" pitchFamily="34" charset="0"/>
            </a:endParaRPr>
          </a:p>
        </p:txBody>
      </p:sp>
      <p:sp>
        <p:nvSpPr>
          <p:cNvPr id="1015814"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35597673-C70D-43AC-9E97-90D3B9D7B704}" type="footer">
              <a:rPr sz="1200" b="1">
                <a:latin typeface="Arial Narrow" pitchFamily="34" charset="0"/>
              </a:rPr>
              <a:t/>
            </a:fld>
            <a:endParaRPr sz="1200" b="1">
              <a:latin typeface="Arial Narrow" pitchFamily="34" charset="0"/>
            </a:endParaRPr>
          </a:p>
        </p:txBody>
      </p:sp>
      <p:sp>
        <p:nvSpPr>
          <p:cNvPr id="1015815"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66FE76A3-154A-4DB8-86FD-AFF84E8A8067}" type="slidenum">
              <a:rPr sz="1200" b="1">
                <a:latin typeface="Arial Narrow" pitchFamily="34" charset="0"/>
              </a:rPr>
              <a:t>6</a:t>
            </a:fld>
            <a:endParaRPr sz="1200" b="1">
              <a:latin typeface="Arial Narrow"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02498" name=""/>
          <p:cNvSpPr/>
          <p:nvPr>
            <p:ph type="sldImg"/>
          </p:nvPr>
        </p:nvSpPr>
        <p:spPr>
          <a:xfrm>
            <a:off x="1160462" y="703262"/>
            <a:ext cx="4689475" cy="3516312"/>
          </a:xfrm>
          <a:prstGeom prst="rect">
            <a:avLst/>
          </a:prstGeom>
          <a:noFill/>
          <a:ln>
            <a:miter lim="800000"/>
          </a:ln>
        </p:spPr>
      </p:sp>
      <p:sp>
        <p:nvSpPr>
          <p:cNvPr id="1002499"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High level interview process</a:t>
            </a:r>
          </a:p>
          <a:p>
            <a:pPr lvl="0"/>
          </a:p>
          <a:p>
            <a:pPr lvl="0"/>
            <a:r>
              <a:t>SLIDE SCRIPT:</a:t>
            </a:r>
          </a:p>
          <a:p>
            <a:pPr lvl="0"/>
            <a:r>
              <a:t>3. Post job opening - Once a job description is defined and resources are approved (req #), job openings will be posted or advertised internally and externally. The most common place for the posting is Microsoft career web site. </a:t>
            </a:r>
          </a:p>
          <a:p>
            <a:pPr lvl="0"/>
          </a:p>
          <a:p>
            <a:pPr lvl="0"/>
            <a:r>
              <a:t>4. Collecting resume pool - Resumes/referrals are collected for a given period time. resumes are scanned by hiring managers directly or by recruiting team. Resumes usually come from several sources: employee referral, web site, internal posting, agency</a:t>
            </a:r>
          </a:p>
          <a:p>
            <a:pPr lvl="0"/>
            <a:r>
              <a:t>After initial scan, if there is anyone looking fit or almost fit, hiring manager or recruiter will contact the candidate (via phone or informational chat) to get more information about the candidate to decide if a formal interview is necessary.</a:t>
            </a:r>
          </a:p>
          <a:p>
            <a:pPr lvl="0"/>
          </a:p>
          <a:p>
            <a:pPr lvl="0"/>
            <a:r>
              <a:t>5. Interview loop - Hiring manager/recruiter will find appropriate interviewers to form an interview loop</a:t>
            </a:r>
          </a:p>
          <a:p>
            <a:pPr lvl="0"/>
            <a:r>
              <a:t>involving in interview process is every employee’s responsibility so no one would reject an interview request unless there is a conflict. </a:t>
            </a:r>
          </a:p>
          <a:p>
            <a:pPr lvl="0"/>
            <a:r>
              <a:t>Depends on the job level required, there are usually 3-7 interviewers in the loop with one person as the coordinator. </a:t>
            </a:r>
          </a:p>
          <a:p>
            <a:pPr lvl="0"/>
            <a:r>
              <a:t>The interview loop should have at least one person covering each core competency and several people covering job function skills. Usually interviewers must be in higher level than the position.</a:t>
            </a:r>
          </a:p>
          <a:p>
            <a:pPr lvl="0"/>
            <a:r>
              <a:t>For example, the interview loop I will make for my SDE senior position is 2 senior PMs, 4 senior devs, 1 hiring manager, </a:t>
            </a:r>
          </a:p>
          <a:p>
            <a:pPr lvl="0"/>
          </a:p>
          <a:p>
            <a:pPr lvl="0"/>
            <a:r>
              <a:t>6. Prepare for interview - Each interviewer will prepare a set of interview questions to test the competencies and/or job function skills (such as coding skill, spec skill, communication). Most interviewers in Microsoft have their own classic questions that are used to test all candidates at the same level so that a good comparison between candidates can also be judged in addition to comparison with core competencies. </a:t>
            </a:r>
          </a:p>
          <a:p>
            <a:pPr lvl="0"/>
          </a:p>
          <a:p>
            <a:pPr lvl="0"/>
            <a:r>
              <a:t>7. Formal interview - Test the candidates and make hire/no hire feedback/decision (at the same day). Will break down into detail later.</a:t>
            </a:r>
          </a:p>
          <a:p>
            <a:pPr lvl="0"/>
          </a:p>
          <a:p>
            <a:pPr lvl="0"/>
            <a:r>
              <a:t>8. Extend offer - If all or most of interviewers make “hire” decision and hiring manager makes final decision to hire, recruiter will work with hiring manager to make an offer and present the offer to the candidate.</a:t>
            </a:r>
          </a:p>
          <a:p>
            <a:pPr lvl="0"/>
          </a:p>
          <a:p>
            <a:pPr lvl="0"/>
            <a:r>
              <a:t>9. Hiring followup - After the candidate accepts the offer and agrees on a start date, hiring manager will contact the candidate and keep in touch. </a:t>
            </a:r>
          </a:p>
          <a:p>
            <a:pPr lvl="0"/>
          </a:p>
          <a:p>
            <a:pPr lvl="0"/>
            <a:r>
              <a:t>SLIDE TRANSISTION:</a:t>
            </a:r>
          </a:p>
          <a:p>
            <a:pPr lvl="0"/>
            <a:r>
              <a:rPr lang="en-US" altLang="zh-CN">
                <a:ea typeface="宋体" pitchFamily="2" charset="-122"/>
              </a:rPr>
              <a:t>a</a:t>
            </a:r>
            <a:r>
              <a:t>genda</a:t>
            </a:r>
          </a:p>
          <a:p>
            <a:pPr lvl="0"/>
          </a:p>
        </p:txBody>
      </p:sp>
      <p:sp>
        <p:nvSpPr>
          <p:cNvPr id="1002500"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0870E46C-F9BF-48F0-A8BE-1A8231F84ED3}" type="header">
              <a:rPr sz="1200" b="1">
                <a:latin typeface="Arial Narrow" pitchFamily="34" charset="0"/>
              </a:rPr>
              <a:t/>
            </a:fld>
            <a:endParaRPr sz="1200" b="1">
              <a:latin typeface="Arial Narrow" pitchFamily="34" charset="0"/>
            </a:endParaRPr>
          </a:p>
        </p:txBody>
      </p:sp>
      <p:sp>
        <p:nvSpPr>
          <p:cNvPr id="1002501"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7E27332E-A6C4-45A4-AA1F-068706530813}" type="datetime1">
              <a:rPr sz="1200" b="1">
                <a:latin typeface="Arial Narrow" pitchFamily="34" charset="0"/>
              </a:rPr>
              <a:t>9/7/2024</a:t>
            </a:fld>
            <a:endParaRPr sz="1200" b="1">
              <a:latin typeface="Arial Narrow" pitchFamily="34" charset="0"/>
            </a:endParaRPr>
          </a:p>
        </p:txBody>
      </p:sp>
      <p:sp>
        <p:nvSpPr>
          <p:cNvPr id="1002502"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80F6837C-6CDE-4F75-BF67-B5F7C76CD80E}" type="footer">
              <a:rPr sz="1200" b="1">
                <a:latin typeface="Arial Narrow" pitchFamily="34" charset="0"/>
              </a:rPr>
              <a:t/>
            </a:fld>
            <a:endParaRPr sz="1200" b="1">
              <a:latin typeface="Arial Narrow" pitchFamily="34" charset="0"/>
            </a:endParaRPr>
          </a:p>
        </p:txBody>
      </p:sp>
      <p:sp>
        <p:nvSpPr>
          <p:cNvPr id="1002503"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4AD71F4A-17CE-4CB4-A6C5-D04E4D33F4C5}" type="slidenum">
              <a:rPr sz="1200" b="1">
                <a:latin typeface="Arial Narrow" pitchFamily="34" charset="0"/>
              </a:rPr>
              <a:t>7</a:t>
            </a:fld>
            <a:endParaRPr sz="1200" b="1">
              <a:latin typeface="Arial Narrow"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69730" name=""/>
          <p:cNvSpPr/>
          <p:nvPr>
            <p:ph type="sldImg"/>
          </p:nvPr>
        </p:nvSpPr>
        <p:spPr>
          <a:xfrm>
            <a:off x="1160462" y="703262"/>
            <a:ext cx="4689475" cy="3516312"/>
          </a:xfrm>
          <a:prstGeom prst="rect">
            <a:avLst/>
          </a:prstGeom>
          <a:noFill/>
          <a:ln>
            <a:miter lim="800000"/>
          </a:ln>
        </p:spPr>
      </p:sp>
      <p:sp>
        <p:nvSpPr>
          <p:cNvPr id="969731"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Core Competency</a:t>
            </a:r>
          </a:p>
          <a:p/>
          <a:p>
            <a:pPr lvl="0"/>
            <a:r>
              <a:t>SLIDE SCRIPT:</a:t>
            </a:r>
          </a:p>
          <a:p/>
          <a:p>
            <a:pPr lvl="0"/>
            <a:r>
              <a:t>There are five Core Competencies shared by successful Microsoft employees. These Core Competencies are fundamental skills, attributes and behaviors which will help you achieve results in our fast paced business climate, adapt to a changing environment and enjoy the challenges you will face every day.</a:t>
            </a:r>
          </a:p>
          <a:p/>
          <a:p>
            <a:pPr lvl="0"/>
            <a:r>
              <a:t>Problem solving - Gathers and analyzes information and uses it to develop effective solutions to difficult problems or situations</a:t>
            </a:r>
          </a:p>
          <a:p/>
          <a:p>
            <a:pPr lvl="0"/>
            <a:r>
              <a:t>Creativity - Develops original ideas, approaches, and solutions to typical, unusual, or difficult situations or problems</a:t>
            </a:r>
          </a:p>
          <a:p/>
          <a:p>
            <a:pPr lvl="0"/>
            <a:r>
              <a:t>Dealing with Ambiguity - Work effectively in situations involving uncertainty or lack of information, and responds flexibly to change</a:t>
            </a:r>
          </a:p>
          <a:p/>
          <a:p>
            <a:pPr lvl="0"/>
            <a:r>
              <a:t>Communication Skills - Writes, speaks, and presents information effectively and persuasively across communication settings</a:t>
            </a:r>
          </a:p>
          <a:p/>
          <a:p>
            <a:pPr lvl="0"/>
            <a:r>
              <a:t>Driving for Results - Continually focuses on achieving positive, concrete results contributing to Microsoft’s business success.</a:t>
            </a:r>
          </a:p>
          <a:p/>
          <a:p>
            <a:pPr lvl="0"/>
            <a:r>
              <a:t>SLIDE TRANSITION:</a:t>
            </a:r>
          </a:p>
          <a:p>
            <a:pPr lvl="0"/>
            <a:r>
              <a:t>competencies</a:t>
            </a:r>
          </a:p>
        </p:txBody>
      </p:sp>
      <p:sp>
        <p:nvSpPr>
          <p:cNvPr id="969732"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64DA88C0-21BA-45E2-817B-92F9109FEFA8}" type="header">
              <a:rPr sz="1200" b="1">
                <a:latin typeface="Arial Narrow" pitchFamily="34" charset="0"/>
              </a:rPr>
              <a:t/>
            </a:fld>
            <a:endParaRPr sz="1200" b="1">
              <a:latin typeface="Arial Narrow" pitchFamily="34" charset="0"/>
            </a:endParaRPr>
          </a:p>
        </p:txBody>
      </p:sp>
      <p:sp>
        <p:nvSpPr>
          <p:cNvPr id="969733"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C6041DFB-BC34-4EEA-9699-306091663449}" type="datetime1">
              <a:rPr sz="1200" b="1">
                <a:latin typeface="Arial Narrow" pitchFamily="34" charset="0"/>
              </a:rPr>
              <a:t>9/7/2024</a:t>
            </a:fld>
            <a:endParaRPr sz="1200" b="1">
              <a:latin typeface="Arial Narrow" pitchFamily="34" charset="0"/>
            </a:endParaRPr>
          </a:p>
        </p:txBody>
      </p:sp>
      <p:sp>
        <p:nvSpPr>
          <p:cNvPr id="969734"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4E5EFE38-58C5-45F0-B5B0-4CE67CC973AD}" type="footer">
              <a:rPr sz="1200" b="1">
                <a:latin typeface="Arial Narrow" pitchFamily="34" charset="0"/>
              </a:rPr>
              <a:t/>
            </a:fld>
            <a:endParaRPr sz="1200" b="1">
              <a:latin typeface="Arial Narrow" pitchFamily="34" charset="0"/>
            </a:endParaRPr>
          </a:p>
        </p:txBody>
      </p:sp>
      <p:sp>
        <p:nvSpPr>
          <p:cNvPr id="969735"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2A33E6D1-BCE0-4008-BC16-823B65A90554}" type="slidenum">
              <a:rPr sz="1200" b="1">
                <a:latin typeface="Arial Narrow" pitchFamily="34" charset="0"/>
              </a:rPr>
              <a:t>8</a:t>
            </a:fld>
            <a:endParaRPr sz="1200" b="1">
              <a:latin typeface="Arial Narrow"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52674" name=""/>
          <p:cNvSpPr/>
          <p:nvPr>
            <p:ph type="sldImg"/>
          </p:nvPr>
        </p:nvSpPr>
        <p:spPr>
          <a:xfrm>
            <a:off x="1160462" y="703262"/>
            <a:ext cx="4689475" cy="3516312"/>
          </a:xfrm>
          <a:prstGeom prst="rect">
            <a:avLst/>
          </a:prstGeom>
          <a:noFill/>
          <a:ln>
            <a:miter lim="800000"/>
          </a:ln>
        </p:spPr>
      </p:sp>
      <p:sp>
        <p:nvSpPr>
          <p:cNvPr id="1052675"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other competencies that vary from job to job</a:t>
            </a:r>
          </a:p>
          <a:p>
            <a:pPr lvl="0"/>
          </a:p>
          <a:p>
            <a:pPr lvl="0"/>
            <a:r>
              <a:t>SLIDE SCRIPT:</a:t>
            </a:r>
          </a:p>
          <a:p>
            <a:pPr lvl="0"/>
            <a:r>
              <a:t>Individual Excellence:</a:t>
            </a:r>
          </a:p>
          <a:p>
            <a:pPr lvl="0"/>
            <a:r>
              <a:t>	self development – actively seeks to understand his/her own strengths and weaknesses, and works continuously to improve</a:t>
            </a:r>
          </a:p>
          <a:p>
            <a:pPr lvl="0"/>
            <a:r>
              <a:t>	self confidence – feels successful in past undertakings and expects to succeed in future activities.</a:t>
            </a:r>
          </a:p>
          <a:p>
            <a:pPr lvl="0"/>
            <a:r>
              <a:t>	intellectual horsepower – is bright, intellectually sharp, and learns quickly</a:t>
            </a:r>
          </a:p>
          <a:p>
            <a:pPr lvl="0"/>
            <a:r>
              <a:t>	integrity and trustworthiness – behaves according to hight ethical business principles and values</a:t>
            </a:r>
          </a:p>
          <a:p>
            <a:pPr lvl="0"/>
            <a:r>
              <a:t>	composure – maintains a constructive and composed focus in facing and overcoming tough situations</a:t>
            </a:r>
          </a:p>
          <a:p>
            <a:pPr lvl="0"/>
            <a:r>
              <a:t>	</a:t>
            </a:r>
            <a:r>
              <a:rPr b="1"/>
              <a:t>core competency: dealing with ambiguity</a:t>
            </a:r>
            <a:endParaRPr b="1"/>
          </a:p>
          <a:p>
            <a:pPr lvl="0"/>
            <a:r>
              <a:rPr b="1"/>
              <a:t>	core competency: creativity</a:t>
            </a:r>
            <a:endParaRPr b="1"/>
          </a:p>
          <a:p>
            <a:pPr lvl="0"/>
            <a:r>
              <a:t>	conviction and courage – shows a strong sense of certainty and stands firm when appropriate</a:t>
            </a:r>
            <a:r>
              <a:rPr lang="en-US" altLang="zh-CN">
                <a:ea typeface="宋体" pitchFamily="2" charset="-122"/>
              </a:rPr>
              <a:t>, take difficult tasks</a:t>
            </a:r>
            <a:endParaRPr lang="zh-CN" altLang="en-US">
              <a:ea typeface="宋体" pitchFamily="2" charset="-122"/>
            </a:endParaRPr>
          </a:p>
          <a:p>
            <a:pPr lvl="0"/>
            <a:r>
              <a:t>	action oriented – pursues work with energy, drive, and a strong accomplishment orientation</a:t>
            </a:r>
          </a:p>
          <a:p>
            <a:pPr lvl="0"/>
          </a:p>
          <a:p>
            <a:pPr lvl="0"/>
            <a:r>
              <a:t>SLIDE TRANSISTION:</a:t>
            </a:r>
          </a:p>
          <a:p>
            <a:pPr lvl="0"/>
            <a:r>
              <a:t>Competencies - continued</a:t>
            </a:r>
          </a:p>
        </p:txBody>
      </p:sp>
      <p:sp>
        <p:nvSpPr>
          <p:cNvPr id="1052676"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F0C78966-38DA-4DC0-9A85-093A5C830EF6}" type="header">
              <a:rPr sz="1200" b="1">
                <a:latin typeface="Arial Narrow" pitchFamily="34" charset="0"/>
              </a:rPr>
              <a:t/>
            </a:fld>
            <a:endParaRPr sz="1200" b="1">
              <a:latin typeface="Arial Narrow" pitchFamily="34" charset="0"/>
            </a:endParaRPr>
          </a:p>
        </p:txBody>
      </p:sp>
      <p:sp>
        <p:nvSpPr>
          <p:cNvPr id="1052677"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9B506EA8-DC27-4EEA-B4B0-DB936372A593}" type="datetime1">
              <a:rPr sz="1200" b="1">
                <a:latin typeface="Arial Narrow" pitchFamily="34" charset="0"/>
              </a:rPr>
              <a:t>9/7/2024</a:t>
            </a:fld>
            <a:endParaRPr sz="1200" b="1">
              <a:latin typeface="Arial Narrow" pitchFamily="34" charset="0"/>
            </a:endParaRPr>
          </a:p>
        </p:txBody>
      </p:sp>
      <p:sp>
        <p:nvSpPr>
          <p:cNvPr id="1052678"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871AB976-086C-4DF9-BD17-BA60A9F52E45}" type="footer">
              <a:rPr sz="1200" b="1">
                <a:latin typeface="Arial Narrow" pitchFamily="34" charset="0"/>
              </a:rPr>
              <a:t/>
            </a:fld>
            <a:endParaRPr sz="1200" b="1">
              <a:latin typeface="Arial Narrow" pitchFamily="34" charset="0"/>
            </a:endParaRPr>
          </a:p>
        </p:txBody>
      </p:sp>
      <p:sp>
        <p:nvSpPr>
          <p:cNvPr id="1052679"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1E23168B-0781-4F02-BE66-A69D5EB27FC1}" type="slidenum">
              <a:rPr sz="1200" b="1">
                <a:latin typeface="Arial Narrow" pitchFamily="34" charset="0"/>
              </a:rPr>
              <a:t>9</a:t>
            </a:fld>
            <a:endParaRPr sz="1200" b="1">
              <a:latin typeface="Arial Narrow"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65634" name=""/>
          <p:cNvSpPr/>
          <p:nvPr>
            <p:ph type="sldImg"/>
          </p:nvPr>
        </p:nvSpPr>
        <p:spPr>
          <a:xfrm>
            <a:off x="1160462" y="703262"/>
            <a:ext cx="4689475" cy="3516312"/>
          </a:xfrm>
          <a:prstGeom prst="rect">
            <a:avLst/>
          </a:prstGeom>
          <a:noFill/>
          <a:ln>
            <a:miter lim="800000"/>
          </a:ln>
        </p:spPr>
      </p:sp>
      <p:sp>
        <p:nvSpPr>
          <p:cNvPr id="965635"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competencies</a:t>
            </a:r>
          </a:p>
          <a:p>
            <a:pPr lvl="0"/>
          </a:p>
          <a:p>
            <a:pPr lvl="0"/>
            <a:r>
              <a:t>SLIDE SCRIPT:</a:t>
            </a:r>
          </a:p>
          <a:p>
            <a:pPr lvl="0"/>
          </a:p>
          <a:p>
            <a:pPr lvl="0"/>
            <a:r>
              <a:t>Passion for Products and Technology:</a:t>
            </a:r>
          </a:p>
          <a:p>
            <a:pPr lvl="0"/>
            <a:r>
              <a:t>	technical passion and drive – seeks out and becomes immersed in the challenge of creating great software products</a:t>
            </a:r>
          </a:p>
          <a:p>
            <a:pPr lvl="0"/>
            <a:r>
              <a:t>	innovation management – thrives on leading groups to advance technology and products</a:t>
            </a:r>
          </a:p>
          <a:p>
            <a:pPr lvl="0"/>
          </a:p>
          <a:p>
            <a:pPr lvl="0"/>
            <a:r>
              <a:t>Functional/Technical knowledge/skills:</a:t>
            </a:r>
          </a:p>
          <a:p>
            <a:pPr lvl="0"/>
            <a:r>
              <a:t>	depends on individual job – explain in more detail later</a:t>
            </a:r>
          </a:p>
          <a:p>
            <a:pPr lvl="0"/>
            <a:endParaRPr lang="en-US" altLang="zh-CN">
              <a:ea typeface="宋体" pitchFamily="2" charset="-122"/>
            </a:endParaRPr>
          </a:p>
          <a:p>
            <a:pPr lvl="0"/>
            <a:r>
              <a:t>SLIDE TRANSISTION:</a:t>
            </a:r>
            <a:endParaRPr lang="en-US" altLang="zh-CN">
              <a:ea typeface="宋体" pitchFamily="2" charset="-122"/>
            </a:endParaRPr>
          </a:p>
          <a:p>
            <a:pPr lvl="0"/>
            <a:r>
              <a:rPr lang="en-US" altLang="zh-CN">
                <a:ea typeface="宋体" pitchFamily="2" charset="-122"/>
              </a:rPr>
              <a:t>competency</a:t>
            </a:r>
            <a:endParaRPr lang="en-US" altLang="zh-CN">
              <a:ea typeface="宋体" pitchFamily="2" charset="-122"/>
            </a:endParaRPr>
          </a:p>
        </p:txBody>
      </p:sp>
      <p:sp>
        <p:nvSpPr>
          <p:cNvPr id="965636"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6D9C9C1B-9580-48B9-9CE9-70FB4D944305}" type="header">
              <a:rPr sz="1200" b="1">
                <a:latin typeface="Arial Narrow" pitchFamily="34" charset="0"/>
              </a:rPr>
              <a:t/>
            </a:fld>
            <a:endParaRPr sz="1200" b="1">
              <a:latin typeface="Arial Narrow" pitchFamily="34" charset="0"/>
            </a:endParaRPr>
          </a:p>
        </p:txBody>
      </p:sp>
      <p:sp>
        <p:nvSpPr>
          <p:cNvPr id="965637"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BE0831DC-B05A-4DC1-8AC1-96A08523A148}" type="datetime1">
              <a:rPr sz="1200" b="1">
                <a:latin typeface="Arial Narrow" pitchFamily="34" charset="0"/>
              </a:rPr>
              <a:t>9/7/2024</a:t>
            </a:fld>
            <a:endParaRPr sz="1200" b="1">
              <a:latin typeface="Arial Narrow" pitchFamily="34" charset="0"/>
            </a:endParaRPr>
          </a:p>
        </p:txBody>
      </p:sp>
      <p:sp>
        <p:nvSpPr>
          <p:cNvPr id="965638"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2EDBAD6E-93D2-49AE-862B-93C173D3A19F}" type="footer">
              <a:rPr sz="1200" b="1">
                <a:latin typeface="Arial Narrow" pitchFamily="34" charset="0"/>
              </a:rPr>
              <a:t/>
            </a:fld>
            <a:endParaRPr sz="1200" b="1">
              <a:latin typeface="Arial Narrow" pitchFamily="34" charset="0"/>
            </a:endParaRPr>
          </a:p>
        </p:txBody>
      </p:sp>
      <p:sp>
        <p:nvSpPr>
          <p:cNvPr id="965639"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F69E6242-683C-4244-8AD9-D4A807041B1A}" type="slidenum">
              <a:rPr sz="1200" b="1">
                <a:latin typeface="Arial Narrow" pitchFamily="34" charset="0"/>
              </a:rPr>
              <a:t>10</a:t>
            </a:fld>
            <a:endParaRPr sz="1200" b="1">
              <a:latin typeface="Arial Narrow"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77922" name=""/>
          <p:cNvSpPr/>
          <p:nvPr>
            <p:ph type="sldImg"/>
          </p:nvPr>
        </p:nvSpPr>
        <p:spPr>
          <a:xfrm>
            <a:off x="1160462" y="703262"/>
            <a:ext cx="4689475" cy="3516312"/>
          </a:xfrm>
          <a:prstGeom prst="rect">
            <a:avLst/>
          </a:prstGeom>
          <a:noFill/>
          <a:ln>
            <a:miter lim="800000"/>
          </a:ln>
        </p:spPr>
      </p:sp>
      <p:sp>
        <p:nvSpPr>
          <p:cNvPr id="977923"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What we will cover next.</a:t>
            </a:r>
          </a:p>
          <a:p/>
          <a:p>
            <a:pPr lvl="0"/>
            <a:r>
              <a:t>SLIDE SCRIPT:</a:t>
            </a:r>
          </a:p>
          <a:p>
            <a:pPr lvl="0"/>
            <a:r>
              <a:t>Next we will get into the core of this session – interview and make decision.</a:t>
            </a:r>
          </a:p>
          <a:p/>
          <a:p>
            <a:pPr lvl="0"/>
            <a:r>
              <a:t>SLIDE TRANSISTION:</a:t>
            </a:r>
          </a:p>
          <a:p>
            <a:pPr lvl="0"/>
            <a:r>
              <a:t>Prepare for Interview</a:t>
            </a:r>
          </a:p>
        </p:txBody>
      </p:sp>
      <p:sp>
        <p:nvSpPr>
          <p:cNvPr id="977924"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3AF211EB-2EBC-4989-BDE4-3435FAA1FCB8}" type="header">
              <a:rPr sz="1200" b="1">
                <a:latin typeface="Arial Narrow" pitchFamily="34" charset="0"/>
              </a:rPr>
              <a:t/>
            </a:fld>
            <a:endParaRPr sz="1200" b="1">
              <a:latin typeface="Arial Narrow" pitchFamily="34" charset="0"/>
            </a:endParaRPr>
          </a:p>
        </p:txBody>
      </p:sp>
      <p:sp>
        <p:nvSpPr>
          <p:cNvPr id="977925"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A820AC16-8125-4285-9727-8FB4568D2E26}" type="datetime1">
              <a:rPr sz="1200" b="1">
                <a:latin typeface="Arial Narrow" pitchFamily="34" charset="0"/>
              </a:rPr>
              <a:t>9/7/2024</a:t>
            </a:fld>
            <a:endParaRPr sz="1200" b="1">
              <a:latin typeface="Arial Narrow" pitchFamily="34" charset="0"/>
            </a:endParaRPr>
          </a:p>
        </p:txBody>
      </p:sp>
      <p:sp>
        <p:nvSpPr>
          <p:cNvPr id="977926"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BD878EA9-C804-41B7-BA5D-AA9AE20C271D}" type="footer">
              <a:rPr sz="1200" b="1">
                <a:latin typeface="Arial Narrow" pitchFamily="34" charset="0"/>
              </a:rPr>
              <a:t/>
            </a:fld>
            <a:endParaRPr sz="1200" b="1">
              <a:latin typeface="Arial Narrow" pitchFamily="34" charset="0"/>
            </a:endParaRPr>
          </a:p>
        </p:txBody>
      </p:sp>
      <p:sp>
        <p:nvSpPr>
          <p:cNvPr id="977927"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ADFEF64F-F7EB-4108-BFC9-FEE529E33065}" type="slidenum">
              <a:rPr sz="1200" b="1">
                <a:latin typeface="Arial Narrow" pitchFamily="34" charset="0"/>
              </a:rPr>
              <a:t>11</a:t>
            </a:fld>
            <a:endParaRPr sz="1200" b="1">
              <a:latin typeface="Arial Narrow"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0386" name=""/>
          <p:cNvSpPr/>
          <p:nvPr>
            <p:ph type="sldImg"/>
          </p:nvPr>
        </p:nvSpPr>
        <p:spPr>
          <a:xfrm>
            <a:off x="1160462" y="703262"/>
            <a:ext cx="4689475" cy="3516312"/>
          </a:xfrm>
          <a:prstGeom prst="rect">
            <a:avLst/>
          </a:prstGeom>
          <a:noFill/>
          <a:ln>
            <a:miter lim="800000"/>
          </a:ln>
        </p:spPr>
      </p:sp>
      <p:sp>
        <p:nvSpPr>
          <p:cNvPr id="1040387"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PM</a:t>
            </a:r>
            <a:endParaRPr lang="zh-CN" altLang="en-US">
              <a:ea typeface="宋体" pitchFamily="2" charset="-122"/>
            </a:endParaRPr>
          </a:p>
          <a:p>
            <a:pPr lvl="0"/>
            <a:endParaRPr lang="zh-CN" altLang="en-US">
              <a:solidFill>
                <a:schemeClr val="tx2"/>
              </a:solidFill>
              <a:ea typeface="宋体" pitchFamily="2" charset="-122"/>
            </a:endParaRPr>
          </a:p>
          <a:p>
            <a:pPr lvl="0"/>
            <a:r>
              <a:t>SLIDE SCRIPT:</a:t>
            </a:r>
          </a:p>
          <a:p>
            <a:pPr lvl="0"/>
          </a:p>
          <a:p>
            <a:pPr lvl="0"/>
            <a:r>
              <a:t>Program Manager</a:t>
            </a:r>
            <a:r>
              <a:rPr lang="en-US" altLang="zh-CN">
                <a:ea typeface="宋体" pitchFamily="2" charset="-122"/>
              </a:rPr>
              <a:t> – manage project functions/features and general availability.</a:t>
            </a:r>
            <a:endParaRPr lang="en-US" altLang="zh-CN">
              <a:ea typeface="宋体" pitchFamily="2" charset="-122"/>
            </a:endParaRPr>
          </a:p>
          <a:p>
            <a:pPr lvl="0"/>
            <a:endParaRPr lang="en-US" altLang="zh-CN">
              <a:ea typeface="宋体" pitchFamily="2" charset="-122"/>
            </a:endParaRPr>
          </a:p>
          <a:p>
            <a:pPr lvl="0"/>
            <a:r>
              <a:rPr lang="en-US" altLang="zh-CN">
                <a:ea typeface="宋体" pitchFamily="2" charset="-122"/>
              </a:rPr>
              <a:t>PMs should have the following characteristics: explain the slides</a:t>
            </a:r>
            <a:endParaRPr lang="zh-CN" altLang="en-US">
              <a:ea typeface="宋体" pitchFamily="2" charset="-122"/>
            </a:endParaRPr>
          </a:p>
          <a:p>
            <a:pPr lvl="0"/>
            <a:endParaRPr lang="en-US" altLang="zh-CN">
              <a:ea typeface="宋体" pitchFamily="2" charset="-122"/>
            </a:endParaRPr>
          </a:p>
          <a:p>
            <a:pPr lvl="0"/>
            <a:r>
              <a:t>For example, my group PM, hard work (mid night), always thinking of problems and solutions, technically knowledgable, tradeoff and defind, almost everyone knows him</a:t>
            </a:r>
          </a:p>
          <a:p>
            <a:pPr lvl="0"/>
          </a:p>
          <a:p>
            <a:pPr lvl="0"/>
            <a:r>
              <a:t>SLIDE TRANSISTION:</a:t>
            </a:r>
          </a:p>
          <a:p>
            <a:pPr lvl="0"/>
            <a:r>
              <a:t>SDE</a:t>
            </a:r>
          </a:p>
        </p:txBody>
      </p:sp>
      <p:sp>
        <p:nvSpPr>
          <p:cNvPr id="1040388"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FA934F74-489C-435B-A926-E730CEB38A14}" type="header">
              <a:rPr sz="1200" b="1">
                <a:latin typeface="Arial Narrow" pitchFamily="34" charset="0"/>
              </a:rPr>
              <a:t/>
            </a:fld>
            <a:endParaRPr sz="1200" b="1">
              <a:latin typeface="Arial Narrow" pitchFamily="34" charset="0"/>
            </a:endParaRPr>
          </a:p>
        </p:txBody>
      </p:sp>
      <p:sp>
        <p:nvSpPr>
          <p:cNvPr id="1040389"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B9FDD485-9D40-4FF5-83EE-7BCDDCA7B3E0}" type="datetime1">
              <a:rPr sz="1200" b="1">
                <a:latin typeface="Arial Narrow" pitchFamily="34" charset="0"/>
              </a:rPr>
              <a:t>9/7/2024</a:t>
            </a:fld>
            <a:endParaRPr sz="1200" b="1">
              <a:latin typeface="Arial Narrow" pitchFamily="34" charset="0"/>
            </a:endParaRPr>
          </a:p>
        </p:txBody>
      </p:sp>
      <p:sp>
        <p:nvSpPr>
          <p:cNvPr id="1040390"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40BA6C5B-85C6-432E-9DDC-84E056C0E923}" type="footer">
              <a:rPr sz="1200" b="1">
                <a:latin typeface="Arial Narrow" pitchFamily="34" charset="0"/>
              </a:rPr>
              <a:t/>
            </a:fld>
            <a:endParaRPr sz="1200" b="1">
              <a:latin typeface="Arial Narrow" pitchFamily="34" charset="0"/>
            </a:endParaRPr>
          </a:p>
        </p:txBody>
      </p:sp>
      <p:sp>
        <p:nvSpPr>
          <p:cNvPr id="1040391"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300C5FD9-A72B-4270-9378-0663101CEFA0}" type="slidenum">
              <a:rPr sz="1200" b="1">
                <a:latin typeface="Arial Narrow" pitchFamily="34" charset="0"/>
              </a:rPr>
              <a:t>12</a:t>
            </a:fld>
            <a:endParaRPr sz="1200" b="1">
              <a:latin typeface="Arial Narrow"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4482" name=""/>
          <p:cNvSpPr/>
          <p:nvPr>
            <p:ph type="sldImg"/>
          </p:nvPr>
        </p:nvSpPr>
        <p:spPr>
          <a:xfrm>
            <a:off x="1160462" y="703262"/>
            <a:ext cx="4689475" cy="3516312"/>
          </a:xfrm>
          <a:prstGeom prst="rect">
            <a:avLst/>
          </a:prstGeom>
          <a:noFill/>
          <a:ln>
            <a:miter lim="800000"/>
          </a:ln>
        </p:spPr>
      </p:sp>
      <p:sp>
        <p:nvSpPr>
          <p:cNvPr id="1044483"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STE</a:t>
            </a:r>
          </a:p>
          <a:p>
            <a:pPr lvl="0"/>
            <a:endParaRPr lang="en-US" altLang="zh-CN">
              <a:ea typeface="宋体" pitchFamily="2" charset="-122"/>
            </a:endParaRPr>
          </a:p>
          <a:p>
            <a:pPr lvl="0"/>
            <a:r>
              <a:t>SLIDE SCRIPT:</a:t>
            </a:r>
          </a:p>
          <a:p>
            <a:pPr lvl="0"/>
          </a:p>
          <a:p>
            <a:pPr lvl="0"/>
            <a:r>
              <a:t>Software Test Engineer – test and measure product quality (by using the product or writing test code). The key characteristics:</a:t>
            </a:r>
            <a:endParaRPr lang="zh-CN" altLang="en-US">
              <a:ea typeface="宋体" pitchFamily="2" charset="-122"/>
            </a:endParaRPr>
          </a:p>
          <a:p>
            <a:pPr lvl="0"/>
          </a:p>
          <a:p>
            <a:pPr lvl="0"/>
            <a:r>
              <a:t>SLIDE TRANSISTION:</a:t>
            </a:r>
          </a:p>
          <a:p>
            <a:pPr lvl="0"/>
            <a:r>
              <a:t>Prepare for interview</a:t>
            </a:r>
          </a:p>
        </p:txBody>
      </p:sp>
      <p:sp>
        <p:nvSpPr>
          <p:cNvPr id="1044484"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670F2BA9-A249-4651-8B92-A165D954008C}" type="header">
              <a:rPr sz="1200" b="1">
                <a:latin typeface="Arial Narrow" pitchFamily="34" charset="0"/>
              </a:rPr>
              <a:t/>
            </a:fld>
            <a:endParaRPr sz="1200" b="1">
              <a:latin typeface="Arial Narrow" pitchFamily="34" charset="0"/>
            </a:endParaRPr>
          </a:p>
        </p:txBody>
      </p:sp>
      <p:sp>
        <p:nvSpPr>
          <p:cNvPr id="1044485"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408AD9BC-B3A0-4824-9786-C6B91AE4EBA9}" type="datetime1">
              <a:rPr sz="1200" b="1">
                <a:latin typeface="Arial Narrow" pitchFamily="34" charset="0"/>
              </a:rPr>
              <a:t>9/7/2024</a:t>
            </a:fld>
            <a:endParaRPr sz="1200" b="1">
              <a:latin typeface="Arial Narrow" pitchFamily="34" charset="0"/>
            </a:endParaRPr>
          </a:p>
        </p:txBody>
      </p:sp>
      <p:sp>
        <p:nvSpPr>
          <p:cNvPr id="1044486"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F1EEE0B1-76F6-4317-8B96-6B8D375C2FDB}" type="footer">
              <a:rPr sz="1200" b="1">
                <a:latin typeface="Arial Narrow" pitchFamily="34" charset="0"/>
              </a:rPr>
              <a:t/>
            </a:fld>
            <a:endParaRPr sz="1200" b="1">
              <a:latin typeface="Arial Narrow" pitchFamily="34" charset="0"/>
            </a:endParaRPr>
          </a:p>
        </p:txBody>
      </p:sp>
      <p:sp>
        <p:nvSpPr>
          <p:cNvPr id="1044487"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647A5940-2FFE-456C-A02E-1F402BDE6D3D}" type="slidenum">
              <a:rPr sz="1200" b="1">
                <a:latin typeface="Arial Narrow" pitchFamily="34" charset="0"/>
              </a:rPr>
              <a:t>13</a:t>
            </a:fld>
            <a:endParaRPr sz="1200" b="1">
              <a:latin typeface="Arial Narrow"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69058" name=""/>
          <p:cNvSpPr/>
          <p:nvPr>
            <p:ph type="sldImg"/>
          </p:nvPr>
        </p:nvSpPr>
        <p:spPr>
          <a:xfrm>
            <a:off x="1160462" y="703262"/>
            <a:ext cx="4689475" cy="3516312"/>
          </a:xfrm>
          <a:prstGeom prst="rect">
            <a:avLst/>
          </a:prstGeom>
          <a:noFill/>
          <a:ln>
            <a:miter lim="800000"/>
          </a:ln>
        </p:spPr>
      </p:sp>
      <p:sp>
        <p:nvSpPr>
          <p:cNvPr id="1069059"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Prepare for Interview</a:t>
            </a:r>
            <a:endParaRPr lang="zh-CN" altLang="en-US">
              <a:ea typeface="宋体" pitchFamily="2" charset="-122"/>
            </a:endParaRPr>
          </a:p>
          <a:p>
            <a:pPr lvl="0"/>
            <a:endParaRPr lang="en-US" altLang="zh-CN">
              <a:ea typeface="宋体" pitchFamily="2" charset="-122"/>
            </a:endParaRPr>
          </a:p>
          <a:p>
            <a:pPr lvl="0"/>
            <a:r>
              <a:t>SLIDE SCRIPT:</a:t>
            </a:r>
          </a:p>
          <a:p>
            <a:pPr lvl="0"/>
            <a:r>
              <a:t>A good successful interview must be prepared, for both interviewers and candidates. So what should we, as interviewers, prepare before the interview?</a:t>
            </a:r>
          </a:p>
          <a:p>
            <a:pPr lvl="0"/>
          </a:p>
          <a:p>
            <a:pPr lvl="0"/>
            <a:r>
              <a:t>The coordinator should clarify your interview strategy/competency requirement and what kind of feedback you expect from your interview team. This will help interviewers target their interview questions. In Microsoft, all interviewers must send feedback along with hire/no hire decision, recommended job level, and strength/weakness analysis to all people in the interview loop. Depends on the job description, different strategies may be applied.</a:t>
            </a:r>
          </a:p>
          <a:p>
            <a:pPr lvl="0"/>
          </a:p>
          <a:p>
            <a:pPr lvl="0"/>
            <a:r>
              <a:t>should have the job description (with minimum requirement) and candidate’s resume before the interview, and understand the project vision/goal.</a:t>
            </a:r>
          </a:p>
          <a:p>
            <a:pPr lvl="0"/>
          </a:p>
          <a:p>
            <a:pPr lvl="0"/>
            <a:r>
              <a:t>should read details in the resume and prepare questions for past experience or skill sets. The questions could include details for previous project design, technologies and poking on areas that are not clear. This will help to know if he/she really understands the technology and how much he/she has been involved in the previous projects.</a:t>
            </a:r>
          </a:p>
          <a:p>
            <a:pPr lvl="0"/>
          </a:p>
          <a:p>
            <a:pPr lvl="0"/>
            <a:r>
              <a:t>SLIDE TRANSISTION:</a:t>
            </a:r>
          </a:p>
          <a:p>
            <a:pPr lvl="0"/>
            <a:r>
              <a:t>depends on individual jobs, questions may vary to different focuses. I will use product team jobs (PM/SDE/STE) and provide some interview sample questions in the next few slides.</a:t>
            </a:r>
          </a:p>
          <a:p>
            <a:pPr lvl="0"/>
          </a:p>
        </p:txBody>
      </p:sp>
      <p:sp>
        <p:nvSpPr>
          <p:cNvPr id="1069060"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DC5EDB0F-90D1-48AF-9924-F8F9CDA998AE}" type="header">
              <a:rPr sz="1200" b="1">
                <a:latin typeface="Arial Narrow" pitchFamily="34" charset="0"/>
              </a:rPr>
              <a:t/>
            </a:fld>
            <a:endParaRPr sz="1200" b="1">
              <a:latin typeface="Arial Narrow" pitchFamily="34" charset="0"/>
            </a:endParaRPr>
          </a:p>
        </p:txBody>
      </p:sp>
      <p:sp>
        <p:nvSpPr>
          <p:cNvPr id="1069061"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B8131BB7-9E7A-453B-8B40-A25AB4F0BF69}" type="datetime1">
              <a:rPr sz="1200" b="1">
                <a:latin typeface="Arial Narrow" pitchFamily="34" charset="0"/>
              </a:rPr>
              <a:t>9/7/2024</a:t>
            </a:fld>
            <a:endParaRPr sz="1200" b="1">
              <a:latin typeface="Arial Narrow" pitchFamily="34" charset="0"/>
            </a:endParaRPr>
          </a:p>
        </p:txBody>
      </p:sp>
      <p:sp>
        <p:nvSpPr>
          <p:cNvPr id="1069062"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91DA9556-94AB-4D07-B72D-167EC919D0B8}" type="footer">
              <a:rPr sz="1200" b="1">
                <a:latin typeface="Arial Narrow" pitchFamily="34" charset="0"/>
              </a:rPr>
              <a:t/>
            </a:fld>
            <a:endParaRPr sz="1200" b="1">
              <a:latin typeface="Arial Narrow" pitchFamily="34" charset="0"/>
            </a:endParaRPr>
          </a:p>
        </p:txBody>
      </p:sp>
      <p:sp>
        <p:nvSpPr>
          <p:cNvPr id="1069063"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96011764-77FB-4F81-A5D1-7D169E7E3B01}" type="slidenum">
              <a:rPr sz="1200" b="1">
                <a:latin typeface="Arial Narrow" pitchFamily="34" charset="0"/>
              </a:rPr>
              <a:t>14</a:t>
            </a:fld>
            <a:endParaRPr sz="1200" b="1">
              <a:latin typeface="Arial Narrow"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06594" name=""/>
          <p:cNvSpPr/>
          <p:nvPr>
            <p:ph type="sldImg"/>
          </p:nvPr>
        </p:nvSpPr>
        <p:spPr>
          <a:xfrm>
            <a:off x="1160462" y="703262"/>
            <a:ext cx="4689475" cy="3516312"/>
          </a:xfrm>
          <a:prstGeom prst="rect">
            <a:avLst/>
          </a:prstGeom>
          <a:noFill/>
          <a:ln>
            <a:miter lim="800000"/>
          </a:ln>
        </p:spPr>
      </p:sp>
      <p:sp>
        <p:nvSpPr>
          <p:cNvPr id="1006595"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rPr sz="1600"/>
              <a:t>KEY MESSAGE:  Interview question samples for SDE</a:t>
            </a:r>
            <a:endParaRPr lang="zh-CN" altLang="en-US" sz="1600">
              <a:ea typeface="宋体" pitchFamily="2" charset="-122"/>
            </a:endParaRPr>
          </a:p>
          <a:p>
            <a:pPr lvl="0"/>
            <a:endParaRPr sz="1600"/>
          </a:p>
          <a:p>
            <a:pPr lvl="0"/>
            <a:r>
              <a:rPr sz="1600"/>
              <a:t>SLIDE SCRIPT:</a:t>
            </a:r>
            <a:endParaRPr sz="1600"/>
          </a:p>
          <a:p>
            <a:pPr lvl="0"/>
            <a:r>
              <a:rPr lang="en-US" altLang="zh-CN" sz="1600">
                <a:ea typeface="宋体" pitchFamily="2" charset="-122"/>
              </a:rPr>
              <a:t>Key points:</a:t>
            </a:r>
            <a:endParaRPr lang="en-US" altLang="zh-CN" sz="1600">
              <a:ea typeface="宋体" pitchFamily="2" charset="-122"/>
            </a:endParaRPr>
          </a:p>
          <a:p>
            <a:pPr lvl="0"/>
            <a:endParaRPr lang="en-US" altLang="zh-CN" sz="1600">
              <a:ea typeface="宋体" pitchFamily="2" charset="-122"/>
            </a:endParaRPr>
          </a:p>
          <a:p>
            <a:pPr lvl="0"/>
            <a:r>
              <a:rPr lang="en-US" altLang="zh-CN" sz="1600">
                <a:ea typeface="宋体" pitchFamily="2" charset="-122"/>
              </a:rPr>
              <a:t>Clarify questions before start</a:t>
            </a:r>
            <a:endParaRPr lang="en-US" altLang="zh-CN" sz="1600">
              <a:ea typeface="宋体" pitchFamily="2" charset="-122"/>
            </a:endParaRPr>
          </a:p>
          <a:p>
            <a:pPr lvl="0"/>
            <a:r>
              <a:rPr lang="en-US" altLang="zh-CN" sz="1600">
                <a:ea typeface="宋体" pitchFamily="2" charset="-122"/>
              </a:rPr>
              <a:t>Basic understanding about pointers, bits, trees, lists</a:t>
            </a:r>
            <a:endParaRPr lang="en-US" altLang="zh-CN" sz="1600">
              <a:ea typeface="宋体" pitchFamily="2" charset="-122"/>
            </a:endParaRPr>
          </a:p>
          <a:p>
            <a:pPr lvl="0"/>
            <a:r>
              <a:rPr lang="en-US" altLang="zh-CN" sz="1600">
                <a:ea typeface="宋体" pitchFamily="2" charset="-122"/>
              </a:rPr>
              <a:t>Consider variations</a:t>
            </a:r>
            <a:endParaRPr lang="en-US" altLang="zh-CN" sz="1600">
              <a:ea typeface="宋体" pitchFamily="2" charset="-122"/>
            </a:endParaRPr>
          </a:p>
          <a:p>
            <a:pPr lvl="0"/>
            <a:r>
              <a:rPr lang="en-US" altLang="zh-CN" sz="1600">
                <a:ea typeface="宋体" pitchFamily="2" charset="-122"/>
              </a:rPr>
              <a:t>Need think through but also need work (stop designing, go coding)</a:t>
            </a:r>
            <a:endParaRPr lang="en-US" altLang="zh-CN" sz="1600">
              <a:ea typeface="宋体" pitchFamily="2" charset="-122"/>
            </a:endParaRPr>
          </a:p>
          <a:p>
            <a:pPr lvl="0"/>
            <a:r>
              <a:rPr lang="en-US" altLang="zh-CN" sz="1600">
                <a:ea typeface="宋体" pitchFamily="2" charset="-122"/>
              </a:rPr>
              <a:t>Multiple solutions - optimize, no solutions</a:t>
            </a:r>
            <a:endParaRPr lang="en-US" altLang="zh-CN" sz="1600">
              <a:ea typeface="宋体" pitchFamily="2" charset="-122"/>
            </a:endParaRPr>
          </a:p>
          <a:p>
            <a:pPr lvl="0"/>
            <a:endParaRPr lang="en-US" altLang="zh-CN" sz="1600">
              <a:ea typeface="宋体" pitchFamily="2" charset="-122"/>
            </a:endParaRPr>
          </a:p>
          <a:p>
            <a:pPr lvl="0"/>
            <a:endParaRPr sz="1600"/>
          </a:p>
          <a:p>
            <a:pPr lvl="0"/>
            <a:r>
              <a:rPr sz="1600"/>
              <a:t>SLIDE TRANSISTION:</a:t>
            </a:r>
            <a:endParaRPr sz="1600"/>
          </a:p>
          <a:p>
            <a:pPr lvl="0"/>
            <a:r>
              <a:rPr sz="1600"/>
              <a:t>SDE/T, STE questions</a:t>
            </a:r>
            <a:endParaRPr sz="1600"/>
          </a:p>
          <a:p>
            <a:pPr lvl="0"/>
            <a:endParaRPr sz="1600"/>
          </a:p>
        </p:txBody>
      </p:sp>
      <p:sp>
        <p:nvSpPr>
          <p:cNvPr id="1006596"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068ADED4-5A27-492F-AF88-0F13CEF80881}" type="header">
              <a:rPr sz="1200" b="1">
                <a:latin typeface="Arial Narrow" pitchFamily="34" charset="0"/>
              </a:rPr>
              <a:t/>
            </a:fld>
            <a:endParaRPr sz="1200" b="1">
              <a:latin typeface="Arial Narrow" pitchFamily="34" charset="0"/>
            </a:endParaRPr>
          </a:p>
        </p:txBody>
      </p:sp>
      <p:sp>
        <p:nvSpPr>
          <p:cNvPr id="1006597"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9A02D620-DCC2-4D26-B76E-5B4B7338311F}" type="datetime1">
              <a:rPr sz="1200" b="1">
                <a:latin typeface="Arial Narrow" pitchFamily="34" charset="0"/>
              </a:rPr>
              <a:t>9/7/2024</a:t>
            </a:fld>
            <a:endParaRPr sz="1200" b="1">
              <a:latin typeface="Arial Narrow" pitchFamily="34" charset="0"/>
            </a:endParaRPr>
          </a:p>
        </p:txBody>
      </p:sp>
      <p:sp>
        <p:nvSpPr>
          <p:cNvPr id="1006598"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86B8BC66-E4E4-4B8A-B2D0-06441F721500}" type="footer">
              <a:rPr sz="1200" b="1">
                <a:latin typeface="Arial Narrow" pitchFamily="34" charset="0"/>
              </a:rPr>
              <a:t/>
            </a:fld>
            <a:endParaRPr sz="1200" b="1">
              <a:latin typeface="Arial Narrow" pitchFamily="34" charset="0"/>
            </a:endParaRPr>
          </a:p>
        </p:txBody>
      </p:sp>
      <p:sp>
        <p:nvSpPr>
          <p:cNvPr id="1006599"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F149671F-BB02-4FF9-842A-B7622B17C4EC}" type="slidenum">
              <a:rPr sz="1200" b="1">
                <a:latin typeface="Arial Narrow" pitchFamily="34" charset="0"/>
              </a:rPr>
              <a:t>15</a:t>
            </a:fld>
            <a:endParaRPr sz="1200" b="1">
              <a:latin typeface="Arial Narrow"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62914" name=""/>
          <p:cNvSpPr/>
          <p:nvPr>
            <p:ph type="sldImg"/>
          </p:nvPr>
        </p:nvSpPr>
        <p:spPr>
          <a:xfrm>
            <a:off x="1160462" y="703262"/>
            <a:ext cx="4689475" cy="3516312"/>
          </a:xfrm>
          <a:prstGeom prst="rect">
            <a:avLst/>
          </a:prstGeom>
          <a:noFill/>
          <a:ln>
            <a:miter lim="800000"/>
          </a:ln>
        </p:spPr>
      </p:sp>
      <p:sp>
        <p:nvSpPr>
          <p:cNvPr id="1062915"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Interview samples for SDET/STE</a:t>
            </a:r>
            <a:endParaRPr lang="zh-CN" altLang="en-US">
              <a:ea typeface="宋体" pitchFamily="2" charset="-122"/>
            </a:endParaRPr>
          </a:p>
          <a:p>
            <a:pPr lvl="0"/>
          </a:p>
          <a:p>
            <a:pPr lvl="0"/>
            <a:r>
              <a:t>SLIDE SCRIPT:</a:t>
            </a:r>
          </a:p>
          <a:p>
            <a:pPr lvl="0"/>
            <a:endParaRPr lang="zh-CN" altLang="en-US">
              <a:ea typeface="宋体" pitchFamily="2" charset="-122"/>
            </a:endParaRPr>
          </a:p>
          <a:p>
            <a:pPr lvl="0"/>
            <a:r>
              <a:rPr lang="en-US" altLang="zh-CN">
                <a:ea typeface="宋体" pitchFamily="2" charset="-122"/>
              </a:rPr>
              <a:t>Let’s take 10 minutes break and come back to conduct interview</a:t>
            </a:r>
            <a:endParaRPr lang="en-US" altLang="zh-CN">
              <a:ea typeface="宋体" pitchFamily="2" charset="-122"/>
            </a:endParaRPr>
          </a:p>
          <a:p>
            <a:pPr lvl="0"/>
            <a:endParaRPr lang="en-US" altLang="zh-CN">
              <a:ea typeface="宋体" pitchFamily="2" charset="-122"/>
            </a:endParaRPr>
          </a:p>
          <a:p>
            <a:pPr lvl="0"/>
            <a:r>
              <a:t>SLIDE TRANSISTION:</a:t>
            </a:r>
          </a:p>
          <a:p>
            <a:pPr lvl="0"/>
            <a:r>
              <a:t>Conduct Interview</a:t>
            </a:r>
          </a:p>
        </p:txBody>
      </p:sp>
      <p:sp>
        <p:nvSpPr>
          <p:cNvPr id="1062916"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9786EC25-0334-48D2-9072-F3FEDEE75787}" type="header">
              <a:rPr sz="1200" b="1">
                <a:latin typeface="Arial Narrow" pitchFamily="34" charset="0"/>
              </a:rPr>
              <a:t/>
            </a:fld>
            <a:endParaRPr sz="1200" b="1">
              <a:latin typeface="Arial Narrow" pitchFamily="34" charset="0"/>
            </a:endParaRPr>
          </a:p>
        </p:txBody>
      </p:sp>
      <p:sp>
        <p:nvSpPr>
          <p:cNvPr id="1062917"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A699BDC7-B070-4FB0-B887-0F98513EAA4E}" type="datetime1">
              <a:rPr sz="1200" b="1">
                <a:latin typeface="Arial Narrow" pitchFamily="34" charset="0"/>
              </a:rPr>
              <a:t>9/7/2024</a:t>
            </a:fld>
            <a:endParaRPr sz="1200" b="1">
              <a:latin typeface="Arial Narrow" pitchFamily="34" charset="0"/>
            </a:endParaRPr>
          </a:p>
        </p:txBody>
      </p:sp>
      <p:sp>
        <p:nvSpPr>
          <p:cNvPr id="1062918"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89BF23C9-3422-4EF2-89A3-39F8D4968990}" type="footer">
              <a:rPr sz="1200" b="1">
                <a:latin typeface="Arial Narrow" pitchFamily="34" charset="0"/>
              </a:rPr>
              <a:t/>
            </a:fld>
            <a:endParaRPr sz="1200" b="1">
              <a:latin typeface="Arial Narrow" pitchFamily="34" charset="0"/>
            </a:endParaRPr>
          </a:p>
        </p:txBody>
      </p:sp>
      <p:sp>
        <p:nvSpPr>
          <p:cNvPr id="1062919"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F6F42FD5-58D9-4005-BA1E-168E72B85253}" type="slidenum">
              <a:rPr sz="1200" b="1">
                <a:latin typeface="Arial Narrow" pitchFamily="34" charset="0"/>
              </a:rPr>
              <a:t>16</a:t>
            </a:fld>
            <a:endParaRPr sz="1200" b="1">
              <a:latin typeface="Arial Narrow"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64962" name=""/>
          <p:cNvSpPr/>
          <p:nvPr>
            <p:ph type="sldImg"/>
          </p:nvPr>
        </p:nvSpPr>
        <p:spPr>
          <a:xfrm>
            <a:off x="1160462" y="703262"/>
            <a:ext cx="4689475" cy="3516312"/>
          </a:xfrm>
          <a:prstGeom prst="rect">
            <a:avLst/>
          </a:prstGeom>
          <a:noFill/>
          <a:ln>
            <a:miter lim="800000"/>
          </a:ln>
        </p:spPr>
      </p:sp>
      <p:sp>
        <p:nvSpPr>
          <p:cNvPr id="1064963"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Make decision</a:t>
            </a:r>
            <a:endParaRPr lang="zh-CN" altLang="en-US">
              <a:ea typeface="宋体" pitchFamily="2" charset="-122"/>
            </a:endParaRPr>
          </a:p>
          <a:p>
            <a:pPr lvl="0"/>
          </a:p>
          <a:p>
            <a:pPr lvl="0"/>
            <a:r>
              <a:t>SLIDE SCRIPT:</a:t>
            </a:r>
          </a:p>
          <a:p>
            <a:pPr lvl="0"/>
          </a:p>
          <a:p>
            <a:pPr lvl="0"/>
            <a:r>
              <a:t>After interview, the recruiter called me that night when I felt very depressed. She told me that I was hired and my level was low 11 (middle). At that time I didn’t quite understand what the level means and how I was put in the level. After staying in Microsoft for so many years and involved in the hiring process, I think I knew why I was put on the level. So how do we make hiring decision?</a:t>
            </a:r>
          </a:p>
          <a:p>
            <a:pPr lvl="0"/>
          </a:p>
          <a:p>
            <a:pPr lvl="0"/>
            <a:r>
              <a:t>SLIDE TRANSISTION:</a:t>
            </a:r>
            <a:endParaRPr lang="en-US" altLang="zh-CN">
              <a:ea typeface="宋体" pitchFamily="2" charset="-122"/>
            </a:endParaRPr>
          </a:p>
          <a:p>
            <a:pPr lvl="0"/>
            <a:r>
              <a:rPr lang="en-US" altLang="zh-CN">
                <a:ea typeface="宋体" pitchFamily="2" charset="-122"/>
              </a:rPr>
              <a:t>Making decision</a:t>
            </a:r>
            <a:endParaRPr lang="zh-CN" altLang="en-US">
              <a:ea typeface="宋体" pitchFamily="2" charset="-122"/>
            </a:endParaRPr>
          </a:p>
        </p:txBody>
      </p:sp>
      <p:sp>
        <p:nvSpPr>
          <p:cNvPr id="1064964"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9200B7BD-9D74-463D-B1B1-D70CBBDAEE85}" type="header">
              <a:rPr sz="1200" b="1">
                <a:latin typeface="Arial Narrow" pitchFamily="34" charset="0"/>
              </a:rPr>
              <a:t/>
            </a:fld>
            <a:endParaRPr sz="1200" b="1">
              <a:latin typeface="Arial Narrow" pitchFamily="34" charset="0"/>
            </a:endParaRPr>
          </a:p>
        </p:txBody>
      </p:sp>
      <p:sp>
        <p:nvSpPr>
          <p:cNvPr id="1064965"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A82DC0A2-9C1F-483A-9E07-ADD93D39FD70}" type="datetime1">
              <a:rPr sz="1200" b="1">
                <a:latin typeface="Arial Narrow" pitchFamily="34" charset="0"/>
              </a:rPr>
              <a:t>9/7/2024</a:t>
            </a:fld>
            <a:endParaRPr sz="1200" b="1">
              <a:latin typeface="Arial Narrow" pitchFamily="34" charset="0"/>
            </a:endParaRPr>
          </a:p>
        </p:txBody>
      </p:sp>
      <p:sp>
        <p:nvSpPr>
          <p:cNvPr id="1064966"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F7C6DF68-B9DD-442C-ADA0-854E0D8C5A90}" type="footer">
              <a:rPr sz="1200" b="1">
                <a:latin typeface="Arial Narrow" pitchFamily="34" charset="0"/>
              </a:rPr>
              <a:t/>
            </a:fld>
            <a:endParaRPr sz="1200" b="1">
              <a:latin typeface="Arial Narrow" pitchFamily="34" charset="0"/>
            </a:endParaRPr>
          </a:p>
        </p:txBody>
      </p:sp>
      <p:sp>
        <p:nvSpPr>
          <p:cNvPr id="1064967"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21EA2564-BA74-414C-A05A-043847BE9FB3}" type="slidenum">
              <a:rPr sz="1200" b="1">
                <a:latin typeface="Arial Narrow" pitchFamily="34" charset="0"/>
              </a:rPr>
              <a:t>17</a:t>
            </a:fld>
            <a:endParaRPr sz="1200" b="1">
              <a:latin typeface="Arial Narrow"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19906" name=""/>
          <p:cNvSpPr/>
          <p:nvPr>
            <p:ph type="sldImg"/>
          </p:nvPr>
        </p:nvSpPr>
        <p:spPr>
          <a:xfrm>
            <a:off x="1160462" y="703262"/>
            <a:ext cx="4689475" cy="3516312"/>
          </a:xfrm>
          <a:prstGeom prst="rect">
            <a:avLst/>
          </a:prstGeom>
          <a:noFill/>
          <a:ln>
            <a:miter lim="800000"/>
          </a:ln>
        </p:spPr>
      </p:sp>
      <p:sp>
        <p:nvSpPr>
          <p:cNvPr id="1019907"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Making decision #1</a:t>
            </a:r>
            <a:endParaRPr lang="zh-CN" altLang="en-US">
              <a:ea typeface="宋体" pitchFamily="2" charset="-122"/>
            </a:endParaRPr>
          </a:p>
          <a:p>
            <a:pPr lvl="0"/>
            <a:endParaRPr lang="en-US" altLang="zh-CN">
              <a:ea typeface="宋体" pitchFamily="2" charset="-122"/>
            </a:endParaRPr>
          </a:p>
          <a:p>
            <a:pPr lvl="0"/>
            <a:r>
              <a:rPr lang="en-US" altLang="zh-CN">
                <a:ea typeface="宋体" pitchFamily="2" charset="-122"/>
              </a:rPr>
              <a:t>All SDEs must pass this bisic test</a:t>
            </a:r>
            <a:endParaRPr lang="en-US" altLang="zh-CN">
              <a:ea typeface="宋体" pitchFamily="2" charset="-122"/>
            </a:endParaRPr>
          </a:p>
          <a:p>
            <a:pPr lvl="0"/>
            <a:endParaRPr lang="en-US" altLang="zh-CN">
              <a:ea typeface="宋体" pitchFamily="2" charset="-122"/>
            </a:endParaRPr>
          </a:p>
          <a:p>
            <a:pPr lvl="0"/>
            <a:r>
              <a:t>SLIDE SCRIPT:</a:t>
            </a:r>
            <a:endParaRPr lang="en-US" altLang="zh-CN">
              <a:ea typeface="宋体" pitchFamily="2" charset="-122"/>
            </a:endParaRPr>
          </a:p>
          <a:p>
            <a:pPr lvl="0"/>
            <a:r>
              <a:rPr lang="en-US" altLang="zh-CN">
                <a:ea typeface="宋体" pitchFamily="2" charset="-122"/>
              </a:rPr>
              <a:t>#2</a:t>
            </a:r>
            <a:endParaRPr lang="zh-CN" altLang="en-US">
              <a:ea typeface="宋体" pitchFamily="2" charset="-122"/>
            </a:endParaRPr>
          </a:p>
        </p:txBody>
      </p:sp>
      <p:sp>
        <p:nvSpPr>
          <p:cNvPr id="1019908"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D7561EA9-7AD7-4E0C-AB2E-5108751E2397}" type="header">
              <a:rPr sz="1200" b="1">
                <a:latin typeface="Arial Narrow" pitchFamily="34" charset="0"/>
              </a:rPr>
              <a:t/>
            </a:fld>
            <a:endParaRPr sz="1200" b="1">
              <a:latin typeface="Arial Narrow" pitchFamily="34" charset="0"/>
            </a:endParaRPr>
          </a:p>
        </p:txBody>
      </p:sp>
      <p:sp>
        <p:nvSpPr>
          <p:cNvPr id="1019909"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CECD4036-5D21-481A-922B-2CCB64436F17}" type="datetime1">
              <a:rPr sz="1200" b="1">
                <a:latin typeface="Arial Narrow" pitchFamily="34" charset="0"/>
              </a:rPr>
              <a:t>9/7/2024</a:t>
            </a:fld>
            <a:endParaRPr sz="1200" b="1">
              <a:latin typeface="Arial Narrow" pitchFamily="34" charset="0"/>
            </a:endParaRPr>
          </a:p>
        </p:txBody>
      </p:sp>
      <p:sp>
        <p:nvSpPr>
          <p:cNvPr id="1019910"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2D0E0857-77D6-4026-99B1-7C065257442E}" type="footer">
              <a:rPr sz="1200" b="1">
                <a:latin typeface="Arial Narrow" pitchFamily="34" charset="0"/>
              </a:rPr>
              <a:t/>
            </a:fld>
            <a:endParaRPr sz="1200" b="1">
              <a:latin typeface="Arial Narrow" pitchFamily="34" charset="0"/>
            </a:endParaRPr>
          </a:p>
        </p:txBody>
      </p:sp>
      <p:sp>
        <p:nvSpPr>
          <p:cNvPr id="1019911"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1154FEA8-FF6F-4886-A1E5-6AEE2E4C9A9A}" type="slidenum">
              <a:rPr sz="1200" b="1">
                <a:latin typeface="Arial Narrow" pitchFamily="34" charset="0"/>
              </a:rPr>
              <a:t>18</a:t>
            </a:fld>
            <a:endParaRPr sz="1200" b="1">
              <a:latin typeface="Arial Narrow"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21954" name=""/>
          <p:cNvSpPr/>
          <p:nvPr>
            <p:ph type="sldImg"/>
          </p:nvPr>
        </p:nvSpPr>
        <p:spPr>
          <a:xfrm>
            <a:off x="1160462" y="703262"/>
            <a:ext cx="4689475" cy="3516312"/>
          </a:xfrm>
          <a:prstGeom prst="rect">
            <a:avLst/>
          </a:prstGeom>
          <a:noFill/>
          <a:ln>
            <a:miter lim="800000"/>
          </a:ln>
        </p:spPr>
      </p:sp>
      <p:sp>
        <p:nvSpPr>
          <p:cNvPr id="1021955"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make decision #2</a:t>
            </a:r>
            <a:endParaRPr lang="zh-CN" altLang="en-US">
              <a:ea typeface="宋体" pitchFamily="2" charset="-122"/>
            </a:endParaRPr>
          </a:p>
          <a:p>
            <a:pPr lvl="0"/>
          </a:p>
          <a:p>
            <a:pPr lvl="0"/>
            <a:r>
              <a:t>SLIDE SCRIPT:</a:t>
            </a:r>
          </a:p>
          <a:p>
            <a:pPr lvl="0"/>
            <a:r>
              <a:t>All SDEs must give the O(n)</a:t>
            </a:r>
          </a:p>
          <a:p>
            <a:pPr lvl="0"/>
            <a:r>
              <a:t>The constant method is not recommended since it consumes big memory for the lookup table of all possible combinations</a:t>
            </a:r>
          </a:p>
          <a:p>
            <a:pPr lvl="0"/>
            <a:r>
              <a:t>O(LogN) is preferred which shows bitmask knowledge</a:t>
            </a:r>
          </a:p>
          <a:p>
            <a:pPr lvl="0"/>
          </a:p>
          <a:p>
            <a:pPr lvl="0"/>
            <a:r>
              <a:t>SLIDE TRANSISTION:</a:t>
            </a:r>
          </a:p>
          <a:p>
            <a:pPr lvl="0"/>
            <a:r>
              <a:t>Make decision #3</a:t>
            </a:r>
          </a:p>
        </p:txBody>
      </p:sp>
      <p:sp>
        <p:nvSpPr>
          <p:cNvPr id="1021956"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EE39A0E1-9B4C-4FB7-B566-8B039EF1D332}" type="header">
              <a:rPr sz="1200" b="1">
                <a:latin typeface="Arial Narrow" pitchFamily="34" charset="0"/>
              </a:rPr>
              <a:t/>
            </a:fld>
            <a:endParaRPr sz="1200" b="1">
              <a:latin typeface="Arial Narrow" pitchFamily="34" charset="0"/>
            </a:endParaRPr>
          </a:p>
        </p:txBody>
      </p:sp>
      <p:sp>
        <p:nvSpPr>
          <p:cNvPr id="1021957"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0ADA36A5-E4F1-42BA-8057-49E8B9503E56}" type="datetime1">
              <a:rPr sz="1200" b="1">
                <a:latin typeface="Arial Narrow" pitchFamily="34" charset="0"/>
              </a:rPr>
              <a:t>9/7/2024</a:t>
            </a:fld>
            <a:endParaRPr sz="1200" b="1">
              <a:latin typeface="Arial Narrow" pitchFamily="34" charset="0"/>
            </a:endParaRPr>
          </a:p>
        </p:txBody>
      </p:sp>
      <p:sp>
        <p:nvSpPr>
          <p:cNvPr id="1021958"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32CCE143-FDFA-4F14-BFC0-ACF902BE5DA0}" type="footer">
              <a:rPr sz="1200" b="1">
                <a:latin typeface="Arial Narrow" pitchFamily="34" charset="0"/>
              </a:rPr>
              <a:t/>
            </a:fld>
            <a:endParaRPr sz="1200" b="1">
              <a:latin typeface="Arial Narrow" pitchFamily="34" charset="0"/>
            </a:endParaRPr>
          </a:p>
        </p:txBody>
      </p:sp>
      <p:sp>
        <p:nvSpPr>
          <p:cNvPr id="1021959"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684D74C7-B96A-4138-9C6A-A7D4BF7CE1B3}" type="slidenum">
              <a:rPr sz="1200" b="1">
                <a:latin typeface="Arial Narrow" pitchFamily="34" charset="0"/>
              </a:rPr>
              <a:t>19</a:t>
            </a:fld>
            <a:endParaRPr sz="1200" b="1">
              <a:latin typeface="Arial Narrow"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34242" name=""/>
          <p:cNvSpPr/>
          <p:nvPr>
            <p:ph type="sldImg"/>
          </p:nvPr>
        </p:nvSpPr>
        <p:spPr>
          <a:xfrm>
            <a:off x="1160462" y="703262"/>
            <a:ext cx="4689475" cy="3516312"/>
          </a:xfrm>
          <a:prstGeom prst="rect">
            <a:avLst/>
          </a:prstGeom>
          <a:noFill/>
          <a:ln>
            <a:miter lim="800000"/>
          </a:ln>
        </p:spPr>
      </p:sp>
      <p:sp>
        <p:nvSpPr>
          <p:cNvPr id="1034243"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Make decision #</a:t>
            </a:r>
            <a:r>
              <a:rPr lang="zh-CN" altLang="en-US">
                <a:ea typeface="宋体" pitchFamily="2" charset="-122"/>
              </a:rPr>
              <a:t>３</a:t>
            </a:r>
            <a:endParaRPr lang="zh-CN" altLang="en-US">
              <a:ea typeface="宋体" pitchFamily="2" charset="-122"/>
            </a:endParaRPr>
          </a:p>
          <a:p>
            <a:pPr lvl="0"/>
            <a:endParaRPr lang="zh-CN" altLang="en-US">
              <a:ea typeface="宋体" pitchFamily="2" charset="-122"/>
            </a:endParaRPr>
          </a:p>
          <a:p>
            <a:pPr lvl="0"/>
            <a:r>
              <a:t>SLIDE SCRIPT:</a:t>
            </a:r>
          </a:p>
          <a:p>
            <a:pPr lvl="0"/>
            <a:endParaRPr lang="en-US" altLang="zh-CN"/>
          </a:p>
          <a:p>
            <a:pPr lvl="0"/>
            <a:r>
              <a:rPr lang="en-US" altLang="zh-CN"/>
              <a:t>SLIDE TRANSISTION:</a:t>
            </a:r>
            <a:endParaRPr lang="en-US" altLang="zh-CN"/>
          </a:p>
          <a:p>
            <a:pPr lvl="0"/>
            <a:r>
              <a:rPr lang="en-US" altLang="zh-CN"/>
              <a:t>Make decision #</a:t>
            </a:r>
            <a:r>
              <a:rPr lang="zh-CN" altLang="en-US">
                <a:ea typeface="宋体" pitchFamily="2" charset="-122"/>
              </a:rPr>
              <a:t>４</a:t>
            </a:r>
            <a:endParaRPr lang="zh-CN" altLang="en-US">
              <a:ea typeface="宋体" pitchFamily="2" charset="-122"/>
            </a:endParaRPr>
          </a:p>
        </p:txBody>
      </p:sp>
      <p:sp>
        <p:nvSpPr>
          <p:cNvPr id="1034244"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B5AA1BD5-CFED-445E-A2A5-EF88DAEF0076}" type="header">
              <a:rPr sz="1200" b="1">
                <a:latin typeface="Arial Narrow" pitchFamily="34" charset="0"/>
              </a:rPr>
              <a:t/>
            </a:fld>
            <a:endParaRPr sz="1200" b="1">
              <a:latin typeface="Arial Narrow" pitchFamily="34" charset="0"/>
            </a:endParaRPr>
          </a:p>
        </p:txBody>
      </p:sp>
      <p:sp>
        <p:nvSpPr>
          <p:cNvPr id="1034245"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14BBA7AC-D037-4448-A36C-6ECC1AEA3E8E}" type="datetime1">
              <a:rPr sz="1200" b="1">
                <a:latin typeface="Arial Narrow" pitchFamily="34" charset="0"/>
              </a:rPr>
              <a:t>9/7/2024</a:t>
            </a:fld>
            <a:endParaRPr sz="1200" b="1">
              <a:latin typeface="Arial Narrow" pitchFamily="34" charset="0"/>
            </a:endParaRPr>
          </a:p>
        </p:txBody>
      </p:sp>
      <p:sp>
        <p:nvSpPr>
          <p:cNvPr id="1034246"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218483D3-8833-4680-ADA9-8992281BF6BE}" type="footer">
              <a:rPr sz="1200" b="1">
                <a:latin typeface="Arial Narrow" pitchFamily="34" charset="0"/>
              </a:rPr>
              <a:t/>
            </a:fld>
            <a:endParaRPr sz="1200" b="1">
              <a:latin typeface="Arial Narrow" pitchFamily="34" charset="0"/>
            </a:endParaRPr>
          </a:p>
        </p:txBody>
      </p:sp>
      <p:sp>
        <p:nvSpPr>
          <p:cNvPr id="1034247"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073198C4-7C31-41DC-BB3D-7A9AD7402668}" type="slidenum">
              <a:rPr sz="1200" b="1">
                <a:latin typeface="Arial Narrow" pitchFamily="34" charset="0"/>
              </a:rPr>
              <a:t>20</a:t>
            </a:fld>
            <a:endParaRPr sz="1200" b="1">
              <a:latin typeface="Arial Narrow"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32194" name=""/>
          <p:cNvSpPr/>
          <p:nvPr>
            <p:ph type="sldImg"/>
          </p:nvPr>
        </p:nvSpPr>
        <p:spPr>
          <a:xfrm>
            <a:off x="1160462" y="703262"/>
            <a:ext cx="4689475" cy="3516312"/>
          </a:xfrm>
          <a:prstGeom prst="rect">
            <a:avLst/>
          </a:prstGeom>
          <a:noFill/>
          <a:ln>
            <a:miter lim="800000"/>
          </a:ln>
        </p:spPr>
      </p:sp>
      <p:sp>
        <p:nvSpPr>
          <p:cNvPr id="1032195"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Make decision #5</a:t>
            </a:r>
            <a:endParaRPr lang="zh-CN" altLang="en-US">
              <a:ea typeface="宋体" pitchFamily="2" charset="-122"/>
            </a:endParaRPr>
          </a:p>
          <a:p>
            <a:pPr lvl="0"/>
          </a:p>
          <a:p>
            <a:pPr lvl="0"/>
            <a:r>
              <a:t>SLIDE SCRIPT:</a:t>
            </a:r>
          </a:p>
          <a:p>
            <a:pPr lvl="0"/>
            <a:r>
              <a:t>First question, make sure there was research/investigation and trade off decision was made. Also make sure he understands related technology</a:t>
            </a:r>
          </a:p>
          <a:p>
            <a:pPr lvl="0"/>
            <a:r>
              <a:t>Second question, test his knowledge and attitude on security</a:t>
            </a:r>
          </a:p>
          <a:p>
            <a:pPr lvl="0"/>
            <a:r>
              <a:t>Third question, test his knowledge on data format which is related to compatibility, and persist layer</a:t>
            </a:r>
            <a:endParaRPr lang="en-US" altLang="zh-CN"/>
          </a:p>
          <a:p>
            <a:pPr lvl="0"/>
            <a:r>
              <a:rPr lang="en-US" altLang="zh-CN">
                <a:ea typeface="宋体" pitchFamily="2" charset="-122"/>
              </a:rPr>
              <a:t>Forth question, compatibility test on different version (machines)</a:t>
            </a:r>
            <a:endParaRPr lang="en-US" altLang="zh-CN">
              <a:ea typeface="宋体" pitchFamily="2" charset="-122"/>
            </a:endParaRPr>
          </a:p>
          <a:p>
            <a:pPr lvl="0"/>
            <a:endParaRPr lang="en-US" altLang="zh-CN">
              <a:ea typeface="宋体" pitchFamily="2" charset="-122"/>
            </a:endParaRPr>
          </a:p>
          <a:p>
            <a:pPr lvl="0"/>
            <a:r>
              <a:t>SLIDE TRANSISTION:</a:t>
            </a:r>
          </a:p>
          <a:p>
            <a:pPr lvl="0"/>
            <a:r>
              <a:t>summary</a:t>
            </a:r>
          </a:p>
        </p:txBody>
      </p:sp>
      <p:sp>
        <p:nvSpPr>
          <p:cNvPr id="1032196"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9C895838-CEA9-4BD3-8BDA-F871E77F0E42}" type="header">
              <a:rPr sz="1200" b="1">
                <a:latin typeface="Arial Narrow" pitchFamily="34" charset="0"/>
              </a:rPr>
              <a:t/>
            </a:fld>
            <a:endParaRPr sz="1200" b="1">
              <a:latin typeface="Arial Narrow" pitchFamily="34" charset="0"/>
            </a:endParaRPr>
          </a:p>
        </p:txBody>
      </p:sp>
      <p:sp>
        <p:nvSpPr>
          <p:cNvPr id="1032197"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A5F1B672-9122-47B0-B6FB-7E1BC8DFD68A}" type="datetime1">
              <a:rPr sz="1200" b="1">
                <a:latin typeface="Arial Narrow" pitchFamily="34" charset="0"/>
              </a:rPr>
              <a:t>9/7/2024</a:t>
            </a:fld>
            <a:endParaRPr sz="1200" b="1">
              <a:latin typeface="Arial Narrow" pitchFamily="34" charset="0"/>
            </a:endParaRPr>
          </a:p>
        </p:txBody>
      </p:sp>
      <p:sp>
        <p:nvSpPr>
          <p:cNvPr id="1032198"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646CB0E0-1D7B-47D4-9519-127CEC308AF2}" type="footer">
              <a:rPr sz="1200" b="1">
                <a:latin typeface="Arial Narrow" pitchFamily="34" charset="0"/>
              </a:rPr>
              <a:t/>
            </a:fld>
            <a:endParaRPr sz="1200" b="1">
              <a:latin typeface="Arial Narrow" pitchFamily="34" charset="0"/>
            </a:endParaRPr>
          </a:p>
        </p:txBody>
      </p:sp>
      <p:sp>
        <p:nvSpPr>
          <p:cNvPr id="1032199"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81EC4F2E-2EA4-4A45-843A-1D2716AB5DC5}" type="slidenum">
              <a:rPr sz="1200" b="1">
                <a:latin typeface="Arial Narrow" pitchFamily="34" charset="0"/>
              </a:rPr>
              <a:t>21</a:t>
            </a:fld>
            <a:endParaRPr sz="1200" b="1">
              <a:latin typeface="Arial Narrow"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85090" name=""/>
          <p:cNvSpPr/>
          <p:nvPr>
            <p:ph type="sldImg"/>
          </p:nvPr>
        </p:nvSpPr>
        <p:spPr>
          <a:xfrm>
            <a:off x="1160462" y="703262"/>
            <a:ext cx="4689475" cy="3516312"/>
          </a:xfrm>
          <a:prstGeom prst="rect">
            <a:avLst/>
          </a:prstGeom>
          <a:noFill/>
          <a:ln>
            <a:miter lim="800000"/>
          </a:ln>
        </p:spPr>
      </p:sp>
      <p:sp>
        <p:nvSpPr>
          <p:cNvPr id="985091"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candidate followup</a:t>
            </a:r>
            <a:endParaRPr lang="zh-CN" altLang="en-US">
              <a:ea typeface="宋体" pitchFamily="2" charset="-122"/>
            </a:endParaRPr>
          </a:p>
          <a:p>
            <a:pPr lvl="0"/>
          </a:p>
          <a:p>
            <a:pPr lvl="0"/>
            <a:r>
              <a:t>SLIDE SCRIPT:</a:t>
            </a:r>
          </a:p>
          <a:p>
            <a:pPr lvl="0"/>
          </a:p>
          <a:p>
            <a:pPr lvl="0"/>
            <a:r>
              <a:t>Don't assume the job offer is a done deal: </a:t>
            </a:r>
          </a:p>
          <a:p>
            <a:pPr lvl="1"/>
            <a:r>
              <a:t>After the offer is presented, ask the recruiter if you should make another sales pitch.</a:t>
            </a:r>
          </a:p>
          <a:p>
            <a:pPr lvl="1"/>
            <a:r>
              <a:t>Keep in contact with the recruiter on a weekly basis until the candidate accepts the offer.</a:t>
            </a:r>
          </a:p>
          <a:p>
            <a:pPr lvl="1"/>
            <a:r>
              <a:t>After the offer is accepted, make sure you and the direct lead congratulate the successful candidate.</a:t>
            </a:r>
          </a:p>
          <a:p>
            <a:pPr lvl="1"/>
            <a:r>
              <a:t>Start a discussion about what the candidate could learn before she starts work.</a:t>
            </a:r>
          </a:p>
          <a:p>
            <a:pPr lvl="1"/>
            <a:r>
              <a:t>At least once a month before starting the job, send the successful candidate an e-mail message and find out how he is doing.</a:t>
            </a:r>
          </a:p>
          <a:p>
            <a:pPr lvl="0"/>
          </a:p>
          <a:p>
            <a:pPr lvl="0"/>
            <a:r>
              <a:t>SLIDE TRANSISTION:</a:t>
            </a:r>
          </a:p>
          <a:p>
            <a:pPr lvl="0"/>
            <a:r>
              <a:t>Now we are done with interview process. I could take one or two questions before moving on to the next topic. Any questions?</a:t>
            </a:r>
          </a:p>
          <a:p>
            <a:pPr lvl="0"/>
            <a:r>
              <a:t>agenda</a:t>
            </a:r>
          </a:p>
        </p:txBody>
      </p:sp>
      <p:sp>
        <p:nvSpPr>
          <p:cNvPr id="985092"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AB942AB4-7F76-4E47-AE63-F4F622426C5F}" type="header">
              <a:rPr sz="1200" b="1">
                <a:latin typeface="Arial Narrow" pitchFamily="34" charset="0"/>
              </a:rPr>
              <a:t/>
            </a:fld>
            <a:endParaRPr sz="1200" b="1">
              <a:latin typeface="Arial Narrow" pitchFamily="34" charset="0"/>
            </a:endParaRPr>
          </a:p>
        </p:txBody>
      </p:sp>
      <p:sp>
        <p:nvSpPr>
          <p:cNvPr id="985093"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DC5B4D48-E1CC-48B3-A174-88B8A694CC21}" type="datetime1">
              <a:rPr sz="1200" b="1">
                <a:latin typeface="Arial Narrow" pitchFamily="34" charset="0"/>
              </a:rPr>
              <a:t>9/7/2024</a:t>
            </a:fld>
            <a:endParaRPr sz="1200" b="1">
              <a:latin typeface="Arial Narrow" pitchFamily="34" charset="0"/>
            </a:endParaRPr>
          </a:p>
        </p:txBody>
      </p:sp>
      <p:sp>
        <p:nvSpPr>
          <p:cNvPr id="985094"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31F272AB-CF8E-4C5B-8C54-F95D0AE57578}" type="footer">
              <a:rPr sz="1200" b="1">
                <a:latin typeface="Arial Narrow" pitchFamily="34" charset="0"/>
              </a:rPr>
              <a:t/>
            </a:fld>
            <a:endParaRPr sz="1200" b="1">
              <a:latin typeface="Arial Narrow" pitchFamily="34" charset="0"/>
            </a:endParaRPr>
          </a:p>
        </p:txBody>
      </p:sp>
      <p:sp>
        <p:nvSpPr>
          <p:cNvPr id="985095"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3536D9A4-AAE2-4B1C-A317-7B9B99A43925}" type="slidenum">
              <a:rPr sz="1200" b="1">
                <a:latin typeface="Arial Narrow" pitchFamily="34" charset="0"/>
              </a:rPr>
              <a:t>22</a:t>
            </a:fld>
            <a:endParaRPr sz="1200" b="1">
              <a:latin typeface="Arial Narrow"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95330" name=""/>
          <p:cNvSpPr/>
          <p:nvPr>
            <p:ph type="sldImg"/>
          </p:nvPr>
        </p:nvSpPr>
        <p:spPr>
          <a:xfrm>
            <a:off x="1160462" y="703262"/>
            <a:ext cx="4689475" cy="3516312"/>
          </a:xfrm>
          <a:prstGeom prst="rect">
            <a:avLst/>
          </a:prstGeom>
          <a:noFill/>
          <a:ln>
            <a:miter lim="800000"/>
          </a:ln>
        </p:spPr>
      </p:sp>
      <p:sp>
        <p:nvSpPr>
          <p:cNvPr id="995331" name=""/>
          <p:cNvSpPr/>
          <p:nvPr>
            <p:ph type="body" idx="1"/>
          </p:nvPr>
        </p:nvSpPr>
        <p:spPr>
          <a:xfrm>
            <a:off x="935038" y="4452938"/>
            <a:ext cx="5140325" cy="4141788"/>
          </a:xfrm>
          <a:prstGeom prst="rect">
            <a:avLst/>
          </a:prstGeom>
          <a:noFill/>
          <a:ln>
            <a:miter lim="800000"/>
          </a:ln>
        </p:spPr>
        <p:txBody>
          <a:bodyPr/>
          <a:lstStyle>
            <a:lvl1pPr marL="0" indent="0" algn="l" defTabSz="914400" rtl="0" eaLnBrk="1" fontAlgn="base" hangingPunct="1">
              <a:lnSpc>
                <a:spcPct val="90000"/>
              </a:lnSpc>
              <a:spcBef>
                <a:spcPct val="20000"/>
              </a:spcBef>
              <a:spcAft>
                <a:spcPct val="0"/>
              </a:spcAft>
              <a:buClrTx/>
              <a:buSzTx/>
              <a:buFontTx/>
              <a:buNone/>
              <a:defRPr kumimoji="0" lang="en-US" altLang="en-US" sz="1200" b="0" i="0" u="none" baseline="0">
                <a:solidFill>
                  <a:schemeClr val="tx1"/>
                </a:solidFill>
                <a:latin typeface="Times New Roman" pitchFamily="18" charset="0"/>
              </a:defRPr>
            </a:lvl1pPr>
            <a:lvl2pPr marL="320675" indent="-1841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2pPr>
            <a:lvl3pPr marL="493712"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3pPr>
            <a:lvl4pPr marL="679450" indent="-169862"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4pPr>
            <a:lvl5pPr marL="852488" indent="-171450" algn="l" defTabSz="914400" rtl="0" eaLnBrk="1" fontAlgn="base" hangingPunct="1">
              <a:lnSpc>
                <a:spcPct val="90000"/>
              </a:lnSpc>
              <a:spcBef>
                <a:spcPct val="20000"/>
              </a:spcBef>
              <a:spcAft>
                <a:spcPct val="0"/>
              </a:spcAft>
              <a:buClrTx/>
              <a:buSzTx/>
              <a:buFontTx/>
              <a:buChar char="•"/>
              <a:defRPr kumimoji="0" lang="en-US" altLang="en-US" sz="1200" b="0" i="0" u="none" baseline="0">
                <a:solidFill>
                  <a:schemeClr val="tx1"/>
                </a:solidFill>
                <a:latin typeface="Times New Roman" pitchFamily="18" charset="0"/>
              </a:defRPr>
            </a:lvl5pPr>
          </a:lstStyle>
          <a:p>
            <a:pPr lvl="0"/>
            <a:r>
              <a:t>KEY MESSAGE:  What we will cover next.</a:t>
            </a:r>
          </a:p>
          <a:p>
            <a:pPr lvl="0"/>
          </a:p>
          <a:p>
            <a:pPr lvl="0"/>
            <a:r>
              <a:t>SLIDE SCRIPT:</a:t>
            </a:r>
          </a:p>
          <a:p>
            <a:pPr lvl="0"/>
          </a:p>
          <a:p>
            <a:pPr lvl="0"/>
            <a:r>
              <a:t>We have a very formal and strict interview process, which guarantees us to find a good hire. But all of these depend on the sources of candidates. If we don’t get talented people interesting in Microsoft and the job, the whole interview process policies/standards we defined is a theory on paper. So next I will talk briefly about how Microsoft attracts people.</a:t>
            </a:r>
          </a:p>
          <a:p>
            <a:pPr lvl="0"/>
          </a:p>
          <a:p>
            <a:pPr lvl="0"/>
            <a:r>
              <a:t>SLIDE TRANSISTION:</a:t>
            </a:r>
          </a:p>
          <a:p>
            <a:pPr lvl="0"/>
            <a:r>
              <a:rPr lang="en-US" altLang="zh-CN">
                <a:ea typeface="宋体" pitchFamily="2" charset="-122"/>
              </a:rPr>
              <a:t>How to attract talented people</a:t>
            </a:r>
            <a:endParaRPr lang="en-US" altLang="zh-CN">
              <a:ea typeface="宋体" pitchFamily="2" charset="-122"/>
            </a:endParaRPr>
          </a:p>
          <a:p>
            <a:pPr lvl="0"/>
            <a:endParaRPr lang="en-US" altLang="zh-CN">
              <a:ea typeface="宋体" pitchFamily="2" charset="-122"/>
            </a:endParaRPr>
          </a:p>
        </p:txBody>
      </p:sp>
      <p:sp>
        <p:nvSpPr>
          <p:cNvPr id="995332" name=""/>
          <p:cNvSpPr>
            <a:spLocks noGrp="1"/>
          </p:cNvSpPr>
          <p:nvPr>
            <p:ph type="hdr" sz="quarter" idx="6"/>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253F6485-6478-43E1-8363-DCF8D5A78E70}" type="header">
              <a:rPr sz="1200" b="1">
                <a:latin typeface="Arial Narrow" pitchFamily="34" charset="0"/>
              </a:rPr>
              <a:t/>
            </a:fld>
            <a:endParaRPr sz="1200" b="1">
              <a:latin typeface="Arial Narrow" pitchFamily="34" charset="0"/>
            </a:endParaRPr>
          </a:p>
        </p:txBody>
      </p:sp>
      <p:sp>
        <p:nvSpPr>
          <p:cNvPr id="995333" name=""/>
          <p:cNvSpPr>
            <a:spLocks noGrp="1"/>
          </p:cNvSpPr>
          <p:nvPr>
            <p:ph type="dt" idx="10"/>
          </p:nvPr>
        </p:nvSpPr>
        <p:spPr/>
        <p:txBody>
          <a:bodyPr lIns="93635" tIns="46817" rIns="93635" bIns="46817">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0193A889-906A-4EAE-9E24-626E9EF61449}" type="datetime1">
              <a:rPr sz="1200" b="1">
                <a:latin typeface="Arial Narrow" pitchFamily="34" charset="0"/>
              </a:rPr>
              <a:t>9/7/2024</a:t>
            </a:fld>
            <a:endParaRPr sz="1200" b="1">
              <a:latin typeface="Arial Narrow" pitchFamily="34" charset="0"/>
            </a:endParaRPr>
          </a:p>
        </p:txBody>
      </p:sp>
      <p:sp>
        <p:nvSpPr>
          <p:cNvPr id="995334" name=""/>
          <p:cNvSpPr>
            <a:spLocks noGrp="1"/>
          </p:cNvSpPr>
          <p:nvPr>
            <p:ph type="ftr" sz="quarter" idx="4"/>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defTabSz="936625" eaLnBrk="0" hangingPunct="0"/>
            <a:fld id="{C365BEA1-383A-4EFD-9E51-520A86247494}" type="footer">
              <a:rPr sz="1200" b="1">
                <a:latin typeface="Arial Narrow" pitchFamily="34" charset="0"/>
              </a:rPr>
              <a:t/>
            </a:fld>
            <a:endParaRPr sz="1200" b="1">
              <a:latin typeface="Arial Narrow" pitchFamily="34" charset="0"/>
            </a:endParaRPr>
          </a:p>
        </p:txBody>
      </p:sp>
      <p:sp>
        <p:nvSpPr>
          <p:cNvPr id="995335" name=""/>
          <p:cNvSpPr>
            <a:spLocks noGrp="1"/>
          </p:cNvSpPr>
          <p:nvPr>
            <p:ph type="sldNum" sz="quarter" idx="5"/>
          </p:nvPr>
        </p:nvSpPr>
        <p:spPr/>
        <p:txBody>
          <a:bodyPr lIns="93635" tIns="46817" rIns="93635" bIns="46817" anchor="b" anchorCtr="0">
            <a:noAutofit/>
          </a:bodyPr>
          <a:lstStyle>
            <a:lvl1pPr>
              <a:defRPr lang="en-US" altLang="en-US"/>
            </a:lvl1pPr>
            <a:lvl2pPr marL="468312" indent="0">
              <a:defRPr lang="en-US" altLang="en-US"/>
            </a:lvl2pPr>
            <a:lvl3pPr marL="936625" indent="0">
              <a:defRPr lang="en-US" altLang="en-US"/>
            </a:lvl3pPr>
            <a:lvl4pPr marL="1404938" indent="0">
              <a:defRPr lang="en-US" altLang="en-US"/>
            </a:lvl4pPr>
            <a:lvl5pPr marL="1873250" indent="0">
              <a:defRPr lang="en-US" altLang="en-US"/>
            </a:lvl5pPr>
          </a:lstStyle>
          <a:p>
            <a:pPr lvl="0" algn="r" defTabSz="936625" eaLnBrk="0" hangingPunct="0"/>
            <a:fld id="{68A11FDB-7C4D-47B0-8562-CBDB72976672}" type="slidenum">
              <a:rPr sz="1200" b="1">
                <a:latin typeface="Arial Narrow" pitchFamily="34" charset="0"/>
              </a:rPr>
              <a:t>23</a:t>
            </a:fld>
            <a:endParaRPr sz="1200" b="1">
              <a:latin typeface="Arial Narrow" pitchFamily="34" charset="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29B466-3DE9-48B7-9AEA-B4EEE375E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B47E69-1F35-4FE1-AB23-8E7EBD82F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E98815-7DEB-4E1D-9F00-9CA562B9E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6032D4-1C14-4801-B5BE-ABD402FA9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B5433D-ACA2-4DE4-BF17-894143B498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B7C0AF-95AB-4716-B72B-66028F323E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500732-40A2-4C11-BE0B-9749D04C56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F4CFDE-D012-41F4-AB08-80DC0C394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D7E861-0FDE-482A-9134-1954C7ABB8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F3B1E-9236-4018-999D-58810D925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807F50-9F84-4157-BA7D-9FFB107700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p:bgPr>
    </p:bg>
    <p:spTree>
      <p:nvGrpSpPr>
        <p:cNvPr id="1" name=""/>
        <p:cNvGrpSpPr/>
        <p:nvPr/>
      </p:nvGrpSpPr>
      <p:grpSpPr/>
      <p:sp>
        <p:nvSpPr>
          <p:cNvPr id="937986" name=""/>
          <p:cNvSpPr/>
          <p:nvPr>
            <p:ph type="ctrTitle"/>
          </p:nvPr>
        </p:nvSpPr>
        <p:spPr>
          <a:xfrm>
            <a:off x="381000" y="1414462"/>
            <a:ext cx="7772400" cy="1409700"/>
          </a:xfrm>
          <a:prstGeom prst="rect">
            <a:avLst/>
          </a:prstGeom>
          <a:noFill/>
          <a:ln>
            <a:noFill/>
            <a:miter lim="800000"/>
          </a:ln>
        </p:spPr>
        <p:txBody>
          <a:bodyPr>
            <a:spAutoFit/>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t>Click to edit Master title style</a:t>
            </a:r>
          </a:p>
        </p:txBody>
      </p:sp>
      <p:sp>
        <p:nvSpPr>
          <p:cNvPr id="937987" name=""/>
          <p:cNvSpPr/>
          <p:nvPr>
            <p:ph type="subTitle" idx="1"/>
          </p:nvPr>
        </p:nvSpPr>
        <p:spPr>
          <a:xfrm>
            <a:off x="381000" y="4332288"/>
            <a:ext cx="6400800" cy="968375"/>
          </a:xfrm>
          <a:prstGeom prst="rect">
            <a:avLst/>
          </a:prstGeom>
          <a:noFill/>
          <a:ln>
            <a:noFill/>
            <a:miter lim="800000"/>
          </a:ln>
        </p:spPr>
        <p:txBody>
          <a:bodyPr>
            <a:spAutoFit/>
          </a:bodyPr>
          <a:lstStyle>
            <a:lvl1pPr marL="0" indent="0" algn="l" defTabSz="914400" rtl="0" eaLnBrk="1" fontAlgn="base" hangingPunct="1">
              <a:lnSpc>
                <a:spcPct val="90000"/>
              </a:lnSpc>
              <a:spcBef>
                <a:spcPct val="30000"/>
              </a:spcBef>
              <a:spcAft>
                <a:spcPct val="0"/>
              </a:spcAft>
              <a:buClr>
                <a:schemeClr val="tx2"/>
              </a:buClr>
              <a:buSzPct val="75000"/>
              <a:buFont typeface="Wingdings" pitchFamily="2" charset="2"/>
              <a:buNone/>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457200" indent="115888" algn="ctr" defTabSz="914400" rtl="0" eaLnBrk="1" fontAlgn="base" hangingPunct="1">
              <a:lnSpc>
                <a:spcPct val="90000"/>
              </a:lnSpc>
              <a:spcBef>
                <a:spcPct val="30000"/>
              </a:spcBef>
              <a:spcAft>
                <a:spcPct val="0"/>
              </a:spcAft>
              <a:buClr>
                <a:schemeClr val="tx2"/>
              </a:buClr>
              <a:buSzPct val="75000"/>
              <a:buFont typeface="Wingdings" pitchFamily="2" charset="2"/>
              <a:buNone/>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914400" indent="115888" algn="ctr" defTabSz="914400" rtl="0" eaLnBrk="1" fontAlgn="base" hangingPunct="1">
              <a:lnSpc>
                <a:spcPct val="90000"/>
              </a:lnSpc>
              <a:spcBef>
                <a:spcPct val="30000"/>
              </a:spcBef>
              <a:spcAft>
                <a:spcPct val="0"/>
              </a:spcAft>
              <a:buClr>
                <a:schemeClr val="tx2"/>
              </a:buClr>
              <a:buSzPct val="75000"/>
              <a:buFont typeface="Wingdings" pitchFamily="2" charset="2"/>
              <a:buNone/>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335088" indent="95250" algn="ctr" defTabSz="914400" rtl="0" eaLnBrk="1" fontAlgn="base" hangingPunct="1">
              <a:lnSpc>
                <a:spcPct val="90000"/>
              </a:lnSpc>
              <a:spcBef>
                <a:spcPct val="30000"/>
              </a:spcBef>
              <a:spcAft>
                <a:spcPct val="0"/>
              </a:spcAft>
              <a:buClr>
                <a:schemeClr val="tx2"/>
              </a:buClr>
              <a:buSzPct val="75000"/>
              <a:buFont typeface="Wingdings" pitchFamily="2" charset="2"/>
              <a:buNone/>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1735138" indent="95250" algn="ctr" defTabSz="914400" rtl="0" eaLnBrk="1" fontAlgn="base" hangingPunct="1">
              <a:lnSpc>
                <a:spcPct val="90000"/>
              </a:lnSpc>
              <a:spcBef>
                <a:spcPct val="30000"/>
              </a:spcBef>
              <a:spcAft>
                <a:spcPct val="0"/>
              </a:spcAft>
              <a:buClr>
                <a:schemeClr val="tx2"/>
              </a:buClr>
              <a:buSzPct val="75000"/>
              <a:buFont typeface="Wingdings" pitchFamily="2" charset="2"/>
              <a:buNone/>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t>Click to edit Master subtitle style</a:t>
            </a:r>
          </a:p>
        </p:txBody>
      </p:sp>
    </p:spTree>
  </p:cSld>
  <p:clrMapOvr>
    <a:masterClrMapping/>
  </p:clrMapOvr>
  <p:transition>
    <p:strips dir="rd"/>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Layout" Target="../slideLayouts/slideLayout14.xml" /><Relationship Id="rId3" Type="http://schemas.openxmlformats.org/officeDocument/2006/relationships/image" Target="../media/image1.jpeg" /><Relationship Id="rId4"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stretch>
            <a:fillRect/>
          </a:stretch>
        </a:blipFill>
      </p:bgPr>
    </p:bg>
    <p:spTree>
      <p:nvGrpSpPr>
        <p:cNvPr id="1" name=""/>
        <p:cNvGrpSpPr/>
        <p:nvPr/>
      </p:nvGrpSpPr>
      <p:grpSpPr/>
      <p:sp>
        <p:nvSpPr>
          <p:cNvPr id="934914" name=""/>
          <p:cNvSpPr/>
          <p:nvPr>
            <p:ph type="title"/>
          </p:nvPr>
        </p:nvSpPr>
        <p:spPr>
          <a:xfrm>
            <a:off x="381000" y="228600"/>
            <a:ext cx="8570912" cy="750888"/>
          </a:xfrm>
          <a:prstGeom prst="rect">
            <a:avLst/>
          </a:prstGeom>
          <a:noFill/>
          <a:ln>
            <a:noFill/>
            <a:miter lim="800000"/>
          </a:ln>
        </p:spPr>
        <p:txBody>
          <a:bodyPr>
            <a:spAutoFit/>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t>Click to edit Title Slide</a:t>
            </a:r>
          </a:p>
        </p:txBody>
      </p:sp>
      <p:sp>
        <p:nvSpPr>
          <p:cNvPr id="934915" name=""/>
          <p:cNvSpPr/>
          <p:nvPr>
            <p:ph type="body" idx="1"/>
          </p:nvPr>
        </p:nvSpPr>
        <p:spPr>
          <a:xfrm>
            <a:off x="381000" y="1416050"/>
            <a:ext cx="8578850" cy="2214562"/>
          </a:xfrm>
          <a:prstGeom prst="rect">
            <a:avLst/>
          </a:prstGeom>
          <a:noFill/>
          <a:ln>
            <a:noFill/>
            <a:miter lim="800000"/>
          </a:ln>
        </p:spPr>
        <p:txBody>
          <a:bodyPr>
            <a:spAutoFit/>
          </a:bodyPr>
          <a:lstStyle>
            <a:lvl1pPr marL="571500" indent="-571500" algn="l" defTabSz="914400"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1028700" indent="-455612" algn="l" defTabSz="914400"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28750" indent="-398462"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28800" indent="-398462"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227262" indent="-396875"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t>Click to edit Master text styles</a:t>
            </a:r>
          </a:p>
          <a:p>
            <a:pPr lvl="1"/>
            <a:r>
              <a:t>Second level</a:t>
            </a:r>
          </a:p>
          <a:p>
            <a:pPr lvl="2"/>
            <a:r>
              <a:t>Third level</a:t>
            </a:r>
          </a:p>
          <a:p>
            <a:pPr lvl="3"/>
            <a:r>
              <a:t>Fourth level</a:t>
            </a:r>
          </a:p>
          <a:p>
            <a:pPr lvl="4"/>
            <a:r>
              <a:t>Fifth level</a:t>
            </a:r>
          </a:p>
        </p:txBody>
      </p:sp>
    </p:spTree>
  </p:cSld>
  <p:clrMap bg1="dk1" tx1="lt1" bg2="dk2" tx2="lt2" accent1="accent1" accent2="accent2" accent3="accent3" accent4="accent4" accent5="accent5" accent6="accent6" hlink="hlink" folHlink="folHlink"/>
  <p:sldLayoutIdLst>
    <p:sldLayoutId id="2147483660" r:id="rId1"/>
  </p:sldLayoutIdLst>
  <p:transition>
    <p:strips dir="rd"/>
  </p:transition>
  <p:timing/>
  <p:hf sldNum="0" hdr="0" dt="0"/>
  <p:txStyles>
    <p:titleStyle>
      <a:lvl1pPr marL="0" indent="0" algn="l" defTabSz="914400" rtl="0" eaLnBrk="1" fontAlgn="base" hangingPunct="1">
        <a:lnSpc>
          <a:spcPct val="90000"/>
        </a:lnSpc>
        <a:spcBef>
          <a:spcPct val="0"/>
        </a:spcBef>
        <a:spcAft>
          <a:spcPct val="0"/>
        </a:spcAft>
        <a:buClrTx/>
        <a:buSzTx/>
        <a:buFontTx/>
        <a:buNone/>
        <a:defRPr kumimoji="0" sz="4800" b="1" i="0" u="none" baseline="0">
          <a:solidFill>
            <a:schemeClr val="tx2"/>
          </a:solidFill>
          <a:effectLst>
            <a:outerShdw blurRad="38100" dist="38100" dir="2700000" algn="tl">
              <a:schemeClr val="bg2"/>
            </a:outerShdw>
          </a:effectLst>
          <a:latin typeface="Arial" pitchFamily="34" charset="0"/>
        </a:defRPr>
      </a:lvl1pPr>
    </p:titleStyle>
    <p:bodyStyle>
      <a:lvl1pPr marL="571500" indent="-571500" algn="l" defTabSz="914400" rtl="0" eaLnBrk="1" fontAlgn="base" hangingPunct="1">
        <a:lnSpc>
          <a:spcPct val="90000"/>
        </a:lnSpc>
        <a:spcBef>
          <a:spcPct val="30000"/>
        </a:spcBef>
        <a:spcAft>
          <a:spcPct val="0"/>
        </a:spcAft>
        <a:buClr>
          <a:schemeClr val="tx2"/>
        </a:buClr>
        <a:buSzPct val="75000"/>
        <a:buFont typeface="Wingdings" pitchFamily="2" charset="2"/>
        <a:buChar char="l"/>
        <a:defRPr kumimoji="0" sz="3200" b="1" i="0" u="none" baseline="0">
          <a:solidFill>
            <a:schemeClr val="tx1"/>
          </a:solidFill>
          <a:effectLst>
            <a:outerShdw blurRad="38100" dist="38100" dir="2700000" algn="tl">
              <a:schemeClr val="bg2"/>
            </a:outerShdw>
          </a:effectLst>
          <a:latin typeface="Arial" pitchFamily="34" charset="0"/>
        </a:defRPr>
      </a:lvl1pPr>
      <a:lvl2pPr marL="1028700" indent="-455612" algn="l" defTabSz="914400" rtl="0" eaLnBrk="1" fontAlgn="base" hangingPunct="1">
        <a:lnSpc>
          <a:spcPct val="90000"/>
        </a:lnSpc>
        <a:spcBef>
          <a:spcPct val="30000"/>
        </a:spcBef>
        <a:spcAft>
          <a:spcPct val="0"/>
        </a:spcAft>
        <a:buClr>
          <a:schemeClr val="tx2"/>
        </a:buClr>
        <a:buSzPct val="75000"/>
        <a:buFont typeface="Wingdings" pitchFamily="2" charset="2"/>
        <a:buChar char="Ø"/>
        <a:defRPr kumimoji="0" sz="2800" b="1" i="0" u="none" baseline="0">
          <a:solidFill>
            <a:schemeClr val="tx1"/>
          </a:solidFill>
          <a:effectLst>
            <a:outerShdw blurRad="38100" dist="38100" dir="2700000" algn="tl">
              <a:schemeClr val="bg2"/>
            </a:outerShdw>
          </a:effectLst>
          <a:latin typeface="Arial" pitchFamily="34" charset="0"/>
        </a:defRPr>
      </a:lvl2pPr>
      <a:lvl3pPr marL="1428750" indent="-398462"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sz="2400" b="1" i="0" u="none" baseline="0">
          <a:solidFill>
            <a:schemeClr val="tx1"/>
          </a:solidFill>
          <a:effectLst>
            <a:outerShdw blurRad="38100" dist="38100" dir="2700000" algn="tl">
              <a:schemeClr val="bg2"/>
            </a:outerShdw>
          </a:effectLst>
          <a:latin typeface="Arial" pitchFamily="34" charset="0"/>
        </a:defRPr>
      </a:lvl3pPr>
      <a:lvl4pPr marL="1828800" indent="-398462"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sz="2000" b="1" i="0" u="none" baseline="0">
          <a:solidFill>
            <a:schemeClr val="tx1"/>
          </a:solidFill>
          <a:effectLst>
            <a:outerShdw blurRad="38100" dist="38100" dir="2700000" algn="tl">
              <a:schemeClr val="bg2"/>
            </a:outerShdw>
          </a:effectLst>
          <a:latin typeface="Arial" pitchFamily="34" charset="0"/>
        </a:defRPr>
      </a:lvl4pPr>
      <a:lvl5pPr marL="2227262" indent="-396875"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sz="2000" b="1" i="0" u="none" baseline="0">
          <a:solidFill>
            <a:schemeClr val="tx1"/>
          </a:solidFill>
          <a:effectLst>
            <a:outerShdw blurRad="38100" dist="38100" dir="2700000" algn="tl">
              <a:schemeClr val="bg2"/>
            </a:outerShdw>
          </a:effectLst>
          <a:latin typeface="Arial" pitchFamily="34" charset="0"/>
        </a:defRPr>
      </a:lvl5pPr>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stretch>
            <a:fillRect/>
          </a:stretch>
        </a:blipFill>
      </p:bgPr>
    </p:bg>
    <p:spTree>
      <p:nvGrpSpPr>
        <p:cNvPr id="1" name=""/>
        <p:cNvGrpSpPr/>
        <p:nvPr/>
      </p:nvGrpSpPr>
      <p:grpSpPr/>
      <p:sp>
        <p:nvSpPr>
          <p:cNvPr id="936962" name=""/>
          <p:cNvSpPr/>
          <p:nvPr>
            <p:ph type="title"/>
          </p:nvPr>
        </p:nvSpPr>
        <p:spPr>
          <a:xfrm>
            <a:off x="381000" y="228600"/>
            <a:ext cx="8570912" cy="750888"/>
          </a:xfrm>
          <a:prstGeom prst="rect">
            <a:avLst/>
          </a:prstGeom>
          <a:noFill/>
          <a:ln>
            <a:noFill/>
            <a:miter lim="800000"/>
          </a:ln>
        </p:spPr>
        <p:txBody>
          <a:bodyPr>
            <a:spAutoFit/>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t>Click to edit Title Slide</a:t>
            </a:r>
          </a:p>
        </p:txBody>
      </p:sp>
      <p:sp>
        <p:nvSpPr>
          <p:cNvPr id="936963" name=""/>
          <p:cNvSpPr/>
          <p:nvPr>
            <p:ph type="body" idx="1"/>
          </p:nvPr>
        </p:nvSpPr>
        <p:spPr>
          <a:xfrm>
            <a:off x="381000" y="1416050"/>
            <a:ext cx="8578850" cy="2214562"/>
          </a:xfrm>
          <a:prstGeom prst="rect">
            <a:avLst/>
          </a:prstGeom>
          <a:noFill/>
          <a:ln>
            <a:noFill/>
            <a:miter lim="800000"/>
          </a:ln>
        </p:spPr>
        <p:txBody>
          <a:bodyPr>
            <a:spAutoFit/>
          </a:bodyPr>
          <a:lstStyle>
            <a:lvl1pPr marL="571500" indent="-571500" algn="l" defTabSz="914400"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1028700" indent="-455612" algn="l" defTabSz="914400"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28750" indent="-398462"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28800" indent="-398462"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227262" indent="-396875"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t>Click to edit Master text styles</a:t>
            </a:r>
          </a:p>
          <a:p>
            <a:pPr lvl="1"/>
            <a:r>
              <a:t>Second level</a:t>
            </a:r>
          </a:p>
          <a:p>
            <a:pPr lvl="2"/>
            <a:r>
              <a:t>Third level</a:t>
            </a:r>
          </a:p>
          <a:p>
            <a:pPr lvl="3"/>
            <a:r>
              <a:t>Fourth level</a:t>
            </a:r>
          </a:p>
          <a:p>
            <a:pPr lvl="4"/>
            <a:r>
              <a:t>Fifth level</a:t>
            </a:r>
          </a:p>
        </p:txBody>
      </p:sp>
      <p:sp>
        <p:nvSpPr>
          <p:cNvPr id="936964" name=""/>
          <p:cNvSpPr/>
          <p:nvPr/>
        </p:nvSpPr>
        <p:spPr>
          <a:xfrm>
            <a:off x="1271588" y="6491288"/>
            <a:ext cx="6902450" cy="366712"/>
          </a:xfrm>
          <a:prstGeom prst="rect">
            <a:avLst/>
          </a:prstGeom>
          <a:noFill/>
          <a:ln w="28575">
            <a:noFill/>
            <a:miter lim="800000"/>
          </a:ln>
          <a:effectLst/>
        </p:spPr>
        <p:txBody>
          <a:bodyPr>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lvl="0" algn="ctr"/>
            <a:r>
              <a:rPr lang="zh-CN" altLang="en-US" sz="1800" b="1">
                <a:effectLst>
                  <a:outerShdw blurRad="38100" dist="38100" dir="2700000" algn="tl">
                    <a:schemeClr val="bg2"/>
                  </a:outerShdw>
                </a:effectLst>
                <a:latin typeface="Arial" pitchFamily="34" charset="0"/>
              </a:rPr>
              <a:t>中华零售网</a:t>
            </a:r>
            <a:r>
              <a:rPr lang="en-US" altLang="zh-CN" sz="1800" b="1">
                <a:effectLst>
                  <a:outerShdw blurRad="38100" dist="38100" dir="2700000" algn="tl">
                    <a:schemeClr val="bg2"/>
                  </a:outerShdw>
                </a:effectLst>
                <a:latin typeface="Arial" pitchFamily="34" charset="0"/>
              </a:rPr>
              <a:t>http://www.i18.cn</a:t>
            </a:r>
            <a:endParaRPr lang="zh-CN" altLang="en-US" sz="1800" b="1">
              <a:effectLst>
                <a:outerShdw blurRad="38100" dist="38100" dir="2700000" algn="tl">
                  <a:schemeClr val="bg2"/>
                </a:outerShdw>
              </a:effectLst>
              <a:latin typeface="Arial" pitchFamily="34" charset="0"/>
            </a:endParaRPr>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Lst>
  <p:transition>
    <p:strips dir="rd"/>
  </p:transition>
  <p:timing/>
  <p:txStyles>
    <p:titleStyle>
      <a:lvl1pPr marL="0" indent="0" algn="l" defTabSz="914400" rtl="0" eaLnBrk="1" fontAlgn="base" hangingPunct="1">
        <a:lnSpc>
          <a:spcPct val="90000"/>
        </a:lnSpc>
        <a:spcBef>
          <a:spcPct val="0"/>
        </a:spcBef>
        <a:spcAft>
          <a:spcPct val="0"/>
        </a:spcAft>
        <a:buClrTx/>
        <a:buSzTx/>
        <a:buFontTx/>
        <a:buNone/>
        <a:defRPr kumimoji="0" sz="4800" b="1" i="0" u="none" baseline="0">
          <a:solidFill>
            <a:schemeClr val="tx2"/>
          </a:solidFill>
          <a:effectLst>
            <a:outerShdw blurRad="38100" dist="38100" dir="2700000" algn="tl">
              <a:schemeClr val="bg2"/>
            </a:outerShdw>
          </a:effectLst>
          <a:latin typeface="Arial" pitchFamily="34" charset="0"/>
        </a:defRPr>
      </a:lvl1pPr>
    </p:titleStyle>
    <p:bodyStyle>
      <a:lvl1pPr marL="571500" indent="-571500" algn="l" defTabSz="914400" rtl="0" eaLnBrk="1" fontAlgn="base" hangingPunct="1">
        <a:lnSpc>
          <a:spcPct val="90000"/>
        </a:lnSpc>
        <a:spcBef>
          <a:spcPct val="30000"/>
        </a:spcBef>
        <a:spcAft>
          <a:spcPct val="0"/>
        </a:spcAft>
        <a:buClr>
          <a:schemeClr val="tx2"/>
        </a:buClr>
        <a:buSzPct val="75000"/>
        <a:buFont typeface="Wingdings" pitchFamily="2" charset="2"/>
        <a:buChar char="l"/>
        <a:defRPr kumimoji="0" sz="3200" b="1" i="0" u="none" baseline="0">
          <a:solidFill>
            <a:schemeClr val="tx1"/>
          </a:solidFill>
          <a:effectLst>
            <a:outerShdw blurRad="38100" dist="38100" dir="2700000" algn="tl">
              <a:schemeClr val="bg2"/>
            </a:outerShdw>
          </a:effectLst>
          <a:latin typeface="Arial" pitchFamily="34" charset="0"/>
        </a:defRPr>
      </a:lvl1pPr>
      <a:lvl2pPr marL="1028700" indent="-455612" algn="l" defTabSz="914400" rtl="0" eaLnBrk="1" fontAlgn="base" hangingPunct="1">
        <a:lnSpc>
          <a:spcPct val="90000"/>
        </a:lnSpc>
        <a:spcBef>
          <a:spcPct val="30000"/>
        </a:spcBef>
        <a:spcAft>
          <a:spcPct val="0"/>
        </a:spcAft>
        <a:buClr>
          <a:schemeClr val="tx2"/>
        </a:buClr>
        <a:buSzPct val="75000"/>
        <a:buFont typeface="Wingdings" pitchFamily="2" charset="2"/>
        <a:buChar char="Ø"/>
        <a:defRPr kumimoji="0" sz="2800" b="1" i="0" u="none" baseline="0">
          <a:solidFill>
            <a:schemeClr val="tx1"/>
          </a:solidFill>
          <a:effectLst>
            <a:outerShdw blurRad="38100" dist="38100" dir="2700000" algn="tl">
              <a:schemeClr val="bg2"/>
            </a:outerShdw>
          </a:effectLst>
          <a:latin typeface="Arial" pitchFamily="34" charset="0"/>
        </a:defRPr>
      </a:lvl2pPr>
      <a:lvl3pPr marL="1428750" indent="-398462"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sz="2400" b="1" i="0" u="none" baseline="0">
          <a:solidFill>
            <a:schemeClr val="tx1"/>
          </a:solidFill>
          <a:effectLst>
            <a:outerShdw blurRad="38100" dist="38100" dir="2700000" algn="tl">
              <a:schemeClr val="bg2"/>
            </a:outerShdw>
          </a:effectLst>
          <a:latin typeface="Arial" pitchFamily="34" charset="0"/>
        </a:defRPr>
      </a:lvl3pPr>
      <a:lvl4pPr marL="1828800" indent="-398462"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sz="2000" b="1" i="0" u="none" baseline="0">
          <a:solidFill>
            <a:schemeClr val="tx1"/>
          </a:solidFill>
          <a:effectLst>
            <a:outerShdw blurRad="38100" dist="38100" dir="2700000" algn="tl">
              <a:schemeClr val="bg2"/>
            </a:outerShdw>
          </a:effectLst>
          <a:latin typeface="Arial" pitchFamily="34" charset="0"/>
        </a:defRPr>
      </a:lvl4pPr>
      <a:lvl5pPr marL="2227262" indent="-396875" algn="l" defTabSz="914400" rtl="0" eaLnBrk="1" fontAlgn="base" hangingPunct="1">
        <a:lnSpc>
          <a:spcPct val="90000"/>
        </a:lnSpc>
        <a:spcBef>
          <a:spcPct val="30000"/>
        </a:spcBef>
        <a:spcAft>
          <a:spcPct val="0"/>
        </a:spcAft>
        <a:buClr>
          <a:schemeClr val="tx2"/>
        </a:buClr>
        <a:buSzPct val="75000"/>
        <a:buFont typeface="Wingdings" pitchFamily="2" charset="2"/>
        <a:buChar char="§"/>
        <a:defRPr kumimoji="0" sz="2000" b="1" i="0" u="none" baseline="0">
          <a:solidFill>
            <a:schemeClr val="tx1"/>
          </a:solidFill>
          <a:effectLst>
            <a:outerShdw blurRad="38100" dist="38100" dir="2700000" algn="tl">
              <a:schemeClr val="bg2"/>
            </a:outerShdw>
          </a:effectLst>
          <a:latin typeface="Arial" pitchFamily="34" charset="0"/>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22101315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8370" name=""/>
          <p:cNvSpPr/>
          <p:nvPr>
            <p:ph type="ctrTitle"/>
          </p:nvPr>
        </p:nvSpPr>
        <p:spPr>
          <a:xfrm>
            <a:off x="660400" y="1276350"/>
            <a:ext cx="7772400" cy="2009775"/>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lgn="ctr"/>
            <a:r>
              <a:rPr lang="zh-CN" altLang="en-US" sz="5400">
                <a:ea typeface="宋体" pitchFamily="2" charset="-122"/>
              </a:rPr>
              <a:t>招聘成功的人才</a:t>
            </a:r>
            <a:br>
              <a:rPr lang="zh-CN" altLang="en-US" sz="5400">
                <a:ea typeface="宋体" pitchFamily="2" charset="-122"/>
              </a:rPr>
            </a:br>
            <a:br>
              <a:rPr lang="zh-CN" altLang="en-US" sz="5400">
                <a:ea typeface="宋体" pitchFamily="2" charset="-122"/>
              </a:rPr>
            </a:br>
            <a:r>
              <a:rPr lang="zh-CN" altLang="en-US" sz="3200">
                <a:ea typeface="宋体" pitchFamily="2" charset="-122"/>
              </a:rPr>
              <a:t>微软招聘过程及经验</a:t>
            </a:r>
            <a:endParaRPr lang="zh-CN" altLang="en-US" sz="3200">
              <a:ea typeface="宋体" pitchFamily="2" charset="-122"/>
            </a:endParaRPr>
          </a:p>
        </p:txBody>
      </p:sp>
      <p:sp>
        <p:nvSpPr>
          <p:cNvPr id="698371" name="TextBox 698370"/>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微软招聘成功的人才共46页，您现在浏览的是第1页!</a:t>
            </a:r>
          </a:p>
        </p:txBody>
      </p:sp>
    </p:spTree>
  </p:cSld>
  <p:clrMapOvr>
    <a:masterClrMapping/>
  </p:clrMapOvr>
  <p:transition>
    <p:strips dir="rd"/>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7170" name=""/>
          <p:cNvSpPr/>
          <p:nvPr>
            <p:ph type="title"/>
          </p:nvPr>
        </p:nvSpPr>
        <p:spPr>
          <a:xfrm>
            <a:off x="371475" y="249238"/>
            <a:ext cx="8570912" cy="750888"/>
          </a:xfrm>
          <a:prstGeom prst="rect">
            <a:avLst/>
          </a:prstGeom>
          <a:noFill/>
          <a:ln>
            <a:miter lim="800000"/>
          </a:ln>
        </p:spPr>
        <p:txBody>
          <a:bodyPr wrap="square"/>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endParaRPr lang="zh-CN" altLang="en-US">
              <a:ea typeface="宋体" pitchFamily="2" charset="-122"/>
            </a:endParaRPr>
          </a:p>
        </p:txBody>
      </p:sp>
      <p:sp>
        <p:nvSpPr>
          <p:cNvPr id="647171" name=""/>
          <p:cNvSpPr/>
          <p:nvPr>
            <p:ph type="body" idx="4294967295"/>
          </p:nvPr>
        </p:nvSpPr>
        <p:spPr>
          <a:xfrm>
            <a:off x="481012" y="1381125"/>
            <a:ext cx="8345488" cy="749300"/>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lnSpc>
                <a:spcPct val="80000"/>
              </a:lnSpc>
              <a:buNone/>
            </a:pPr>
            <a:r>
              <a:rPr lang="zh-CN" altLang="en-US" sz="5400">
                <a:solidFill>
                  <a:schemeClr val="tx2"/>
                </a:solidFill>
                <a:ea typeface="宋体" pitchFamily="2" charset="-122"/>
              </a:rPr>
              <a:t>为什麽讲这个题目？</a:t>
            </a:r>
            <a:endParaRPr lang="en-US" altLang="zh-CN" sz="5400">
              <a:solidFill>
                <a:schemeClr val="tx2"/>
              </a:solidFill>
              <a:ea typeface="宋体" pitchFamily="2" charset="-122"/>
            </a:endParaRPr>
          </a:p>
        </p:txBody>
      </p:sp>
      <p:sp>
        <p:nvSpPr>
          <p:cNvPr id="647172" name="TextBox 647171"/>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微软招聘成功的人才共46页，您现在浏览的是第2页!</a:t>
            </a:r>
          </a:p>
        </p:txBody>
      </p:sp>
    </p:spTree>
  </p:cSld>
  <p:clrMapOvr>
    <a:masterClrMapping/>
  </p:clrMapOvr>
  <p:transition>
    <p:strips dir="rd"/>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602" name=""/>
          <p:cNvSpPr/>
          <p:nvPr>
            <p:ph type="title"/>
          </p:nvPr>
        </p:nvSpPr>
        <p:spPr>
          <a:xfrm>
            <a:off x="371475" y="249238"/>
            <a:ext cx="8570912" cy="641350"/>
          </a:xfrm>
          <a:prstGeom prst="rect">
            <a:avLst/>
          </a:prstGeom>
          <a:noFill/>
          <a:ln>
            <a:miter lim="800000"/>
          </a:ln>
        </p:spPr>
        <p:txBody>
          <a:bodyPr wrap="square"/>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sz="4000">
                <a:ea typeface="宋体" pitchFamily="2" charset="-122"/>
              </a:rPr>
              <a:t>微软聘用的独到之处</a:t>
            </a:r>
            <a:endParaRPr lang="zh-CN" altLang="en-US">
              <a:ea typeface="宋体" pitchFamily="2" charset="-122"/>
            </a:endParaRPr>
          </a:p>
        </p:txBody>
      </p:sp>
      <p:sp>
        <p:nvSpPr>
          <p:cNvPr id="1049603" name=""/>
          <p:cNvSpPr/>
          <p:nvPr>
            <p:ph type="body" idx="4294967295"/>
          </p:nvPr>
        </p:nvSpPr>
        <p:spPr>
          <a:xfrm>
            <a:off x="481012" y="1381125"/>
            <a:ext cx="8345488" cy="3779838"/>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lnSpc>
                <a:spcPct val="80000"/>
              </a:lnSpc>
            </a:pPr>
            <a:r>
              <a:rPr lang="zh-CN" altLang="en-US" sz="2400">
                <a:solidFill>
                  <a:schemeClr val="tx2"/>
                </a:solidFill>
                <a:ea typeface="宋体" pitchFamily="2" charset="-122"/>
              </a:rPr>
              <a:t>面试更看重必备的竞争条件（多于工作经验长短）</a:t>
            </a:r>
            <a:endParaRPr lang="zh-CN" altLang="en-US" sz="2400">
              <a:solidFill>
                <a:schemeClr val="tx2"/>
              </a:solidFill>
              <a:ea typeface="宋体" pitchFamily="2" charset="-122"/>
            </a:endParaRPr>
          </a:p>
          <a:p>
            <a:pPr lvl="0">
              <a:lnSpc>
                <a:spcPct val="80000"/>
              </a:lnSpc>
            </a:pPr>
            <a:r>
              <a:rPr lang="zh-CN" altLang="en-US" sz="2400">
                <a:solidFill>
                  <a:schemeClr val="tx2"/>
                </a:solidFill>
                <a:ea typeface="宋体" pitchFamily="2" charset="-122"/>
              </a:rPr>
              <a:t>非常严谨而规范的面试过程。不存在例外，包括内部人员流动。</a:t>
            </a:r>
            <a:endParaRPr lang="zh-CN" altLang="en-US" sz="2400">
              <a:solidFill>
                <a:schemeClr val="tx2"/>
              </a:solidFill>
              <a:ea typeface="宋体" pitchFamily="2" charset="-122"/>
            </a:endParaRPr>
          </a:p>
          <a:p>
            <a:pPr lvl="0">
              <a:lnSpc>
                <a:spcPct val="80000"/>
              </a:lnSpc>
            </a:pPr>
            <a:r>
              <a:rPr lang="zh-CN" altLang="en-US" sz="2400">
                <a:solidFill>
                  <a:schemeClr val="tx2"/>
                </a:solidFill>
                <a:ea typeface="宋体" pitchFamily="2" charset="-122"/>
              </a:rPr>
              <a:t>筛选及面试的淘汰百分比很高 </a:t>
            </a:r>
            <a:r>
              <a:rPr lang="en-US" altLang="zh-CN" sz="2400">
                <a:solidFill>
                  <a:schemeClr val="tx2"/>
                </a:solidFill>
                <a:ea typeface="宋体" pitchFamily="2" charset="-122"/>
              </a:rPr>
              <a:t>- </a:t>
            </a:r>
            <a:r>
              <a:rPr lang="zh-CN" altLang="en-US" sz="2400">
                <a:solidFill>
                  <a:schemeClr val="tx2"/>
                </a:solidFill>
                <a:ea typeface="宋体" pitchFamily="2" charset="-122"/>
              </a:rPr>
              <a:t>宁缺勿滥</a:t>
            </a:r>
            <a:r>
              <a:rPr lang="en-US" altLang="zh-CN" sz="2400">
                <a:solidFill>
                  <a:schemeClr val="tx2"/>
                </a:solidFill>
                <a:ea typeface="宋体" pitchFamily="2" charset="-122"/>
              </a:rPr>
              <a:t>. </a:t>
            </a:r>
            <a:endParaRPr lang="en-US" altLang="zh-CN" sz="2400">
              <a:solidFill>
                <a:schemeClr val="tx2"/>
              </a:solidFill>
              <a:ea typeface="宋体" pitchFamily="2" charset="-122"/>
            </a:endParaRPr>
          </a:p>
          <a:p>
            <a:pPr lvl="0">
              <a:lnSpc>
                <a:spcPct val="80000"/>
              </a:lnSpc>
            </a:pPr>
            <a:r>
              <a:rPr lang="zh-CN" altLang="en-US" sz="2400">
                <a:solidFill>
                  <a:schemeClr val="tx2"/>
                </a:solidFill>
                <a:ea typeface="宋体" pitchFamily="2" charset="-122"/>
              </a:rPr>
              <a:t>注重培养实习生。实习经验及表现在正式聘用中起一定作用。</a:t>
            </a:r>
            <a:endParaRPr lang="zh-CN" altLang="en-US" sz="2400">
              <a:solidFill>
                <a:schemeClr val="tx2"/>
              </a:solidFill>
              <a:ea typeface="宋体" pitchFamily="2" charset="-122"/>
            </a:endParaRPr>
          </a:p>
          <a:p>
            <a:pPr lvl="0">
              <a:lnSpc>
                <a:spcPct val="80000"/>
              </a:lnSpc>
            </a:pPr>
            <a:r>
              <a:rPr lang="zh-CN" altLang="en-US" sz="2400">
                <a:solidFill>
                  <a:schemeClr val="tx2"/>
                </a:solidFill>
                <a:ea typeface="宋体" pitchFamily="2" charset="-122"/>
              </a:rPr>
              <a:t>内部人员流动更注重目前工作表现，级别及评语</a:t>
            </a:r>
            <a:endParaRPr lang="zh-CN" altLang="en-US" sz="2400">
              <a:solidFill>
                <a:schemeClr val="tx2"/>
              </a:solidFill>
              <a:ea typeface="宋体" pitchFamily="2" charset="-122"/>
            </a:endParaRPr>
          </a:p>
          <a:p>
            <a:pPr lvl="0">
              <a:lnSpc>
                <a:spcPct val="80000"/>
              </a:lnSpc>
            </a:pPr>
            <a:r>
              <a:rPr lang="zh-CN" altLang="en-US" sz="2400">
                <a:solidFill>
                  <a:schemeClr val="tx2"/>
                </a:solidFill>
                <a:ea typeface="宋体" pitchFamily="2" charset="-122"/>
              </a:rPr>
              <a:t>聘用部门而不是人事部门作最后决定。</a:t>
            </a:r>
            <a:endParaRPr lang="zh-CN" altLang="en-US" sz="2400">
              <a:solidFill>
                <a:schemeClr val="tx2"/>
              </a:solidFill>
              <a:ea typeface="宋体" pitchFamily="2" charset="-122"/>
            </a:endParaRPr>
          </a:p>
          <a:p>
            <a:pPr lvl="0">
              <a:lnSpc>
                <a:spcPct val="80000"/>
              </a:lnSpc>
            </a:pPr>
            <a:r>
              <a:rPr lang="zh-CN" altLang="en-US" sz="2400">
                <a:solidFill>
                  <a:schemeClr val="tx2"/>
                </a:solidFill>
                <a:ea typeface="宋体" pitchFamily="2" charset="-122"/>
              </a:rPr>
              <a:t>并不保证所有的合格候选人被聘用（取决于名额）</a:t>
            </a:r>
            <a:endParaRPr lang="zh-CN" altLang="en-US" sz="2400">
              <a:solidFill>
                <a:schemeClr val="tx2"/>
              </a:solidFill>
              <a:ea typeface="宋体" pitchFamily="2" charset="-122"/>
            </a:endParaRPr>
          </a:p>
          <a:p>
            <a:pPr lvl="0">
              <a:lnSpc>
                <a:spcPct val="80000"/>
              </a:lnSpc>
            </a:pPr>
            <a:r>
              <a:rPr lang="zh-CN" altLang="en-US" sz="2400">
                <a:solidFill>
                  <a:schemeClr val="tx2"/>
                </a:solidFill>
                <a:ea typeface="宋体" pitchFamily="2" charset="-122"/>
              </a:rPr>
              <a:t>高科技企业中较难也是最长的面试过程。</a:t>
            </a:r>
            <a:endParaRPr lang="zh-CN" altLang="en-US" sz="2400">
              <a:solidFill>
                <a:schemeClr val="tx2"/>
              </a:solidFill>
              <a:ea typeface="宋体" pitchFamily="2" charset="-122"/>
            </a:endParaRPr>
          </a:p>
        </p:txBody>
      </p:sp>
      <p:sp>
        <p:nvSpPr>
          <p:cNvPr id="1049604" name="TextBox 1049603"/>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微软招聘成功的人才共46页，您现在浏览的是第3页!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1049603">
                                            <p:txEl>
                                              <p:pRg st="0" end="0"/>
                                            </p:txEl>
                                          </p:spTgt>
                                        </p:tgtEl>
                                        <p:attrNameLst>
                                          <p:attrName>style.visibility</p:attrName>
                                        </p:attrNameLst>
                                      </p:cBhvr>
                                      <p:to>
                                        <p:strVal val="visible"/>
                                      </p:to>
                                    </p:set>
                                    <p:anim calcmode="lin" valueType="num">
                                      <p:cBhvr additive="base">
                                        <p:cTn id="7" dur="500" fill="hold"/>
                                        <p:tgtEl>
                                          <p:spTgt spid="10496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496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1049603">
                                            <p:txEl>
                                              <p:pRg st="1" end="1"/>
                                            </p:txEl>
                                          </p:spTgt>
                                        </p:tgtEl>
                                        <p:attrNameLst>
                                          <p:attrName>style.visibility</p:attrName>
                                        </p:attrNameLst>
                                      </p:cBhvr>
                                      <p:to>
                                        <p:strVal val="visible"/>
                                      </p:to>
                                    </p:set>
                                    <p:anim calcmode="lin" valueType="num">
                                      <p:cBhvr additive="base">
                                        <p:cTn id="13" dur="500" fill="hold"/>
                                        <p:tgtEl>
                                          <p:spTgt spid="10496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496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additive="base">
                                        <p:cTn id="18" dur="1" fill="hold">
                                          <p:stCondLst>
                                            <p:cond delay="0"/>
                                          </p:stCondLst>
                                        </p:cTn>
                                        <p:tgtEl>
                                          <p:spTgt spid="1049603">
                                            <p:txEl>
                                              <p:pRg st="2" end="2"/>
                                            </p:txEl>
                                          </p:spTgt>
                                        </p:tgtEl>
                                        <p:attrNameLst>
                                          <p:attrName>style.visibility</p:attrName>
                                        </p:attrNameLst>
                                      </p:cBhvr>
                                      <p:to>
                                        <p:strVal val="visible"/>
                                      </p:to>
                                    </p:set>
                                    <p:anim calcmode="lin" valueType="num">
                                      <p:cBhvr additive="base">
                                        <p:cTn id="19" dur="500" fill="hold"/>
                                        <p:tgtEl>
                                          <p:spTgt spid="10496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496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additive="base">
                                        <p:cTn id="24" dur="1" fill="hold">
                                          <p:stCondLst>
                                            <p:cond delay="0"/>
                                          </p:stCondLst>
                                        </p:cTn>
                                        <p:tgtEl>
                                          <p:spTgt spid="1049603">
                                            <p:txEl>
                                              <p:pRg st="3" end="3"/>
                                            </p:txEl>
                                          </p:spTgt>
                                        </p:tgtEl>
                                        <p:attrNameLst>
                                          <p:attrName>style.visibility</p:attrName>
                                        </p:attrNameLst>
                                      </p:cBhvr>
                                      <p:to>
                                        <p:strVal val="visible"/>
                                      </p:to>
                                    </p:set>
                                    <p:anim calcmode="lin" valueType="num">
                                      <p:cBhvr additive="base">
                                        <p:cTn id="25" dur="500" fill="hold"/>
                                        <p:tgtEl>
                                          <p:spTgt spid="104960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4960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nodeType="clickEffect">
                                  <p:stCondLst>
                                    <p:cond delay="0"/>
                                  </p:stCondLst>
                                  <p:childTnLst>
                                    <p:set>
                                      <p:cBhvr additive="base">
                                        <p:cTn id="30" dur="1" fill="hold">
                                          <p:stCondLst>
                                            <p:cond delay="0"/>
                                          </p:stCondLst>
                                        </p:cTn>
                                        <p:tgtEl>
                                          <p:spTgt spid="1049603">
                                            <p:txEl>
                                              <p:pRg st="4" end="4"/>
                                            </p:txEl>
                                          </p:spTgt>
                                        </p:tgtEl>
                                        <p:attrNameLst>
                                          <p:attrName>style.visibility</p:attrName>
                                        </p:attrNameLst>
                                      </p:cBhvr>
                                      <p:to>
                                        <p:strVal val="visible"/>
                                      </p:to>
                                    </p:set>
                                    <p:anim calcmode="lin" valueType="num">
                                      <p:cBhvr additive="base">
                                        <p:cTn id="31" dur="500" fill="hold"/>
                                        <p:tgtEl>
                                          <p:spTgt spid="104960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4960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nodeType="clickEffect">
                                  <p:stCondLst>
                                    <p:cond delay="0"/>
                                  </p:stCondLst>
                                  <p:childTnLst>
                                    <p:set>
                                      <p:cBhvr additive="base">
                                        <p:cTn id="36" dur="1" fill="hold">
                                          <p:stCondLst>
                                            <p:cond delay="0"/>
                                          </p:stCondLst>
                                        </p:cTn>
                                        <p:tgtEl>
                                          <p:spTgt spid="1049603">
                                            <p:txEl>
                                              <p:pRg st="5" end="5"/>
                                            </p:txEl>
                                          </p:spTgt>
                                        </p:tgtEl>
                                        <p:attrNameLst>
                                          <p:attrName>style.visibility</p:attrName>
                                        </p:attrNameLst>
                                      </p:cBhvr>
                                      <p:to>
                                        <p:strVal val="visible"/>
                                      </p:to>
                                    </p:set>
                                    <p:anim calcmode="lin" valueType="num">
                                      <p:cBhvr additive="base">
                                        <p:cTn id="37" dur="500" fill="hold"/>
                                        <p:tgtEl>
                                          <p:spTgt spid="104960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4960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nodeType="clickEffect">
                                  <p:stCondLst>
                                    <p:cond delay="0"/>
                                  </p:stCondLst>
                                  <p:childTnLst>
                                    <p:set>
                                      <p:cBhvr additive="base">
                                        <p:cTn id="42" dur="1" fill="hold">
                                          <p:stCondLst>
                                            <p:cond delay="0"/>
                                          </p:stCondLst>
                                        </p:cTn>
                                        <p:tgtEl>
                                          <p:spTgt spid="1049603">
                                            <p:txEl>
                                              <p:pRg st="6" end="6"/>
                                            </p:txEl>
                                          </p:spTgt>
                                        </p:tgtEl>
                                        <p:attrNameLst>
                                          <p:attrName>style.visibility</p:attrName>
                                        </p:attrNameLst>
                                      </p:cBhvr>
                                      <p:to>
                                        <p:strVal val="visible"/>
                                      </p:to>
                                    </p:set>
                                    <p:anim calcmode="lin" valueType="num">
                                      <p:cBhvr additive="base">
                                        <p:cTn id="43" dur="500" fill="hold"/>
                                        <p:tgtEl>
                                          <p:spTgt spid="104960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4960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500" fill="hold" nodeType="clickEffect">
                                  <p:stCondLst>
                                    <p:cond delay="0"/>
                                  </p:stCondLst>
                                  <p:childTnLst>
                                    <p:set>
                                      <p:cBhvr additive="base">
                                        <p:cTn id="48" dur="1" fill="hold">
                                          <p:stCondLst>
                                            <p:cond delay="0"/>
                                          </p:stCondLst>
                                        </p:cTn>
                                        <p:tgtEl>
                                          <p:spTgt spid="1049603">
                                            <p:txEl>
                                              <p:pRg st="7" end="7"/>
                                            </p:txEl>
                                          </p:spTgt>
                                        </p:tgtEl>
                                        <p:attrNameLst>
                                          <p:attrName>style.visibility</p:attrName>
                                        </p:attrNameLst>
                                      </p:cBhvr>
                                      <p:to>
                                        <p:strVal val="visible"/>
                                      </p:to>
                                    </p:set>
                                    <p:anim calcmode="lin" valueType="num">
                                      <p:cBhvr additive="base">
                                        <p:cTn id="49" dur="500" fill="hold"/>
                                        <p:tgtEl>
                                          <p:spTgt spid="104960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4960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7314" name=""/>
          <p:cNvSpPr/>
          <p:nvPr>
            <p:ph type="title"/>
          </p:nvPr>
        </p:nvSpPr>
        <p:spPr>
          <a:xfrm>
            <a:off x="381000" y="228600"/>
            <a:ext cx="8570912" cy="1409700"/>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招聘目标</a:t>
            </a:r>
            <a:br>
              <a:rPr lang="en-US" altLang="zh-CN">
                <a:ea typeface="宋体" pitchFamily="2" charset="-122"/>
              </a:rPr>
            </a:br>
            <a:endParaRPr lang="zh-CN" altLang="en-US">
              <a:ea typeface="宋体" pitchFamily="2" charset="-122"/>
            </a:endParaRPr>
          </a:p>
        </p:txBody>
      </p:sp>
      <p:sp>
        <p:nvSpPr>
          <p:cNvPr id="1037315" name=""/>
          <p:cNvSpPr/>
          <p:nvPr>
            <p:ph type="body" idx="4294967295"/>
          </p:nvPr>
        </p:nvSpPr>
        <p:spPr>
          <a:xfrm>
            <a:off x="477838" y="1111250"/>
            <a:ext cx="8345488" cy="5216525"/>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ea typeface="宋体" pitchFamily="2" charset="-122"/>
              </a:rPr>
              <a:t>聪明 </a:t>
            </a:r>
            <a:r>
              <a:rPr lang="en-US" altLang="zh-CN">
                <a:solidFill>
                  <a:schemeClr val="tx2"/>
                </a:solidFill>
                <a:ea typeface="宋体" pitchFamily="2" charset="-122"/>
              </a:rPr>
              <a:t>(BillG)</a:t>
            </a:r>
            <a:endParaRPr lang="en-US" altLang="zh-CN">
              <a:solidFill>
                <a:schemeClr val="tx2"/>
              </a:solidFill>
              <a:ea typeface="宋体" pitchFamily="2" charset="-122"/>
            </a:endParaRPr>
          </a:p>
          <a:p>
            <a:pPr lvl="1"/>
            <a:r>
              <a:rPr lang="zh-CN" altLang="en-US" sz="1600">
                <a:latin typeface="宋体" pitchFamily="2" charset="-122"/>
                <a:ea typeface="宋体" pitchFamily="2" charset="-122"/>
              </a:rPr>
              <a:t>能够迅速创造性地理解和着手解决复杂问题 </a:t>
            </a:r>
            <a:endParaRPr lang="zh-CN" altLang="en-US" sz="1600">
              <a:latin typeface="宋体" pitchFamily="2" charset="-122"/>
              <a:ea typeface="宋体" pitchFamily="2" charset="-122"/>
            </a:endParaRPr>
          </a:p>
          <a:p>
            <a:pPr lvl="1"/>
            <a:r>
              <a:rPr lang="zh-CN" altLang="en-US" sz="1600">
                <a:latin typeface="宋体" pitchFamily="2" charset="-122"/>
                <a:ea typeface="宋体" pitchFamily="2" charset="-122"/>
              </a:rPr>
              <a:t>要锋利</a:t>
            </a:r>
            <a:r>
              <a:rPr lang="en-US" altLang="zh-CN" sz="1600">
                <a:latin typeface="宋体" pitchFamily="2" charset="-122"/>
                <a:ea typeface="宋体" pitchFamily="2" charset="-122"/>
              </a:rPr>
              <a:t>, </a:t>
            </a:r>
            <a:r>
              <a:rPr lang="zh-CN" altLang="en-US" sz="1600">
                <a:latin typeface="宋体" pitchFamily="2" charset="-122"/>
                <a:ea typeface="宋体" pitchFamily="2" charset="-122"/>
              </a:rPr>
              <a:t>并能够及时吸收和消化新事务 </a:t>
            </a:r>
            <a:endParaRPr lang="zh-CN" altLang="en-US" sz="1600">
              <a:latin typeface="宋体" pitchFamily="2" charset="-122"/>
              <a:ea typeface="宋体" pitchFamily="2" charset="-122"/>
            </a:endParaRPr>
          </a:p>
          <a:p>
            <a:pPr lvl="1"/>
            <a:r>
              <a:rPr lang="zh-CN" altLang="en-US" sz="1600">
                <a:latin typeface="宋体" pitchFamily="2" charset="-122"/>
                <a:ea typeface="宋体" pitchFamily="2" charset="-122"/>
              </a:rPr>
              <a:t>在任何情况下</a:t>
            </a:r>
            <a:r>
              <a:rPr lang="en-US" altLang="zh-CN" sz="1600">
                <a:latin typeface="宋体" pitchFamily="2" charset="-122"/>
                <a:ea typeface="宋体" pitchFamily="2" charset="-122"/>
              </a:rPr>
              <a:t>, </a:t>
            </a:r>
            <a:r>
              <a:rPr lang="zh-CN" altLang="en-US" sz="1600">
                <a:latin typeface="宋体" pitchFamily="2" charset="-122"/>
                <a:ea typeface="宋体" pitchFamily="2" charset="-122"/>
              </a:rPr>
              <a:t>当有人向你解释当时状况时，能立刻建议说：这样做怎么样？</a:t>
            </a:r>
            <a:endParaRPr lang="zh-CN" altLang="en-US" sz="1600">
              <a:latin typeface="宋体" pitchFamily="2" charset="-122"/>
              <a:ea typeface="宋体" pitchFamily="2" charset="-122"/>
            </a:endParaRPr>
          </a:p>
          <a:p>
            <a:pPr lvl="1"/>
            <a:r>
              <a:rPr lang="zh-CN" altLang="en-US" sz="1600">
                <a:latin typeface="宋体" pitchFamily="2" charset="-122"/>
                <a:ea typeface="宋体" pitchFamily="2" charset="-122"/>
              </a:rPr>
              <a:t>能够问有深度的，透彻的问题。 </a:t>
            </a:r>
            <a:endParaRPr lang="zh-CN" altLang="en-US" sz="1600">
              <a:latin typeface="宋体" pitchFamily="2" charset="-122"/>
              <a:ea typeface="宋体" pitchFamily="2" charset="-122"/>
            </a:endParaRPr>
          </a:p>
          <a:p>
            <a:pPr lvl="1"/>
            <a:r>
              <a:rPr lang="zh-CN" altLang="en-US" sz="1600">
                <a:latin typeface="宋体" pitchFamily="2" charset="-122"/>
                <a:ea typeface="宋体" pitchFamily="2" charset="-122"/>
              </a:rPr>
              <a:t>能够实时地吸收和消化信息 </a:t>
            </a:r>
            <a:endParaRPr lang="zh-CN" altLang="en-US" sz="1600">
              <a:latin typeface="宋体" pitchFamily="2" charset="-122"/>
              <a:ea typeface="宋体" pitchFamily="2" charset="-122"/>
            </a:endParaRPr>
          </a:p>
          <a:p>
            <a:pPr lvl="1"/>
            <a:r>
              <a:rPr lang="zh-CN" altLang="en-US" sz="1600">
                <a:latin typeface="宋体" pitchFamily="2" charset="-122"/>
                <a:ea typeface="宋体" pitchFamily="2" charset="-122"/>
              </a:rPr>
              <a:t>记忆力强 </a:t>
            </a:r>
            <a:endParaRPr lang="zh-CN" altLang="en-US" sz="1600">
              <a:latin typeface="宋体" pitchFamily="2" charset="-122"/>
              <a:ea typeface="宋体" pitchFamily="2" charset="-122"/>
            </a:endParaRPr>
          </a:p>
          <a:p>
            <a:pPr lvl="1"/>
            <a:r>
              <a:rPr lang="zh-CN" altLang="en-US" sz="1600">
                <a:latin typeface="宋体" pitchFamily="2" charset="-122"/>
                <a:ea typeface="宋体" pitchFamily="2" charset="-122"/>
              </a:rPr>
              <a:t>能够把似乎不相关的领域的事物联系起来 </a:t>
            </a:r>
            <a:endParaRPr lang="zh-CN" altLang="en-US" sz="1600">
              <a:latin typeface="宋体" pitchFamily="2" charset="-122"/>
              <a:ea typeface="宋体" pitchFamily="2" charset="-122"/>
            </a:endParaRPr>
          </a:p>
          <a:p>
            <a:pPr lvl="1"/>
            <a:r>
              <a:rPr lang="zh-CN" altLang="en-US" sz="1600">
                <a:latin typeface="宋体" pitchFamily="2" charset="-122"/>
                <a:ea typeface="宋体" pitchFamily="2" charset="-122"/>
              </a:rPr>
              <a:t>富有创造性，使工作有高效率</a:t>
            </a:r>
            <a:endParaRPr lang="en-US" altLang="zh-CN" sz="1600">
              <a:latin typeface="宋体" pitchFamily="2" charset="-122"/>
              <a:ea typeface="宋体" pitchFamily="2" charset="-122"/>
            </a:endParaRPr>
          </a:p>
          <a:p>
            <a:pPr lvl="0"/>
            <a:r>
              <a:rPr lang="zh-CN" altLang="en-US">
                <a:solidFill>
                  <a:schemeClr val="tx2"/>
                </a:solidFill>
                <a:ea typeface="宋体" pitchFamily="2" charset="-122"/>
              </a:rPr>
              <a:t>勤奋，合作，适应性和灵活性强</a:t>
            </a:r>
            <a:endParaRPr lang="en-US" altLang="zh-CN">
              <a:solidFill>
                <a:schemeClr val="tx2"/>
              </a:solidFill>
              <a:ea typeface="宋体" pitchFamily="2" charset="-122"/>
            </a:endParaRPr>
          </a:p>
          <a:p>
            <a:pPr lvl="0"/>
            <a:r>
              <a:rPr lang="zh-CN" altLang="en-US">
                <a:solidFill>
                  <a:schemeClr val="tx2"/>
                </a:solidFill>
                <a:ea typeface="宋体" pitchFamily="2" charset="-122"/>
              </a:rPr>
              <a:t>特殊技能</a:t>
            </a:r>
            <a:endParaRPr lang="zh-CN" altLang="en-US">
              <a:solidFill>
                <a:schemeClr val="tx2"/>
              </a:solidFill>
              <a:ea typeface="宋体" pitchFamily="2" charset="-122"/>
            </a:endParaRPr>
          </a:p>
          <a:p>
            <a:pPr lvl="0"/>
            <a:r>
              <a:rPr lang="zh-CN" altLang="en-US">
                <a:solidFill>
                  <a:schemeClr val="tx2"/>
                </a:solidFill>
                <a:ea typeface="宋体" pitchFamily="2" charset="-122"/>
              </a:rPr>
              <a:t>技术热情</a:t>
            </a:r>
            <a:endParaRPr lang="zh-CN" altLang="en-US">
              <a:solidFill>
                <a:schemeClr val="tx2"/>
              </a:solidFill>
              <a:ea typeface="宋体" pitchFamily="2" charset="-122"/>
            </a:endParaRPr>
          </a:p>
          <a:p>
            <a:pPr lvl="0"/>
            <a:r>
              <a:rPr lang="zh-CN" altLang="en-US">
                <a:solidFill>
                  <a:schemeClr val="tx2"/>
                </a:solidFill>
                <a:ea typeface="宋体" pitchFamily="2" charset="-122"/>
              </a:rPr>
              <a:t>着眼大局（有利于全公司）</a:t>
            </a:r>
            <a:endParaRPr lang="zh-CN" altLang="en-US">
              <a:solidFill>
                <a:schemeClr val="tx2"/>
              </a:solidFill>
              <a:ea typeface="宋体" pitchFamily="2" charset="-122"/>
            </a:endParaRPr>
          </a:p>
        </p:txBody>
      </p:sp>
      <p:sp>
        <p:nvSpPr>
          <p:cNvPr id="1037316" name="TextBox 1037315"/>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微软招聘成功的人才共46页，您现在浏览的是第4页!</a:t>
            </a:r>
          </a:p>
        </p:txBody>
      </p:sp>
    </p:spTree>
  </p:cSld>
  <p:clrMapOvr>
    <a:masterClrMapping/>
  </p:clrMapOvr>
  <p:transition>
    <p:strips dir="rd"/>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9426"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招聘过程</a:t>
            </a:r>
            <a:endParaRPr lang="zh-CN" altLang="en-US">
              <a:ea typeface="宋体" pitchFamily="2" charset="-122"/>
            </a:endParaRPr>
          </a:p>
        </p:txBody>
      </p:sp>
      <p:sp>
        <p:nvSpPr>
          <p:cNvPr id="999427" name=""/>
          <p:cNvSpPr/>
          <p:nvPr>
            <p:ph type="body" idx="4294967295"/>
          </p:nvPr>
        </p:nvSpPr>
        <p:spPr>
          <a:xfrm>
            <a:off x="546100" y="1373188"/>
            <a:ext cx="8345488" cy="5561012"/>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sz="4000">
                <a:solidFill>
                  <a:schemeClr val="tx2"/>
                </a:solidFill>
                <a:ea typeface="宋体" pitchFamily="2" charset="-122"/>
              </a:rPr>
              <a:t>确定人才资源需求</a:t>
            </a:r>
            <a:endParaRPr lang="zh-CN" altLang="en-US" sz="4000">
              <a:solidFill>
                <a:schemeClr val="tx2"/>
              </a:solidFill>
              <a:ea typeface="宋体" pitchFamily="2" charset="-122"/>
            </a:endParaRPr>
          </a:p>
          <a:p>
            <a:pPr lvl="0"/>
            <a:r>
              <a:rPr lang="zh-CN" altLang="en-US" sz="4000">
                <a:solidFill>
                  <a:schemeClr val="tx2"/>
                </a:solidFill>
                <a:ea typeface="宋体" pitchFamily="2" charset="-122"/>
              </a:rPr>
              <a:t>描述工作性质和必需条件</a:t>
            </a:r>
            <a:endParaRPr lang="zh-CN" altLang="en-US" sz="4000">
              <a:solidFill>
                <a:schemeClr val="tx2"/>
              </a:solidFill>
              <a:ea typeface="宋体" pitchFamily="2" charset="-122"/>
            </a:endParaRPr>
          </a:p>
          <a:p>
            <a:pPr lvl="0"/>
            <a:r>
              <a:rPr lang="zh-CN" altLang="en-US" sz="4000">
                <a:solidFill>
                  <a:schemeClr val="tx2"/>
                </a:solidFill>
                <a:ea typeface="宋体" pitchFamily="2" charset="-122"/>
              </a:rPr>
              <a:t>实例：</a:t>
            </a:r>
            <a:r>
              <a:rPr lang="en-US" altLang="zh-CN" sz="4000">
                <a:ea typeface="宋体" pitchFamily="2" charset="-122"/>
              </a:rPr>
              <a:t>   </a:t>
            </a:r>
            <a:endParaRPr lang="en-US" altLang="zh-CN" sz="4000">
              <a:ea typeface="宋体" pitchFamily="2" charset="-122"/>
            </a:endParaRPr>
          </a:p>
          <a:p>
            <a:pPr lvl="1"/>
            <a:r>
              <a:rPr lang="en-US" altLang="zh-CN" sz="1600">
                <a:ea typeface="宋体" pitchFamily="2" charset="-122"/>
              </a:rPr>
              <a:t>The Software Design Engineer will be a team member on the Authorization Manager project, leading design/implementation of the Authorization Manager engine. Authorization Manager implements a role based access control model, which allows applications to control user access based on role information defined via policy. The person holding this position will own the dual interfaces to the engine, XML policy store management, business rule evaluation , access check functionality of the engine, and be involved in design of the next generation Authorization Manager. Candidates should have solid background in C/C++, COM, XML, WIN32, and good design and leadership experience for medium-sized projects. The candidate should have 5 years related working experience and ideally also have knowledge on Windows security in general. </a:t>
            </a:r>
            <a:r>
              <a:rPr lang="en-US" altLang="zh-CN" sz="1600" i="1">
                <a:ea typeface="宋体" pitchFamily="2" charset="-122"/>
              </a:rPr>
              <a:t>The Hiring Manager for this job requests that candidates be at least level 62 to be considered for this job.</a:t>
            </a:r>
            <a:endParaRPr lang="en-US" altLang="zh-CN" sz="1600" i="1">
              <a:ea typeface="宋体" pitchFamily="2" charset="-122"/>
            </a:endParaRPr>
          </a:p>
          <a:p>
            <a:pPr lvl="1"/>
            <a:endParaRPr lang="zh-CN" altLang="en-US" sz="1600">
              <a:ea typeface="宋体" pitchFamily="2" charset="-122"/>
            </a:endParaRPr>
          </a:p>
        </p:txBody>
      </p:sp>
      <p:sp>
        <p:nvSpPr>
          <p:cNvPr id="999428" name="TextBox 999427"/>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微软招聘成功的人才共46页，您现在浏览的是第5页!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999427">
                                            <p:txEl>
                                              <p:pRg st="1" end="1"/>
                                            </p:txEl>
                                          </p:spTgt>
                                        </p:tgtEl>
                                        <p:attrNameLst>
                                          <p:attrName>style.visibility</p:attrName>
                                        </p:attrNameLst>
                                      </p:cBhvr>
                                      <p:to>
                                        <p:strVal val="visible"/>
                                      </p:to>
                                    </p:set>
                                    <p:anim calcmode="lin" valueType="num">
                                      <p:cBhvr additive="base">
                                        <p:cTn id="7" dur="500" fill="hold"/>
                                        <p:tgtEl>
                                          <p:spTgt spid="99942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994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999427">
                                            <p:txEl>
                                              <p:pRg st="2" end="2"/>
                                            </p:txEl>
                                          </p:spTgt>
                                        </p:tgtEl>
                                        <p:attrNameLst>
                                          <p:attrName>style.visibility</p:attrName>
                                        </p:attrNameLst>
                                      </p:cBhvr>
                                      <p:to>
                                        <p:strVal val="visible"/>
                                      </p:to>
                                    </p:set>
                                    <p:anim calcmode="lin" valueType="num">
                                      <p:cBhvr additive="base">
                                        <p:cTn id="13" dur="500" fill="hold"/>
                                        <p:tgtEl>
                                          <p:spTgt spid="99942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994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4" presetClass="entr" presetSubtype="16" dur="500" fill="hold" nodeType="clickEffect">
                                  <p:stCondLst>
                                    <p:cond delay="0"/>
                                  </p:stCondLst>
                                  <p:childTnLst>
                                    <p:set>
                                      <p:cBhvr additive="base">
                                        <p:cTn id="18" dur="1" fill="hold">
                                          <p:stCondLst>
                                            <p:cond delay="0"/>
                                          </p:stCondLst>
                                        </p:cTn>
                                        <p:tgtEl>
                                          <p:spTgt spid="999427">
                                            <p:txEl>
                                              <p:pRg st="3" end="3"/>
                                            </p:txEl>
                                          </p:spTgt>
                                        </p:tgtEl>
                                        <p:attrNameLst>
                                          <p:attrName>style.visibility</p:attrName>
                                        </p:attrNameLst>
                                      </p:cBhvr>
                                      <p:to>
                                        <p:strVal val="visible"/>
                                      </p:to>
                                    </p:set>
                                    <p:animEffect transition="in" filter="box(in)">
                                      <p:cBhvr additive="base">
                                        <p:cTn id="19" dur="500"/>
                                        <p:tgtEl>
                                          <p:spTgt spid="9994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4786"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招聘过程</a:t>
            </a:r>
            <a:endParaRPr lang="zh-CN" altLang="en-US">
              <a:ea typeface="宋体" pitchFamily="2" charset="-122"/>
            </a:endParaRPr>
          </a:p>
        </p:txBody>
      </p:sp>
      <p:sp>
        <p:nvSpPr>
          <p:cNvPr id="1014787" name=""/>
          <p:cNvSpPr/>
          <p:nvPr>
            <p:ph type="body" idx="4294967295"/>
          </p:nvPr>
        </p:nvSpPr>
        <p:spPr>
          <a:xfrm>
            <a:off x="546100" y="1373188"/>
            <a:ext cx="8345488" cy="5561012"/>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sz="4000">
                <a:solidFill>
                  <a:schemeClr val="tx2"/>
                </a:solidFill>
                <a:ea typeface="宋体" pitchFamily="2" charset="-122"/>
              </a:rPr>
              <a:t>确定人才资源需求</a:t>
            </a:r>
            <a:endParaRPr lang="zh-CN" altLang="en-US" sz="4000">
              <a:solidFill>
                <a:schemeClr val="tx2"/>
              </a:solidFill>
              <a:ea typeface="宋体" pitchFamily="2" charset="-122"/>
            </a:endParaRPr>
          </a:p>
          <a:p>
            <a:pPr lvl="0"/>
            <a:r>
              <a:rPr lang="zh-CN" altLang="en-US" sz="4000">
                <a:solidFill>
                  <a:schemeClr val="tx2"/>
                </a:solidFill>
                <a:ea typeface="宋体" pitchFamily="2" charset="-122"/>
              </a:rPr>
              <a:t>描述工作性质和必需条件</a:t>
            </a:r>
            <a:endParaRPr lang="zh-CN" altLang="en-US" sz="4000">
              <a:solidFill>
                <a:schemeClr val="tx2"/>
              </a:solidFill>
              <a:ea typeface="宋体" pitchFamily="2" charset="-122"/>
            </a:endParaRPr>
          </a:p>
          <a:p>
            <a:pPr lvl="0"/>
            <a:r>
              <a:rPr lang="zh-CN" altLang="en-US" sz="4000">
                <a:solidFill>
                  <a:schemeClr val="tx2"/>
                </a:solidFill>
                <a:ea typeface="宋体" pitchFamily="2" charset="-122"/>
              </a:rPr>
              <a:t>实例：</a:t>
            </a:r>
            <a:r>
              <a:rPr lang="en-US" altLang="zh-CN" sz="4000">
                <a:ea typeface="宋体" pitchFamily="2" charset="-122"/>
              </a:rPr>
              <a:t>   </a:t>
            </a:r>
            <a:endParaRPr lang="en-US" altLang="zh-CN" sz="4000">
              <a:ea typeface="宋体" pitchFamily="2" charset="-122"/>
            </a:endParaRPr>
          </a:p>
          <a:p>
            <a:pPr lvl="1"/>
            <a:r>
              <a:rPr lang="en-US" altLang="zh-CN" sz="1600">
                <a:ea typeface="宋体" pitchFamily="2" charset="-122"/>
              </a:rPr>
              <a:t>The Software Design Engineer will be a team member on the Authorization Manager project, leading design/implementation of the Authorization Manager engine. Authorization Manager implements a role based access control model, which allows applications to control user access based on role information defined via policy. </a:t>
            </a:r>
            <a:r>
              <a:rPr lang="en-US" altLang="zh-CN" sz="1600">
                <a:solidFill>
                  <a:schemeClr val="tx2"/>
                </a:solidFill>
                <a:ea typeface="宋体" pitchFamily="2" charset="-122"/>
              </a:rPr>
              <a:t>The person holding this position will own the dual interfaces to the engine, XML policy store management, business rule evaluation , access check functionality of the engine, and be involved in design of the next generation Authorization Manager.</a:t>
            </a:r>
            <a:r>
              <a:rPr lang="en-US" altLang="zh-CN" sz="1600">
                <a:ea typeface="宋体" pitchFamily="2" charset="-122"/>
              </a:rPr>
              <a:t> Candidates should have solid background in C/C++, COM, XML, WIN32, and good design and leadership experience for medium-sized projects. The candidate should have 5 years related working experience and ideally also have knowledge on Windows security in general. </a:t>
            </a:r>
            <a:r>
              <a:rPr lang="en-US" altLang="zh-CN" sz="1600" i="1">
                <a:ea typeface="宋体" pitchFamily="2" charset="-122"/>
              </a:rPr>
              <a:t>The Hiring Manager for this job requests that candidates be at least level 62 to be considered for this job.</a:t>
            </a:r>
            <a:endParaRPr lang="en-US" altLang="zh-CN" sz="1600" i="1">
              <a:ea typeface="宋体" pitchFamily="2" charset="-122"/>
            </a:endParaRPr>
          </a:p>
          <a:p>
            <a:pPr lvl="1"/>
            <a:endParaRPr lang="zh-CN" altLang="en-US" sz="1600">
              <a:ea typeface="宋体" pitchFamily="2" charset="-122"/>
            </a:endParaRPr>
          </a:p>
        </p:txBody>
      </p:sp>
      <p:sp>
        <p:nvSpPr>
          <p:cNvPr id="1014788" name="TextBox 1014787"/>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微软招聘成功的人才共46页，您现在浏览的是第6页!</a:t>
            </a:r>
          </a:p>
        </p:txBody>
      </p:sp>
    </p:spTree>
  </p:cSld>
  <p:clrMapOvr>
    <a:masterClrMapping/>
  </p:clrMapOvr>
  <p:transition>
    <p:strips dir="rd"/>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1474"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招聘过程</a:t>
            </a:r>
            <a:endParaRPr lang="zh-CN" altLang="en-US">
              <a:ea typeface="宋体" pitchFamily="2" charset="-122"/>
            </a:endParaRPr>
          </a:p>
        </p:txBody>
      </p:sp>
      <p:sp>
        <p:nvSpPr>
          <p:cNvPr id="1001475" name=""/>
          <p:cNvSpPr/>
          <p:nvPr>
            <p:ph type="body" idx="4294967295"/>
          </p:nvPr>
        </p:nvSpPr>
        <p:spPr>
          <a:xfrm>
            <a:off x="512762" y="1189038"/>
            <a:ext cx="8345488" cy="5641975"/>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ea typeface="宋体" pitchFamily="2" charset="-122"/>
              </a:rPr>
              <a:t>确定人才资源需求</a:t>
            </a:r>
            <a:endParaRPr lang="zh-CN" altLang="en-US">
              <a:solidFill>
                <a:schemeClr val="tx2"/>
              </a:solidFill>
              <a:ea typeface="宋体" pitchFamily="2" charset="-122"/>
            </a:endParaRPr>
          </a:p>
          <a:p>
            <a:pPr lvl="0"/>
            <a:r>
              <a:rPr lang="zh-CN" altLang="en-US">
                <a:solidFill>
                  <a:schemeClr val="tx2"/>
                </a:solidFill>
                <a:ea typeface="宋体" pitchFamily="2" charset="-122"/>
              </a:rPr>
              <a:t>描述工作性质和必需条件</a:t>
            </a:r>
            <a:endParaRPr lang="zh-CN" altLang="en-US">
              <a:solidFill>
                <a:schemeClr val="tx2"/>
              </a:solidFill>
              <a:ea typeface="宋体" pitchFamily="2" charset="-122"/>
            </a:endParaRPr>
          </a:p>
          <a:p>
            <a:pPr lvl="0"/>
            <a:r>
              <a:rPr lang="zh-CN" altLang="en-US">
                <a:solidFill>
                  <a:schemeClr val="tx2"/>
                </a:solidFill>
                <a:ea typeface="宋体" pitchFamily="2" charset="-122"/>
              </a:rPr>
              <a:t>发布工作位置空缺信息</a:t>
            </a:r>
            <a:endParaRPr lang="zh-CN" altLang="en-US">
              <a:solidFill>
                <a:schemeClr val="tx2"/>
              </a:solidFill>
              <a:ea typeface="宋体" pitchFamily="2" charset="-122"/>
            </a:endParaRPr>
          </a:p>
          <a:p>
            <a:pPr lvl="0"/>
            <a:r>
              <a:rPr lang="zh-CN" altLang="en-US">
                <a:solidFill>
                  <a:schemeClr val="tx2"/>
                </a:solidFill>
                <a:ea typeface="宋体" pitchFamily="2" charset="-122"/>
              </a:rPr>
              <a:t>收集筛选简历集区</a:t>
            </a:r>
            <a:endParaRPr lang="zh-CN" altLang="en-US">
              <a:solidFill>
                <a:schemeClr val="tx2"/>
              </a:solidFill>
              <a:ea typeface="宋体" pitchFamily="2" charset="-122"/>
            </a:endParaRPr>
          </a:p>
          <a:p>
            <a:pPr lvl="2"/>
            <a:r>
              <a:rPr lang="zh-CN" altLang="en-US">
                <a:solidFill>
                  <a:schemeClr val="tx2"/>
                </a:solidFill>
                <a:ea typeface="宋体" pitchFamily="2" charset="-122"/>
              </a:rPr>
              <a:t>员工推荐，公司网站，内部空缺信息，合同公司</a:t>
            </a:r>
            <a:endParaRPr lang="zh-CN" altLang="en-US">
              <a:solidFill>
                <a:schemeClr val="tx2"/>
              </a:solidFill>
              <a:ea typeface="宋体" pitchFamily="2" charset="-122"/>
            </a:endParaRPr>
          </a:p>
          <a:p>
            <a:pPr lvl="0"/>
            <a:r>
              <a:rPr lang="zh-CN" altLang="en-US">
                <a:solidFill>
                  <a:schemeClr val="tx2"/>
                </a:solidFill>
                <a:ea typeface="宋体" pitchFamily="2" charset="-122"/>
              </a:rPr>
              <a:t>建立面试循环小组 </a:t>
            </a:r>
            <a:r>
              <a:rPr lang="en-US" altLang="zh-CN">
                <a:solidFill>
                  <a:schemeClr val="tx2"/>
                </a:solidFill>
                <a:ea typeface="宋体" pitchFamily="2" charset="-122"/>
              </a:rPr>
              <a:t>– </a:t>
            </a:r>
            <a:r>
              <a:rPr lang="zh-CN" altLang="en-US">
                <a:solidFill>
                  <a:schemeClr val="tx2"/>
                </a:solidFill>
                <a:ea typeface="宋体" pitchFamily="2" charset="-122"/>
              </a:rPr>
              <a:t>确定协调人</a:t>
            </a:r>
            <a:endParaRPr lang="zh-CN" altLang="en-US">
              <a:solidFill>
                <a:schemeClr val="tx2"/>
              </a:solidFill>
              <a:ea typeface="宋体" pitchFamily="2" charset="-122"/>
            </a:endParaRPr>
          </a:p>
          <a:p>
            <a:pPr lvl="0"/>
            <a:r>
              <a:rPr lang="zh-CN" altLang="en-US">
                <a:solidFill>
                  <a:schemeClr val="tx2"/>
                </a:solidFill>
                <a:ea typeface="宋体" pitchFamily="2" charset="-122"/>
              </a:rPr>
              <a:t>面试准备</a:t>
            </a:r>
            <a:endParaRPr lang="zh-CN" altLang="en-US">
              <a:solidFill>
                <a:schemeClr val="tx2"/>
              </a:solidFill>
              <a:ea typeface="宋体" pitchFamily="2" charset="-122"/>
            </a:endParaRPr>
          </a:p>
          <a:p>
            <a:pPr lvl="0"/>
            <a:r>
              <a:rPr lang="zh-CN" altLang="en-US">
                <a:solidFill>
                  <a:schemeClr val="tx2"/>
                </a:solidFill>
                <a:ea typeface="宋体" pitchFamily="2" charset="-122"/>
              </a:rPr>
              <a:t>面试</a:t>
            </a:r>
            <a:endParaRPr lang="zh-CN" altLang="en-US">
              <a:solidFill>
                <a:schemeClr val="tx2"/>
              </a:solidFill>
              <a:ea typeface="宋体" pitchFamily="2" charset="-122"/>
            </a:endParaRPr>
          </a:p>
          <a:p>
            <a:pPr lvl="0"/>
            <a:r>
              <a:rPr lang="zh-CN" altLang="en-US">
                <a:solidFill>
                  <a:schemeClr val="tx2"/>
                </a:solidFill>
                <a:ea typeface="宋体" pitchFamily="2" charset="-122"/>
              </a:rPr>
              <a:t>提供面试决策</a:t>
            </a:r>
            <a:endParaRPr lang="zh-CN" altLang="en-US">
              <a:solidFill>
                <a:schemeClr val="tx2"/>
              </a:solidFill>
              <a:ea typeface="宋体" pitchFamily="2" charset="-122"/>
            </a:endParaRPr>
          </a:p>
          <a:p>
            <a:pPr lvl="0"/>
            <a:r>
              <a:rPr lang="zh-CN" altLang="en-US">
                <a:solidFill>
                  <a:schemeClr val="tx2"/>
                </a:solidFill>
                <a:ea typeface="宋体" pitchFamily="2" charset="-122"/>
              </a:rPr>
              <a:t>跟踪</a:t>
            </a:r>
            <a:endParaRPr lang="zh-CN" altLang="en-US">
              <a:ea typeface="宋体" pitchFamily="2" charset="-122"/>
            </a:endParaRPr>
          </a:p>
        </p:txBody>
      </p:sp>
      <p:sp>
        <p:nvSpPr>
          <p:cNvPr id="1001476" name="TextBox 1001475"/>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微软招聘成功的人才共46页，您现在浏览的是第7页!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1001475">
                                            <p:txEl>
                                              <p:pRg st="2" end="2"/>
                                            </p:txEl>
                                          </p:spTgt>
                                        </p:tgtEl>
                                        <p:attrNameLst>
                                          <p:attrName>style.visibility</p:attrName>
                                        </p:attrNameLst>
                                      </p:cBhvr>
                                      <p:to>
                                        <p:strVal val="visible"/>
                                      </p:to>
                                    </p:set>
                                    <p:anim calcmode="lin" valueType="num">
                                      <p:cBhvr additive="base">
                                        <p:cTn id="7" dur="500" fill="hold"/>
                                        <p:tgtEl>
                                          <p:spTgt spid="100147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014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1001475">
                                            <p:txEl>
                                              <p:pRg st="3" end="3"/>
                                            </p:txEl>
                                          </p:spTgt>
                                        </p:tgtEl>
                                        <p:attrNameLst>
                                          <p:attrName>style.visibility</p:attrName>
                                        </p:attrNameLst>
                                      </p:cBhvr>
                                      <p:to>
                                        <p:strVal val="visible"/>
                                      </p:to>
                                    </p:set>
                                    <p:anim calcmode="lin" valueType="num">
                                      <p:cBhvr additive="base">
                                        <p:cTn id="13" dur="500" fill="hold"/>
                                        <p:tgtEl>
                                          <p:spTgt spid="100147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01475">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additive="base">
                                        <p:cTn id="16" dur="1" fill="hold">
                                          <p:stCondLst>
                                            <p:cond delay="0"/>
                                          </p:stCondLst>
                                        </p:cTn>
                                        <p:tgtEl>
                                          <p:spTgt spid="1001475">
                                            <p:txEl>
                                              <p:pRg st="4" end="4"/>
                                            </p:txEl>
                                          </p:spTgt>
                                        </p:tgtEl>
                                        <p:attrNameLst>
                                          <p:attrName>style.visibility</p:attrName>
                                        </p:attrNameLst>
                                      </p:cBhvr>
                                      <p:to>
                                        <p:strVal val="visible"/>
                                      </p:to>
                                    </p:set>
                                    <p:anim calcmode="lin" valueType="num">
                                      <p:cBhvr additive="base">
                                        <p:cTn id="17" dur="500" fill="hold"/>
                                        <p:tgtEl>
                                          <p:spTgt spid="100147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0147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afterGroup">
                            <p:stCondLst>
                              <p:cond delay="0"/>
                            </p:stCondLst>
                            <p:childTnLst>
                              <p:par>
                                <p:cTn id="21" presetID="2" presetClass="entr" presetSubtype="4" dur="500" fill="hold" nodeType="clickEffect">
                                  <p:stCondLst>
                                    <p:cond delay="0"/>
                                  </p:stCondLst>
                                  <p:childTnLst>
                                    <p:set>
                                      <p:cBhvr additive="base">
                                        <p:cTn id="22" dur="1" fill="hold">
                                          <p:stCondLst>
                                            <p:cond delay="0"/>
                                          </p:stCondLst>
                                        </p:cTn>
                                        <p:tgtEl>
                                          <p:spTgt spid="1001475">
                                            <p:txEl>
                                              <p:pRg st="5" end="5"/>
                                            </p:txEl>
                                          </p:spTgt>
                                        </p:tgtEl>
                                        <p:attrNameLst>
                                          <p:attrName>style.visibility</p:attrName>
                                        </p:attrNameLst>
                                      </p:cBhvr>
                                      <p:to>
                                        <p:strVal val="visible"/>
                                      </p:to>
                                    </p:set>
                                    <p:anim calcmode="lin" valueType="num">
                                      <p:cBhvr additive="base">
                                        <p:cTn id="23" dur="500" fill="hold"/>
                                        <p:tgtEl>
                                          <p:spTgt spid="1001475">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0147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afterGroup">
                            <p:stCondLst>
                              <p:cond delay="0"/>
                            </p:stCondLst>
                            <p:childTnLst>
                              <p:par>
                                <p:cTn id="27" presetID="2" presetClass="entr" presetSubtype="4" dur="500" fill="hold" nodeType="clickEffect">
                                  <p:stCondLst>
                                    <p:cond delay="0"/>
                                  </p:stCondLst>
                                  <p:childTnLst>
                                    <p:set>
                                      <p:cBhvr additive="base">
                                        <p:cTn id="28" dur="1" fill="hold">
                                          <p:stCondLst>
                                            <p:cond delay="0"/>
                                          </p:stCondLst>
                                        </p:cTn>
                                        <p:tgtEl>
                                          <p:spTgt spid="1001475">
                                            <p:txEl>
                                              <p:pRg st="6" end="6"/>
                                            </p:txEl>
                                          </p:spTgt>
                                        </p:tgtEl>
                                        <p:attrNameLst>
                                          <p:attrName>style.visibility</p:attrName>
                                        </p:attrNameLst>
                                      </p:cBhvr>
                                      <p:to>
                                        <p:strVal val="visible"/>
                                      </p:to>
                                    </p:set>
                                    <p:anim calcmode="lin" valueType="num">
                                      <p:cBhvr additive="base">
                                        <p:cTn id="29" dur="500" fill="hold"/>
                                        <p:tgtEl>
                                          <p:spTgt spid="1001475">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0147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afterGroup">
                            <p:stCondLst>
                              <p:cond delay="0"/>
                            </p:stCondLst>
                            <p:childTnLst>
                              <p:par>
                                <p:cTn id="33" presetID="2" presetClass="entr" presetSubtype="4" dur="500" fill="hold" nodeType="clickEffect">
                                  <p:stCondLst>
                                    <p:cond delay="0"/>
                                  </p:stCondLst>
                                  <p:childTnLst>
                                    <p:set>
                                      <p:cBhvr additive="base">
                                        <p:cTn id="34" dur="1" fill="hold">
                                          <p:stCondLst>
                                            <p:cond delay="0"/>
                                          </p:stCondLst>
                                        </p:cTn>
                                        <p:tgtEl>
                                          <p:spTgt spid="1001475">
                                            <p:txEl>
                                              <p:pRg st="7" end="7"/>
                                            </p:txEl>
                                          </p:spTgt>
                                        </p:tgtEl>
                                        <p:attrNameLst>
                                          <p:attrName>style.visibility</p:attrName>
                                        </p:attrNameLst>
                                      </p:cBhvr>
                                      <p:to>
                                        <p:strVal val="visible"/>
                                      </p:to>
                                    </p:set>
                                    <p:anim calcmode="lin" valueType="num">
                                      <p:cBhvr additive="base">
                                        <p:cTn id="35" dur="500" fill="hold"/>
                                        <p:tgtEl>
                                          <p:spTgt spid="1001475">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0147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afterGroup">
                            <p:stCondLst>
                              <p:cond delay="0"/>
                            </p:stCondLst>
                            <p:childTnLst>
                              <p:par>
                                <p:cTn id="39" presetID="2" presetClass="entr" presetSubtype="4" dur="500" fill="hold" nodeType="clickEffect">
                                  <p:stCondLst>
                                    <p:cond delay="0"/>
                                  </p:stCondLst>
                                  <p:childTnLst>
                                    <p:set>
                                      <p:cBhvr additive="base">
                                        <p:cTn id="40" dur="1" fill="hold">
                                          <p:stCondLst>
                                            <p:cond delay="0"/>
                                          </p:stCondLst>
                                        </p:cTn>
                                        <p:tgtEl>
                                          <p:spTgt spid="1001475">
                                            <p:txEl>
                                              <p:pRg st="8" end="8"/>
                                            </p:txEl>
                                          </p:spTgt>
                                        </p:tgtEl>
                                        <p:attrNameLst>
                                          <p:attrName>style.visibility</p:attrName>
                                        </p:attrNameLst>
                                      </p:cBhvr>
                                      <p:to>
                                        <p:strVal val="visible"/>
                                      </p:to>
                                    </p:set>
                                    <p:anim calcmode="lin" valueType="num">
                                      <p:cBhvr additive="base">
                                        <p:cTn id="41" dur="500" fill="hold"/>
                                        <p:tgtEl>
                                          <p:spTgt spid="1001475">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00147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afterGroup">
                            <p:stCondLst>
                              <p:cond delay="0"/>
                            </p:stCondLst>
                            <p:childTnLst>
                              <p:par>
                                <p:cTn id="45" presetID="2" presetClass="entr" presetSubtype="4" dur="500" fill="hold" nodeType="clickEffect">
                                  <p:stCondLst>
                                    <p:cond delay="0"/>
                                  </p:stCondLst>
                                  <p:childTnLst>
                                    <p:set>
                                      <p:cBhvr additive="base">
                                        <p:cTn id="46" dur="1" fill="hold">
                                          <p:stCondLst>
                                            <p:cond delay="0"/>
                                          </p:stCondLst>
                                        </p:cTn>
                                        <p:tgtEl>
                                          <p:spTgt spid="1001475">
                                            <p:txEl>
                                              <p:pRg st="9" end="9"/>
                                            </p:txEl>
                                          </p:spTgt>
                                        </p:tgtEl>
                                        <p:attrNameLst>
                                          <p:attrName>style.visibility</p:attrName>
                                        </p:attrNameLst>
                                      </p:cBhvr>
                                      <p:to>
                                        <p:strVal val="visible"/>
                                      </p:to>
                                    </p:set>
                                    <p:anim calcmode="lin" valueType="num">
                                      <p:cBhvr additive="base">
                                        <p:cTn id="47" dur="500" fill="hold"/>
                                        <p:tgtEl>
                                          <p:spTgt spid="1001475">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00147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8706"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招聘标准：必备条件</a:t>
            </a:r>
            <a:endParaRPr lang="zh-CN" altLang="en-US">
              <a:ea typeface="宋体" pitchFamily="2" charset="-122"/>
            </a:endParaRPr>
          </a:p>
        </p:txBody>
      </p:sp>
      <p:sp>
        <p:nvSpPr>
          <p:cNvPr id="968707" name=""/>
          <p:cNvSpPr/>
          <p:nvPr>
            <p:ph type="body" idx="4294967295"/>
          </p:nvPr>
        </p:nvSpPr>
        <p:spPr>
          <a:xfrm>
            <a:off x="360362" y="1795462"/>
            <a:ext cx="8345488" cy="3451225"/>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ea typeface="宋体" pitchFamily="2" charset="-122"/>
              </a:rPr>
              <a:t>解决问题能力</a:t>
            </a:r>
            <a:endParaRPr lang="zh-CN" altLang="en-US">
              <a:solidFill>
                <a:schemeClr val="tx2"/>
              </a:solidFill>
              <a:ea typeface="宋体" pitchFamily="2" charset="-122"/>
            </a:endParaRPr>
          </a:p>
          <a:p>
            <a:pPr lvl="0"/>
            <a:r>
              <a:rPr lang="zh-CN" altLang="en-US">
                <a:solidFill>
                  <a:schemeClr val="tx2"/>
                </a:solidFill>
                <a:ea typeface="宋体" pitchFamily="2" charset="-122"/>
              </a:rPr>
              <a:t>创造力</a:t>
            </a:r>
            <a:endParaRPr lang="zh-CN" altLang="en-US">
              <a:solidFill>
                <a:schemeClr val="tx2"/>
              </a:solidFill>
              <a:ea typeface="宋体" pitchFamily="2" charset="-122"/>
            </a:endParaRPr>
          </a:p>
          <a:p>
            <a:pPr lvl="0"/>
            <a:r>
              <a:rPr lang="zh-CN" altLang="en-US">
                <a:solidFill>
                  <a:schemeClr val="tx2"/>
                </a:solidFill>
                <a:ea typeface="宋体" pitchFamily="2" charset="-122"/>
              </a:rPr>
              <a:t>模糊问题决策能力</a:t>
            </a:r>
            <a:endParaRPr lang="zh-CN" altLang="en-US">
              <a:solidFill>
                <a:schemeClr val="tx2"/>
              </a:solidFill>
              <a:ea typeface="宋体" pitchFamily="2" charset="-122"/>
            </a:endParaRPr>
          </a:p>
          <a:p>
            <a:pPr lvl="0"/>
            <a:r>
              <a:rPr lang="zh-CN" altLang="en-US">
                <a:solidFill>
                  <a:schemeClr val="tx2"/>
                </a:solidFill>
                <a:ea typeface="宋体" pitchFamily="2" charset="-122"/>
              </a:rPr>
              <a:t>沟通能力</a:t>
            </a:r>
            <a:endParaRPr lang="zh-CN" altLang="en-US">
              <a:solidFill>
                <a:schemeClr val="tx2"/>
              </a:solidFill>
              <a:ea typeface="宋体" pitchFamily="2" charset="-122"/>
            </a:endParaRPr>
          </a:p>
          <a:p>
            <a:pPr lvl="0"/>
            <a:r>
              <a:rPr lang="zh-CN" altLang="en-US">
                <a:solidFill>
                  <a:schemeClr val="tx2"/>
                </a:solidFill>
                <a:ea typeface="宋体" pitchFamily="2" charset="-122"/>
              </a:rPr>
              <a:t>驱动能力</a:t>
            </a:r>
            <a:endParaRPr lang="zh-CN" altLang="en-US">
              <a:solidFill>
                <a:schemeClr val="tx2"/>
              </a:solidFill>
              <a:ea typeface="宋体" pitchFamily="2" charset="-122"/>
            </a:endParaRPr>
          </a:p>
          <a:p>
            <a:pPr lvl="0">
              <a:buNone/>
            </a:pPr>
            <a:endParaRPr lang="zh-CN" altLang="en-US">
              <a:ea typeface="宋体" pitchFamily="2" charset="-122"/>
            </a:endParaRPr>
          </a:p>
        </p:txBody>
      </p:sp>
      <p:sp>
        <p:nvSpPr>
          <p:cNvPr id="968708" name="TextBox 968707"/>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微软招聘成功的人才共46页，您现在浏览的是第8页!</a:t>
            </a:r>
          </a:p>
        </p:txBody>
      </p:sp>
    </p:spTree>
  </p:cSld>
  <p:clrMapOvr>
    <a:masterClrMapping/>
  </p:clrMapOvr>
  <p:transition>
    <p:strips dir="rd"/>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1650"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招聘标准：个人素质</a:t>
            </a:r>
            <a:endParaRPr lang="en-US" altLang="zh-CN">
              <a:ea typeface="宋体" pitchFamily="2" charset="-122"/>
            </a:endParaRPr>
          </a:p>
        </p:txBody>
      </p:sp>
      <p:sp>
        <p:nvSpPr>
          <p:cNvPr id="1051651" name=""/>
          <p:cNvSpPr/>
          <p:nvPr>
            <p:ph type="body" idx="4294967295"/>
          </p:nvPr>
        </p:nvSpPr>
        <p:spPr>
          <a:xfrm>
            <a:off x="369888" y="1654175"/>
            <a:ext cx="8345488" cy="4619625"/>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ea typeface="宋体" pitchFamily="2" charset="-122"/>
              </a:rPr>
              <a:t>自我开发</a:t>
            </a:r>
            <a:endParaRPr lang="zh-CN" altLang="en-US">
              <a:solidFill>
                <a:schemeClr val="tx2"/>
              </a:solidFill>
              <a:ea typeface="宋体" pitchFamily="2" charset="-122"/>
            </a:endParaRPr>
          </a:p>
          <a:p>
            <a:pPr lvl="0"/>
            <a:r>
              <a:rPr lang="zh-CN" altLang="en-US">
                <a:solidFill>
                  <a:schemeClr val="tx2"/>
                </a:solidFill>
                <a:ea typeface="宋体" pitchFamily="2" charset="-122"/>
              </a:rPr>
              <a:t>自信</a:t>
            </a:r>
            <a:endParaRPr lang="zh-CN" altLang="en-US">
              <a:solidFill>
                <a:schemeClr val="tx2"/>
              </a:solidFill>
              <a:ea typeface="宋体" pitchFamily="2" charset="-122"/>
            </a:endParaRPr>
          </a:p>
          <a:p>
            <a:pPr lvl="0"/>
            <a:r>
              <a:rPr lang="zh-CN" altLang="en-US">
                <a:solidFill>
                  <a:schemeClr val="tx2"/>
                </a:solidFill>
                <a:ea typeface="宋体" pitchFamily="2" charset="-122"/>
              </a:rPr>
              <a:t>真实可信</a:t>
            </a:r>
            <a:endParaRPr lang="zh-CN" altLang="en-US">
              <a:solidFill>
                <a:schemeClr val="tx2"/>
              </a:solidFill>
              <a:ea typeface="宋体" pitchFamily="2" charset="-122"/>
            </a:endParaRPr>
          </a:p>
          <a:p>
            <a:pPr lvl="0"/>
            <a:r>
              <a:rPr lang="zh-CN" altLang="en-US">
                <a:solidFill>
                  <a:schemeClr val="tx2"/>
                </a:solidFill>
                <a:ea typeface="宋体" pitchFamily="2" charset="-122"/>
              </a:rPr>
              <a:t>镇静</a:t>
            </a:r>
            <a:endParaRPr lang="zh-CN" altLang="en-US">
              <a:solidFill>
                <a:schemeClr val="tx2"/>
              </a:solidFill>
              <a:ea typeface="宋体" pitchFamily="2" charset="-122"/>
            </a:endParaRPr>
          </a:p>
          <a:p>
            <a:pPr lvl="0"/>
            <a:r>
              <a:rPr lang="zh-CN" altLang="en-US">
                <a:solidFill>
                  <a:schemeClr val="tx2"/>
                </a:solidFill>
                <a:ea typeface="宋体" pitchFamily="2" charset="-122"/>
              </a:rPr>
              <a:t>模糊决策</a:t>
            </a:r>
            <a:endParaRPr lang="zh-CN" altLang="en-US">
              <a:solidFill>
                <a:schemeClr val="tx2"/>
              </a:solidFill>
              <a:ea typeface="宋体" pitchFamily="2" charset="-122"/>
            </a:endParaRPr>
          </a:p>
          <a:p>
            <a:pPr lvl="0"/>
            <a:r>
              <a:rPr lang="zh-CN" altLang="en-US">
                <a:solidFill>
                  <a:schemeClr val="tx2"/>
                </a:solidFill>
                <a:ea typeface="宋体" pitchFamily="2" charset="-122"/>
              </a:rPr>
              <a:t>创造力</a:t>
            </a:r>
            <a:endParaRPr lang="zh-CN" altLang="en-US">
              <a:solidFill>
                <a:schemeClr val="tx2"/>
              </a:solidFill>
              <a:ea typeface="宋体" pitchFamily="2" charset="-122"/>
            </a:endParaRPr>
          </a:p>
          <a:p>
            <a:pPr lvl="0"/>
            <a:r>
              <a:rPr lang="zh-CN" altLang="en-US">
                <a:solidFill>
                  <a:schemeClr val="tx2"/>
                </a:solidFill>
                <a:ea typeface="宋体" pitchFamily="2" charset="-122"/>
              </a:rPr>
              <a:t>勇气</a:t>
            </a:r>
            <a:endParaRPr lang="zh-CN" altLang="en-US">
              <a:solidFill>
                <a:schemeClr val="tx2"/>
              </a:solidFill>
              <a:ea typeface="宋体" pitchFamily="2" charset="-122"/>
            </a:endParaRPr>
          </a:p>
          <a:p>
            <a:pPr lvl="0"/>
            <a:r>
              <a:rPr lang="zh-CN" altLang="en-US">
                <a:solidFill>
                  <a:schemeClr val="tx2"/>
                </a:solidFill>
                <a:ea typeface="宋体" pitchFamily="2" charset="-122"/>
              </a:rPr>
              <a:t>身体力行</a:t>
            </a:r>
            <a:endParaRPr lang="zh-CN" altLang="en-US">
              <a:solidFill>
                <a:schemeClr val="tx2"/>
              </a:solidFill>
              <a:ea typeface="宋体" pitchFamily="2" charset="-122"/>
            </a:endParaRPr>
          </a:p>
        </p:txBody>
      </p:sp>
      <p:sp>
        <p:nvSpPr>
          <p:cNvPr id="1051652" name="TextBox 1051651"/>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微软招聘成功的人才共46页，您现在浏览的是第9页!</a:t>
            </a:r>
          </a:p>
        </p:txBody>
      </p:sp>
    </p:spTree>
  </p:cSld>
  <p:clrMapOvr>
    <a:masterClrMapping/>
  </p:clrMapOvr>
  <p:transition>
    <p:strips dir="rd"/>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4610"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招聘标准：技术知识</a:t>
            </a:r>
            <a:endParaRPr lang="en-US" altLang="zh-CN">
              <a:ea typeface="宋体" pitchFamily="2" charset="-122"/>
            </a:endParaRPr>
          </a:p>
        </p:txBody>
      </p:sp>
      <p:sp>
        <p:nvSpPr>
          <p:cNvPr id="964611" name=""/>
          <p:cNvSpPr/>
          <p:nvPr>
            <p:ph type="body" idx="4294967295"/>
          </p:nvPr>
        </p:nvSpPr>
        <p:spPr>
          <a:xfrm>
            <a:off x="468312" y="1535112"/>
            <a:ext cx="8345488" cy="3581400"/>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sz="3600">
                <a:solidFill>
                  <a:schemeClr val="tx2"/>
                </a:solidFill>
                <a:ea typeface="宋体" pitchFamily="2" charset="-122"/>
              </a:rPr>
              <a:t>技术热情</a:t>
            </a:r>
            <a:endParaRPr lang="zh-CN" altLang="en-US" sz="3600">
              <a:solidFill>
                <a:schemeClr val="tx2"/>
              </a:solidFill>
              <a:ea typeface="宋体" pitchFamily="2" charset="-122"/>
            </a:endParaRPr>
          </a:p>
          <a:p>
            <a:pPr lvl="2"/>
            <a:r>
              <a:rPr lang="zh-CN" altLang="en-US" sz="3200">
                <a:solidFill>
                  <a:schemeClr val="tx2"/>
                </a:solidFill>
                <a:ea typeface="宋体" pitchFamily="2" charset="-122"/>
              </a:rPr>
              <a:t>对技术的热情及执著</a:t>
            </a:r>
            <a:endParaRPr lang="zh-CN" altLang="en-US" sz="3200">
              <a:solidFill>
                <a:schemeClr val="tx2"/>
              </a:solidFill>
              <a:ea typeface="宋体" pitchFamily="2" charset="-122"/>
            </a:endParaRPr>
          </a:p>
          <a:p>
            <a:pPr lvl="2"/>
            <a:r>
              <a:rPr lang="zh-CN" altLang="en-US" sz="3200">
                <a:solidFill>
                  <a:schemeClr val="tx2"/>
                </a:solidFill>
                <a:ea typeface="宋体" pitchFamily="2" charset="-122"/>
              </a:rPr>
              <a:t>创新力</a:t>
            </a:r>
            <a:endParaRPr lang="zh-CN" altLang="en-US" sz="3200">
              <a:solidFill>
                <a:schemeClr val="tx2"/>
              </a:solidFill>
              <a:ea typeface="宋体" pitchFamily="2" charset="-122"/>
            </a:endParaRPr>
          </a:p>
          <a:p>
            <a:pPr lvl="2"/>
            <a:endParaRPr lang="zh-CN" altLang="en-US" sz="3200">
              <a:solidFill>
                <a:schemeClr val="tx2"/>
              </a:solidFill>
              <a:ea typeface="宋体" pitchFamily="2" charset="-122"/>
            </a:endParaRPr>
          </a:p>
          <a:p>
            <a:pPr lvl="0"/>
            <a:r>
              <a:rPr lang="zh-CN" altLang="en-US" sz="3600">
                <a:solidFill>
                  <a:schemeClr val="tx2"/>
                </a:solidFill>
                <a:ea typeface="宋体" pitchFamily="2" charset="-122"/>
              </a:rPr>
              <a:t>知识和技能</a:t>
            </a:r>
            <a:endParaRPr lang="zh-CN" altLang="en-US" sz="3600">
              <a:solidFill>
                <a:schemeClr val="tx2"/>
              </a:solidFill>
              <a:ea typeface="宋体" pitchFamily="2" charset="-122"/>
            </a:endParaRPr>
          </a:p>
          <a:p>
            <a:pPr lvl="2"/>
            <a:r>
              <a:rPr lang="zh-CN" altLang="en-US" sz="3200">
                <a:solidFill>
                  <a:schemeClr val="tx2"/>
                </a:solidFill>
                <a:ea typeface="宋体" pitchFamily="2" charset="-122"/>
              </a:rPr>
              <a:t>取决于个别工作性质和要求</a:t>
            </a:r>
            <a:endParaRPr lang="zh-CN" altLang="en-US" sz="3200">
              <a:solidFill>
                <a:schemeClr val="tx2"/>
              </a:solidFill>
              <a:ea typeface="宋体" pitchFamily="2" charset="-122"/>
            </a:endParaRPr>
          </a:p>
        </p:txBody>
      </p:sp>
      <p:sp>
        <p:nvSpPr>
          <p:cNvPr id="964612" name="TextBox 964611"/>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微软招聘成功的人才共46页，您现在浏览的是第10页!</a:t>
            </a:r>
          </a:p>
        </p:txBody>
      </p:sp>
    </p:spTree>
  </p:cSld>
  <p:clrMapOvr>
    <a:masterClrMapping/>
  </p:clrMapOvr>
  <p:transition>
    <p:strips dir="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6898"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日程</a:t>
            </a:r>
            <a:endParaRPr lang="zh-CN" altLang="en-US">
              <a:ea typeface="宋体" pitchFamily="2" charset="-122"/>
            </a:endParaRPr>
          </a:p>
        </p:txBody>
      </p:sp>
      <p:sp>
        <p:nvSpPr>
          <p:cNvPr id="976899" name=""/>
          <p:cNvSpPr/>
          <p:nvPr>
            <p:ph type="body" idx="4294967295"/>
          </p:nvPr>
        </p:nvSpPr>
        <p:spPr>
          <a:xfrm>
            <a:off x="396875" y="1377950"/>
            <a:ext cx="8456612" cy="3305175"/>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ea typeface="宋体" pitchFamily="2" charset="-122"/>
              </a:rPr>
              <a:t>招聘目标 （</a:t>
            </a:r>
            <a:r>
              <a:rPr lang="en-US" altLang="zh-CN">
                <a:ea typeface="宋体" pitchFamily="2" charset="-122"/>
              </a:rPr>
              <a:t>Goals)</a:t>
            </a:r>
            <a:endParaRPr lang="en-US" altLang="zh-CN">
              <a:ea typeface="宋体" pitchFamily="2" charset="-122"/>
            </a:endParaRPr>
          </a:p>
          <a:p>
            <a:pPr lvl="0"/>
            <a:r>
              <a:rPr lang="zh-CN" altLang="en-US">
                <a:ea typeface="宋体" pitchFamily="2" charset="-122"/>
              </a:rPr>
              <a:t>招聘过程 （</a:t>
            </a:r>
            <a:r>
              <a:rPr lang="en-US" altLang="zh-CN">
                <a:ea typeface="宋体" pitchFamily="2" charset="-122"/>
              </a:rPr>
              <a:t>Process)</a:t>
            </a:r>
            <a:endParaRPr lang="en-US" altLang="zh-CN">
              <a:ea typeface="宋体" pitchFamily="2" charset="-122"/>
            </a:endParaRPr>
          </a:p>
          <a:p>
            <a:pPr lvl="0"/>
            <a:r>
              <a:rPr lang="zh-CN" altLang="en-US">
                <a:ea typeface="宋体" pitchFamily="2" charset="-122"/>
              </a:rPr>
              <a:t>竞争条件及必备条件 </a:t>
            </a:r>
            <a:r>
              <a:rPr lang="en-US" altLang="zh-CN">
                <a:ea typeface="宋体" pitchFamily="2" charset="-122"/>
              </a:rPr>
              <a:t>(Competency)</a:t>
            </a:r>
            <a:endParaRPr lang="en-US" altLang="zh-CN">
              <a:ea typeface="宋体" pitchFamily="2" charset="-122"/>
            </a:endParaRPr>
          </a:p>
          <a:p>
            <a:pPr lvl="0"/>
            <a:r>
              <a:rPr lang="zh-CN" altLang="en-US">
                <a:solidFill>
                  <a:schemeClr val="tx2"/>
                </a:solidFill>
                <a:ea typeface="宋体" pitchFamily="2" charset="-122"/>
              </a:rPr>
              <a:t>面试与决策 </a:t>
            </a:r>
            <a:r>
              <a:rPr lang="en-US" altLang="zh-CN">
                <a:solidFill>
                  <a:schemeClr val="tx2"/>
                </a:solidFill>
                <a:ea typeface="宋体" pitchFamily="2" charset="-122"/>
              </a:rPr>
              <a:t>(Interview)</a:t>
            </a:r>
            <a:endParaRPr lang="en-US" altLang="zh-CN">
              <a:solidFill>
                <a:schemeClr val="tx2"/>
              </a:solidFill>
              <a:ea typeface="宋体" pitchFamily="2" charset="-122"/>
            </a:endParaRPr>
          </a:p>
          <a:p>
            <a:pPr lvl="0"/>
            <a:r>
              <a:rPr lang="zh-CN" altLang="en-US">
                <a:ea typeface="宋体" pitchFamily="2" charset="-122"/>
              </a:rPr>
              <a:t>如何招揽并留住人才</a:t>
            </a:r>
            <a:r>
              <a:rPr lang="en-US" altLang="zh-CN">
                <a:ea typeface="宋体" pitchFamily="2" charset="-122"/>
              </a:rPr>
              <a:t>(Keep talented people)</a:t>
            </a:r>
            <a:endParaRPr lang="en-US" altLang="zh-CN">
              <a:ea typeface="宋体" pitchFamily="2" charset="-122"/>
            </a:endParaRPr>
          </a:p>
        </p:txBody>
      </p:sp>
      <p:sp>
        <p:nvSpPr>
          <p:cNvPr id="976900" name="TextBox 976899"/>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微软招聘成功的人才共46页，您现在浏览的是第11页!</a:t>
            </a:r>
          </a:p>
        </p:txBody>
      </p:sp>
    </p:spTree>
  </p:cSld>
  <p:clrMapOvr>
    <a:masterClrMapping/>
  </p:clrMapOvr>
  <p:transition>
    <p:strips dir="rd"/>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9362"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项目经理工作特性</a:t>
            </a:r>
            <a:endParaRPr lang="zh-CN" altLang="en-US">
              <a:ea typeface="宋体" pitchFamily="2" charset="-122"/>
            </a:endParaRPr>
          </a:p>
        </p:txBody>
      </p:sp>
      <p:sp>
        <p:nvSpPr>
          <p:cNvPr id="1039363" name=""/>
          <p:cNvSpPr/>
          <p:nvPr>
            <p:ph type="body" idx="4294967295"/>
          </p:nvPr>
        </p:nvSpPr>
        <p:spPr>
          <a:xfrm>
            <a:off x="468312" y="1535112"/>
            <a:ext cx="8345488" cy="4765675"/>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ea typeface="宋体" pitchFamily="2" charset="-122"/>
              </a:rPr>
              <a:t>管理产品中的某些功能。 </a:t>
            </a:r>
            <a:endParaRPr lang="zh-CN" altLang="en-US">
              <a:solidFill>
                <a:schemeClr val="tx2"/>
              </a:solidFill>
              <a:ea typeface="宋体" pitchFamily="2" charset="-122"/>
            </a:endParaRPr>
          </a:p>
          <a:p>
            <a:pPr lvl="0"/>
            <a:r>
              <a:rPr lang="zh-CN" altLang="en-US">
                <a:solidFill>
                  <a:schemeClr val="tx2"/>
                </a:solidFill>
                <a:ea typeface="宋体" pitchFamily="2" charset="-122"/>
              </a:rPr>
              <a:t>具有组织领导才能，并对产品有很强的所有感。 </a:t>
            </a:r>
            <a:endParaRPr lang="zh-CN" altLang="en-US">
              <a:solidFill>
                <a:schemeClr val="tx2"/>
              </a:solidFill>
              <a:ea typeface="宋体" pitchFamily="2" charset="-122"/>
            </a:endParaRPr>
          </a:p>
          <a:p>
            <a:pPr lvl="0"/>
            <a:r>
              <a:rPr lang="zh-CN" altLang="en-US">
                <a:solidFill>
                  <a:schemeClr val="tx2"/>
                </a:solidFill>
                <a:ea typeface="宋体" pitchFamily="2" charset="-122"/>
              </a:rPr>
              <a:t>对产品设计有强烈兴趣，对技术问题能透彻理解。 </a:t>
            </a:r>
            <a:endParaRPr lang="zh-CN" altLang="en-US">
              <a:solidFill>
                <a:schemeClr val="tx2"/>
              </a:solidFill>
              <a:ea typeface="宋体" pitchFamily="2" charset="-122"/>
            </a:endParaRPr>
          </a:p>
          <a:p>
            <a:pPr lvl="0"/>
            <a:r>
              <a:rPr lang="zh-CN" altLang="en-US">
                <a:solidFill>
                  <a:schemeClr val="tx2"/>
                </a:solidFill>
                <a:ea typeface="宋体" pitchFamily="2" charset="-122"/>
              </a:rPr>
              <a:t>能对复杂的任务紧密跟踪，并设定轻重缓急。</a:t>
            </a:r>
            <a:endParaRPr lang="zh-CN" altLang="en-US">
              <a:solidFill>
                <a:schemeClr val="tx2"/>
              </a:solidFill>
              <a:ea typeface="宋体" pitchFamily="2" charset="-122"/>
            </a:endParaRPr>
          </a:p>
          <a:p>
            <a:pPr lvl="0"/>
            <a:r>
              <a:rPr lang="zh-CN" altLang="en-US">
                <a:solidFill>
                  <a:schemeClr val="tx2"/>
                </a:solidFill>
                <a:ea typeface="宋体" pitchFamily="2" charset="-122"/>
              </a:rPr>
              <a:t>利用各种渠道和方法来沟通解决问题。 </a:t>
            </a:r>
            <a:endParaRPr lang="zh-CN" altLang="en-US">
              <a:solidFill>
                <a:schemeClr val="tx2"/>
              </a:solidFill>
              <a:ea typeface="宋体" pitchFamily="2" charset="-122"/>
            </a:endParaRPr>
          </a:p>
          <a:p>
            <a:pPr lvl="0"/>
            <a:r>
              <a:rPr lang="zh-CN" altLang="en-US">
                <a:solidFill>
                  <a:schemeClr val="tx2"/>
                </a:solidFill>
                <a:ea typeface="宋体" pitchFamily="2" charset="-122"/>
              </a:rPr>
              <a:t>有能力做出适当的取舍。</a:t>
            </a:r>
            <a:endParaRPr lang="zh-CN" altLang="en-US">
              <a:solidFill>
                <a:schemeClr val="tx2"/>
              </a:solidFill>
              <a:ea typeface="宋体" pitchFamily="2" charset="-122"/>
            </a:endParaRPr>
          </a:p>
        </p:txBody>
      </p:sp>
      <p:sp>
        <p:nvSpPr>
          <p:cNvPr id="1039364" name="TextBox 1039363"/>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微软招聘成功的人才共46页，您现在浏览的是第12页!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1039363">
                                            <p:txEl>
                                              <p:pRg st="0" end="0"/>
                                            </p:txEl>
                                          </p:spTgt>
                                        </p:tgtEl>
                                        <p:attrNameLst>
                                          <p:attrName>style.visibility</p:attrName>
                                        </p:attrNameLst>
                                      </p:cBhvr>
                                      <p:to>
                                        <p:strVal val="visible"/>
                                      </p:to>
                                    </p:set>
                                    <p:anim calcmode="lin" valueType="num">
                                      <p:cBhvr additive="base">
                                        <p:cTn id="7" dur="500" fill="hold"/>
                                        <p:tgtEl>
                                          <p:spTgt spid="1039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39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additive="base">
                                        <p:cTn id="12" dur="1" fill="hold">
                                          <p:stCondLst>
                                            <p:cond delay="0"/>
                                          </p:stCondLst>
                                        </p:cTn>
                                        <p:tgtEl>
                                          <p:spTgt spid="1039363">
                                            <p:txEl>
                                              <p:pRg st="1" end="1"/>
                                            </p:txEl>
                                          </p:spTgt>
                                        </p:tgtEl>
                                        <p:attrNameLst>
                                          <p:attrName>style.visibility</p:attrName>
                                        </p:attrNameLst>
                                      </p:cBhvr>
                                      <p:to>
                                        <p:strVal val="visible"/>
                                      </p:to>
                                    </p:set>
                                    <p:anim calcmode="lin" valueType="num">
                                      <p:cBhvr additive="base">
                                        <p:cTn id="13" dur="500" fill="hold"/>
                                        <p:tgtEl>
                                          <p:spTgt spid="10393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393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additive="base">
                                        <p:cTn id="18" dur="1" fill="hold">
                                          <p:stCondLst>
                                            <p:cond delay="0"/>
                                          </p:stCondLst>
                                        </p:cTn>
                                        <p:tgtEl>
                                          <p:spTgt spid="1039363">
                                            <p:txEl>
                                              <p:pRg st="2" end="2"/>
                                            </p:txEl>
                                          </p:spTgt>
                                        </p:tgtEl>
                                        <p:attrNameLst>
                                          <p:attrName>style.visibility</p:attrName>
                                        </p:attrNameLst>
                                      </p:cBhvr>
                                      <p:to>
                                        <p:strVal val="visible"/>
                                      </p:to>
                                    </p:set>
                                    <p:anim calcmode="lin" valueType="num">
                                      <p:cBhvr additive="base">
                                        <p:cTn id="19" dur="500" fill="hold"/>
                                        <p:tgtEl>
                                          <p:spTgt spid="10393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393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additive="base">
                                        <p:cTn id="24" dur="1" fill="hold">
                                          <p:stCondLst>
                                            <p:cond delay="0"/>
                                          </p:stCondLst>
                                        </p:cTn>
                                        <p:tgtEl>
                                          <p:spTgt spid="1039363">
                                            <p:txEl>
                                              <p:pRg st="3" end="3"/>
                                            </p:txEl>
                                          </p:spTgt>
                                        </p:tgtEl>
                                        <p:attrNameLst>
                                          <p:attrName>style.visibility</p:attrName>
                                        </p:attrNameLst>
                                      </p:cBhvr>
                                      <p:to>
                                        <p:strVal val="visible"/>
                                      </p:to>
                                    </p:set>
                                    <p:anim calcmode="lin" valueType="num">
                                      <p:cBhvr additive="base">
                                        <p:cTn id="25" dur="500" fill="hold"/>
                                        <p:tgtEl>
                                          <p:spTgt spid="10393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393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additive="base">
                                        <p:cTn id="30" dur="1" fill="hold">
                                          <p:stCondLst>
                                            <p:cond delay="0"/>
                                          </p:stCondLst>
                                        </p:cTn>
                                        <p:tgtEl>
                                          <p:spTgt spid="1039363">
                                            <p:txEl>
                                              <p:pRg st="4" end="4"/>
                                            </p:txEl>
                                          </p:spTgt>
                                        </p:tgtEl>
                                        <p:attrNameLst>
                                          <p:attrName>style.visibility</p:attrName>
                                        </p:attrNameLst>
                                      </p:cBhvr>
                                      <p:to>
                                        <p:strVal val="visible"/>
                                      </p:to>
                                    </p:set>
                                    <p:anim calcmode="lin" valueType="num">
                                      <p:cBhvr additive="base">
                                        <p:cTn id="31" dur="500" fill="hold"/>
                                        <p:tgtEl>
                                          <p:spTgt spid="103936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393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additive="base">
                                        <p:cTn id="36" dur="1" fill="hold">
                                          <p:stCondLst>
                                            <p:cond delay="0"/>
                                          </p:stCondLst>
                                        </p:cTn>
                                        <p:tgtEl>
                                          <p:spTgt spid="1039363">
                                            <p:txEl>
                                              <p:pRg st="5" end="5"/>
                                            </p:txEl>
                                          </p:spTgt>
                                        </p:tgtEl>
                                        <p:attrNameLst>
                                          <p:attrName>style.visibility</p:attrName>
                                        </p:attrNameLst>
                                      </p:cBhvr>
                                      <p:to>
                                        <p:strVal val="visible"/>
                                      </p:to>
                                    </p:set>
                                    <p:anim calcmode="lin" valueType="num">
                                      <p:cBhvr additive="base">
                                        <p:cTn id="37" dur="500" fill="hold"/>
                                        <p:tgtEl>
                                          <p:spTgt spid="103936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3936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9363"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3458"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软件测试工程师工作特性</a:t>
            </a:r>
            <a:endParaRPr lang="zh-CN" altLang="en-US">
              <a:ea typeface="宋体" pitchFamily="2" charset="-122"/>
            </a:endParaRPr>
          </a:p>
        </p:txBody>
      </p:sp>
      <p:sp>
        <p:nvSpPr>
          <p:cNvPr id="1043459" name=""/>
          <p:cNvSpPr/>
          <p:nvPr>
            <p:ph type="body" idx="4294967295"/>
          </p:nvPr>
        </p:nvSpPr>
        <p:spPr>
          <a:xfrm>
            <a:off x="468312" y="1535112"/>
            <a:ext cx="8345488" cy="4327525"/>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latin typeface="宋体" pitchFamily="2" charset="-122"/>
                <a:ea typeface="宋体" pitchFamily="2" charset="-122"/>
              </a:rPr>
              <a:t>从不同角度看问题，永远持怀疑态度</a:t>
            </a:r>
            <a:endParaRPr lang="zh-CN" altLang="en-US">
              <a:solidFill>
                <a:schemeClr val="tx2"/>
              </a:solidFill>
              <a:latin typeface="宋体" pitchFamily="2" charset="-122"/>
              <a:ea typeface="宋体" pitchFamily="2" charset="-122"/>
            </a:endParaRPr>
          </a:p>
          <a:p>
            <a:pPr lvl="0"/>
            <a:r>
              <a:rPr lang="zh-CN" altLang="en-US">
                <a:solidFill>
                  <a:schemeClr val="tx2"/>
                </a:solidFill>
                <a:latin typeface="宋体" pitchFamily="2" charset="-122"/>
                <a:ea typeface="宋体" pitchFamily="2" charset="-122"/>
              </a:rPr>
              <a:t>以用户身份测试产品</a:t>
            </a:r>
            <a:endParaRPr lang="zh-CN" altLang="en-US">
              <a:solidFill>
                <a:schemeClr val="tx2"/>
              </a:solidFill>
              <a:latin typeface="宋体" pitchFamily="2" charset="-122"/>
              <a:ea typeface="宋体" pitchFamily="2" charset="-122"/>
            </a:endParaRPr>
          </a:p>
          <a:p>
            <a:pPr lvl="0"/>
            <a:r>
              <a:rPr lang="zh-CN" altLang="en-US">
                <a:solidFill>
                  <a:schemeClr val="tx2"/>
                </a:solidFill>
                <a:latin typeface="宋体" pitchFamily="2" charset="-122"/>
                <a:ea typeface="宋体" pitchFamily="2" charset="-122"/>
              </a:rPr>
              <a:t>俯视总体设计并制定测试方案</a:t>
            </a:r>
            <a:endParaRPr lang="zh-CN" altLang="en-US">
              <a:solidFill>
                <a:schemeClr val="tx2"/>
              </a:solidFill>
              <a:latin typeface="宋体" pitchFamily="2" charset="-122"/>
              <a:ea typeface="宋体" pitchFamily="2" charset="-122"/>
            </a:endParaRPr>
          </a:p>
          <a:p>
            <a:pPr lvl="0"/>
            <a:r>
              <a:rPr lang="zh-CN" altLang="en-US">
                <a:solidFill>
                  <a:schemeClr val="tx2"/>
                </a:solidFill>
                <a:latin typeface="宋体" pitchFamily="2" charset="-122"/>
                <a:ea typeface="宋体" pitchFamily="2" charset="-122"/>
              </a:rPr>
              <a:t>很快学会新任务所需要的知识</a:t>
            </a:r>
            <a:endParaRPr lang="zh-CN" altLang="en-US">
              <a:solidFill>
                <a:schemeClr val="tx2"/>
              </a:solidFill>
              <a:latin typeface="宋体" pitchFamily="2" charset="-122"/>
              <a:ea typeface="宋体" pitchFamily="2" charset="-122"/>
            </a:endParaRPr>
          </a:p>
          <a:p>
            <a:pPr lvl="0"/>
            <a:r>
              <a:rPr lang="zh-CN" altLang="en-US">
                <a:solidFill>
                  <a:schemeClr val="tx2"/>
                </a:solidFill>
                <a:latin typeface="宋体" pitchFamily="2" charset="-122"/>
                <a:ea typeface="宋体" pitchFamily="2" charset="-122"/>
              </a:rPr>
              <a:t>能找出边角问题及负面问题</a:t>
            </a:r>
            <a:endParaRPr lang="zh-CN" altLang="en-US">
              <a:solidFill>
                <a:schemeClr val="tx2"/>
              </a:solidFill>
              <a:latin typeface="宋体" pitchFamily="2" charset="-122"/>
              <a:ea typeface="宋体" pitchFamily="2" charset="-122"/>
            </a:endParaRPr>
          </a:p>
          <a:p>
            <a:pPr lvl="0"/>
            <a:r>
              <a:rPr lang="zh-CN" altLang="en-US">
                <a:solidFill>
                  <a:schemeClr val="tx2"/>
                </a:solidFill>
                <a:ea typeface="宋体" pitchFamily="2" charset="-122"/>
              </a:rPr>
              <a:t>在</a:t>
            </a:r>
            <a:r>
              <a:rPr lang="en-US" altLang="zh-CN">
                <a:solidFill>
                  <a:schemeClr val="tx2"/>
                </a:solidFill>
                <a:ea typeface="宋体" pitchFamily="2" charset="-122"/>
              </a:rPr>
              <a:t>OS</a:t>
            </a:r>
            <a:r>
              <a:rPr lang="zh-CN" altLang="en-US">
                <a:solidFill>
                  <a:schemeClr val="tx2"/>
                </a:solidFill>
                <a:ea typeface="宋体" pitchFamily="2" charset="-122"/>
              </a:rPr>
              <a:t>部门，需要编写程序来测试产品。 有</a:t>
            </a:r>
            <a:r>
              <a:rPr lang="zh-CN" altLang="en-US">
                <a:solidFill>
                  <a:schemeClr val="tx2"/>
                </a:solidFill>
                <a:latin typeface="宋体" pitchFamily="2" charset="-122"/>
                <a:ea typeface="宋体" pitchFamily="2" charset="-122"/>
              </a:rPr>
              <a:t>很好的写</a:t>
            </a:r>
            <a:r>
              <a:rPr lang="en-US" altLang="zh-CN">
                <a:solidFill>
                  <a:schemeClr val="tx2"/>
                </a:solidFill>
                <a:latin typeface="宋体" pitchFamily="2" charset="-122"/>
                <a:ea typeface="宋体" pitchFamily="2" charset="-122"/>
              </a:rPr>
              <a:t>/</a:t>
            </a:r>
            <a:r>
              <a:rPr lang="zh-CN" altLang="en-US">
                <a:solidFill>
                  <a:schemeClr val="tx2"/>
                </a:solidFill>
                <a:latin typeface="宋体" pitchFamily="2" charset="-122"/>
                <a:ea typeface="宋体" pitchFamily="2" charset="-122"/>
              </a:rPr>
              <a:t>读原码的能力，能从中找到攻击弱点和错误</a:t>
            </a:r>
            <a:endParaRPr lang="zh-CN" altLang="en-US">
              <a:solidFill>
                <a:schemeClr val="tx2"/>
              </a:solidFill>
              <a:ea typeface="宋体" pitchFamily="2" charset="-122"/>
            </a:endParaRPr>
          </a:p>
        </p:txBody>
      </p:sp>
      <p:sp>
        <p:nvSpPr>
          <p:cNvPr id="1043460" name="TextBox 1043459"/>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微软招聘成功的人才共46页，您现在浏览的是第13页!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1043459">
                                            <p:txEl>
                                              <p:pRg st="0" end="0"/>
                                            </p:txEl>
                                          </p:spTgt>
                                        </p:tgtEl>
                                        <p:attrNameLst>
                                          <p:attrName>style.visibility</p:attrName>
                                        </p:attrNameLst>
                                      </p:cBhvr>
                                      <p:to>
                                        <p:strVal val="visible"/>
                                      </p:to>
                                    </p:set>
                                    <p:anim calcmode="lin" valueType="num">
                                      <p:cBhvr additive="base">
                                        <p:cTn id="7" dur="500" fill="hold"/>
                                        <p:tgtEl>
                                          <p:spTgt spid="10434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4345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additive="base">
                                        <p:cTn id="12" dur="1" fill="hold">
                                          <p:stCondLst>
                                            <p:cond delay="0"/>
                                          </p:stCondLst>
                                        </p:cTn>
                                        <p:tgtEl>
                                          <p:spTgt spid="1043459">
                                            <p:txEl>
                                              <p:pRg st="1" end="1"/>
                                            </p:txEl>
                                          </p:spTgt>
                                        </p:tgtEl>
                                        <p:attrNameLst>
                                          <p:attrName>style.visibility</p:attrName>
                                        </p:attrNameLst>
                                      </p:cBhvr>
                                      <p:to>
                                        <p:strVal val="visible"/>
                                      </p:to>
                                    </p:set>
                                    <p:anim calcmode="lin" valueType="num">
                                      <p:cBhvr additive="base">
                                        <p:cTn id="13" dur="500" fill="hold"/>
                                        <p:tgtEl>
                                          <p:spTgt spid="104345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4345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additive="base">
                                        <p:cTn id="18" dur="1" fill="hold">
                                          <p:stCondLst>
                                            <p:cond delay="0"/>
                                          </p:stCondLst>
                                        </p:cTn>
                                        <p:tgtEl>
                                          <p:spTgt spid="1043459">
                                            <p:txEl>
                                              <p:pRg st="2" end="2"/>
                                            </p:txEl>
                                          </p:spTgt>
                                        </p:tgtEl>
                                        <p:attrNameLst>
                                          <p:attrName>style.visibility</p:attrName>
                                        </p:attrNameLst>
                                      </p:cBhvr>
                                      <p:to>
                                        <p:strVal val="visible"/>
                                      </p:to>
                                    </p:set>
                                    <p:anim calcmode="lin" valueType="num">
                                      <p:cBhvr additive="base">
                                        <p:cTn id="19" dur="500" fill="hold"/>
                                        <p:tgtEl>
                                          <p:spTgt spid="104345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4345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additive="base">
                                        <p:cTn id="24" dur="1" fill="hold">
                                          <p:stCondLst>
                                            <p:cond delay="0"/>
                                          </p:stCondLst>
                                        </p:cTn>
                                        <p:tgtEl>
                                          <p:spTgt spid="1043459">
                                            <p:txEl>
                                              <p:pRg st="3" end="3"/>
                                            </p:txEl>
                                          </p:spTgt>
                                        </p:tgtEl>
                                        <p:attrNameLst>
                                          <p:attrName>style.visibility</p:attrName>
                                        </p:attrNameLst>
                                      </p:cBhvr>
                                      <p:to>
                                        <p:strVal val="visible"/>
                                      </p:to>
                                    </p:set>
                                    <p:anim calcmode="lin" valueType="num">
                                      <p:cBhvr additive="base">
                                        <p:cTn id="25" dur="500" fill="hold"/>
                                        <p:tgtEl>
                                          <p:spTgt spid="104345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4345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additive="base">
                                        <p:cTn id="30" dur="1" fill="hold">
                                          <p:stCondLst>
                                            <p:cond delay="0"/>
                                          </p:stCondLst>
                                        </p:cTn>
                                        <p:tgtEl>
                                          <p:spTgt spid="1043459">
                                            <p:txEl>
                                              <p:pRg st="4" end="4"/>
                                            </p:txEl>
                                          </p:spTgt>
                                        </p:tgtEl>
                                        <p:attrNameLst>
                                          <p:attrName>style.visibility</p:attrName>
                                        </p:attrNameLst>
                                      </p:cBhvr>
                                      <p:to>
                                        <p:strVal val="visible"/>
                                      </p:to>
                                    </p:set>
                                    <p:anim calcmode="lin" valueType="num">
                                      <p:cBhvr additive="base">
                                        <p:cTn id="31" dur="500" fill="hold"/>
                                        <p:tgtEl>
                                          <p:spTgt spid="104345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4345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additive="base">
                                        <p:cTn id="36" dur="1" fill="hold">
                                          <p:stCondLst>
                                            <p:cond delay="0"/>
                                          </p:stCondLst>
                                        </p:cTn>
                                        <p:tgtEl>
                                          <p:spTgt spid="1043459">
                                            <p:txEl>
                                              <p:pRg st="5" end="5"/>
                                            </p:txEl>
                                          </p:spTgt>
                                        </p:tgtEl>
                                        <p:attrNameLst>
                                          <p:attrName>style.visibility</p:attrName>
                                        </p:attrNameLst>
                                      </p:cBhvr>
                                      <p:to>
                                        <p:strVal val="visible"/>
                                      </p:to>
                                    </p:set>
                                    <p:anim calcmode="lin" valueType="num">
                                      <p:cBhvr additive="base">
                                        <p:cTn id="37" dur="500" fill="hold"/>
                                        <p:tgtEl>
                                          <p:spTgt spid="104345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4345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3459"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8034"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准备面试</a:t>
            </a:r>
            <a:endParaRPr lang="en-US" altLang="zh-CN">
              <a:ea typeface="宋体" pitchFamily="2" charset="-122"/>
            </a:endParaRPr>
          </a:p>
        </p:txBody>
      </p:sp>
      <p:sp>
        <p:nvSpPr>
          <p:cNvPr id="1068035" name=""/>
          <p:cNvSpPr/>
          <p:nvPr>
            <p:ph type="body" idx="4294967295"/>
          </p:nvPr>
        </p:nvSpPr>
        <p:spPr>
          <a:xfrm>
            <a:off x="468312" y="1535112"/>
            <a:ext cx="8345488" cy="4035425"/>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ea typeface="宋体" pitchFamily="2" charset="-122"/>
              </a:rPr>
              <a:t>清楚面试策略及回馈要求</a:t>
            </a:r>
            <a:endParaRPr lang="zh-CN" altLang="en-US">
              <a:solidFill>
                <a:schemeClr val="tx2"/>
              </a:solidFill>
              <a:ea typeface="宋体" pitchFamily="2" charset="-122"/>
            </a:endParaRPr>
          </a:p>
          <a:p>
            <a:pPr lvl="0"/>
            <a:r>
              <a:rPr lang="zh-CN" altLang="en-US">
                <a:solidFill>
                  <a:schemeClr val="tx2"/>
                </a:solidFill>
                <a:ea typeface="宋体" pitchFamily="2" charset="-122"/>
              </a:rPr>
              <a:t>理解工作的必备条件</a:t>
            </a:r>
            <a:endParaRPr lang="zh-CN" altLang="en-US">
              <a:solidFill>
                <a:schemeClr val="tx2"/>
              </a:solidFill>
              <a:ea typeface="宋体" pitchFamily="2" charset="-122"/>
            </a:endParaRPr>
          </a:p>
          <a:p>
            <a:pPr lvl="2"/>
            <a:r>
              <a:rPr lang="zh-CN" altLang="en-US">
                <a:solidFill>
                  <a:schemeClr val="tx2"/>
                </a:solidFill>
                <a:ea typeface="宋体" pitchFamily="2" charset="-122"/>
              </a:rPr>
              <a:t>工作级别，性质，及最低要求</a:t>
            </a:r>
            <a:endParaRPr lang="zh-CN" altLang="en-US">
              <a:solidFill>
                <a:schemeClr val="tx2"/>
              </a:solidFill>
              <a:ea typeface="宋体" pitchFamily="2" charset="-122"/>
            </a:endParaRPr>
          </a:p>
          <a:p>
            <a:pPr lvl="0"/>
            <a:r>
              <a:rPr lang="zh-CN" altLang="en-US">
                <a:solidFill>
                  <a:schemeClr val="tx2"/>
                </a:solidFill>
                <a:ea typeface="宋体" pitchFamily="2" charset="-122"/>
              </a:rPr>
              <a:t>审阅简历</a:t>
            </a:r>
            <a:endParaRPr lang="zh-CN" altLang="en-US">
              <a:solidFill>
                <a:schemeClr val="tx2"/>
              </a:solidFill>
              <a:ea typeface="宋体" pitchFamily="2" charset="-122"/>
            </a:endParaRPr>
          </a:p>
          <a:p>
            <a:pPr lvl="0"/>
            <a:r>
              <a:rPr lang="zh-CN" altLang="en-US">
                <a:solidFill>
                  <a:schemeClr val="tx2"/>
                </a:solidFill>
                <a:ea typeface="宋体" pitchFamily="2" charset="-122"/>
              </a:rPr>
              <a:t>准备具体面试问题</a:t>
            </a:r>
            <a:endParaRPr lang="zh-CN" altLang="en-US">
              <a:solidFill>
                <a:schemeClr val="tx2"/>
              </a:solidFill>
              <a:ea typeface="宋体" pitchFamily="2" charset="-122"/>
            </a:endParaRPr>
          </a:p>
          <a:p>
            <a:pPr lvl="2"/>
            <a:r>
              <a:rPr lang="zh-CN" altLang="en-US">
                <a:solidFill>
                  <a:schemeClr val="tx2"/>
                </a:solidFill>
                <a:ea typeface="宋体" pitchFamily="2" charset="-122"/>
              </a:rPr>
              <a:t>技术和问题求解</a:t>
            </a:r>
            <a:endParaRPr lang="zh-CN" altLang="en-US">
              <a:solidFill>
                <a:schemeClr val="tx2"/>
              </a:solidFill>
              <a:ea typeface="宋体" pitchFamily="2" charset="-122"/>
            </a:endParaRPr>
          </a:p>
          <a:p>
            <a:pPr lvl="2"/>
            <a:r>
              <a:rPr lang="zh-CN" altLang="en-US">
                <a:solidFill>
                  <a:schemeClr val="tx2"/>
                </a:solidFill>
                <a:ea typeface="宋体" pitchFamily="2" charset="-122"/>
              </a:rPr>
              <a:t>具体情况分析 </a:t>
            </a:r>
            <a:endParaRPr lang="zh-CN" altLang="en-US">
              <a:solidFill>
                <a:schemeClr val="tx2"/>
              </a:solidFill>
              <a:ea typeface="宋体" pitchFamily="2" charset="-122"/>
            </a:endParaRPr>
          </a:p>
          <a:p>
            <a:pPr lvl="2"/>
            <a:r>
              <a:rPr lang="zh-CN" altLang="en-US">
                <a:solidFill>
                  <a:schemeClr val="tx2"/>
                </a:solidFill>
                <a:ea typeface="宋体" pitchFamily="2" charset="-122"/>
              </a:rPr>
              <a:t>试探</a:t>
            </a:r>
            <a:r>
              <a:rPr lang="en-US" altLang="zh-CN">
                <a:solidFill>
                  <a:schemeClr val="tx2"/>
                </a:solidFill>
                <a:ea typeface="宋体" pitchFamily="2" charset="-122"/>
              </a:rPr>
              <a:t>, </a:t>
            </a:r>
            <a:r>
              <a:rPr lang="zh-CN" altLang="en-US">
                <a:solidFill>
                  <a:schemeClr val="tx2"/>
                </a:solidFill>
                <a:ea typeface="宋体" pitchFamily="2" charset="-122"/>
              </a:rPr>
              <a:t>启发式问题</a:t>
            </a:r>
            <a:endParaRPr lang="zh-CN" altLang="en-US">
              <a:solidFill>
                <a:schemeClr val="tx2"/>
              </a:solidFill>
              <a:ea typeface="宋体" pitchFamily="2" charset="-122"/>
            </a:endParaRPr>
          </a:p>
        </p:txBody>
      </p:sp>
      <p:sp>
        <p:nvSpPr>
          <p:cNvPr id="1068036" name="TextBox 1068035"/>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微软招聘成功的人才共46页，您现在浏览的是第14页!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1068035">
                                            <p:txEl>
                                              <p:pRg st="0" end="0"/>
                                            </p:txEl>
                                          </p:spTgt>
                                        </p:tgtEl>
                                        <p:attrNameLst>
                                          <p:attrName>style.visibility</p:attrName>
                                        </p:attrNameLst>
                                      </p:cBhvr>
                                      <p:to>
                                        <p:strVal val="visible"/>
                                      </p:to>
                                    </p:set>
                                    <p:anim calcmode="lin" valueType="num">
                                      <p:cBhvr additive="base">
                                        <p:cTn id="7" dur="500" fill="hold"/>
                                        <p:tgtEl>
                                          <p:spTgt spid="10680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680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additive="base">
                                        <p:cTn id="12" dur="1" fill="hold">
                                          <p:stCondLst>
                                            <p:cond delay="0"/>
                                          </p:stCondLst>
                                        </p:cTn>
                                        <p:tgtEl>
                                          <p:spTgt spid="1068035">
                                            <p:txEl>
                                              <p:pRg st="1" end="1"/>
                                            </p:txEl>
                                          </p:spTgt>
                                        </p:tgtEl>
                                        <p:attrNameLst>
                                          <p:attrName>style.visibility</p:attrName>
                                        </p:attrNameLst>
                                      </p:cBhvr>
                                      <p:to>
                                        <p:strVal val="visible"/>
                                      </p:to>
                                    </p:set>
                                    <p:anim calcmode="lin" valueType="num">
                                      <p:cBhvr additive="base">
                                        <p:cTn id="13" dur="500" fill="hold"/>
                                        <p:tgtEl>
                                          <p:spTgt spid="10680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6803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grpId="0" nodeType="withEffect">
                                  <p:stCondLst>
                                    <p:cond delay="0"/>
                                  </p:stCondLst>
                                  <p:childTnLst>
                                    <p:set>
                                      <p:cBhvr additive="base">
                                        <p:cTn id="16" dur="1" fill="hold">
                                          <p:stCondLst>
                                            <p:cond delay="0"/>
                                          </p:stCondLst>
                                        </p:cTn>
                                        <p:tgtEl>
                                          <p:spTgt spid="1068035">
                                            <p:txEl>
                                              <p:pRg st="2" end="2"/>
                                            </p:txEl>
                                          </p:spTgt>
                                        </p:tgtEl>
                                        <p:attrNameLst>
                                          <p:attrName>style.visibility</p:attrName>
                                        </p:attrNameLst>
                                      </p:cBhvr>
                                      <p:to>
                                        <p:strVal val="visible"/>
                                      </p:to>
                                    </p:set>
                                    <p:anim calcmode="lin" valueType="num">
                                      <p:cBhvr additive="base">
                                        <p:cTn id="17" dur="500" fill="hold"/>
                                        <p:tgtEl>
                                          <p:spTgt spid="106803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680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afterGroup">
                            <p:stCondLst>
                              <p:cond delay="0"/>
                            </p:stCondLst>
                            <p:childTnLst>
                              <p:par>
                                <p:cTn id="21" presetID="2" presetClass="entr" presetSubtype="4" dur="500" fill="hold" grpId="0" nodeType="clickEffect">
                                  <p:stCondLst>
                                    <p:cond delay="0"/>
                                  </p:stCondLst>
                                  <p:childTnLst>
                                    <p:set>
                                      <p:cBhvr additive="base">
                                        <p:cTn id="22" dur="1" fill="hold">
                                          <p:stCondLst>
                                            <p:cond delay="0"/>
                                          </p:stCondLst>
                                        </p:cTn>
                                        <p:tgtEl>
                                          <p:spTgt spid="1068035">
                                            <p:txEl>
                                              <p:pRg st="3" end="3"/>
                                            </p:txEl>
                                          </p:spTgt>
                                        </p:tgtEl>
                                        <p:attrNameLst>
                                          <p:attrName>style.visibility</p:attrName>
                                        </p:attrNameLst>
                                      </p:cBhvr>
                                      <p:to>
                                        <p:strVal val="visible"/>
                                      </p:to>
                                    </p:set>
                                    <p:anim calcmode="lin" valueType="num">
                                      <p:cBhvr additive="base">
                                        <p:cTn id="23" dur="500" fill="hold"/>
                                        <p:tgtEl>
                                          <p:spTgt spid="106803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680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afterGroup">
                            <p:stCondLst>
                              <p:cond delay="0"/>
                            </p:stCondLst>
                            <p:childTnLst>
                              <p:par>
                                <p:cTn id="27" presetID="2" presetClass="entr" presetSubtype="4" dur="500" fill="hold" grpId="0" nodeType="clickEffect">
                                  <p:stCondLst>
                                    <p:cond delay="0"/>
                                  </p:stCondLst>
                                  <p:childTnLst>
                                    <p:set>
                                      <p:cBhvr additive="base">
                                        <p:cTn id="28" dur="1" fill="hold">
                                          <p:stCondLst>
                                            <p:cond delay="0"/>
                                          </p:stCondLst>
                                        </p:cTn>
                                        <p:tgtEl>
                                          <p:spTgt spid="1068035">
                                            <p:txEl>
                                              <p:pRg st="4" end="4"/>
                                            </p:txEl>
                                          </p:spTgt>
                                        </p:tgtEl>
                                        <p:attrNameLst>
                                          <p:attrName>style.visibility</p:attrName>
                                        </p:attrNameLst>
                                      </p:cBhvr>
                                      <p:to>
                                        <p:strVal val="visible"/>
                                      </p:to>
                                    </p:set>
                                    <p:anim calcmode="lin" valueType="num">
                                      <p:cBhvr additive="base">
                                        <p:cTn id="29" dur="500" fill="hold"/>
                                        <p:tgtEl>
                                          <p:spTgt spid="1068035">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68035">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dur="500" fill="hold" grpId="0" nodeType="withEffect">
                                  <p:stCondLst>
                                    <p:cond delay="0"/>
                                  </p:stCondLst>
                                  <p:childTnLst>
                                    <p:set>
                                      <p:cBhvr additive="base">
                                        <p:cTn id="32" dur="1" fill="hold">
                                          <p:stCondLst>
                                            <p:cond delay="0"/>
                                          </p:stCondLst>
                                        </p:cTn>
                                        <p:tgtEl>
                                          <p:spTgt spid="1068035">
                                            <p:txEl>
                                              <p:pRg st="5" end="5"/>
                                            </p:txEl>
                                          </p:spTgt>
                                        </p:tgtEl>
                                        <p:attrNameLst>
                                          <p:attrName>style.visibility</p:attrName>
                                        </p:attrNameLst>
                                      </p:cBhvr>
                                      <p:to>
                                        <p:strVal val="visible"/>
                                      </p:to>
                                    </p:set>
                                    <p:anim calcmode="lin" valueType="num">
                                      <p:cBhvr additive="base">
                                        <p:cTn id="33" dur="500" fill="hold"/>
                                        <p:tgtEl>
                                          <p:spTgt spid="1068035">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068035">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dur="500" fill="hold" grpId="0" nodeType="withEffect">
                                  <p:stCondLst>
                                    <p:cond delay="0"/>
                                  </p:stCondLst>
                                  <p:childTnLst>
                                    <p:set>
                                      <p:cBhvr additive="base">
                                        <p:cTn id="36" dur="1" fill="hold">
                                          <p:stCondLst>
                                            <p:cond delay="0"/>
                                          </p:stCondLst>
                                        </p:cTn>
                                        <p:tgtEl>
                                          <p:spTgt spid="1068035">
                                            <p:txEl>
                                              <p:pRg st="6" end="6"/>
                                            </p:txEl>
                                          </p:spTgt>
                                        </p:tgtEl>
                                        <p:attrNameLst>
                                          <p:attrName>style.visibility</p:attrName>
                                        </p:attrNameLst>
                                      </p:cBhvr>
                                      <p:to>
                                        <p:strVal val="visible"/>
                                      </p:to>
                                    </p:set>
                                    <p:anim calcmode="lin" valueType="num">
                                      <p:cBhvr additive="base">
                                        <p:cTn id="37" dur="500" fill="hold"/>
                                        <p:tgtEl>
                                          <p:spTgt spid="106803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68035">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dur="500" fill="hold" grpId="0" nodeType="withEffect">
                                  <p:stCondLst>
                                    <p:cond delay="0"/>
                                  </p:stCondLst>
                                  <p:childTnLst>
                                    <p:set>
                                      <p:cBhvr additive="base">
                                        <p:cTn id="40" dur="1" fill="hold">
                                          <p:stCondLst>
                                            <p:cond delay="0"/>
                                          </p:stCondLst>
                                        </p:cTn>
                                        <p:tgtEl>
                                          <p:spTgt spid="1068035">
                                            <p:txEl>
                                              <p:pRg st="7" end="7"/>
                                            </p:txEl>
                                          </p:spTgt>
                                        </p:tgtEl>
                                        <p:attrNameLst>
                                          <p:attrName>style.visibility</p:attrName>
                                        </p:attrNameLst>
                                      </p:cBhvr>
                                      <p:to>
                                        <p:strVal val="visible"/>
                                      </p:to>
                                    </p:set>
                                    <p:anim calcmode="lin" valueType="num">
                                      <p:cBhvr additive="base">
                                        <p:cTn id="41" dur="500" fill="hold"/>
                                        <p:tgtEl>
                                          <p:spTgt spid="1068035">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06803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8035"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5570"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en-US" altLang="zh-CN">
                <a:ea typeface="宋体" pitchFamily="2" charset="-122"/>
              </a:rPr>
              <a:t>SDE/SDET</a:t>
            </a:r>
            <a:r>
              <a:rPr lang="zh-CN" altLang="en-US">
                <a:ea typeface="宋体" pitchFamily="2" charset="-122"/>
              </a:rPr>
              <a:t>面试问题实例：</a:t>
            </a:r>
            <a:endParaRPr lang="en-US" altLang="zh-CN">
              <a:ea typeface="宋体" pitchFamily="2" charset="-122"/>
            </a:endParaRPr>
          </a:p>
        </p:txBody>
      </p:sp>
      <p:sp>
        <p:nvSpPr>
          <p:cNvPr id="1005571" name=""/>
          <p:cNvSpPr/>
          <p:nvPr>
            <p:ph type="body" idx="4294967295"/>
          </p:nvPr>
        </p:nvSpPr>
        <p:spPr>
          <a:xfrm>
            <a:off x="468312" y="1535112"/>
            <a:ext cx="8345488" cy="4333875"/>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ea typeface="宋体" pitchFamily="2" charset="-122"/>
              </a:rPr>
              <a:t>设计并实现一个</a:t>
            </a:r>
            <a:r>
              <a:rPr lang="en-US" altLang="zh-CN">
                <a:solidFill>
                  <a:schemeClr val="tx2"/>
                </a:solidFill>
                <a:ea typeface="宋体" pitchFamily="2" charset="-122"/>
              </a:rPr>
              <a:t>16</a:t>
            </a:r>
            <a:r>
              <a:rPr lang="zh-CN" altLang="en-US">
                <a:solidFill>
                  <a:schemeClr val="tx2"/>
                </a:solidFill>
                <a:ea typeface="宋体" pitchFamily="2" charset="-122"/>
              </a:rPr>
              <a:t>位对齐的存储管理器</a:t>
            </a:r>
            <a:endParaRPr lang="zh-CN" altLang="en-US">
              <a:solidFill>
                <a:schemeClr val="tx2"/>
              </a:solidFill>
              <a:ea typeface="宋体" pitchFamily="2" charset="-122"/>
            </a:endParaRPr>
          </a:p>
          <a:p>
            <a:pPr lvl="1"/>
            <a:r>
              <a:rPr lang="zh-CN" altLang="en-US">
                <a:solidFill>
                  <a:schemeClr val="tx2"/>
                </a:solidFill>
                <a:ea typeface="宋体" pitchFamily="2" charset="-122"/>
              </a:rPr>
              <a:t>存储指针运算</a:t>
            </a:r>
            <a:endParaRPr lang="zh-CN" altLang="en-US">
              <a:solidFill>
                <a:schemeClr val="tx2"/>
              </a:solidFill>
              <a:ea typeface="宋体" pitchFamily="2" charset="-122"/>
            </a:endParaRPr>
          </a:p>
          <a:p>
            <a:pPr lvl="0"/>
            <a:r>
              <a:rPr lang="zh-CN" altLang="en-US">
                <a:solidFill>
                  <a:schemeClr val="tx2"/>
                </a:solidFill>
                <a:ea typeface="宋体" pitchFamily="2" charset="-122"/>
              </a:rPr>
              <a:t>连接链及树的各种运算</a:t>
            </a:r>
            <a:endParaRPr lang="zh-CN" altLang="en-US">
              <a:solidFill>
                <a:schemeClr val="tx2"/>
              </a:solidFill>
              <a:ea typeface="宋体" pitchFamily="2" charset="-122"/>
            </a:endParaRPr>
          </a:p>
          <a:p>
            <a:pPr lvl="1"/>
            <a:r>
              <a:rPr lang="zh-CN" altLang="en-US">
                <a:solidFill>
                  <a:schemeClr val="tx2"/>
                </a:solidFill>
                <a:ea typeface="宋体" pitchFamily="2" charset="-122"/>
              </a:rPr>
              <a:t>遍历，加减节点，排序，存储</a:t>
            </a:r>
            <a:endParaRPr lang="zh-CN" altLang="en-US">
              <a:solidFill>
                <a:schemeClr val="tx2"/>
              </a:solidFill>
              <a:ea typeface="宋体" pitchFamily="2" charset="-122"/>
            </a:endParaRPr>
          </a:p>
          <a:p>
            <a:pPr lvl="0"/>
            <a:r>
              <a:rPr lang="zh-CN" altLang="en-US">
                <a:solidFill>
                  <a:schemeClr val="tx2"/>
                </a:solidFill>
                <a:ea typeface="宋体" pitchFamily="2" charset="-122"/>
              </a:rPr>
              <a:t>数码操作</a:t>
            </a:r>
            <a:endParaRPr lang="zh-CN" altLang="en-US">
              <a:solidFill>
                <a:schemeClr val="tx2"/>
              </a:solidFill>
              <a:ea typeface="宋体" pitchFamily="2" charset="-122"/>
            </a:endParaRPr>
          </a:p>
          <a:p>
            <a:pPr lvl="1"/>
            <a:r>
              <a:rPr lang="zh-CN" altLang="en-US">
                <a:solidFill>
                  <a:schemeClr val="tx2"/>
                </a:solidFill>
                <a:ea typeface="宋体" pitchFamily="2" charset="-122"/>
              </a:rPr>
              <a:t>反转</a:t>
            </a:r>
            <a:r>
              <a:rPr lang="en-US" altLang="zh-CN">
                <a:solidFill>
                  <a:schemeClr val="tx2"/>
                </a:solidFill>
                <a:ea typeface="宋体" pitchFamily="2" charset="-122"/>
              </a:rPr>
              <a:t>32</a:t>
            </a:r>
            <a:r>
              <a:rPr lang="zh-CN" altLang="en-US">
                <a:solidFill>
                  <a:schemeClr val="tx2"/>
                </a:solidFill>
                <a:ea typeface="宋体" pitchFamily="2" charset="-122"/>
              </a:rPr>
              <a:t>位数，数设一的</a:t>
            </a:r>
            <a:r>
              <a:rPr lang="en-US" altLang="zh-CN">
                <a:solidFill>
                  <a:schemeClr val="tx2"/>
                </a:solidFill>
                <a:ea typeface="宋体" pitchFamily="2" charset="-122"/>
              </a:rPr>
              <a:t>bit</a:t>
            </a:r>
            <a:r>
              <a:rPr lang="zh-CN" altLang="en-US">
                <a:solidFill>
                  <a:schemeClr val="tx2"/>
                </a:solidFill>
                <a:ea typeface="宋体" pitchFamily="2" charset="-122"/>
              </a:rPr>
              <a:t>，</a:t>
            </a:r>
            <a:r>
              <a:rPr lang="en-US" altLang="zh-CN">
                <a:solidFill>
                  <a:schemeClr val="tx2"/>
                </a:solidFill>
                <a:ea typeface="宋体" pitchFamily="2" charset="-122"/>
              </a:rPr>
              <a:t>x &amp; (x-1)</a:t>
            </a:r>
            <a:endParaRPr lang="zh-CN" altLang="en-US">
              <a:solidFill>
                <a:schemeClr val="tx2"/>
              </a:solidFill>
              <a:ea typeface="宋体" pitchFamily="2" charset="-122"/>
            </a:endParaRPr>
          </a:p>
          <a:p>
            <a:pPr lvl="0"/>
            <a:r>
              <a:rPr lang="zh-CN" altLang="en-US">
                <a:solidFill>
                  <a:schemeClr val="tx2"/>
                </a:solidFill>
                <a:ea typeface="宋体" pitchFamily="2" charset="-122"/>
              </a:rPr>
              <a:t>智力题</a:t>
            </a:r>
            <a:endParaRPr lang="zh-CN" altLang="en-US">
              <a:solidFill>
                <a:schemeClr val="tx2"/>
              </a:solidFill>
              <a:ea typeface="宋体" pitchFamily="2" charset="-122"/>
            </a:endParaRPr>
          </a:p>
          <a:p>
            <a:pPr lvl="1"/>
            <a:r>
              <a:rPr lang="zh-CN" altLang="en-US">
                <a:solidFill>
                  <a:schemeClr val="tx2"/>
                </a:solidFill>
                <a:ea typeface="宋体" pitchFamily="2" charset="-122"/>
              </a:rPr>
              <a:t>在</a:t>
            </a:r>
            <a:r>
              <a:rPr lang="en-US" altLang="zh-CN">
                <a:solidFill>
                  <a:schemeClr val="tx2"/>
                </a:solidFill>
                <a:ea typeface="宋体" pitchFamily="2" charset="-122"/>
              </a:rPr>
              <a:t>3x3</a:t>
            </a:r>
            <a:r>
              <a:rPr lang="zh-CN" altLang="en-US">
                <a:solidFill>
                  <a:schemeClr val="tx2"/>
                </a:solidFill>
                <a:ea typeface="宋体" pitchFamily="2" charset="-122"/>
              </a:rPr>
              <a:t>格中找数</a:t>
            </a:r>
            <a:endParaRPr lang="zh-CN" altLang="en-US">
              <a:solidFill>
                <a:schemeClr val="tx2"/>
              </a:solidFill>
              <a:ea typeface="宋体" pitchFamily="2" charset="-122"/>
            </a:endParaRPr>
          </a:p>
        </p:txBody>
      </p:sp>
      <p:sp>
        <p:nvSpPr>
          <p:cNvPr id="1005572" name="TextBox 1005571"/>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微软招聘成功的人才共46页，您现在浏览的是第15页!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1005571">
                                            <p:txEl>
                                              <p:pRg st="0" end="0"/>
                                            </p:txEl>
                                          </p:spTgt>
                                        </p:tgtEl>
                                        <p:attrNameLst>
                                          <p:attrName>style.visibility</p:attrName>
                                        </p:attrNameLst>
                                      </p:cBhvr>
                                      <p:to>
                                        <p:strVal val="visible"/>
                                      </p:to>
                                    </p:set>
                                    <p:anim calcmode="lin" valueType="num">
                                      <p:cBhvr additive="base">
                                        <p:cTn id="7" dur="500" fill="hold"/>
                                        <p:tgtEl>
                                          <p:spTgt spid="10055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055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1005571">
                                            <p:txEl>
                                              <p:pRg st="1" end="1"/>
                                            </p:txEl>
                                          </p:spTgt>
                                        </p:tgtEl>
                                        <p:attrNameLst>
                                          <p:attrName>style.visibility</p:attrName>
                                        </p:attrNameLst>
                                      </p:cBhvr>
                                      <p:to>
                                        <p:strVal val="visible"/>
                                      </p:to>
                                    </p:set>
                                    <p:anim calcmode="lin" valueType="num">
                                      <p:cBhvr additive="base">
                                        <p:cTn id="13" dur="500" fill="hold"/>
                                        <p:tgtEl>
                                          <p:spTgt spid="10055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055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additive="base">
                                        <p:cTn id="18" dur="1" fill="hold">
                                          <p:stCondLst>
                                            <p:cond delay="0"/>
                                          </p:stCondLst>
                                        </p:cTn>
                                        <p:tgtEl>
                                          <p:spTgt spid="1005571">
                                            <p:txEl>
                                              <p:pRg st="2" end="2"/>
                                            </p:txEl>
                                          </p:spTgt>
                                        </p:tgtEl>
                                        <p:attrNameLst>
                                          <p:attrName>style.visibility</p:attrName>
                                        </p:attrNameLst>
                                      </p:cBhvr>
                                      <p:to>
                                        <p:strVal val="visible"/>
                                      </p:to>
                                    </p:set>
                                    <p:anim calcmode="lin" valueType="num">
                                      <p:cBhvr additive="base">
                                        <p:cTn id="19" dur="500" fill="hold"/>
                                        <p:tgtEl>
                                          <p:spTgt spid="10055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055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additive="base">
                                        <p:cTn id="24" dur="1" fill="hold">
                                          <p:stCondLst>
                                            <p:cond delay="0"/>
                                          </p:stCondLst>
                                        </p:cTn>
                                        <p:tgtEl>
                                          <p:spTgt spid="1005571">
                                            <p:txEl>
                                              <p:pRg st="3" end="3"/>
                                            </p:txEl>
                                          </p:spTgt>
                                        </p:tgtEl>
                                        <p:attrNameLst>
                                          <p:attrName>style.visibility</p:attrName>
                                        </p:attrNameLst>
                                      </p:cBhvr>
                                      <p:to>
                                        <p:strVal val="visible"/>
                                      </p:to>
                                    </p:set>
                                    <p:anim calcmode="lin" valueType="num">
                                      <p:cBhvr additive="base">
                                        <p:cTn id="25" dur="500" fill="hold"/>
                                        <p:tgtEl>
                                          <p:spTgt spid="10055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055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nodeType="clickEffect">
                                  <p:stCondLst>
                                    <p:cond delay="0"/>
                                  </p:stCondLst>
                                  <p:childTnLst>
                                    <p:set>
                                      <p:cBhvr additive="base">
                                        <p:cTn id="30" dur="1" fill="hold">
                                          <p:stCondLst>
                                            <p:cond delay="0"/>
                                          </p:stCondLst>
                                        </p:cTn>
                                        <p:tgtEl>
                                          <p:spTgt spid="1005571">
                                            <p:txEl>
                                              <p:pRg st="4" end="4"/>
                                            </p:txEl>
                                          </p:spTgt>
                                        </p:tgtEl>
                                        <p:attrNameLst>
                                          <p:attrName>style.visibility</p:attrName>
                                        </p:attrNameLst>
                                      </p:cBhvr>
                                      <p:to>
                                        <p:strVal val="visible"/>
                                      </p:to>
                                    </p:set>
                                    <p:anim calcmode="lin" valueType="num">
                                      <p:cBhvr additive="base">
                                        <p:cTn id="31" dur="500" fill="hold"/>
                                        <p:tgtEl>
                                          <p:spTgt spid="10055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055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nodeType="clickEffect">
                                  <p:stCondLst>
                                    <p:cond delay="0"/>
                                  </p:stCondLst>
                                  <p:childTnLst>
                                    <p:set>
                                      <p:cBhvr additive="base">
                                        <p:cTn id="36" dur="1" fill="hold">
                                          <p:stCondLst>
                                            <p:cond delay="0"/>
                                          </p:stCondLst>
                                        </p:cTn>
                                        <p:tgtEl>
                                          <p:spTgt spid="1005571">
                                            <p:txEl>
                                              <p:pRg st="5" end="5"/>
                                            </p:txEl>
                                          </p:spTgt>
                                        </p:tgtEl>
                                        <p:attrNameLst>
                                          <p:attrName>style.visibility</p:attrName>
                                        </p:attrNameLst>
                                      </p:cBhvr>
                                      <p:to>
                                        <p:strVal val="visible"/>
                                      </p:to>
                                    </p:set>
                                    <p:anim calcmode="lin" valueType="num">
                                      <p:cBhvr additive="base">
                                        <p:cTn id="37" dur="500" fill="hold"/>
                                        <p:tgtEl>
                                          <p:spTgt spid="10055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0557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nodeType="clickEffect">
                                  <p:stCondLst>
                                    <p:cond delay="0"/>
                                  </p:stCondLst>
                                  <p:childTnLst>
                                    <p:set>
                                      <p:cBhvr additive="base">
                                        <p:cTn id="42" dur="1" fill="hold">
                                          <p:stCondLst>
                                            <p:cond delay="0"/>
                                          </p:stCondLst>
                                        </p:cTn>
                                        <p:tgtEl>
                                          <p:spTgt spid="1005571">
                                            <p:txEl>
                                              <p:pRg st="6" end="6"/>
                                            </p:txEl>
                                          </p:spTgt>
                                        </p:tgtEl>
                                        <p:attrNameLst>
                                          <p:attrName>style.visibility</p:attrName>
                                        </p:attrNameLst>
                                      </p:cBhvr>
                                      <p:to>
                                        <p:strVal val="visible"/>
                                      </p:to>
                                    </p:set>
                                    <p:anim calcmode="lin" valueType="num">
                                      <p:cBhvr additive="base">
                                        <p:cTn id="43" dur="500" fill="hold"/>
                                        <p:tgtEl>
                                          <p:spTgt spid="100557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0557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500" fill="hold" nodeType="clickEffect">
                                  <p:stCondLst>
                                    <p:cond delay="0"/>
                                  </p:stCondLst>
                                  <p:childTnLst>
                                    <p:set>
                                      <p:cBhvr additive="base">
                                        <p:cTn id="48" dur="1" fill="hold">
                                          <p:stCondLst>
                                            <p:cond delay="0"/>
                                          </p:stCondLst>
                                        </p:cTn>
                                        <p:tgtEl>
                                          <p:spTgt spid="1005571">
                                            <p:txEl>
                                              <p:pRg st="7" end="7"/>
                                            </p:txEl>
                                          </p:spTgt>
                                        </p:tgtEl>
                                        <p:attrNameLst>
                                          <p:attrName>style.visibility</p:attrName>
                                        </p:attrNameLst>
                                      </p:cBhvr>
                                      <p:to>
                                        <p:strVal val="visible"/>
                                      </p:to>
                                    </p:set>
                                    <p:anim calcmode="lin" valueType="num">
                                      <p:cBhvr additive="base">
                                        <p:cTn id="49" dur="500" fill="hold"/>
                                        <p:tgtEl>
                                          <p:spTgt spid="1005571">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0557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1890"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endParaRPr lang="en-US" altLang="zh-CN">
              <a:ea typeface="宋体" pitchFamily="2" charset="-122"/>
            </a:endParaRPr>
          </a:p>
        </p:txBody>
      </p:sp>
      <p:sp>
        <p:nvSpPr>
          <p:cNvPr id="1061891" name=""/>
          <p:cNvSpPr/>
          <p:nvPr>
            <p:ph type="body" idx="4294967295"/>
          </p:nvPr>
        </p:nvSpPr>
        <p:spPr>
          <a:xfrm>
            <a:off x="468312" y="1535112"/>
            <a:ext cx="8345488" cy="3789362"/>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buNone/>
            </a:pPr>
            <a:endParaRPr lang="zh-CN" altLang="en-US" sz="5400">
              <a:solidFill>
                <a:schemeClr val="tx2"/>
              </a:solidFill>
              <a:ea typeface="宋体" pitchFamily="2" charset="-122"/>
            </a:endParaRPr>
          </a:p>
          <a:p>
            <a:pPr lvl="0">
              <a:buNone/>
            </a:pPr>
            <a:endParaRPr lang="zh-CN" altLang="en-US" sz="5400">
              <a:solidFill>
                <a:schemeClr val="tx2"/>
              </a:solidFill>
              <a:ea typeface="宋体" pitchFamily="2" charset="-122"/>
            </a:endParaRPr>
          </a:p>
          <a:p>
            <a:pPr lvl="0">
              <a:buNone/>
            </a:pPr>
            <a:endParaRPr lang="zh-CN" altLang="en-US" sz="5400">
              <a:solidFill>
                <a:schemeClr val="tx2"/>
              </a:solidFill>
              <a:ea typeface="宋体" pitchFamily="2" charset="-122"/>
            </a:endParaRPr>
          </a:p>
          <a:p>
            <a:pPr lvl="0">
              <a:buNone/>
            </a:pPr>
            <a:r>
              <a:rPr lang="zh-CN" altLang="en-US" sz="5400">
                <a:solidFill>
                  <a:schemeClr val="tx2"/>
                </a:solidFill>
                <a:ea typeface="宋体" pitchFamily="2" charset="-122"/>
              </a:rPr>
              <a:t>休息十分钟</a:t>
            </a:r>
            <a:endParaRPr lang="en-US" altLang="zh-CN" sz="5400">
              <a:solidFill>
                <a:schemeClr val="tx2"/>
              </a:solidFill>
              <a:ea typeface="宋体" pitchFamily="2" charset="-122"/>
            </a:endParaRPr>
          </a:p>
        </p:txBody>
      </p:sp>
      <p:sp>
        <p:nvSpPr>
          <p:cNvPr id="1061892" name="TextBox 1061891"/>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微软招聘成功的人才共46页，您现在浏览的是第16页!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1061891">
                                            <p:txEl>
                                              <p:pRg st="3" end="3"/>
                                            </p:txEl>
                                          </p:spTgt>
                                        </p:tgtEl>
                                        <p:attrNameLst>
                                          <p:attrName>style.visibility</p:attrName>
                                        </p:attrNameLst>
                                      </p:cBhvr>
                                      <p:to>
                                        <p:strVal val="visible"/>
                                      </p:to>
                                    </p:set>
                                    <p:anim calcmode="lin" valueType="num">
                                      <p:cBhvr additive="base">
                                        <p:cTn id="7" dur="500" fill="hold"/>
                                        <p:tgtEl>
                                          <p:spTgt spid="106189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6189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3938"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我个人的面试经历</a:t>
            </a:r>
            <a:endParaRPr lang="zh-CN" altLang="en-US">
              <a:ea typeface="宋体" pitchFamily="2" charset="-122"/>
            </a:endParaRPr>
          </a:p>
        </p:txBody>
      </p:sp>
      <p:sp>
        <p:nvSpPr>
          <p:cNvPr id="1063939" name=""/>
          <p:cNvSpPr/>
          <p:nvPr>
            <p:ph type="body" idx="4294967295"/>
          </p:nvPr>
        </p:nvSpPr>
        <p:spPr>
          <a:xfrm>
            <a:off x="555625" y="1284288"/>
            <a:ext cx="8345488" cy="5138738"/>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en-US" altLang="zh-CN">
                <a:solidFill>
                  <a:schemeClr val="tx2"/>
                </a:solidFill>
                <a:ea typeface="宋体" pitchFamily="2" charset="-122"/>
              </a:rPr>
              <a:t>8 </a:t>
            </a:r>
            <a:r>
              <a:rPr lang="zh-CN" altLang="en-US">
                <a:solidFill>
                  <a:schemeClr val="tx2"/>
                </a:solidFill>
                <a:ea typeface="宋体" pitchFamily="2" charset="-122"/>
              </a:rPr>
              <a:t>位面试人 （总计</a:t>
            </a:r>
            <a:r>
              <a:rPr lang="en-US" altLang="zh-CN">
                <a:solidFill>
                  <a:schemeClr val="tx2"/>
                </a:solidFill>
                <a:ea typeface="宋体" pitchFamily="2" charset="-122"/>
              </a:rPr>
              <a:t>9</a:t>
            </a:r>
            <a:r>
              <a:rPr lang="zh-CN" altLang="en-US">
                <a:solidFill>
                  <a:schemeClr val="tx2"/>
                </a:solidFill>
                <a:ea typeface="宋体" pitchFamily="2" charset="-122"/>
              </a:rPr>
              <a:t>小时 早</a:t>
            </a:r>
            <a:r>
              <a:rPr lang="en-US" altLang="zh-CN">
                <a:solidFill>
                  <a:schemeClr val="tx2"/>
                </a:solidFill>
                <a:ea typeface="宋体" pitchFamily="2" charset="-122"/>
              </a:rPr>
              <a:t>9</a:t>
            </a:r>
            <a:r>
              <a:rPr lang="zh-CN" altLang="en-US">
                <a:solidFill>
                  <a:schemeClr val="tx2"/>
                </a:solidFill>
                <a:ea typeface="宋体" pitchFamily="2" charset="-122"/>
              </a:rPr>
              <a:t>点</a:t>
            </a:r>
            <a:r>
              <a:rPr lang="en-US" altLang="zh-CN">
                <a:solidFill>
                  <a:schemeClr val="tx2"/>
                </a:solidFill>
                <a:ea typeface="宋体" pitchFamily="2" charset="-122"/>
              </a:rPr>
              <a:t>-</a:t>
            </a:r>
            <a:r>
              <a:rPr lang="zh-CN" altLang="en-US">
                <a:solidFill>
                  <a:schemeClr val="tx2"/>
                </a:solidFill>
                <a:ea typeface="宋体" pitchFamily="2" charset="-122"/>
              </a:rPr>
              <a:t>晚</a:t>
            </a:r>
            <a:r>
              <a:rPr lang="en-US" altLang="zh-CN">
                <a:solidFill>
                  <a:schemeClr val="tx2"/>
                </a:solidFill>
                <a:ea typeface="宋体" pitchFamily="2" charset="-122"/>
              </a:rPr>
              <a:t>6</a:t>
            </a:r>
            <a:r>
              <a:rPr lang="zh-CN" altLang="en-US">
                <a:solidFill>
                  <a:schemeClr val="tx2"/>
                </a:solidFill>
                <a:ea typeface="宋体" pitchFamily="2" charset="-122"/>
              </a:rPr>
              <a:t>点），</a:t>
            </a:r>
            <a:r>
              <a:rPr lang="en-US" altLang="zh-CN">
                <a:solidFill>
                  <a:schemeClr val="tx2"/>
                </a:solidFill>
                <a:ea typeface="宋体" pitchFamily="2" charset="-122"/>
              </a:rPr>
              <a:t>2 PMs</a:t>
            </a:r>
            <a:r>
              <a:rPr lang="zh-CN" altLang="en-US">
                <a:solidFill>
                  <a:schemeClr val="tx2"/>
                </a:solidFill>
                <a:ea typeface="宋体" pitchFamily="2" charset="-122"/>
              </a:rPr>
              <a:t>，</a:t>
            </a:r>
            <a:r>
              <a:rPr lang="en-US" altLang="zh-CN">
                <a:solidFill>
                  <a:schemeClr val="tx2"/>
                </a:solidFill>
                <a:ea typeface="宋体" pitchFamily="2" charset="-122"/>
              </a:rPr>
              <a:t>5 SDEs</a:t>
            </a:r>
            <a:r>
              <a:rPr lang="zh-CN" altLang="en-US">
                <a:solidFill>
                  <a:schemeClr val="tx2"/>
                </a:solidFill>
                <a:ea typeface="宋体" pitchFamily="2" charset="-122"/>
              </a:rPr>
              <a:t>，</a:t>
            </a:r>
            <a:r>
              <a:rPr lang="en-US" altLang="zh-CN">
                <a:solidFill>
                  <a:schemeClr val="tx2"/>
                </a:solidFill>
                <a:ea typeface="宋体" pitchFamily="2" charset="-122"/>
              </a:rPr>
              <a:t>1 </a:t>
            </a:r>
            <a:r>
              <a:rPr lang="zh-CN" altLang="en-US">
                <a:solidFill>
                  <a:schemeClr val="tx2"/>
                </a:solidFill>
                <a:ea typeface="宋体" pitchFamily="2" charset="-122"/>
              </a:rPr>
              <a:t>招聘经理</a:t>
            </a:r>
            <a:endParaRPr lang="zh-CN" altLang="en-US">
              <a:solidFill>
                <a:schemeClr val="tx2"/>
              </a:solidFill>
              <a:ea typeface="宋体" pitchFamily="2" charset="-122"/>
            </a:endParaRPr>
          </a:p>
          <a:p>
            <a:pPr lvl="0"/>
            <a:r>
              <a:rPr lang="en-US" altLang="zh-CN">
                <a:solidFill>
                  <a:schemeClr val="tx2"/>
                </a:solidFill>
                <a:ea typeface="宋体" pitchFamily="2" charset="-122"/>
              </a:rPr>
              <a:t>PM</a:t>
            </a:r>
            <a:r>
              <a:rPr lang="zh-CN" altLang="en-US">
                <a:solidFill>
                  <a:schemeClr val="tx2"/>
                </a:solidFill>
                <a:ea typeface="宋体" pitchFamily="2" charset="-122"/>
              </a:rPr>
              <a:t>主要讨论我做过的项目（网络安全管理），找漏洞，</a:t>
            </a:r>
            <a:endParaRPr lang="zh-CN" altLang="en-US">
              <a:solidFill>
                <a:schemeClr val="tx2"/>
              </a:solidFill>
              <a:ea typeface="宋体" pitchFamily="2" charset="-122"/>
            </a:endParaRPr>
          </a:p>
          <a:p>
            <a:pPr lvl="0"/>
            <a:r>
              <a:rPr lang="en-US" altLang="zh-CN">
                <a:solidFill>
                  <a:schemeClr val="tx2"/>
                </a:solidFill>
                <a:ea typeface="宋体" pitchFamily="2" charset="-122"/>
              </a:rPr>
              <a:t>SDE </a:t>
            </a:r>
            <a:r>
              <a:rPr lang="zh-CN" altLang="en-US">
                <a:solidFill>
                  <a:schemeClr val="tx2"/>
                </a:solidFill>
                <a:ea typeface="宋体" pitchFamily="2" charset="-122"/>
              </a:rPr>
              <a:t>测试设计及在黑板上直接写程序</a:t>
            </a:r>
            <a:endParaRPr lang="zh-CN" altLang="en-US">
              <a:solidFill>
                <a:schemeClr val="tx2"/>
              </a:solidFill>
              <a:ea typeface="宋体" pitchFamily="2" charset="-122"/>
            </a:endParaRPr>
          </a:p>
          <a:p>
            <a:pPr lvl="1"/>
            <a:r>
              <a:rPr lang="en-US" altLang="zh-CN">
                <a:solidFill>
                  <a:schemeClr val="tx2"/>
                </a:solidFill>
                <a:ea typeface="宋体" pitchFamily="2" charset="-122"/>
              </a:rPr>
              <a:t>Hashing, FIFO tree</a:t>
            </a:r>
            <a:endParaRPr lang="en-US" altLang="zh-CN">
              <a:solidFill>
                <a:schemeClr val="tx2"/>
              </a:solidFill>
              <a:ea typeface="宋体" pitchFamily="2" charset="-122"/>
            </a:endParaRPr>
          </a:p>
          <a:p>
            <a:pPr lvl="1"/>
            <a:r>
              <a:rPr lang="en-US" altLang="zh-CN">
                <a:solidFill>
                  <a:schemeClr val="tx2"/>
                </a:solidFill>
                <a:ea typeface="宋体" pitchFamily="2" charset="-122"/>
              </a:rPr>
              <a:t>Memory manager</a:t>
            </a:r>
            <a:endParaRPr lang="en-US" altLang="zh-CN">
              <a:solidFill>
                <a:schemeClr val="tx2"/>
              </a:solidFill>
              <a:ea typeface="宋体" pitchFamily="2" charset="-122"/>
            </a:endParaRPr>
          </a:p>
          <a:p>
            <a:pPr lvl="1"/>
            <a:r>
              <a:rPr lang="en-US" altLang="zh-CN">
                <a:solidFill>
                  <a:schemeClr val="tx2"/>
                </a:solidFill>
                <a:ea typeface="宋体" pitchFamily="2" charset="-122"/>
              </a:rPr>
              <a:t>Link list</a:t>
            </a:r>
            <a:endParaRPr lang="en-US" altLang="zh-CN">
              <a:solidFill>
                <a:schemeClr val="tx2"/>
              </a:solidFill>
              <a:ea typeface="宋体" pitchFamily="2" charset="-122"/>
            </a:endParaRPr>
          </a:p>
          <a:p>
            <a:pPr lvl="1"/>
            <a:r>
              <a:rPr lang="en-US" altLang="zh-CN">
                <a:solidFill>
                  <a:schemeClr val="tx2"/>
                </a:solidFill>
                <a:ea typeface="宋体" pitchFamily="2" charset="-122"/>
              </a:rPr>
              <a:t>Binary tree</a:t>
            </a:r>
            <a:endParaRPr lang="en-US" altLang="zh-CN">
              <a:solidFill>
                <a:schemeClr val="tx2"/>
              </a:solidFill>
              <a:ea typeface="宋体" pitchFamily="2" charset="-122"/>
            </a:endParaRPr>
          </a:p>
          <a:p>
            <a:pPr lvl="1"/>
            <a:r>
              <a:rPr lang="en-US" altLang="zh-CN">
                <a:solidFill>
                  <a:schemeClr val="tx2"/>
                </a:solidFill>
                <a:ea typeface="宋体" pitchFamily="2" charset="-122"/>
              </a:rPr>
              <a:t>OLE</a:t>
            </a:r>
            <a:endParaRPr lang="en-US" altLang="zh-CN">
              <a:solidFill>
                <a:schemeClr val="tx2"/>
              </a:solidFill>
              <a:ea typeface="宋体" pitchFamily="2" charset="-122"/>
            </a:endParaRPr>
          </a:p>
        </p:txBody>
      </p:sp>
      <p:sp>
        <p:nvSpPr>
          <p:cNvPr id="1063940" name="TextBox 1063939"/>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微软招聘成功的人才共46页，您现在浏览的是第17页!</a:t>
            </a:r>
          </a:p>
        </p:txBody>
      </p:sp>
    </p:spTree>
  </p:cSld>
  <p:clrMapOvr>
    <a:masterClrMapping/>
  </p:clrMapOvr>
  <p:transition>
    <p:strips dir="rd"/>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8882"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面试决策实例 </a:t>
            </a:r>
            <a:r>
              <a:rPr lang="en-US" altLang="zh-CN">
                <a:ea typeface="宋体" pitchFamily="2" charset="-122"/>
              </a:rPr>
              <a:t>1 (SDE)</a:t>
            </a:r>
            <a:endParaRPr lang="en-US" altLang="zh-CN">
              <a:ea typeface="宋体" pitchFamily="2" charset="-122"/>
            </a:endParaRPr>
          </a:p>
        </p:txBody>
      </p:sp>
      <p:sp>
        <p:nvSpPr>
          <p:cNvPr id="1018883" name=""/>
          <p:cNvSpPr/>
          <p:nvPr>
            <p:ph type="body" idx="4294967295"/>
          </p:nvPr>
        </p:nvSpPr>
        <p:spPr>
          <a:xfrm>
            <a:off x="468312" y="1208088"/>
            <a:ext cx="8345488" cy="4629150"/>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buNone/>
            </a:pPr>
            <a:r>
              <a:rPr lang="zh-CN" altLang="en-US">
                <a:solidFill>
                  <a:schemeClr val="tx2"/>
                </a:solidFill>
                <a:ea typeface="宋体" pitchFamily="2" charset="-122"/>
              </a:rPr>
              <a:t>写一个</a:t>
            </a:r>
            <a:r>
              <a:rPr lang="en-US" altLang="zh-CN">
                <a:solidFill>
                  <a:schemeClr val="tx2"/>
                </a:solidFill>
                <a:ea typeface="宋体" pitchFamily="2" charset="-122"/>
              </a:rPr>
              <a:t>C</a:t>
            </a:r>
            <a:r>
              <a:rPr lang="zh-CN" altLang="en-US">
                <a:solidFill>
                  <a:schemeClr val="tx2"/>
                </a:solidFill>
                <a:ea typeface="宋体" pitchFamily="2" charset="-122"/>
              </a:rPr>
              <a:t>算法在一个单向连接链中找到从链尾数的第</a:t>
            </a:r>
            <a:r>
              <a:rPr lang="en-US" altLang="zh-CN">
                <a:solidFill>
                  <a:schemeClr val="tx2"/>
                </a:solidFill>
                <a:ea typeface="宋体" pitchFamily="2" charset="-122"/>
              </a:rPr>
              <a:t>N</a:t>
            </a:r>
            <a:r>
              <a:rPr lang="zh-CN" altLang="en-US">
                <a:solidFill>
                  <a:schemeClr val="tx2"/>
                </a:solidFill>
                <a:ea typeface="宋体" pitchFamily="2" charset="-122"/>
              </a:rPr>
              <a:t>个节点</a:t>
            </a:r>
            <a:endParaRPr lang="zh-CN" altLang="en-US">
              <a:solidFill>
                <a:schemeClr val="tx2"/>
              </a:solidFill>
              <a:ea typeface="宋体" pitchFamily="2" charset="-122"/>
            </a:endParaRPr>
          </a:p>
          <a:p>
            <a:pPr lvl="1"/>
            <a:r>
              <a:rPr lang="zh-CN" altLang="en-US">
                <a:solidFill>
                  <a:schemeClr val="tx2"/>
                </a:solidFill>
                <a:ea typeface="宋体" pitchFamily="2" charset="-122"/>
              </a:rPr>
              <a:t>问清楚要求（比如节点结构，返回类型）</a:t>
            </a:r>
            <a:endParaRPr lang="zh-CN" altLang="en-US">
              <a:solidFill>
                <a:schemeClr val="tx2"/>
              </a:solidFill>
              <a:ea typeface="宋体" pitchFamily="2" charset="-122"/>
            </a:endParaRPr>
          </a:p>
          <a:p>
            <a:pPr lvl="1"/>
            <a:r>
              <a:rPr lang="zh-CN" altLang="en-US">
                <a:solidFill>
                  <a:schemeClr val="tx2"/>
                </a:solidFill>
                <a:ea typeface="宋体" pitchFamily="2" charset="-122"/>
              </a:rPr>
              <a:t>快速（</a:t>
            </a:r>
            <a:r>
              <a:rPr lang="en-US" altLang="zh-CN">
                <a:solidFill>
                  <a:schemeClr val="tx2"/>
                </a:solidFill>
                <a:ea typeface="宋体" pitchFamily="2" charset="-122"/>
              </a:rPr>
              <a:t>5-7 </a:t>
            </a:r>
            <a:r>
              <a:rPr lang="zh-CN" altLang="en-US">
                <a:solidFill>
                  <a:schemeClr val="tx2"/>
                </a:solidFill>
                <a:ea typeface="宋体" pitchFamily="2" charset="-122"/>
              </a:rPr>
              <a:t>分钟）写出程序</a:t>
            </a:r>
            <a:endParaRPr lang="zh-CN" altLang="en-US">
              <a:solidFill>
                <a:schemeClr val="tx2"/>
              </a:solidFill>
              <a:ea typeface="宋体" pitchFamily="2" charset="-122"/>
            </a:endParaRPr>
          </a:p>
          <a:p>
            <a:pPr lvl="1"/>
            <a:r>
              <a:rPr lang="zh-CN" altLang="en-US">
                <a:solidFill>
                  <a:schemeClr val="tx2"/>
                </a:solidFill>
                <a:ea typeface="宋体" pitchFamily="2" charset="-122"/>
              </a:rPr>
              <a:t>改进算法</a:t>
            </a:r>
            <a:endParaRPr lang="zh-CN" altLang="en-US">
              <a:solidFill>
                <a:schemeClr val="tx2"/>
              </a:solidFill>
              <a:ea typeface="宋体" pitchFamily="2" charset="-122"/>
            </a:endParaRPr>
          </a:p>
          <a:p>
            <a:pPr lvl="1"/>
            <a:r>
              <a:rPr lang="zh-CN" altLang="en-US">
                <a:solidFill>
                  <a:schemeClr val="tx2"/>
                </a:solidFill>
                <a:ea typeface="宋体" pitchFamily="2" charset="-122"/>
              </a:rPr>
              <a:t>清楚解释思路，自己找出“</a:t>
            </a:r>
            <a:r>
              <a:rPr lang="en-US" altLang="zh-CN">
                <a:solidFill>
                  <a:schemeClr val="tx2"/>
                </a:solidFill>
                <a:ea typeface="宋体" pitchFamily="2" charset="-122"/>
              </a:rPr>
              <a:t>bug”</a:t>
            </a:r>
            <a:endParaRPr lang="en-US" altLang="zh-CN">
              <a:solidFill>
                <a:schemeClr val="tx2"/>
              </a:solidFill>
              <a:ea typeface="宋体" pitchFamily="2" charset="-122"/>
            </a:endParaRPr>
          </a:p>
          <a:p>
            <a:pPr lvl="0">
              <a:buNone/>
            </a:pPr>
            <a:r>
              <a:rPr lang="zh-CN" altLang="en-US">
                <a:solidFill>
                  <a:schemeClr val="tx2"/>
                </a:solidFill>
                <a:ea typeface="宋体" pitchFamily="2" charset="-122"/>
              </a:rPr>
              <a:t>测试以下知识：</a:t>
            </a:r>
            <a:endParaRPr lang="zh-CN" altLang="en-US">
              <a:solidFill>
                <a:schemeClr val="tx2"/>
              </a:solidFill>
              <a:ea typeface="宋体" pitchFamily="2" charset="-122"/>
            </a:endParaRPr>
          </a:p>
          <a:p>
            <a:pPr lvl="1"/>
            <a:r>
              <a:rPr lang="zh-CN" altLang="en-US">
                <a:solidFill>
                  <a:schemeClr val="tx2"/>
                </a:solidFill>
                <a:ea typeface="宋体" pitchFamily="2" charset="-122"/>
              </a:rPr>
              <a:t>基础（</a:t>
            </a:r>
            <a:r>
              <a:rPr lang="en-US" altLang="zh-CN">
                <a:solidFill>
                  <a:schemeClr val="tx2"/>
                </a:solidFill>
                <a:ea typeface="宋体" pitchFamily="2" charset="-122"/>
              </a:rPr>
              <a:t>C,</a:t>
            </a:r>
            <a:r>
              <a:rPr lang="zh-CN" altLang="en-US">
                <a:solidFill>
                  <a:schemeClr val="tx2"/>
                </a:solidFill>
                <a:ea typeface="宋体" pitchFamily="2" charset="-122"/>
              </a:rPr>
              <a:t>接口定义，连接链，指针）</a:t>
            </a:r>
            <a:endParaRPr lang="zh-CN" altLang="en-US">
              <a:solidFill>
                <a:schemeClr val="tx2"/>
              </a:solidFill>
              <a:ea typeface="宋体" pitchFamily="2" charset="-122"/>
            </a:endParaRPr>
          </a:p>
          <a:p>
            <a:pPr lvl="1"/>
            <a:r>
              <a:rPr lang="zh-CN" altLang="en-US">
                <a:solidFill>
                  <a:schemeClr val="tx2"/>
                </a:solidFill>
                <a:ea typeface="宋体" pitchFamily="2" charset="-122"/>
              </a:rPr>
              <a:t>目标明确，思路，性能，沟通能力</a:t>
            </a:r>
            <a:endParaRPr lang="zh-CN" altLang="en-US">
              <a:solidFill>
                <a:schemeClr val="tx2"/>
              </a:solidFill>
              <a:ea typeface="宋体" pitchFamily="2" charset="-122"/>
            </a:endParaRPr>
          </a:p>
        </p:txBody>
      </p:sp>
      <p:sp>
        <p:nvSpPr>
          <p:cNvPr id="1018884" name="TextBox 1018883"/>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微软招聘成功的人才共46页，您现在浏览的是第18页!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1018883">
                                            <p:txEl>
                                              <p:pRg st="0" end="0"/>
                                            </p:txEl>
                                          </p:spTgt>
                                        </p:tgtEl>
                                        <p:attrNameLst>
                                          <p:attrName>style.visibility</p:attrName>
                                        </p:attrNameLst>
                                      </p:cBhvr>
                                      <p:to>
                                        <p:strVal val="visible"/>
                                      </p:to>
                                    </p:set>
                                    <p:anim calcmode="lin" valueType="num">
                                      <p:cBhvr additive="base">
                                        <p:cTn id="7" dur="500" fill="hold"/>
                                        <p:tgtEl>
                                          <p:spTgt spid="10188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188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1018883">
                                            <p:txEl>
                                              <p:pRg st="1" end="1"/>
                                            </p:txEl>
                                          </p:spTgt>
                                        </p:tgtEl>
                                        <p:attrNameLst>
                                          <p:attrName>style.visibility</p:attrName>
                                        </p:attrNameLst>
                                      </p:cBhvr>
                                      <p:to>
                                        <p:strVal val="visible"/>
                                      </p:to>
                                    </p:set>
                                    <p:anim calcmode="lin" valueType="num">
                                      <p:cBhvr additive="base">
                                        <p:cTn id="13" dur="500" fill="hold"/>
                                        <p:tgtEl>
                                          <p:spTgt spid="10188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1888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additive="base">
                                        <p:cTn id="16" dur="1" fill="hold">
                                          <p:stCondLst>
                                            <p:cond delay="0"/>
                                          </p:stCondLst>
                                        </p:cTn>
                                        <p:tgtEl>
                                          <p:spTgt spid="1018883">
                                            <p:txEl>
                                              <p:pRg st="2" end="2"/>
                                            </p:txEl>
                                          </p:spTgt>
                                        </p:tgtEl>
                                        <p:attrNameLst>
                                          <p:attrName>style.visibility</p:attrName>
                                        </p:attrNameLst>
                                      </p:cBhvr>
                                      <p:to>
                                        <p:strVal val="visible"/>
                                      </p:to>
                                    </p:set>
                                    <p:anim calcmode="lin" valueType="num">
                                      <p:cBhvr additive="base">
                                        <p:cTn id="17" dur="500" fill="hold"/>
                                        <p:tgtEl>
                                          <p:spTgt spid="101888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1888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additive="base">
                                        <p:cTn id="20" dur="1" fill="hold">
                                          <p:stCondLst>
                                            <p:cond delay="0"/>
                                          </p:stCondLst>
                                        </p:cTn>
                                        <p:tgtEl>
                                          <p:spTgt spid="1018883">
                                            <p:txEl>
                                              <p:pRg st="3" end="3"/>
                                            </p:txEl>
                                          </p:spTgt>
                                        </p:tgtEl>
                                        <p:attrNameLst>
                                          <p:attrName>style.visibility</p:attrName>
                                        </p:attrNameLst>
                                      </p:cBhvr>
                                      <p:to>
                                        <p:strVal val="visible"/>
                                      </p:to>
                                    </p:set>
                                    <p:anim calcmode="lin" valueType="num">
                                      <p:cBhvr additive="base">
                                        <p:cTn id="21" dur="500" fill="hold"/>
                                        <p:tgtEl>
                                          <p:spTgt spid="101888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1888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additive="base">
                                        <p:cTn id="24" dur="1" fill="hold">
                                          <p:stCondLst>
                                            <p:cond delay="0"/>
                                          </p:stCondLst>
                                        </p:cTn>
                                        <p:tgtEl>
                                          <p:spTgt spid="1018883">
                                            <p:txEl>
                                              <p:pRg st="4" end="4"/>
                                            </p:txEl>
                                          </p:spTgt>
                                        </p:tgtEl>
                                        <p:attrNameLst>
                                          <p:attrName>style.visibility</p:attrName>
                                        </p:attrNameLst>
                                      </p:cBhvr>
                                      <p:to>
                                        <p:strVal val="visible"/>
                                      </p:to>
                                    </p:set>
                                    <p:anim calcmode="lin" valueType="num">
                                      <p:cBhvr additive="base">
                                        <p:cTn id="25" dur="500" fill="hold"/>
                                        <p:tgtEl>
                                          <p:spTgt spid="101888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1888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nodeType="clickEffect">
                                  <p:stCondLst>
                                    <p:cond delay="0"/>
                                  </p:stCondLst>
                                  <p:childTnLst>
                                    <p:set>
                                      <p:cBhvr additive="base">
                                        <p:cTn id="30" dur="1" fill="hold">
                                          <p:stCondLst>
                                            <p:cond delay="0"/>
                                          </p:stCondLst>
                                        </p:cTn>
                                        <p:tgtEl>
                                          <p:spTgt spid="1018883">
                                            <p:txEl>
                                              <p:pRg st="5" end="5"/>
                                            </p:txEl>
                                          </p:spTgt>
                                        </p:tgtEl>
                                        <p:attrNameLst>
                                          <p:attrName>style.visibility</p:attrName>
                                        </p:attrNameLst>
                                      </p:cBhvr>
                                      <p:to>
                                        <p:strVal val="visible"/>
                                      </p:to>
                                    </p:set>
                                    <p:anim calcmode="lin" valueType="num">
                                      <p:cBhvr additive="base">
                                        <p:cTn id="31" dur="500" fill="hold"/>
                                        <p:tgtEl>
                                          <p:spTgt spid="101888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1888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additive="base">
                                        <p:cTn id="34" dur="1" fill="hold">
                                          <p:stCondLst>
                                            <p:cond delay="0"/>
                                          </p:stCondLst>
                                        </p:cTn>
                                        <p:tgtEl>
                                          <p:spTgt spid="1018883">
                                            <p:txEl>
                                              <p:pRg st="6" end="6"/>
                                            </p:txEl>
                                          </p:spTgt>
                                        </p:tgtEl>
                                        <p:attrNameLst>
                                          <p:attrName>style.visibility</p:attrName>
                                        </p:attrNameLst>
                                      </p:cBhvr>
                                      <p:to>
                                        <p:strVal val="visible"/>
                                      </p:to>
                                    </p:set>
                                    <p:anim calcmode="lin" valueType="num">
                                      <p:cBhvr additive="base">
                                        <p:cTn id="35" dur="500" fill="hold"/>
                                        <p:tgtEl>
                                          <p:spTgt spid="101888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1888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dur="500" fill="hold" nodeType="withEffect">
                                  <p:stCondLst>
                                    <p:cond delay="0"/>
                                  </p:stCondLst>
                                  <p:childTnLst>
                                    <p:set>
                                      <p:cBhvr additive="base">
                                        <p:cTn id="38" dur="1" fill="hold">
                                          <p:stCondLst>
                                            <p:cond delay="0"/>
                                          </p:stCondLst>
                                        </p:cTn>
                                        <p:tgtEl>
                                          <p:spTgt spid="1018883">
                                            <p:txEl>
                                              <p:pRg st="7" end="7"/>
                                            </p:txEl>
                                          </p:spTgt>
                                        </p:tgtEl>
                                        <p:attrNameLst>
                                          <p:attrName>style.visibility</p:attrName>
                                        </p:attrNameLst>
                                      </p:cBhvr>
                                      <p:to>
                                        <p:strVal val="visible"/>
                                      </p:to>
                                    </p:set>
                                    <p:anim calcmode="lin" valueType="num">
                                      <p:cBhvr additive="base">
                                        <p:cTn id="39" dur="500" fill="hold"/>
                                        <p:tgtEl>
                                          <p:spTgt spid="101888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1888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0930"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面试决策实例</a:t>
            </a:r>
            <a:r>
              <a:rPr lang="en-US" altLang="zh-CN">
                <a:ea typeface="宋体" pitchFamily="2" charset="-122"/>
              </a:rPr>
              <a:t>2 </a:t>
            </a:r>
            <a:r>
              <a:rPr lang="zh-CN" altLang="en-US">
                <a:ea typeface="宋体" pitchFamily="2" charset="-122"/>
              </a:rPr>
              <a:t>（</a:t>
            </a:r>
            <a:r>
              <a:rPr lang="en-US" altLang="zh-CN">
                <a:ea typeface="宋体" pitchFamily="2" charset="-122"/>
              </a:rPr>
              <a:t>SDE</a:t>
            </a:r>
            <a:r>
              <a:rPr lang="zh-CN" altLang="en-US">
                <a:ea typeface="宋体" pitchFamily="2" charset="-122"/>
              </a:rPr>
              <a:t>）</a:t>
            </a:r>
            <a:endParaRPr lang="en-US" altLang="zh-CN">
              <a:ea typeface="宋体" pitchFamily="2" charset="-122"/>
            </a:endParaRPr>
          </a:p>
        </p:txBody>
      </p:sp>
      <p:sp>
        <p:nvSpPr>
          <p:cNvPr id="1020931" name=""/>
          <p:cNvSpPr/>
          <p:nvPr>
            <p:ph type="body" idx="4294967295"/>
          </p:nvPr>
        </p:nvSpPr>
        <p:spPr>
          <a:xfrm>
            <a:off x="522288" y="1362075"/>
            <a:ext cx="8345488" cy="4860925"/>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buNone/>
            </a:pPr>
            <a:r>
              <a:rPr lang="zh-CN" altLang="en-US">
                <a:solidFill>
                  <a:schemeClr val="tx2"/>
                </a:solidFill>
                <a:ea typeface="宋体" pitchFamily="2" charset="-122"/>
              </a:rPr>
              <a:t>反转</a:t>
            </a:r>
            <a:r>
              <a:rPr lang="en-US" altLang="zh-CN">
                <a:solidFill>
                  <a:schemeClr val="tx2"/>
                </a:solidFill>
                <a:ea typeface="宋体" pitchFamily="2" charset="-122"/>
              </a:rPr>
              <a:t>32</a:t>
            </a:r>
            <a:r>
              <a:rPr lang="zh-CN" altLang="en-US">
                <a:solidFill>
                  <a:schemeClr val="tx2"/>
                </a:solidFill>
                <a:ea typeface="宋体" pitchFamily="2" charset="-122"/>
              </a:rPr>
              <a:t>位数 （</a:t>
            </a:r>
            <a:r>
              <a:rPr lang="en-US" altLang="zh-CN">
                <a:solidFill>
                  <a:schemeClr val="tx2"/>
                </a:solidFill>
                <a:ea typeface="宋体" pitchFamily="2" charset="-122"/>
              </a:rPr>
              <a:t>N</a:t>
            </a:r>
            <a:r>
              <a:rPr lang="zh-CN" altLang="en-US">
                <a:solidFill>
                  <a:schemeClr val="tx2"/>
                </a:solidFill>
                <a:ea typeface="宋体" pitchFamily="2" charset="-122"/>
              </a:rPr>
              <a:t>，例如</a:t>
            </a:r>
            <a:r>
              <a:rPr lang="en-US" altLang="zh-CN">
                <a:solidFill>
                  <a:schemeClr val="tx2"/>
                </a:solidFill>
                <a:ea typeface="宋体" pitchFamily="2" charset="-122"/>
              </a:rPr>
              <a:t>10111001</a:t>
            </a:r>
            <a:r>
              <a:rPr lang="zh-CN" altLang="en-US">
                <a:solidFill>
                  <a:schemeClr val="tx2"/>
                </a:solidFill>
                <a:ea typeface="宋体" pitchFamily="2" charset="-122"/>
              </a:rPr>
              <a:t>）</a:t>
            </a:r>
            <a:endParaRPr lang="zh-CN" altLang="en-US">
              <a:solidFill>
                <a:schemeClr val="tx2"/>
              </a:solidFill>
              <a:ea typeface="宋体" pitchFamily="2" charset="-122"/>
            </a:endParaRPr>
          </a:p>
          <a:p>
            <a:pPr lvl="0">
              <a:buNone/>
            </a:pPr>
            <a:r>
              <a:rPr lang="zh-CN" altLang="en-US">
                <a:solidFill>
                  <a:schemeClr val="tx2"/>
                </a:solidFill>
                <a:ea typeface="宋体" pitchFamily="2" charset="-122"/>
              </a:rPr>
              <a:t>	测试“位”的概念</a:t>
            </a:r>
            <a:endParaRPr lang="zh-CN" altLang="en-US">
              <a:solidFill>
                <a:schemeClr val="tx2"/>
              </a:solidFill>
              <a:ea typeface="宋体" pitchFamily="2" charset="-122"/>
            </a:endParaRPr>
          </a:p>
          <a:p>
            <a:pPr lvl="1">
              <a:buNone/>
            </a:pPr>
            <a:r>
              <a:rPr lang="zh-CN" altLang="en-US">
                <a:solidFill>
                  <a:schemeClr val="tx2"/>
                </a:solidFill>
                <a:ea typeface="宋体" pitchFamily="2" charset="-122"/>
              </a:rPr>
              <a:t>测试是否有算法速度概念</a:t>
            </a:r>
            <a:r>
              <a:rPr lang="en-US" altLang="zh-CN">
                <a:solidFill>
                  <a:schemeClr val="tx2"/>
                </a:solidFill>
                <a:ea typeface="宋体" pitchFamily="2" charset="-122"/>
              </a:rPr>
              <a:t>(Big O)</a:t>
            </a:r>
            <a:endParaRPr lang="en-US" altLang="zh-CN">
              <a:solidFill>
                <a:schemeClr val="tx2"/>
              </a:solidFill>
              <a:ea typeface="宋体" pitchFamily="2" charset="-122"/>
            </a:endParaRPr>
          </a:p>
          <a:p>
            <a:pPr lvl="0">
              <a:buNone/>
            </a:pPr>
            <a:r>
              <a:rPr lang="zh-CN" altLang="en-US">
                <a:solidFill>
                  <a:schemeClr val="tx2"/>
                </a:solidFill>
                <a:ea typeface="宋体" pitchFamily="2" charset="-122"/>
              </a:rPr>
              <a:t>方法</a:t>
            </a:r>
            <a:r>
              <a:rPr lang="en-US" altLang="zh-CN">
                <a:solidFill>
                  <a:schemeClr val="tx2"/>
                </a:solidFill>
                <a:ea typeface="宋体" pitchFamily="2" charset="-122"/>
              </a:rPr>
              <a:t>1 - O(n)</a:t>
            </a:r>
            <a:endParaRPr lang="en-US" altLang="zh-CN">
              <a:solidFill>
                <a:schemeClr val="tx2"/>
              </a:solidFill>
              <a:ea typeface="宋体" pitchFamily="2" charset="-122"/>
            </a:endParaRPr>
          </a:p>
          <a:p>
            <a:pPr lvl="0">
              <a:buNone/>
            </a:pPr>
            <a:r>
              <a:rPr lang="en-US" altLang="zh-CN">
                <a:solidFill>
                  <a:schemeClr val="tx2"/>
                </a:solidFill>
                <a:ea typeface="宋体" pitchFamily="2" charset="-122"/>
              </a:rPr>
              <a:t>	</a:t>
            </a:r>
            <a:r>
              <a:rPr lang="zh-CN" altLang="en-US">
                <a:solidFill>
                  <a:schemeClr val="tx2"/>
                </a:solidFill>
                <a:ea typeface="宋体" pitchFamily="2" charset="-122"/>
              </a:rPr>
              <a:t>交换第</a:t>
            </a:r>
            <a:r>
              <a:rPr lang="en-US" altLang="zh-CN">
                <a:solidFill>
                  <a:schemeClr val="tx2"/>
                </a:solidFill>
                <a:ea typeface="宋体" pitchFamily="2" charset="-122"/>
              </a:rPr>
              <a:t>32</a:t>
            </a:r>
            <a:r>
              <a:rPr lang="zh-CN" altLang="en-US">
                <a:solidFill>
                  <a:schemeClr val="tx2"/>
                </a:solidFill>
                <a:ea typeface="宋体" pitchFamily="2" charset="-122"/>
              </a:rPr>
              <a:t>位与第</a:t>
            </a:r>
            <a:r>
              <a:rPr lang="en-US" altLang="zh-CN">
                <a:solidFill>
                  <a:schemeClr val="tx2"/>
                </a:solidFill>
                <a:ea typeface="宋体" pitchFamily="2" charset="-122"/>
              </a:rPr>
              <a:t>1</a:t>
            </a:r>
            <a:r>
              <a:rPr lang="zh-CN" altLang="en-US">
                <a:solidFill>
                  <a:schemeClr val="tx2"/>
                </a:solidFill>
                <a:ea typeface="宋体" pitchFamily="2" charset="-122"/>
              </a:rPr>
              <a:t>位</a:t>
            </a:r>
            <a:r>
              <a:rPr lang="en-US" altLang="zh-CN">
                <a:solidFill>
                  <a:schemeClr val="tx2"/>
                </a:solidFill>
                <a:ea typeface="宋体" pitchFamily="2" charset="-122"/>
              </a:rPr>
              <a:t>…</a:t>
            </a:r>
            <a:r>
              <a:rPr lang="zh-CN" altLang="en-US">
                <a:solidFill>
                  <a:schemeClr val="tx2"/>
                </a:solidFill>
                <a:ea typeface="宋体" pitchFamily="2" charset="-122"/>
              </a:rPr>
              <a:t>总计</a:t>
            </a:r>
            <a:r>
              <a:rPr lang="en-US" altLang="zh-CN">
                <a:solidFill>
                  <a:schemeClr val="tx2"/>
                </a:solidFill>
                <a:ea typeface="宋体" pitchFamily="2" charset="-122"/>
              </a:rPr>
              <a:t>16</a:t>
            </a:r>
            <a:r>
              <a:rPr lang="zh-CN" altLang="en-US">
                <a:solidFill>
                  <a:schemeClr val="tx2"/>
                </a:solidFill>
                <a:ea typeface="宋体" pitchFamily="2" charset="-122"/>
              </a:rPr>
              <a:t>步</a:t>
            </a:r>
            <a:endParaRPr lang="zh-CN" altLang="en-US">
              <a:solidFill>
                <a:schemeClr val="tx2"/>
              </a:solidFill>
              <a:ea typeface="宋体" pitchFamily="2" charset="-122"/>
            </a:endParaRPr>
          </a:p>
          <a:p>
            <a:pPr lvl="0">
              <a:buNone/>
            </a:pPr>
            <a:r>
              <a:rPr lang="zh-CN" altLang="en-US">
                <a:solidFill>
                  <a:schemeClr val="tx2"/>
                </a:solidFill>
                <a:ea typeface="宋体" pitchFamily="2" charset="-122"/>
              </a:rPr>
              <a:t>方法</a:t>
            </a:r>
            <a:r>
              <a:rPr lang="en-US" altLang="zh-CN">
                <a:solidFill>
                  <a:schemeClr val="tx2"/>
                </a:solidFill>
                <a:ea typeface="宋体" pitchFamily="2" charset="-122"/>
              </a:rPr>
              <a:t>2 – </a:t>
            </a:r>
            <a:r>
              <a:rPr lang="zh-CN" altLang="en-US">
                <a:solidFill>
                  <a:schemeClr val="tx2"/>
                </a:solidFill>
                <a:ea typeface="宋体" pitchFamily="2" charset="-122"/>
              </a:rPr>
              <a:t>常数 </a:t>
            </a:r>
            <a:r>
              <a:rPr lang="en-US" altLang="zh-CN">
                <a:solidFill>
                  <a:schemeClr val="tx2"/>
                </a:solidFill>
                <a:ea typeface="宋体" pitchFamily="2" charset="-122"/>
              </a:rPr>
              <a:t>- </a:t>
            </a:r>
            <a:r>
              <a:rPr lang="zh-CN" altLang="en-US">
                <a:solidFill>
                  <a:schemeClr val="tx2"/>
                </a:solidFill>
                <a:ea typeface="宋体" pitchFamily="2" charset="-122"/>
              </a:rPr>
              <a:t>搜寻表方式</a:t>
            </a:r>
            <a:endParaRPr lang="zh-CN" altLang="en-US">
              <a:solidFill>
                <a:schemeClr val="tx2"/>
              </a:solidFill>
              <a:ea typeface="宋体" pitchFamily="2" charset="-122"/>
            </a:endParaRPr>
          </a:p>
          <a:p>
            <a:pPr lvl="0">
              <a:buNone/>
            </a:pPr>
            <a:r>
              <a:rPr lang="zh-CN" altLang="en-US">
                <a:solidFill>
                  <a:schemeClr val="tx2"/>
                </a:solidFill>
                <a:ea typeface="宋体" pitchFamily="2" charset="-122"/>
              </a:rPr>
              <a:t>方法</a:t>
            </a:r>
            <a:r>
              <a:rPr lang="en-US" altLang="zh-CN">
                <a:solidFill>
                  <a:schemeClr val="tx2"/>
                </a:solidFill>
                <a:ea typeface="宋体" pitchFamily="2" charset="-122"/>
              </a:rPr>
              <a:t>3 – O(logN)</a:t>
            </a:r>
            <a:endParaRPr lang="en-US" altLang="zh-CN">
              <a:solidFill>
                <a:schemeClr val="tx2"/>
              </a:solidFill>
              <a:ea typeface="宋体" pitchFamily="2" charset="-122"/>
            </a:endParaRPr>
          </a:p>
          <a:p>
            <a:pPr lvl="1">
              <a:buNone/>
            </a:pPr>
            <a:r>
              <a:rPr lang="zh-CN" altLang="en-US">
                <a:solidFill>
                  <a:schemeClr val="tx2"/>
                </a:solidFill>
                <a:ea typeface="宋体" pitchFamily="2" charset="-122"/>
              </a:rPr>
              <a:t>交换相邻位，然后交换相邻两位，四位</a:t>
            </a:r>
            <a:r>
              <a:rPr lang="en-US" altLang="zh-CN">
                <a:solidFill>
                  <a:schemeClr val="tx2"/>
                </a:solidFill>
                <a:ea typeface="宋体" pitchFamily="2" charset="-122"/>
              </a:rPr>
              <a:t>…</a:t>
            </a:r>
            <a:r>
              <a:rPr lang="zh-CN" altLang="en-US">
                <a:solidFill>
                  <a:schemeClr val="tx2"/>
                </a:solidFill>
                <a:ea typeface="宋体" pitchFamily="2" charset="-122"/>
              </a:rPr>
              <a:t>直到</a:t>
            </a:r>
            <a:r>
              <a:rPr lang="en-US" altLang="zh-CN">
                <a:solidFill>
                  <a:schemeClr val="tx2"/>
                </a:solidFill>
                <a:ea typeface="宋体" pitchFamily="2" charset="-122"/>
              </a:rPr>
              <a:t>16</a:t>
            </a:r>
            <a:r>
              <a:rPr lang="zh-CN" altLang="en-US">
                <a:solidFill>
                  <a:schemeClr val="tx2"/>
                </a:solidFill>
                <a:ea typeface="宋体" pitchFamily="2" charset="-122"/>
              </a:rPr>
              <a:t>位</a:t>
            </a:r>
            <a:endParaRPr lang="en-US" altLang="zh-CN">
              <a:solidFill>
                <a:schemeClr val="tx2"/>
              </a:solidFill>
              <a:ea typeface="宋体" pitchFamily="2" charset="-122"/>
            </a:endParaRPr>
          </a:p>
        </p:txBody>
      </p:sp>
      <p:sp>
        <p:nvSpPr>
          <p:cNvPr id="1020932" name="TextBox 1020931"/>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微软招聘成功的人才共46页，您现在浏览的是第19页!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1020931">
                                            <p:txEl>
                                              <p:pRg st="0" end="0"/>
                                            </p:txEl>
                                          </p:spTgt>
                                        </p:tgtEl>
                                        <p:attrNameLst>
                                          <p:attrName>style.visibility</p:attrName>
                                        </p:attrNameLst>
                                      </p:cBhvr>
                                      <p:to>
                                        <p:strVal val="visible"/>
                                      </p:to>
                                    </p:set>
                                    <p:anim calcmode="lin" valueType="num">
                                      <p:cBhvr additive="base">
                                        <p:cTn id="7" dur="500" fill="hold"/>
                                        <p:tgtEl>
                                          <p:spTgt spid="10209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09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1020931">
                                            <p:txEl>
                                              <p:pRg st="1" end="1"/>
                                            </p:txEl>
                                          </p:spTgt>
                                        </p:tgtEl>
                                        <p:attrNameLst>
                                          <p:attrName>style.visibility</p:attrName>
                                        </p:attrNameLst>
                                      </p:cBhvr>
                                      <p:to>
                                        <p:strVal val="visible"/>
                                      </p:to>
                                    </p:set>
                                    <p:anim calcmode="lin" valueType="num">
                                      <p:cBhvr additive="base">
                                        <p:cTn id="13" dur="500" fill="hold"/>
                                        <p:tgtEl>
                                          <p:spTgt spid="10209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0931">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additive="base">
                                        <p:cTn id="16" dur="1" fill="hold">
                                          <p:stCondLst>
                                            <p:cond delay="0"/>
                                          </p:stCondLst>
                                        </p:cTn>
                                        <p:tgtEl>
                                          <p:spTgt spid="1020931">
                                            <p:txEl>
                                              <p:pRg st="2" end="2"/>
                                            </p:txEl>
                                          </p:spTgt>
                                        </p:tgtEl>
                                        <p:attrNameLst>
                                          <p:attrName>style.visibility</p:attrName>
                                        </p:attrNameLst>
                                      </p:cBhvr>
                                      <p:to>
                                        <p:strVal val="visible"/>
                                      </p:to>
                                    </p:set>
                                    <p:anim calcmode="lin" valueType="num">
                                      <p:cBhvr additive="base">
                                        <p:cTn id="17" dur="500" fill="hold"/>
                                        <p:tgtEl>
                                          <p:spTgt spid="102093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209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afterGroup">
                            <p:stCondLst>
                              <p:cond delay="0"/>
                            </p:stCondLst>
                            <p:childTnLst>
                              <p:par>
                                <p:cTn id="21" presetID="2" presetClass="entr" presetSubtype="4" dur="500" fill="hold" nodeType="clickEffect">
                                  <p:stCondLst>
                                    <p:cond delay="0"/>
                                  </p:stCondLst>
                                  <p:childTnLst>
                                    <p:set>
                                      <p:cBhvr additive="base">
                                        <p:cTn id="22" dur="1" fill="hold">
                                          <p:stCondLst>
                                            <p:cond delay="0"/>
                                          </p:stCondLst>
                                        </p:cTn>
                                        <p:tgtEl>
                                          <p:spTgt spid="1020931">
                                            <p:txEl>
                                              <p:pRg st="3" end="3"/>
                                            </p:txEl>
                                          </p:spTgt>
                                        </p:tgtEl>
                                        <p:attrNameLst>
                                          <p:attrName>style.visibility</p:attrName>
                                        </p:attrNameLst>
                                      </p:cBhvr>
                                      <p:to>
                                        <p:strVal val="visible"/>
                                      </p:to>
                                    </p:set>
                                    <p:anim calcmode="lin" valueType="num">
                                      <p:cBhvr additive="base">
                                        <p:cTn id="23" dur="500" fill="hold"/>
                                        <p:tgtEl>
                                          <p:spTgt spid="1020931">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20931">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additive="base">
                                        <p:cTn id="26" dur="1" fill="hold">
                                          <p:stCondLst>
                                            <p:cond delay="0"/>
                                          </p:stCondLst>
                                        </p:cTn>
                                        <p:tgtEl>
                                          <p:spTgt spid="1020931">
                                            <p:txEl>
                                              <p:pRg st="4" end="4"/>
                                            </p:txEl>
                                          </p:spTgt>
                                        </p:tgtEl>
                                        <p:attrNameLst>
                                          <p:attrName>style.visibility</p:attrName>
                                        </p:attrNameLst>
                                      </p:cBhvr>
                                      <p:to>
                                        <p:strVal val="visible"/>
                                      </p:to>
                                    </p:set>
                                    <p:anim calcmode="lin" valueType="num">
                                      <p:cBhvr additive="base">
                                        <p:cTn id="27" dur="500" fill="hold"/>
                                        <p:tgtEl>
                                          <p:spTgt spid="1020931">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020931">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additive="base">
                                        <p:cTn id="30" dur="1" fill="hold">
                                          <p:stCondLst>
                                            <p:cond delay="0"/>
                                          </p:stCondLst>
                                        </p:cTn>
                                        <p:tgtEl>
                                          <p:spTgt spid="1020931">
                                            <p:txEl>
                                              <p:pRg st="5" end="5"/>
                                            </p:txEl>
                                          </p:spTgt>
                                        </p:tgtEl>
                                        <p:attrNameLst>
                                          <p:attrName>style.visibility</p:attrName>
                                        </p:attrNameLst>
                                      </p:cBhvr>
                                      <p:to>
                                        <p:strVal val="visible"/>
                                      </p:to>
                                    </p:set>
                                    <p:anim calcmode="lin" valueType="num">
                                      <p:cBhvr additive="base">
                                        <p:cTn id="31" dur="500" fill="hold"/>
                                        <p:tgtEl>
                                          <p:spTgt spid="102093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0931">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additive="base">
                                        <p:cTn id="34" dur="1" fill="hold">
                                          <p:stCondLst>
                                            <p:cond delay="0"/>
                                          </p:stCondLst>
                                        </p:cTn>
                                        <p:tgtEl>
                                          <p:spTgt spid="1020931">
                                            <p:txEl>
                                              <p:pRg st="6" end="6"/>
                                            </p:txEl>
                                          </p:spTgt>
                                        </p:tgtEl>
                                        <p:attrNameLst>
                                          <p:attrName>style.visibility</p:attrName>
                                        </p:attrNameLst>
                                      </p:cBhvr>
                                      <p:to>
                                        <p:strVal val="visible"/>
                                      </p:to>
                                    </p:set>
                                    <p:anim calcmode="lin" valueType="num">
                                      <p:cBhvr additive="base">
                                        <p:cTn id="35" dur="500" fill="hold"/>
                                        <p:tgtEl>
                                          <p:spTgt spid="1020931">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20931">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dur="500" fill="hold" nodeType="withEffect">
                                  <p:stCondLst>
                                    <p:cond delay="0"/>
                                  </p:stCondLst>
                                  <p:childTnLst>
                                    <p:set>
                                      <p:cBhvr additive="base">
                                        <p:cTn id="38" dur="1" fill="hold">
                                          <p:stCondLst>
                                            <p:cond delay="0"/>
                                          </p:stCondLst>
                                        </p:cTn>
                                        <p:tgtEl>
                                          <p:spTgt spid="1020931">
                                            <p:txEl>
                                              <p:pRg st="7" end="7"/>
                                            </p:txEl>
                                          </p:spTgt>
                                        </p:tgtEl>
                                        <p:attrNameLst>
                                          <p:attrName>style.visibility</p:attrName>
                                        </p:attrNameLst>
                                      </p:cBhvr>
                                      <p:to>
                                        <p:strVal val="visible"/>
                                      </p:to>
                                    </p:set>
                                    <p:anim calcmode="lin" valueType="num">
                                      <p:cBhvr additive="base">
                                        <p:cTn id="39" dur="500" fill="hold"/>
                                        <p:tgtEl>
                                          <p:spTgt spid="1020931">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2093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3218"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面试决策实例 </a:t>
            </a:r>
            <a:r>
              <a:rPr lang="en-US" altLang="zh-CN">
                <a:ea typeface="宋体" pitchFamily="2" charset="-122"/>
              </a:rPr>
              <a:t>3</a:t>
            </a:r>
            <a:r>
              <a:rPr lang="zh-CN" altLang="en-US">
                <a:ea typeface="宋体" pitchFamily="2" charset="-122"/>
              </a:rPr>
              <a:t>－续</a:t>
            </a:r>
            <a:endParaRPr lang="zh-CN" altLang="en-US">
              <a:ea typeface="宋体" pitchFamily="2" charset="-122"/>
            </a:endParaRPr>
          </a:p>
        </p:txBody>
      </p:sp>
      <p:sp>
        <p:nvSpPr>
          <p:cNvPr id="1033219" name=""/>
          <p:cNvSpPr/>
          <p:nvPr>
            <p:ph type="body" idx="4294967295"/>
          </p:nvPr>
        </p:nvSpPr>
        <p:spPr>
          <a:xfrm>
            <a:off x="533400" y="1358900"/>
            <a:ext cx="8345488" cy="1373188"/>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sz="4000">
                <a:solidFill>
                  <a:schemeClr val="tx2"/>
                </a:solidFill>
                <a:ea typeface="宋体" pitchFamily="2" charset="-122"/>
              </a:rPr>
              <a:t>程序演示</a:t>
            </a:r>
            <a:endParaRPr lang="zh-CN" altLang="en-US" sz="4000">
              <a:solidFill>
                <a:schemeClr val="tx2"/>
              </a:solidFill>
              <a:ea typeface="宋体" pitchFamily="2" charset="-122"/>
            </a:endParaRPr>
          </a:p>
          <a:p>
            <a:pPr lvl="0"/>
            <a:r>
              <a:rPr lang="zh-CN" altLang="en-US" sz="4000">
                <a:solidFill>
                  <a:schemeClr val="tx2"/>
                </a:solidFill>
                <a:ea typeface="宋体" pitchFamily="2" charset="-122"/>
              </a:rPr>
              <a:t>存储管理设计思路</a:t>
            </a:r>
            <a:endParaRPr lang="zh-CN" altLang="en-US" sz="4000">
              <a:solidFill>
                <a:schemeClr val="tx2"/>
              </a:solidFill>
              <a:ea typeface="宋体" pitchFamily="2" charset="-122"/>
            </a:endParaRPr>
          </a:p>
        </p:txBody>
      </p:sp>
      <p:sp>
        <p:nvSpPr>
          <p:cNvPr id="1033221" name=""/>
          <p:cNvSpPr/>
          <p:nvPr/>
        </p:nvSpPr>
        <p:spPr>
          <a:xfrm>
            <a:off x="1427162" y="4581525"/>
            <a:ext cx="2074862" cy="1727200"/>
          </a:xfrm>
          <a:prstGeom prst="rect">
            <a:avLst/>
          </a:prstGeom>
          <a:solidFill>
            <a:schemeClr val="hlink"/>
          </a:solidFill>
          <a:ln w="28575">
            <a:solidFill>
              <a:schemeClr val="tx2"/>
            </a:solidFill>
            <a:miter lim="800000"/>
          </a:ln>
          <a:effectLst/>
        </p:spPr>
        <p:txBody>
          <a:bodyPr wrap="none" anchor="ctr" anchorCtr="0"/>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lvl="0" algn="ctr"/>
            <a:endParaRPr sz="4000" b="1">
              <a:solidFill>
                <a:srgbClr val="A06E00"/>
              </a:solidFill>
              <a:effectLst>
                <a:outerShdw blurRad="38100" dist="38100" dir="2700000" algn="tl">
                  <a:schemeClr val="bg2"/>
                </a:outerShdw>
              </a:effectLst>
              <a:latin typeface="Arial" pitchFamily="34" charset="0"/>
            </a:endParaRPr>
          </a:p>
        </p:txBody>
      </p:sp>
      <p:sp>
        <p:nvSpPr>
          <p:cNvPr id="1033227" name=""/>
          <p:cNvSpPr/>
          <p:nvPr/>
        </p:nvSpPr>
        <p:spPr>
          <a:xfrm>
            <a:off x="1416050" y="4181475"/>
            <a:ext cx="2074862" cy="390525"/>
          </a:xfrm>
          <a:prstGeom prst="rect">
            <a:avLst/>
          </a:prstGeom>
          <a:solidFill>
            <a:srgbClr val="A06E00"/>
          </a:solidFill>
          <a:ln w="28575">
            <a:solidFill>
              <a:schemeClr val="tx2"/>
            </a:solidFill>
            <a:miter lim="800000"/>
          </a:ln>
          <a:effectLst/>
        </p:spPr>
        <p:txBody>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1033228" name=""/>
          <p:cNvSpPr/>
          <p:nvPr/>
        </p:nvSpPr>
        <p:spPr>
          <a:xfrm>
            <a:off x="1412875" y="3708400"/>
            <a:ext cx="2074862" cy="466725"/>
          </a:xfrm>
          <a:prstGeom prst="rect">
            <a:avLst/>
          </a:prstGeom>
          <a:solidFill>
            <a:schemeClr val="hlink"/>
          </a:solidFill>
          <a:ln w="28575">
            <a:solidFill>
              <a:schemeClr val="tx2"/>
            </a:solidFill>
            <a:miter lim="800000"/>
          </a:ln>
          <a:effectLst/>
        </p:spPr>
        <p:txBody>
          <a:bodyPr wrap="none" anchor="ctr" anchorCtr="0"/>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lvl="0" algn="ctr"/>
            <a:endParaRPr sz="4000" b="1">
              <a:solidFill>
                <a:srgbClr val="A06E00"/>
              </a:solidFill>
              <a:effectLst>
                <a:outerShdw blurRad="38100" dist="38100" dir="2700000" algn="tl">
                  <a:schemeClr val="bg2"/>
                </a:outerShdw>
              </a:effectLst>
              <a:latin typeface="Arial" pitchFamily="34" charset="0"/>
            </a:endParaRPr>
          </a:p>
        </p:txBody>
      </p:sp>
      <p:sp>
        <p:nvSpPr>
          <p:cNvPr id="1033229" name=""/>
          <p:cNvSpPr/>
          <p:nvPr/>
        </p:nvSpPr>
        <p:spPr>
          <a:xfrm>
            <a:off x="1412875" y="3308350"/>
            <a:ext cx="2074862" cy="390525"/>
          </a:xfrm>
          <a:prstGeom prst="rect">
            <a:avLst/>
          </a:prstGeom>
          <a:solidFill>
            <a:srgbClr val="A06E00"/>
          </a:solidFill>
          <a:ln w="28575">
            <a:solidFill>
              <a:schemeClr val="tx2"/>
            </a:solidFill>
            <a:miter lim="800000"/>
          </a:ln>
          <a:effectLst/>
        </p:spPr>
        <p:txBody>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1033233" name=""/>
          <p:cNvSpPr/>
          <p:nvPr/>
        </p:nvSpPr>
        <p:spPr>
          <a:xfrm>
            <a:off x="3535362" y="4594225"/>
            <a:ext cx="152400" cy="914400"/>
          </a:xfrm>
          <a:prstGeom prst="rightBrace">
            <a:avLst>
              <a:gd name="adj1" fmla="val 50000"/>
              <a:gd name="adj2" fmla="val 50000"/>
            </a:avLst>
          </a:prstGeom>
          <a:noFill/>
          <a:ln w="28575">
            <a:solidFill>
              <a:schemeClr val="tx2"/>
            </a:solidFill>
            <a:round/>
          </a:ln>
          <a:effectLst/>
        </p:spPr>
        <p:txBody>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1033236" name=""/>
          <p:cNvCxnSpPr/>
          <p:nvPr/>
        </p:nvCxnSpPr>
        <p:spPr>
          <a:xfrm flipV="1">
            <a:off x="1081088" y="3322638"/>
            <a:ext cx="290512" cy="22225"/>
          </a:xfrm>
          <a:prstGeom prst="line">
            <a:avLst/>
          </a:prstGeom>
          <a:noFill/>
          <a:ln w="28575">
            <a:solidFill>
              <a:schemeClr val="tx2"/>
            </a:solidFill>
            <a:miter lim="800000"/>
            <a:tailEnd type="triangle" w="sm" len="sm"/>
          </a:ln>
          <a:effectLst/>
        </p:spPr>
      </p:cxnSp>
      <p:sp>
        <p:nvSpPr>
          <p:cNvPr id="1033242" name=""/>
          <p:cNvSpPr/>
          <p:nvPr/>
        </p:nvSpPr>
        <p:spPr>
          <a:xfrm>
            <a:off x="4092575" y="3317875"/>
            <a:ext cx="4572000" cy="1800225"/>
          </a:xfrm>
          <a:prstGeom prst="rect">
            <a:avLst/>
          </a:prstGeom>
          <a:noFill/>
          <a:ln w="28575">
            <a:noFill/>
            <a:miter lim="800000"/>
          </a:ln>
          <a:effectLst/>
        </p:spPr>
        <p:txBody>
          <a:bodyPr>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lvl="0">
              <a:buChar char="•"/>
            </a:pPr>
            <a:r>
              <a:rPr lang="zh-CN" altLang="en-US" sz="2800" b="1">
                <a:solidFill>
                  <a:schemeClr val="tx2"/>
                </a:solidFill>
                <a:effectLst>
                  <a:outerShdw blurRad="38100" dist="38100" dir="2700000" algn="tl">
                    <a:schemeClr val="bg2"/>
                  </a:outerShdw>
                </a:effectLst>
                <a:latin typeface="Arial" pitchFamily="34" charset="0"/>
                <a:ea typeface="宋体" pitchFamily="2" charset="-122"/>
              </a:rPr>
              <a:t>占用和空的位置，大小</a:t>
            </a:r>
            <a:endParaRPr lang="zh-CN" altLang="en-US" sz="2800" b="1">
              <a:solidFill>
                <a:schemeClr val="tx2"/>
              </a:solidFill>
              <a:effectLst>
                <a:outerShdw blurRad="38100" dist="38100" dir="2700000" algn="tl">
                  <a:schemeClr val="bg2"/>
                </a:outerShdw>
              </a:effectLst>
              <a:latin typeface="Arial" pitchFamily="34" charset="0"/>
              <a:ea typeface="宋体" pitchFamily="2" charset="-122"/>
            </a:endParaRPr>
          </a:p>
          <a:p>
            <a:pPr lvl="0">
              <a:buChar char="•"/>
            </a:pPr>
            <a:r>
              <a:rPr lang="zh-CN" altLang="en-US" sz="2800" b="1">
                <a:solidFill>
                  <a:schemeClr val="tx2"/>
                </a:solidFill>
                <a:effectLst>
                  <a:outerShdw blurRad="38100" dist="38100" dir="2700000" algn="tl">
                    <a:schemeClr val="bg2"/>
                  </a:outerShdw>
                </a:effectLst>
                <a:latin typeface="Arial" pitchFamily="34" charset="0"/>
                <a:ea typeface="宋体" pitchFamily="2" charset="-122"/>
              </a:rPr>
              <a:t>认证释放位置</a:t>
            </a:r>
            <a:endParaRPr lang="zh-CN" altLang="en-US" sz="2800" b="1">
              <a:solidFill>
                <a:schemeClr val="tx2"/>
              </a:solidFill>
              <a:effectLst>
                <a:outerShdw blurRad="38100" dist="38100" dir="2700000" algn="tl">
                  <a:schemeClr val="bg2"/>
                </a:outerShdw>
              </a:effectLst>
              <a:latin typeface="Arial" pitchFamily="34" charset="0"/>
              <a:ea typeface="宋体" pitchFamily="2" charset="-122"/>
            </a:endParaRPr>
          </a:p>
          <a:p>
            <a:pPr lvl="0">
              <a:buChar char="•"/>
            </a:pPr>
            <a:r>
              <a:rPr lang="zh-CN" altLang="en-US" sz="2800" b="1">
                <a:solidFill>
                  <a:schemeClr val="tx2"/>
                </a:solidFill>
                <a:effectLst>
                  <a:outerShdw blurRad="38100" dist="38100" dir="2700000" algn="tl">
                    <a:schemeClr val="bg2"/>
                  </a:outerShdw>
                </a:effectLst>
                <a:latin typeface="Arial" pitchFamily="34" charset="0"/>
                <a:ea typeface="宋体" pitchFamily="2" charset="-122"/>
              </a:rPr>
              <a:t>集合零散释放位置</a:t>
            </a:r>
            <a:endParaRPr lang="zh-CN" altLang="en-US" sz="2800" b="1">
              <a:solidFill>
                <a:schemeClr val="tx2"/>
              </a:solidFill>
              <a:effectLst>
                <a:outerShdw blurRad="38100" dist="38100" dir="2700000" algn="tl">
                  <a:schemeClr val="bg2"/>
                </a:outerShdw>
              </a:effectLst>
              <a:latin typeface="Arial" pitchFamily="34" charset="0"/>
              <a:ea typeface="宋体" pitchFamily="2" charset="-122"/>
            </a:endParaRPr>
          </a:p>
          <a:p>
            <a:pPr lvl="0">
              <a:buChar char="•"/>
            </a:pPr>
            <a:r>
              <a:rPr lang="zh-CN" altLang="en-US" sz="2800" b="1">
                <a:solidFill>
                  <a:schemeClr val="tx2"/>
                </a:solidFill>
                <a:effectLst>
                  <a:outerShdw blurRad="38100" dist="38100" dir="2700000" algn="tl">
                    <a:schemeClr val="bg2"/>
                  </a:outerShdw>
                </a:effectLst>
                <a:latin typeface="Arial" pitchFamily="34" charset="0"/>
                <a:ea typeface="宋体" pitchFamily="2" charset="-122"/>
              </a:rPr>
              <a:t>对齐以保证快速存储</a:t>
            </a:r>
            <a:endParaRPr lang="zh-CN" altLang="en-US" sz="2800" b="1">
              <a:solidFill>
                <a:schemeClr val="tx2"/>
              </a:solidFill>
              <a:effectLst>
                <a:outerShdw blurRad="38100" dist="38100" dir="2700000" algn="tl">
                  <a:schemeClr val="bg2"/>
                </a:outerShdw>
              </a:effectLst>
              <a:latin typeface="Arial" pitchFamily="34" charset="0"/>
              <a:ea typeface="宋体" pitchFamily="2" charset="-122"/>
            </a:endParaRPr>
          </a:p>
        </p:txBody>
      </p:sp>
      <p:sp>
        <p:nvSpPr>
          <p:cNvPr id="1033243" name="TextBox 1033242"/>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微软招聘成功的人才共46页，您现在浏览的是第20页!</a:t>
            </a:r>
          </a:p>
        </p:txBody>
      </p:sp>
    </p:spTree>
  </p:cSld>
  <p:clrMapOvr>
    <a:masterClrMapping/>
  </p:clrMapOvr>
  <p:transition>
    <p:strips dir="rd"/>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1170" name=""/>
          <p:cNvSpPr/>
          <p:nvPr>
            <p:ph type="title"/>
          </p:nvPr>
        </p:nvSpPr>
        <p:spPr>
          <a:xfrm>
            <a:off x="381000" y="228600"/>
            <a:ext cx="8570912" cy="1408112"/>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lgn="ctr"/>
            <a:r>
              <a:rPr lang="zh-CN" altLang="en-US">
                <a:ea typeface="宋体" pitchFamily="2" charset="-122"/>
              </a:rPr>
              <a:t>面试决策实例 ５（</a:t>
            </a:r>
            <a:r>
              <a:rPr lang="en-US" altLang="zh-CN">
                <a:ea typeface="宋体" pitchFamily="2" charset="-122"/>
              </a:rPr>
              <a:t>PM</a:t>
            </a:r>
            <a:r>
              <a:rPr lang="zh-CN" altLang="en-US">
                <a:ea typeface="宋体" pitchFamily="2" charset="-122"/>
              </a:rPr>
              <a:t>）：</a:t>
            </a:r>
            <a:br>
              <a:rPr lang="zh-CN" altLang="en-US">
                <a:ea typeface="宋体" pitchFamily="2" charset="-122"/>
              </a:rPr>
            </a:br>
            <a:r>
              <a:rPr lang="zh-CN" altLang="en-US" sz="2400">
                <a:ea typeface="宋体" pitchFamily="2" charset="-122"/>
              </a:rPr>
              <a:t>也适用于高级</a:t>
            </a:r>
            <a:r>
              <a:rPr lang="en-US" altLang="zh-CN" sz="2400">
                <a:ea typeface="宋体" pitchFamily="2" charset="-122"/>
              </a:rPr>
              <a:t>SDE</a:t>
            </a:r>
            <a:br>
              <a:rPr lang="en-US" altLang="zh-CN" sz="2400">
                <a:ea typeface="宋体" pitchFamily="2" charset="-122"/>
              </a:rPr>
            </a:br>
            <a:endParaRPr lang="en-US" altLang="zh-CN" sz="2400">
              <a:ea typeface="宋体" pitchFamily="2" charset="-122"/>
            </a:endParaRPr>
          </a:p>
        </p:txBody>
      </p:sp>
      <p:sp>
        <p:nvSpPr>
          <p:cNvPr id="1031171" name=""/>
          <p:cNvSpPr/>
          <p:nvPr>
            <p:ph type="body" idx="4294967295"/>
          </p:nvPr>
        </p:nvSpPr>
        <p:spPr>
          <a:xfrm>
            <a:off x="422275" y="1882775"/>
            <a:ext cx="8345488" cy="4321175"/>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1">
              <a:buNone/>
            </a:pPr>
            <a:r>
              <a:rPr lang="zh-CN" altLang="en-US">
                <a:solidFill>
                  <a:schemeClr val="tx2"/>
                </a:solidFill>
                <a:ea typeface="宋体" pitchFamily="2" charset="-122"/>
              </a:rPr>
              <a:t>应征人带头设计了一个网络管理项目。其中一个模块负责在网络上传送数据。这个模块直接用</a:t>
            </a:r>
            <a:r>
              <a:rPr lang="en-US" altLang="zh-CN">
                <a:solidFill>
                  <a:schemeClr val="tx2"/>
                </a:solidFill>
                <a:ea typeface="宋体" pitchFamily="2" charset="-122"/>
              </a:rPr>
              <a:t>winsock</a:t>
            </a:r>
            <a:r>
              <a:rPr lang="zh-CN" altLang="en-US">
                <a:solidFill>
                  <a:schemeClr val="tx2"/>
                </a:solidFill>
                <a:ea typeface="宋体" pitchFamily="2" charset="-122"/>
              </a:rPr>
              <a:t>实现。</a:t>
            </a:r>
            <a:endParaRPr lang="zh-CN" altLang="en-US">
              <a:solidFill>
                <a:schemeClr val="tx2"/>
              </a:solidFill>
              <a:ea typeface="宋体" pitchFamily="2" charset="-122"/>
            </a:endParaRPr>
          </a:p>
          <a:p>
            <a:pPr lvl="1">
              <a:buNone/>
            </a:pPr>
            <a:endParaRPr lang="zh-CN" altLang="en-US">
              <a:solidFill>
                <a:schemeClr val="tx2"/>
              </a:solidFill>
              <a:ea typeface="宋体" pitchFamily="2" charset="-122"/>
            </a:endParaRPr>
          </a:p>
          <a:p>
            <a:pPr lvl="1">
              <a:buNone/>
            </a:pPr>
            <a:r>
              <a:rPr lang="zh-CN" altLang="en-US">
                <a:solidFill>
                  <a:schemeClr val="tx2"/>
                </a:solidFill>
                <a:ea typeface="宋体" pitchFamily="2" charset="-122"/>
              </a:rPr>
              <a:t>为什麽自己实现</a:t>
            </a:r>
            <a:r>
              <a:rPr lang="en-US" altLang="zh-CN">
                <a:solidFill>
                  <a:schemeClr val="tx2"/>
                </a:solidFill>
                <a:ea typeface="宋体" pitchFamily="2" charset="-122"/>
              </a:rPr>
              <a:t>Transport</a:t>
            </a:r>
            <a:r>
              <a:rPr lang="zh-CN" altLang="en-US">
                <a:solidFill>
                  <a:schemeClr val="tx2"/>
                </a:solidFill>
                <a:ea typeface="宋体" pitchFamily="2" charset="-122"/>
              </a:rPr>
              <a:t>层？为什麽不用</a:t>
            </a:r>
            <a:r>
              <a:rPr lang="en-US" altLang="zh-CN">
                <a:solidFill>
                  <a:schemeClr val="tx2"/>
                </a:solidFill>
                <a:ea typeface="宋体" pitchFamily="2" charset="-122"/>
              </a:rPr>
              <a:t>RPC?</a:t>
            </a:r>
            <a:endParaRPr lang="en-US" altLang="zh-CN">
              <a:solidFill>
                <a:schemeClr val="tx2"/>
              </a:solidFill>
              <a:ea typeface="宋体" pitchFamily="2" charset="-122"/>
            </a:endParaRPr>
          </a:p>
          <a:p>
            <a:pPr lvl="1">
              <a:buNone/>
            </a:pPr>
            <a:r>
              <a:rPr lang="zh-CN" altLang="en-US">
                <a:solidFill>
                  <a:schemeClr val="tx2"/>
                </a:solidFill>
                <a:ea typeface="宋体" pitchFamily="2" charset="-122"/>
              </a:rPr>
              <a:t>你们的方法安全吗？有什麽办法改进？</a:t>
            </a:r>
            <a:endParaRPr lang="zh-CN" altLang="en-US">
              <a:solidFill>
                <a:schemeClr val="tx2"/>
              </a:solidFill>
              <a:ea typeface="宋体" pitchFamily="2" charset="-122"/>
            </a:endParaRPr>
          </a:p>
          <a:p>
            <a:pPr lvl="1">
              <a:buNone/>
            </a:pPr>
            <a:r>
              <a:rPr lang="zh-CN" altLang="en-US">
                <a:solidFill>
                  <a:schemeClr val="tx2"/>
                </a:solidFill>
                <a:ea typeface="宋体" pitchFamily="2" charset="-122"/>
              </a:rPr>
              <a:t>数据格式怎麽确定</a:t>
            </a:r>
            <a:r>
              <a:rPr lang="en-US" altLang="zh-CN">
                <a:solidFill>
                  <a:schemeClr val="tx2"/>
                </a:solidFill>
                <a:ea typeface="宋体" pitchFamily="2" charset="-122"/>
              </a:rPr>
              <a:t>(XML,text)</a:t>
            </a:r>
            <a:r>
              <a:rPr lang="zh-CN" altLang="en-US">
                <a:solidFill>
                  <a:schemeClr val="tx2"/>
                </a:solidFill>
                <a:ea typeface="宋体" pitchFamily="2" charset="-122"/>
              </a:rPr>
              <a:t>？</a:t>
            </a:r>
            <a:endParaRPr lang="zh-CN" altLang="en-US">
              <a:solidFill>
                <a:schemeClr val="tx2"/>
              </a:solidFill>
              <a:ea typeface="宋体" pitchFamily="2" charset="-122"/>
            </a:endParaRPr>
          </a:p>
          <a:p>
            <a:pPr lvl="1">
              <a:buNone/>
            </a:pPr>
            <a:r>
              <a:rPr lang="zh-CN" altLang="en-US">
                <a:solidFill>
                  <a:schemeClr val="tx2"/>
                </a:solidFill>
                <a:ea typeface="宋体" pitchFamily="2" charset="-122"/>
              </a:rPr>
              <a:t>如何解决不同版本之间的通讯？</a:t>
            </a:r>
            <a:endParaRPr lang="zh-CN" altLang="en-US">
              <a:solidFill>
                <a:schemeClr val="tx2"/>
              </a:solidFill>
              <a:ea typeface="宋体" pitchFamily="2" charset="-122"/>
            </a:endParaRPr>
          </a:p>
          <a:p>
            <a:pPr lvl="1">
              <a:buNone/>
            </a:pPr>
            <a:r>
              <a:rPr lang="zh-CN" altLang="en-US">
                <a:solidFill>
                  <a:schemeClr val="tx2"/>
                </a:solidFill>
                <a:ea typeface="宋体" pitchFamily="2" charset="-122"/>
              </a:rPr>
              <a:t> </a:t>
            </a:r>
            <a:endParaRPr lang="zh-CN" altLang="en-US">
              <a:solidFill>
                <a:schemeClr val="tx2"/>
              </a:solidFill>
              <a:ea typeface="宋体" pitchFamily="2" charset="-122"/>
            </a:endParaRPr>
          </a:p>
        </p:txBody>
      </p:sp>
      <p:sp>
        <p:nvSpPr>
          <p:cNvPr id="1031172" name="TextBox 1031171"/>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微软招聘成功的人才共46页，您现在浏览的是第21页!</a:t>
            </a: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1031171">
                                            <p:txEl>
                                              <p:pRg st="2" end="2"/>
                                            </p:txEl>
                                          </p:spTgt>
                                        </p:tgtEl>
                                        <p:attrNameLst>
                                          <p:attrName>style.visibility</p:attrName>
                                        </p:attrNameLst>
                                      </p:cBhvr>
                                      <p:to>
                                        <p:strVal val="visible"/>
                                      </p:to>
                                    </p:set>
                                    <p:anim calcmode="lin" valueType="num">
                                      <p:cBhvr additive="base">
                                        <p:cTn id="7" dur="500" fill="hold"/>
                                        <p:tgtEl>
                                          <p:spTgt spid="103117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31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1031171">
                                            <p:txEl>
                                              <p:pRg st="3" end="3"/>
                                            </p:txEl>
                                          </p:spTgt>
                                        </p:tgtEl>
                                        <p:attrNameLst>
                                          <p:attrName>style.visibility</p:attrName>
                                        </p:attrNameLst>
                                      </p:cBhvr>
                                      <p:to>
                                        <p:strVal val="visible"/>
                                      </p:to>
                                    </p:set>
                                    <p:anim calcmode="lin" valueType="num">
                                      <p:cBhvr additive="base">
                                        <p:cTn id="13" dur="500" fill="hold"/>
                                        <p:tgtEl>
                                          <p:spTgt spid="103117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31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additive="base">
                                        <p:cTn id="18" dur="1" fill="hold">
                                          <p:stCondLst>
                                            <p:cond delay="0"/>
                                          </p:stCondLst>
                                        </p:cTn>
                                        <p:tgtEl>
                                          <p:spTgt spid="1031171">
                                            <p:txEl>
                                              <p:pRg st="4" end="4"/>
                                            </p:txEl>
                                          </p:spTgt>
                                        </p:tgtEl>
                                        <p:attrNameLst>
                                          <p:attrName>style.visibility</p:attrName>
                                        </p:attrNameLst>
                                      </p:cBhvr>
                                      <p:to>
                                        <p:strVal val="visible"/>
                                      </p:to>
                                    </p:set>
                                    <p:anim calcmode="lin" valueType="num">
                                      <p:cBhvr additive="base">
                                        <p:cTn id="19" dur="500" fill="hold"/>
                                        <p:tgtEl>
                                          <p:spTgt spid="103117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311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additive="base">
                                        <p:cTn id="24" dur="1" fill="hold">
                                          <p:stCondLst>
                                            <p:cond delay="0"/>
                                          </p:stCondLst>
                                        </p:cTn>
                                        <p:tgtEl>
                                          <p:spTgt spid="1031171">
                                            <p:txEl>
                                              <p:pRg st="5" end="5"/>
                                            </p:txEl>
                                          </p:spTgt>
                                        </p:tgtEl>
                                        <p:attrNameLst>
                                          <p:attrName>style.visibility</p:attrName>
                                        </p:attrNameLst>
                                      </p:cBhvr>
                                      <p:to>
                                        <p:strVal val="visible"/>
                                      </p:to>
                                    </p:set>
                                    <p:anim calcmode="lin" valueType="num">
                                      <p:cBhvr additive="base">
                                        <p:cTn id="25" dur="500" fill="hold"/>
                                        <p:tgtEl>
                                          <p:spTgt spid="103117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311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84066"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面试结果跟踪</a:t>
            </a:r>
            <a:endParaRPr lang="en-US" altLang="zh-CN">
              <a:ea typeface="宋体" pitchFamily="2" charset="-122"/>
            </a:endParaRPr>
          </a:p>
        </p:txBody>
      </p:sp>
      <p:sp>
        <p:nvSpPr>
          <p:cNvPr id="984067" name=""/>
          <p:cNvSpPr/>
          <p:nvPr>
            <p:ph type="body" idx="4294967295"/>
          </p:nvPr>
        </p:nvSpPr>
        <p:spPr>
          <a:xfrm>
            <a:off x="425450" y="1927225"/>
            <a:ext cx="8345488" cy="2574925"/>
          </a:xfrm>
          <a:prstGeom prst="rect">
            <a:avLst/>
          </a:prstGeom>
          <a:noFill/>
          <a:ln>
            <a:miter lim="800000"/>
          </a:ln>
        </p:spPr>
        <p:txBody>
          <a:bodyPr/>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solidFill>
                  <a:schemeClr val="tx2"/>
                </a:solidFill>
                <a:ea typeface="宋体" pitchFamily="2" charset="-122"/>
              </a:rPr>
              <a:t>通知招聘部门</a:t>
            </a:r>
            <a:endParaRPr lang="zh-CN" altLang="en-US">
              <a:solidFill>
                <a:schemeClr val="tx2"/>
              </a:solidFill>
              <a:ea typeface="宋体" pitchFamily="2" charset="-122"/>
            </a:endParaRPr>
          </a:p>
          <a:p>
            <a:pPr lvl="0"/>
            <a:r>
              <a:rPr lang="zh-CN" altLang="en-US">
                <a:solidFill>
                  <a:schemeClr val="tx2"/>
                </a:solidFill>
                <a:ea typeface="宋体" pitchFamily="2" charset="-122"/>
              </a:rPr>
              <a:t>跟踪录用通知状态</a:t>
            </a:r>
            <a:endParaRPr lang="zh-CN" altLang="en-US">
              <a:solidFill>
                <a:schemeClr val="tx2"/>
              </a:solidFill>
              <a:ea typeface="宋体" pitchFamily="2" charset="-122"/>
            </a:endParaRPr>
          </a:p>
          <a:p>
            <a:pPr lvl="0"/>
            <a:r>
              <a:rPr lang="zh-CN" altLang="en-US">
                <a:solidFill>
                  <a:schemeClr val="tx2"/>
                </a:solidFill>
                <a:ea typeface="宋体" pitchFamily="2" charset="-122"/>
              </a:rPr>
              <a:t>和录用者保持联络</a:t>
            </a:r>
            <a:endParaRPr lang="zh-CN" altLang="en-US">
              <a:solidFill>
                <a:schemeClr val="tx2"/>
              </a:solidFill>
              <a:ea typeface="宋体" pitchFamily="2" charset="-122"/>
            </a:endParaRPr>
          </a:p>
          <a:p>
            <a:pPr lvl="2"/>
            <a:r>
              <a:rPr lang="zh-CN" altLang="en-US">
                <a:solidFill>
                  <a:schemeClr val="tx2"/>
                </a:solidFill>
                <a:ea typeface="宋体" pitchFamily="2" charset="-122"/>
              </a:rPr>
              <a:t>祝贺</a:t>
            </a:r>
            <a:endParaRPr lang="zh-CN" altLang="en-US">
              <a:solidFill>
                <a:schemeClr val="tx2"/>
              </a:solidFill>
              <a:ea typeface="宋体" pitchFamily="2" charset="-122"/>
            </a:endParaRPr>
          </a:p>
          <a:p>
            <a:pPr lvl="2"/>
            <a:r>
              <a:rPr lang="zh-CN" altLang="en-US">
                <a:solidFill>
                  <a:schemeClr val="tx2"/>
                </a:solidFill>
                <a:ea typeface="宋体" pitchFamily="2" charset="-122"/>
              </a:rPr>
              <a:t>讨论预备材料</a:t>
            </a:r>
            <a:endParaRPr lang="zh-CN" altLang="en-US">
              <a:solidFill>
                <a:schemeClr val="tx2"/>
              </a:solidFill>
              <a:ea typeface="宋体" pitchFamily="2" charset="-122"/>
            </a:endParaRPr>
          </a:p>
        </p:txBody>
      </p:sp>
      <p:sp>
        <p:nvSpPr>
          <p:cNvPr id="984068" name="TextBox 984067"/>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微软招聘成功的人才共46页，您现在浏览的是第22页!</a:t>
            </a:r>
          </a:p>
        </p:txBody>
      </p:sp>
    </p:spTree>
  </p:cSld>
  <p:clrMapOvr>
    <a:masterClrMapping/>
  </p:clrMapOvr>
  <p:transition>
    <p:strips dir="rd"/>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4306" name=""/>
          <p:cNvSpPr/>
          <p:nvPr>
            <p:ph type="title"/>
          </p:nvPr>
        </p:nvSpPr>
        <p:spPr>
          <a:xfrm>
            <a:off x="381000" y="228600"/>
            <a:ext cx="8570912" cy="750888"/>
          </a:xfrm>
          <a:prstGeom prst="rect">
            <a:avLst/>
          </a:prstGeom>
          <a:noFill/>
          <a:ln>
            <a:miter lim="800000"/>
          </a:ln>
        </p:spPr>
        <p:txBody>
          <a:bodyPr/>
          <a:lstStyle>
            <a:lvl1pPr marL="0" indent="0" algn="l" defTabSz="914400" rtl="0" eaLnBrk="1" fontAlgn="base" hangingPunct="1">
              <a:lnSpc>
                <a:spcPct val="90000"/>
              </a:lnSpc>
              <a:spcBef>
                <a:spcPct val="0"/>
              </a:spcBef>
              <a:spcAft>
                <a:spcPct val="0"/>
              </a:spcAft>
              <a:buClrTx/>
              <a:buSzTx/>
              <a:buFontTx/>
              <a:buNone/>
              <a:defRPr kumimoji="0" lang="en-US" altLang="en-US" sz="4800" b="1" i="0" u="none" baseline="0">
                <a:solidFill>
                  <a:schemeClr val="tx2"/>
                </a:solidFill>
                <a:effectLst>
                  <a:outerShdw blurRad="38100" dist="38100" dir="2700000" algn="tl">
                    <a:schemeClr val="bg2"/>
                  </a:outerShdw>
                </a:effectLst>
                <a:latin typeface="Arial" pitchFamily="34" charset="0"/>
              </a:defRPr>
            </a:lvl1pPr>
          </a:lstStyle>
          <a:p>
            <a:pPr lvl="0"/>
            <a:r>
              <a:rPr lang="zh-CN" altLang="en-US">
                <a:ea typeface="宋体" pitchFamily="2" charset="-122"/>
              </a:rPr>
              <a:t>日程</a:t>
            </a:r>
            <a:endParaRPr lang="zh-CN" altLang="en-US">
              <a:ea typeface="宋体" pitchFamily="2" charset="-122"/>
            </a:endParaRPr>
          </a:p>
        </p:txBody>
      </p:sp>
      <p:sp>
        <p:nvSpPr>
          <p:cNvPr id="994307" name=""/>
          <p:cNvSpPr/>
          <p:nvPr>
            <p:ph type="body" idx="4294967295"/>
          </p:nvPr>
        </p:nvSpPr>
        <p:spPr>
          <a:xfrm>
            <a:off x="396875" y="1377950"/>
            <a:ext cx="8456612" cy="3305175"/>
          </a:xfrm>
          <a:prstGeom prst="rect">
            <a:avLst/>
          </a:prstGeom>
          <a:noFill/>
          <a:ln>
            <a:miter lim="800000"/>
          </a:ln>
        </p:spPr>
        <p:txBody>
          <a:bodyPr wrap="square"/>
          <a:lstStyle>
            <a:lvl1pPr marL="565150" indent="-565150" algn="l" rtl="0" eaLnBrk="1" fontAlgn="base" hangingPunct="1">
              <a:lnSpc>
                <a:spcPct val="90000"/>
              </a:lnSpc>
              <a:spcBef>
                <a:spcPct val="30000"/>
              </a:spcBef>
              <a:spcAft>
                <a:spcPct val="0"/>
              </a:spcAft>
              <a:buClr>
                <a:schemeClr val="tx2"/>
              </a:buClr>
              <a:buSzPct val="75000"/>
              <a:buFont typeface="Wingdings" pitchFamily="2" charset="2"/>
              <a:buChar char="l"/>
              <a:defRPr kumimoji="0" lang="en-US" altLang="en-US" sz="3200" b="1" i="0" u="none" baseline="0">
                <a:solidFill>
                  <a:schemeClr val="tx1"/>
                </a:solidFill>
                <a:effectLst>
                  <a:outerShdw blurRad="38100" dist="38100" dir="2700000" algn="tl">
                    <a:schemeClr val="bg2"/>
                  </a:outerShdw>
                </a:effectLst>
                <a:latin typeface="Arial" pitchFamily="34" charset="0"/>
              </a:defRPr>
            </a:lvl1pPr>
            <a:lvl2pPr marL="969962" indent="-403225" algn="l" rtl="0" eaLnBrk="1" fontAlgn="base" hangingPunct="1">
              <a:lnSpc>
                <a:spcPct val="90000"/>
              </a:lnSpc>
              <a:spcBef>
                <a:spcPct val="30000"/>
              </a:spcBef>
              <a:spcAft>
                <a:spcPct val="0"/>
              </a:spcAft>
              <a:buClr>
                <a:schemeClr val="tx2"/>
              </a:buClr>
              <a:buSzPct val="75000"/>
              <a:buFont typeface="Wingdings" pitchFamily="2" charset="2"/>
              <a:buChar char="Ø"/>
              <a:defRPr kumimoji="0" lang="en-US" altLang="en-US" sz="2800" b="1" i="0" u="none" baseline="0">
                <a:solidFill>
                  <a:schemeClr val="tx1"/>
                </a:solidFill>
                <a:effectLst>
                  <a:outerShdw blurRad="38100" dist="38100" dir="2700000" algn="tl">
                    <a:schemeClr val="bg2"/>
                  </a:outerShdw>
                </a:effectLst>
                <a:latin typeface="Arial" pitchFamily="34" charset="0"/>
              </a:defRPr>
            </a:lvl2pPr>
            <a:lvl3pPr marL="1411288" indent="-43973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400" b="1" i="0" u="none" baseline="0">
                <a:solidFill>
                  <a:schemeClr val="tx1"/>
                </a:solidFill>
                <a:effectLst>
                  <a:outerShdw blurRad="38100" dist="38100" dir="2700000" algn="tl">
                    <a:schemeClr val="bg2"/>
                  </a:outerShdw>
                </a:effectLst>
                <a:latin typeface="Arial" pitchFamily="34" charset="0"/>
              </a:defRPr>
            </a:lvl3pPr>
            <a:lvl4pPr marL="1870075" indent="-457200"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4pPr>
            <a:lvl5pPr marL="2405062" indent="-420688" algn="l" rtl="0" eaLnBrk="1" fontAlgn="base" hangingPunct="1">
              <a:lnSpc>
                <a:spcPct val="90000"/>
              </a:lnSpc>
              <a:spcBef>
                <a:spcPct val="30000"/>
              </a:spcBef>
              <a:spcAft>
                <a:spcPct val="0"/>
              </a:spcAft>
              <a:buClr>
                <a:schemeClr val="tx2"/>
              </a:buClr>
              <a:buSzPct val="75000"/>
              <a:buFont typeface="Wingdings" pitchFamily="2" charset="2"/>
              <a:buChar char="§"/>
              <a:defRPr kumimoji="0" lang="en-US" altLang="en-US" sz="2000" b="1" i="0" u="none" baseline="0">
                <a:solidFill>
                  <a:schemeClr val="tx1"/>
                </a:solidFill>
                <a:effectLst>
                  <a:outerShdw blurRad="38100" dist="38100" dir="2700000" algn="tl">
                    <a:schemeClr val="bg2"/>
                  </a:outerShdw>
                </a:effectLst>
                <a:latin typeface="Arial" pitchFamily="34" charset="0"/>
              </a:defRPr>
            </a:lvl5pPr>
          </a:lstStyle>
          <a:p>
            <a:pPr lvl="0"/>
            <a:r>
              <a:rPr lang="zh-CN" altLang="en-US">
                <a:ea typeface="宋体" pitchFamily="2" charset="-122"/>
              </a:rPr>
              <a:t>招聘目标 （</a:t>
            </a:r>
            <a:r>
              <a:rPr lang="en-US" altLang="zh-CN">
                <a:ea typeface="宋体" pitchFamily="2" charset="-122"/>
              </a:rPr>
              <a:t>Goals)</a:t>
            </a:r>
            <a:endParaRPr lang="en-US" altLang="zh-CN">
              <a:ea typeface="宋体" pitchFamily="2" charset="-122"/>
            </a:endParaRPr>
          </a:p>
          <a:p>
            <a:pPr lvl="0"/>
            <a:r>
              <a:rPr lang="zh-CN" altLang="en-US">
                <a:ea typeface="宋体" pitchFamily="2" charset="-122"/>
              </a:rPr>
              <a:t>招聘过程 （</a:t>
            </a:r>
            <a:r>
              <a:rPr lang="en-US" altLang="zh-CN">
                <a:ea typeface="宋体" pitchFamily="2" charset="-122"/>
              </a:rPr>
              <a:t>Process)</a:t>
            </a:r>
            <a:endParaRPr lang="en-US" altLang="zh-CN">
              <a:ea typeface="宋体" pitchFamily="2" charset="-122"/>
            </a:endParaRPr>
          </a:p>
          <a:p>
            <a:pPr lvl="0"/>
            <a:r>
              <a:rPr lang="zh-CN" altLang="en-US">
                <a:ea typeface="宋体" pitchFamily="2" charset="-122"/>
              </a:rPr>
              <a:t>竞争条件及必备条件 </a:t>
            </a:r>
            <a:r>
              <a:rPr lang="en-US" altLang="zh-CN">
                <a:ea typeface="宋体" pitchFamily="2" charset="-122"/>
              </a:rPr>
              <a:t>(Competency)</a:t>
            </a:r>
            <a:endParaRPr lang="en-US" altLang="zh-CN">
              <a:ea typeface="宋体" pitchFamily="2" charset="-122"/>
            </a:endParaRPr>
          </a:p>
          <a:p>
            <a:pPr lvl="0"/>
            <a:r>
              <a:rPr lang="zh-CN" altLang="en-US">
                <a:ea typeface="宋体" pitchFamily="2" charset="-122"/>
              </a:rPr>
              <a:t>面试与决策 </a:t>
            </a:r>
            <a:r>
              <a:rPr lang="en-US" altLang="zh-CN">
                <a:ea typeface="宋体" pitchFamily="2" charset="-122"/>
              </a:rPr>
              <a:t>(Interview)</a:t>
            </a:r>
            <a:endParaRPr lang="en-US" altLang="zh-CN">
              <a:ea typeface="宋体" pitchFamily="2" charset="-122"/>
            </a:endParaRPr>
          </a:p>
          <a:p>
            <a:pPr lvl="0"/>
            <a:r>
              <a:rPr lang="zh-CN" altLang="en-US">
                <a:solidFill>
                  <a:schemeClr val="tx2"/>
                </a:solidFill>
                <a:ea typeface="宋体" pitchFamily="2" charset="-122"/>
              </a:rPr>
              <a:t>如何招揽并留住人才 </a:t>
            </a:r>
            <a:r>
              <a:rPr lang="en-US" altLang="zh-CN">
                <a:solidFill>
                  <a:schemeClr val="tx2"/>
                </a:solidFill>
                <a:ea typeface="宋体" pitchFamily="2" charset="-122"/>
              </a:rPr>
              <a:t>(Keep talented people)</a:t>
            </a:r>
            <a:endParaRPr lang="en-US" altLang="zh-CN">
              <a:solidFill>
                <a:schemeClr val="tx2"/>
              </a:solidFill>
              <a:ea typeface="宋体" pitchFamily="2" charset="-122"/>
            </a:endParaRPr>
          </a:p>
        </p:txBody>
      </p:sp>
      <p:sp>
        <p:nvSpPr>
          <p:cNvPr id="994308" name="TextBox 994307"/>
          <p:cNvSpPr txBox="1"/>
          <p:nvPr/>
        </p:nvSpPr>
        <p:spPr>
          <a:xfrm flipH="1">
            <a:off x="0" y="0"/>
            <a:ext cx="0" cy="0"/>
          </a:xfrm>
          <a:prstGeom prst="rect">
            <a:avLst/>
          </a:prstGeom>
          <a:noFill/>
        </p:spPr>
        <p:txBody>
          <a:bodyPr wrap="none">
            <a:spAutoFit/>
          </a:bodyPr>
          <a:lstStyle>
            <a:defPPr algn="ctr" rtl="0" eaLnBrk="1" hangingPunct="1">
              <a:defRPr kumimoji="0" lang="en-US" sz="4000" b="1">
                <a:effectLst>
                  <a:outerShdw blurRad="38100" dist="38100" dir="2700000" algn="tl">
                    <a:schemeClr val="bg2"/>
                  </a:outerShdw>
                </a:effectLst>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微软招聘成功的人才共46页，您现在浏览的是第23页!</a:t>
            </a:r>
          </a:p>
        </p:txBody>
      </p:sp>
    </p:spTree>
  </p:cSld>
  <p:clrMapOvr>
    <a:masterClrMapping/>
  </p:clrMapOvr>
  <p:transition>
    <p:strips dir="rd"/>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https://d.book118.com/296221013150010040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VSdotNET_Title1">
  <a:themeElements>
    <a:clrScheme name="">
      <a:dk1>
        <a:srgbClr val="000099"/>
      </a:dk1>
      <a:lt1>
        <a:srgbClr val="FFFFFF"/>
      </a:lt1>
      <a:dk2>
        <a:srgbClr val="000000"/>
      </a:dk2>
      <a:lt2>
        <a:srgbClr val="FFCC00"/>
      </a:lt2>
      <a:accent1>
        <a:srgbClr val="FFE473"/>
      </a:accent1>
      <a:accent2>
        <a:srgbClr val="FF6C49"/>
      </a:accent2>
      <a:accent3>
        <a:srgbClr val="9BBB59"/>
      </a:accent3>
      <a:accent4>
        <a:srgbClr val="8064A2"/>
      </a:accent4>
      <a:accent5>
        <a:srgbClr val="4BACC6"/>
      </a:accent5>
      <a:accent6>
        <a:srgbClr val="F79646"/>
      </a:accent6>
      <a:hlink>
        <a:srgbClr val="66CC33"/>
      </a:hlink>
      <a:folHlink>
        <a:srgbClr val="0099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FFFFFF"/>
        </a:dk1>
        <a:lt1>
          <a:srgbClr val="000000"/>
        </a:lt1>
        <a:dk2>
          <a:srgbClr val="333333"/>
        </a:dk2>
        <a:lt2>
          <a:srgbClr val="000000"/>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CC"/>
        </a:dk1>
        <a:lt1>
          <a:srgbClr val="000000"/>
        </a:lt1>
        <a:dk2>
          <a:srgbClr val="666633"/>
        </a:dk2>
        <a:lt2>
          <a:srgbClr val="808000"/>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808080"/>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08080"/>
        </a:dk2>
        <a:lt2>
          <a:srgbClr val="00000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FFFFFF"/>
        </a:dk1>
        <a:lt1>
          <a:srgbClr val="000000"/>
        </a:lt1>
        <a:dk2>
          <a:srgbClr val="808080"/>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
      <a:clrScheme name="">
        <a:dk1>
          <a:srgbClr val="000099"/>
        </a:dk1>
        <a:lt1>
          <a:srgbClr val="FFFFFF"/>
        </a:lt1>
        <a:dk2>
          <a:srgbClr val="000000"/>
        </a:dk2>
        <a:lt2>
          <a:srgbClr val="FFCC00"/>
        </a:lt2>
        <a:accent1>
          <a:srgbClr val="FFE473"/>
        </a:accent1>
        <a:accent2>
          <a:srgbClr val="FF6600"/>
        </a:accent2>
        <a:accent3>
          <a:srgbClr val="9BBB59"/>
        </a:accent3>
        <a:accent4>
          <a:srgbClr val="8064A2"/>
        </a:accent4>
        <a:accent5>
          <a:srgbClr val="4BACC6"/>
        </a:accent5>
        <a:accent6>
          <a:srgbClr val="F79646"/>
        </a:accent6>
        <a:hlink>
          <a:srgbClr val="2EBDBA"/>
        </a:hlink>
        <a:folHlink>
          <a:srgbClr val="9900CC"/>
        </a:folHlink>
      </a:clrScheme>
    </a:extraClrScheme>
    <a:extraClrScheme>
      <a:clrScheme name="">
        <a:dk1>
          <a:srgbClr val="000099"/>
        </a:dk1>
        <a:lt1>
          <a:srgbClr val="FFFFFF"/>
        </a:lt1>
        <a:dk2>
          <a:srgbClr val="000000"/>
        </a:dk2>
        <a:lt2>
          <a:srgbClr val="FFCC00"/>
        </a:lt2>
        <a:accent1>
          <a:srgbClr val="FFE473"/>
        </a:accent1>
        <a:accent2>
          <a:srgbClr val="FF8431"/>
        </a:accent2>
        <a:accent3>
          <a:srgbClr val="9BBB59"/>
        </a:accent3>
        <a:accent4>
          <a:srgbClr val="8064A2"/>
        </a:accent4>
        <a:accent5>
          <a:srgbClr val="4BACC6"/>
        </a:accent5>
        <a:accent6>
          <a:srgbClr val="F79646"/>
        </a:accent6>
        <a:hlink>
          <a:srgbClr val="2EBDBA"/>
        </a:hlink>
        <a:folHlink>
          <a:srgbClr val="AB00E8"/>
        </a:folHlink>
      </a:clrScheme>
    </a:extraClrScheme>
    <a:extraClrScheme>
      <a:clrScheme name="">
        <a:dk1>
          <a:srgbClr val="000099"/>
        </a:dk1>
        <a:lt1>
          <a:srgbClr val="FFFFFF"/>
        </a:lt1>
        <a:dk2>
          <a:srgbClr val="000000"/>
        </a:dk2>
        <a:lt2>
          <a:srgbClr val="FFCC00"/>
        </a:lt2>
        <a:accent1>
          <a:srgbClr val="FFE473"/>
        </a:accent1>
        <a:accent2>
          <a:srgbClr val="FF6C49"/>
        </a:accent2>
        <a:accent3>
          <a:srgbClr val="9BBB59"/>
        </a:accent3>
        <a:accent4>
          <a:srgbClr val="8064A2"/>
        </a:accent4>
        <a:accent5>
          <a:srgbClr val="4BACC6"/>
        </a:accent5>
        <a:accent6>
          <a:srgbClr val="F79646"/>
        </a:accent6>
        <a:hlink>
          <a:srgbClr val="66CC33"/>
        </a:hlink>
        <a:folHlink>
          <a:srgbClr val="0099FF"/>
        </a:folHlink>
      </a:clrScheme>
    </a:extraClrScheme>
  </a:extraClrSchemeLst>
</a:theme>
</file>

<file path=ppt/theme/theme3.xml><?xml version="1.0" encoding="utf-8"?>
<a:theme xmlns:r="http://schemas.openxmlformats.org/officeDocument/2006/relationships" xmlns:a="http://schemas.openxmlformats.org/drawingml/2006/main" name="VSdotNET_BAK1">
  <a:themeElements>
    <a:clrScheme name="">
      <a:dk1>
        <a:srgbClr val="000099"/>
      </a:dk1>
      <a:lt1>
        <a:srgbClr val="FFFFFF"/>
      </a:lt1>
      <a:dk2>
        <a:srgbClr val="000000"/>
      </a:dk2>
      <a:lt2>
        <a:srgbClr val="FFCC00"/>
      </a:lt2>
      <a:accent1>
        <a:srgbClr val="FFE473"/>
      </a:accent1>
      <a:accent2>
        <a:srgbClr val="FF6C49"/>
      </a:accent2>
      <a:accent3>
        <a:srgbClr val="9BBB59"/>
      </a:accent3>
      <a:accent4>
        <a:srgbClr val="8064A2"/>
      </a:accent4>
      <a:accent5>
        <a:srgbClr val="4BACC6"/>
      </a:accent5>
      <a:accent6>
        <a:srgbClr val="F79646"/>
      </a:accent6>
      <a:hlink>
        <a:srgbClr val="66CC33"/>
      </a:hlink>
      <a:folHlink>
        <a:srgbClr val="0099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FFFFFF"/>
        </a:dk1>
        <a:lt1>
          <a:srgbClr val="000000"/>
        </a:lt1>
        <a:dk2>
          <a:srgbClr val="333333"/>
        </a:dk2>
        <a:lt2>
          <a:srgbClr val="000000"/>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CC"/>
        </a:dk1>
        <a:lt1>
          <a:srgbClr val="000000"/>
        </a:lt1>
        <a:dk2>
          <a:srgbClr val="666633"/>
        </a:dk2>
        <a:lt2>
          <a:srgbClr val="808000"/>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808080"/>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08080"/>
        </a:dk2>
        <a:lt2>
          <a:srgbClr val="00000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FFFFFF"/>
        </a:dk1>
        <a:lt1>
          <a:srgbClr val="000000"/>
        </a:lt1>
        <a:dk2>
          <a:srgbClr val="808080"/>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
      <a:clrScheme name="">
        <a:dk1>
          <a:srgbClr val="000099"/>
        </a:dk1>
        <a:lt1>
          <a:srgbClr val="FFFFFF"/>
        </a:lt1>
        <a:dk2>
          <a:srgbClr val="000000"/>
        </a:dk2>
        <a:lt2>
          <a:srgbClr val="FFCC00"/>
        </a:lt2>
        <a:accent1>
          <a:srgbClr val="FFE473"/>
        </a:accent1>
        <a:accent2>
          <a:srgbClr val="FF6600"/>
        </a:accent2>
        <a:accent3>
          <a:srgbClr val="9BBB59"/>
        </a:accent3>
        <a:accent4>
          <a:srgbClr val="8064A2"/>
        </a:accent4>
        <a:accent5>
          <a:srgbClr val="4BACC6"/>
        </a:accent5>
        <a:accent6>
          <a:srgbClr val="F79646"/>
        </a:accent6>
        <a:hlink>
          <a:srgbClr val="2EBDBA"/>
        </a:hlink>
        <a:folHlink>
          <a:srgbClr val="9900CC"/>
        </a:folHlink>
      </a:clrScheme>
    </a:extraClrScheme>
    <a:extraClrScheme>
      <a:clrScheme name="">
        <a:dk1>
          <a:srgbClr val="000099"/>
        </a:dk1>
        <a:lt1>
          <a:srgbClr val="FFFFFF"/>
        </a:lt1>
        <a:dk2>
          <a:srgbClr val="000000"/>
        </a:dk2>
        <a:lt2>
          <a:srgbClr val="FFCC00"/>
        </a:lt2>
        <a:accent1>
          <a:srgbClr val="FFE473"/>
        </a:accent1>
        <a:accent2>
          <a:srgbClr val="FF8431"/>
        </a:accent2>
        <a:accent3>
          <a:srgbClr val="9BBB59"/>
        </a:accent3>
        <a:accent4>
          <a:srgbClr val="8064A2"/>
        </a:accent4>
        <a:accent5>
          <a:srgbClr val="4BACC6"/>
        </a:accent5>
        <a:accent6>
          <a:srgbClr val="F79646"/>
        </a:accent6>
        <a:hlink>
          <a:srgbClr val="2EBDBA"/>
        </a:hlink>
        <a:folHlink>
          <a:srgbClr val="AB00E8"/>
        </a:folHlink>
      </a:clrScheme>
    </a:extraClrScheme>
    <a:extraClrScheme>
      <a:clrScheme name="">
        <a:dk1>
          <a:srgbClr val="000099"/>
        </a:dk1>
        <a:lt1>
          <a:srgbClr val="FFFFFF"/>
        </a:lt1>
        <a:dk2>
          <a:srgbClr val="000000"/>
        </a:dk2>
        <a:lt2>
          <a:srgbClr val="FFCC00"/>
        </a:lt2>
        <a:accent1>
          <a:srgbClr val="FFE473"/>
        </a:accent1>
        <a:accent2>
          <a:srgbClr val="FF6C49"/>
        </a:accent2>
        <a:accent3>
          <a:srgbClr val="9BBB59"/>
        </a:accent3>
        <a:accent4>
          <a:srgbClr val="8064A2"/>
        </a:accent4>
        <a:accent5>
          <a:srgbClr val="4BACC6"/>
        </a:accent5>
        <a:accent6>
          <a:srgbClr val="F79646"/>
        </a:accent6>
        <a:hlink>
          <a:srgbClr val="66CC33"/>
        </a:hlink>
        <a:folHlink>
          <a:srgbClr val="0099FF"/>
        </a:folHlink>
      </a:clrScheme>
    </a:extraClrScheme>
  </a:extraClrSchemeLst>
</a:theme>
</file>

<file path=ppt/theme/theme4.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183</Paragraphs>
  <Slides>24</Slides>
  <Notes>23</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24</vt:i4>
      </vt:variant>
    </vt:vector>
  </HeadingPairs>
  <TitlesOfParts>
    <vt:vector baseType="lpstr" size="31">
      <vt:lpstr>Arial</vt:lpstr>
      <vt:lpstr>Calibri</vt:lpstr>
      <vt:lpstr>Wingdings</vt:lpstr>
      <vt:lpstr>宋体</vt:lpstr>
      <vt:lpstr>Arial Narrow</vt:lpstr>
      <vt:lpstr>Times New Roman</vt:lpstr>
      <vt:lpstr>Office Theme</vt:lpstr>
      <vt:lpstr>招聘成功的人才微软招聘过程及经验</vt:lpstr>
      <vt:lpstr>PowerPoint Presentation</vt:lpstr>
      <vt:lpstr>微软聘用的独到之处</vt:lpstr>
      <vt:lpstr>招聘目标</vt:lpstr>
      <vt:lpstr>招聘过程</vt:lpstr>
      <vt:lpstr>招聘过程</vt:lpstr>
      <vt:lpstr>招聘过程</vt:lpstr>
      <vt:lpstr>招聘标准：必备条件</vt:lpstr>
      <vt:lpstr>招聘标准：个人素质</vt:lpstr>
      <vt:lpstr>招聘标准：技术知识</vt:lpstr>
      <vt:lpstr>日程</vt:lpstr>
      <vt:lpstr>项目经理工作特性</vt:lpstr>
      <vt:lpstr>软件测试工程师工作特性</vt:lpstr>
      <vt:lpstr>准备面试</vt:lpstr>
      <vt:lpstr>SDE/SDET面试问题实例：</vt:lpstr>
      <vt:lpstr>PowerPoint Presentation</vt:lpstr>
      <vt:lpstr>我个人的面试经历</vt:lpstr>
      <vt:lpstr>面试决策实例 1 (SDE)</vt:lpstr>
      <vt:lpstr>面试决策实例2 （SDE）</vt:lpstr>
      <vt:lpstr>面试决策实例 3－续</vt:lpstr>
      <vt:lpstr>面试决策实例 ５（PM）：也适用于高级SDE</vt:lpstr>
      <vt:lpstr>面试结果跟踪</vt:lpstr>
      <vt:lpstr>日程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2024-09-07T03:56:37.863</cp:lastPrinted>
  <dcterms:created xsi:type="dcterms:W3CDTF">2024-09-06T19:56:37Z</dcterms:created>
  <dcterms:modified xsi:type="dcterms:W3CDTF">2024-09-06T19:56:39Z</dcterms:modified>
</cp:coreProperties>
</file>