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UCVEO+PMGUUN+ArialMT"/>
      <p:regular r:id="rId15"/>
    </p:embeddedFont>
    <p:embeddedFont>
      <p:font typeface="QOPINS+MS-UIGothic"/>
      <p:regular r:id="rId16"/>
    </p:embeddedFont>
    <p:embeddedFont>
      <p:font typeface="LFCOGT+RCUUUA+MicrosoftYaHei-Bold"/>
      <p:regular r:id="rId17"/>
    </p:embeddedFont>
    <p:embeddedFont>
      <p:font typeface="GDNDJL+RFWNPC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624D1-7E82-4161-91AD-B9DBE38C5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71768-9433-4E35-865E-910093B7A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1AABB-CBE3-48F8-9D4F-7F3D83B4C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D6D17-B1B4-43B9-9CF9-BCA4E47CA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DD798A-207D-4A9A-A4D9-94B369D43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A0F8B4-B0EF-47DF-A1C8-C0F81FCB0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9D6245-FD6B-456F-B6D5-07789FE65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5E4FA-88FD-4925-B639-17F629F40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EBDAD-CBED-4AD2-8FF2-B7163FDA4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A8AF6-E960-461D-8C27-4DFA9AB8F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6F781-2586-4A7B-8B3E-DB9674453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30035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EUCVEO+PMGUUN+ArialMT"/>
                <a:cs typeface="EUCVEO+PMGUUN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QOPINS+MS-UIGothic"/>
                <a:cs typeface="QOPINS+MS-UIGothic"/>
              </a:rPr>
              <a:t>什么是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诱</a:t>
            </a:r>
            <a:r>
              <a:rPr sz="2400">
                <a:solidFill>
                  <a:srgbClr val="00BEA8"/>
                </a:solidFill>
                <a:latin typeface="QOPINS+MS-UIGothic"/>
                <a:cs typeface="QOPINS+MS-UIGothic"/>
              </a:rPr>
              <a:t>惑？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738822" cy="24295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EUCVEO+PMGUUN+ArialMT"/>
                <a:cs typeface="EUCVEO+PMGUUN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QOPINS+MS-UIGothic"/>
                <a:cs typeface="QOPINS+MS-UIGothic"/>
              </a:rPr>
              <a:t>不良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诱</a:t>
            </a:r>
            <a:r>
              <a:rPr sz="2400">
                <a:solidFill>
                  <a:srgbClr val="00BEA8"/>
                </a:solidFill>
                <a:latin typeface="QOPINS+MS-UIGothic"/>
                <a:cs typeface="QOPINS+MS-UIGothic"/>
              </a:rPr>
              <a:t>惑的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识别</a:t>
            </a:r>
            <a:r>
              <a:rPr sz="2400">
                <a:solidFill>
                  <a:srgbClr val="00BEA8"/>
                </a:solidFill>
                <a:latin typeface="QOPINS+MS-UIGothic"/>
                <a:cs typeface="QOPINS+MS-UIGothic"/>
              </a:rPr>
              <a:t>与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应对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EUCVEO+PMGUUN+ArialMT"/>
                <a:cs typeface="EUCVEO+PMGUUN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QOPINS+MS-UIGothic"/>
                <a:cs typeface="QOPINS+MS-UIGothic"/>
              </a:rPr>
              <a:t>培养自律和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坚</a:t>
            </a:r>
            <a:r>
              <a:rPr sz="2400">
                <a:solidFill>
                  <a:srgbClr val="00BEA8"/>
                </a:solidFill>
                <a:latin typeface="QOPINS+MS-UIGothic"/>
                <a:cs typeface="QOPINS+MS-UIGothic"/>
              </a:rPr>
              <a:t>定意志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EUCVEO+PMGUUN+ArialMT"/>
                <a:cs typeface="EUCVEO+PMGUUN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QOPINS+MS-UIGothic"/>
                <a:cs typeface="QOPINS+MS-UIGothic"/>
              </a:rPr>
              <a:t>抵制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诱</a:t>
            </a:r>
            <a:r>
              <a:rPr sz="2400">
                <a:solidFill>
                  <a:srgbClr val="00BEA8"/>
                </a:solidFill>
                <a:latin typeface="QOPINS+MS-UIGothic"/>
                <a:cs typeface="QOPINS+MS-UIGothic"/>
              </a:rPr>
              <a:t>惑的案例分析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EUCVEO+PMGUUN+ArialMT"/>
                <a:cs typeface="EUCVEO+PMGUUN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EA8"/>
                </a:solidFill>
                <a:latin typeface="QOPINS+MS-UIGothic"/>
                <a:cs typeface="QOPINS+MS-UIGothic"/>
              </a:rPr>
              <a:t>与行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动计</a:t>
            </a:r>
            <a:r>
              <a:rPr sz="2400">
                <a:solidFill>
                  <a:srgbClr val="00BEA8"/>
                </a:solidFill>
                <a:latin typeface="QOPINS+MS-UIGothic"/>
                <a:cs typeface="QOPINS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EA8"/>
                </a:solidFill>
                <a:latin typeface="QOPINS+MS-UIGothic"/>
                <a:cs typeface="QOPINS+MS-UIGothic"/>
              </a:rPr>
              <a:t>目</a:t>
            </a:r>
            <a:r>
              <a:rPr sz="9200">
                <a:solidFill>
                  <a:srgbClr val="00BEA8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LFCOGT+RCUUUA+MicrosoftYaHei-Bold"/>
                <a:cs typeface="LFCOGT+RCUUU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QOPINS+MS-UIGothic"/>
                <a:cs typeface="QOPINS+MS-UIGothic"/>
              </a:rPr>
              <a:t>什么是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诱</a:t>
            </a:r>
            <a:r>
              <a:rPr sz="4500">
                <a:solidFill>
                  <a:srgbClr val="FFFFFF"/>
                </a:solidFill>
                <a:latin typeface="QOPINS+MS-UIGothic"/>
                <a:cs typeface="QOPINS+MS-UIGothic"/>
              </a:rPr>
              <a:t>惑？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诱</a:t>
            </a:r>
            <a:r>
              <a:rPr sz="3000">
                <a:solidFill>
                  <a:srgbClr val="00BEA8"/>
                </a:solidFill>
                <a:latin typeface="QOPINS+MS-UIGothic"/>
                <a:cs typeface="QOPINS+MS-UIGothic"/>
              </a:rPr>
              <a:t>惑的定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81776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惑通常指吸引或激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人的欲望或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趣的事物，可以是有形的物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或无形的精神享受。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在心理学上，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惑被定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义为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一种外部刺激，能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人的内在需求或欲望，从而影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响其行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和决策。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在道德和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伦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面，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惑可能被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视为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一种不正当的引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误导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，可能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致人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做出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背道德或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伦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理的行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诱</a:t>
            </a:r>
            <a:r>
              <a:rPr sz="3000">
                <a:solidFill>
                  <a:srgbClr val="00BEA8"/>
                </a:solidFill>
                <a:latin typeface="QOPINS+MS-UIGothic"/>
                <a:cs typeface="QOPINS+MS-UIGothic"/>
              </a:rPr>
              <a:t>惑的种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QOPINS+MS-UIGothic"/>
                <a:cs typeface="QOPINS+MS-UIGothic"/>
              </a:rPr>
              <a:t>物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质诱</a:t>
            </a:r>
            <a:r>
              <a:rPr sz="2000">
                <a:solidFill>
                  <a:srgbClr val="FFFFFF"/>
                </a:solidFill>
                <a:latin typeface="QOPINS+MS-UIGothic"/>
                <a:cs typeface="QOPINS+MS-UIGothic"/>
              </a:rPr>
              <a:t>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QOPINS+MS-UIGothic"/>
                <a:cs typeface="QOPINS+MS-UIGothic"/>
              </a:rPr>
              <a:t>情感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诱</a:t>
            </a:r>
            <a:r>
              <a:rPr sz="2000">
                <a:solidFill>
                  <a:srgbClr val="FFFFFF"/>
                </a:solidFill>
                <a:latin typeface="QOPINS+MS-UIGothic"/>
                <a:cs typeface="QOPINS+MS-UIGothic"/>
              </a:rPr>
              <a:t>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2000" spc="25">
                <a:solidFill>
                  <a:srgbClr val="FFFFFF"/>
                </a:solidFill>
                <a:latin typeface="QOPINS+MS-UIGothic"/>
                <a:cs typeface="QOPINS+MS-UIGothic"/>
              </a:rPr>
              <a:t>力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诱</a:t>
            </a:r>
            <a:r>
              <a:rPr sz="2000">
                <a:solidFill>
                  <a:srgbClr val="FFFFFF"/>
                </a:solidFill>
                <a:latin typeface="QOPINS+MS-UIGothic"/>
                <a:cs typeface="QOPINS+MS-UIGothic"/>
              </a:rPr>
              <a:t>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QOPINS+MS-UIGothic"/>
                <a:cs typeface="QOPINS+MS-UIGothic"/>
              </a:rPr>
              <a:t>知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识诱</a:t>
            </a:r>
            <a:r>
              <a:rPr sz="2000">
                <a:solidFill>
                  <a:srgbClr val="FFFFFF"/>
                </a:solidFill>
                <a:latin typeface="QOPINS+MS-UIGothic"/>
                <a:cs typeface="QOPINS+MS-UIGothic"/>
              </a:rPr>
              <a:t>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如地位、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力、名誉等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社会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源，能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够满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足人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的支配欲望和社会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同感。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95959" y="4839708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49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如金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钱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、物品、美食等</a:t>
            </a:r>
          </a:p>
          <a:p>
            <a:pPr marL="19049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享受，能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够满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足人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的物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需求和感官享受。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568065" y="4839708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情、友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谊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赞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美等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情感体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够满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足人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的精神需求和情感寄托。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如知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、信息、智慧等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精神食粮，能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够满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足人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的好奇心和求知欲。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诱</a:t>
            </a:r>
            <a:r>
              <a:rPr sz="3000">
                <a:solidFill>
                  <a:srgbClr val="00BEA8"/>
                </a:solidFill>
                <a:latin typeface="QOPINS+MS-UIGothic"/>
                <a:cs typeface="QOPINS+MS-UIGothic"/>
              </a:rPr>
              <a:t>惑的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负</a:t>
            </a:r>
            <a:r>
              <a:rPr sz="3000">
                <a:solidFill>
                  <a:srgbClr val="00BEA8"/>
                </a:solidFill>
                <a:latin typeface="QOPINS+MS-UIGothic"/>
                <a:cs typeface="QOPINS+MS-UIGothic"/>
              </a:rPr>
              <a:t>面影响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LFCOGT+RCUUUA+MicrosoftYaHei-Bold"/>
                <a:cs typeface="LFCOGT+RCUUU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LFCOGT+RCUUUA+MicrosoftYaHei-Bold"/>
                <a:cs typeface="LFCOGT+RCUUU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LFCOGT+RCUUUA+MicrosoftYaHei-Bold"/>
                <a:cs typeface="LFCOGT+RCUUU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LFCOGT+RCUUUA+MicrosoftYaHei-Bold"/>
                <a:cs typeface="LFCOGT+RCUUUA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6682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惑可能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致人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偏离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度追求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惑可能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心理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，如焦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、抑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郁、自卑等。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惑可能破坏人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关系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和社会秩序，例如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贪污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败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、欺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诈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4839708"/>
            <a:ext cx="24817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惑可能影响个人的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业发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展和人生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划，例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如沉迷游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、网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瘾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86460" y="501115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自己的价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和目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做出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背道德或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伦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理的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QOPINS+MS-UIGothic"/>
                <a:cs typeface="QOPIN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LFCOGT+RCUUUA+MicrosoftYaHei-Bold"/>
                <a:cs typeface="LFCOGT+RCUUUA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QOPINS+MS-UIGothic"/>
                <a:cs typeface="QOPINS+MS-UIGothic"/>
              </a:rPr>
              <a:t>不良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诱</a:t>
            </a:r>
            <a:r>
              <a:rPr sz="4500">
                <a:solidFill>
                  <a:srgbClr val="FFFFFF"/>
                </a:solidFill>
                <a:latin typeface="QOPINS+MS-UIGothic"/>
                <a:cs typeface="QOPINS+MS-UIGothic"/>
              </a:rPr>
              <a:t>惑的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4500">
                <a:solidFill>
                  <a:srgbClr val="FFFFFF"/>
                </a:solidFill>
                <a:latin typeface="QOPINS+MS-UIGothic"/>
                <a:cs typeface="QOPINS+MS-UIGothic"/>
              </a:rPr>
              <a:t>与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QOPINS+MS-UIGothic"/>
                <a:cs typeface="QOPINS+MS-UIGothic"/>
              </a:rPr>
              <a:t>不良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诱</a:t>
            </a:r>
            <a:r>
              <a:rPr sz="3000">
                <a:solidFill>
                  <a:srgbClr val="00BEA8"/>
                </a:solidFill>
                <a:latin typeface="QOPINS+MS-UIGothic"/>
                <a:cs typeface="QOPINS+MS-UIGothic"/>
              </a:rPr>
              <a:t>惑的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识别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EA8"/>
                </a:solidFill>
                <a:latin typeface="QOPINS+MS-UIGothic"/>
                <a:cs typeface="QOPINS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QOPINS+MS-UIGothic"/>
                <a:cs typeface="QOPINS+MS-UIGothic"/>
              </a:rPr>
              <a:t>不良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诱</a:t>
            </a:r>
            <a:r>
              <a:rPr sz="3000">
                <a:solidFill>
                  <a:srgbClr val="00BEA8"/>
                </a:solidFill>
                <a:latin typeface="QOPINS+MS-UIGothic"/>
                <a:cs typeface="QOPINS+MS-UIGothic"/>
              </a:rPr>
              <a:t>惑的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应对</a:t>
            </a:r>
            <a:r>
              <a:rPr sz="3000">
                <a:solidFill>
                  <a:srgbClr val="00BEA8"/>
                </a:solidFill>
                <a:latin typeface="QOPINS+MS-UIGothic"/>
                <a:cs typeface="QOPINS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27144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OPINS+MS-UIGothic"/>
                <a:cs typeface="QOPINS+MS-UIGothic"/>
              </a:rPr>
              <a:t>制定有效的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FFFFFF"/>
                </a:solidFill>
                <a:latin typeface="QOPINS+MS-UIGothic"/>
                <a:cs typeface="QOPINS+MS-UIGothic"/>
              </a:rPr>
              <a:t>策略是抵制不良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诱</a:t>
            </a:r>
            <a:r>
              <a:rPr sz="1350">
                <a:solidFill>
                  <a:srgbClr val="FFFFFF"/>
                </a:solidFill>
                <a:latin typeface="QOPINS+MS-UIGothic"/>
                <a:cs typeface="QOPINS+MS-UIGothic"/>
              </a:rPr>
              <a:t>惑的重要步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骤</a:t>
            </a:r>
            <a:r>
              <a:rPr sz="1350">
                <a:solidFill>
                  <a:srgbClr val="FFFFFF"/>
                </a:solidFill>
                <a:latin typeface="QOPINS+MS-UIGothic"/>
                <a:cs typeface="QOPIN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QOPINS+MS-UIGothic"/>
                <a:cs typeface="QOPIN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OPINS+MS-UIGothic"/>
                <a:cs typeface="QOPINS+MS-UIGothic"/>
              </a:rPr>
              <a:t>首先，要提高自我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FFFFF"/>
                </a:solidFill>
                <a:latin typeface="QOPINS+MS-UIGothic"/>
                <a:cs typeface="QOPINS+MS-UIGothic"/>
              </a:rPr>
              <a:t>知和自我控制能力，了解自己的需求和弱点。其次，建立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OPINS+MS-UIGothic"/>
                <a:cs typeface="QOPINS+MS-UIGothic"/>
              </a:rPr>
              <a:t>极的生活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FFFFFF"/>
                </a:solidFill>
                <a:latin typeface="QOPINS+MS-UIGothic"/>
                <a:cs typeface="QOPINS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FFFFFF"/>
                </a:solidFill>
                <a:latin typeface="QOPINS+MS-UIGothic"/>
                <a:cs typeface="QOPINS+MS-UIGothic"/>
              </a:rPr>
              <a:t>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FFFFFF"/>
                </a:solidFill>
                <a:latin typeface="QOPINS+MS-UIGothic"/>
                <a:cs typeface="QOPINS+MS-UIGothic"/>
              </a:rPr>
              <a:t>好，以替代不良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诱</a:t>
            </a:r>
            <a:r>
              <a:rPr sz="1350">
                <a:solidFill>
                  <a:srgbClr val="FFFFFF"/>
                </a:solidFill>
                <a:latin typeface="QOPINS+MS-UIGothic"/>
                <a:cs typeface="QOPINS+MS-UIGothic"/>
              </a:rPr>
              <a:t>惑。同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QOPINS+MS-UIGothic"/>
                <a:cs typeface="QOPINS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寻</a:t>
            </a:r>
            <a:r>
              <a:rPr sz="1350">
                <a:solidFill>
                  <a:srgbClr val="FFFFFF"/>
                </a:solidFill>
                <a:latin typeface="QOPINS+MS-UIGothic"/>
                <a:cs typeface="QOPINS+MS-UIGothic"/>
              </a:rPr>
              <a:t>求家人、朋友或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QOPINS+MS-UIGothic"/>
                <a:cs typeface="QOPINS+MS-UIGothic"/>
              </a:rPr>
              <a:t>人士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OPINS+MS-UIGothic"/>
                <a:cs typeface="QOPINS+MS-UIGothic"/>
              </a:rPr>
              <a:t>的支持和帮助也是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FFFFFF"/>
                </a:solidFill>
                <a:latin typeface="QOPINS+MS-UIGothic"/>
                <a:cs typeface="QOPINS+MS-UIGothic"/>
              </a:rPr>
              <a:t>不良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诱</a:t>
            </a:r>
            <a:r>
              <a:rPr sz="1350">
                <a:solidFill>
                  <a:srgbClr val="FFFFFF"/>
                </a:solidFill>
                <a:latin typeface="QOPINS+MS-UIGothic"/>
                <a:cs typeface="QOPINS+MS-UIGothic"/>
              </a:rPr>
              <a:t>惑的有效方式。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QOPINS+MS-UIGothic"/>
                <a:cs typeface="QOPINS+MS-UIGothic"/>
              </a:rPr>
              <a:t>拒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绝</a:t>
            </a:r>
            <a:r>
              <a:rPr sz="3000">
                <a:solidFill>
                  <a:srgbClr val="00BEA8"/>
                </a:solidFill>
                <a:latin typeface="QOPINS+MS-UIGothic"/>
                <a:cs typeface="QOPINS+MS-UIGothic"/>
              </a:rPr>
              <a:t>不良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诱</a:t>
            </a:r>
            <a:r>
              <a:rPr sz="3000">
                <a:solidFill>
                  <a:srgbClr val="00BEA8"/>
                </a:solidFill>
                <a:latin typeface="QOPINS+MS-UIGothic"/>
                <a:cs typeface="QOPINS+MS-UIGothic"/>
              </a:rPr>
              <a:t>惑的技巧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43079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掌握拒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绝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不良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惑的技巧有助于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FFFFFF"/>
                </a:solidFill>
                <a:latin typeface="QOPINS+MS-UIGothic"/>
                <a:cs typeface="QOPINS+MS-UIGothic"/>
              </a:rPr>
              <a:t>定意志力。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EA8"/>
                </a:solidFill>
                <a:latin typeface="QOPINS+MS-UIGothic"/>
                <a:cs typeface="QOPIN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2176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首先，要学会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005F54"/>
                </a:solidFill>
                <a:latin typeface="GDNDJL+RFWNPC+MicrosoftYaHei"/>
                <a:cs typeface="GDNDJL+RFWNPC+MicrosoftYaHei"/>
              </a:rPr>
              <a:t>“</a:t>
            </a: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不</a:t>
            </a:r>
            <a:r>
              <a:rPr sz="1500">
                <a:solidFill>
                  <a:srgbClr val="005F54"/>
                </a:solidFill>
                <a:latin typeface="GDNDJL+RFWNPC+MicrosoftYaHei"/>
                <a:cs typeface="GDNDJL+RFWNPC+MicrosoftYaHei"/>
              </a:rPr>
              <a:t>”</a:t>
            </a: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，明确表达自己的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度和立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。其次，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移注意力，将精力集中在其他有意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的事情上。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此外，保持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极的心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和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定的信念，相信自己能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抵制不良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惑，也是非常重要的技巧。同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，学会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求帮助，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及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向他人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求支持和鼓励，也是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不良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005F54"/>
                </a:solidFill>
                <a:latin typeface="QOPINS+MS-UIGothic"/>
                <a:cs typeface="QOPINS+MS-UIGothic"/>
              </a:rPr>
              <a:t>惑的有效方式。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https://d.book118.com/296230035034010102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EUCVEO+PMGUUN+ArialMT</vt:lpstr>
      <vt:lpstr>Times New Roman</vt:lpstr>
      <vt:lpstr>QOPINS+MS-UIGothic</vt:lpstr>
      <vt:lpstr>SimSun</vt:lpstr>
      <vt:lpstr>LFCOGT+RCUUUA+MicrosoftYaHei-Bold</vt:lpstr>
      <vt:lpstr>GDNDJL+RFWNPC+MicrosoftYaHei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2024-09-26T23:51:35.506</cp:lastPrinted>
  <dcterms:created xsi:type="dcterms:W3CDTF">2024-09-26T15:51:35Z</dcterms:created>
  <dcterms:modified xsi:type="dcterms:W3CDTF">2024-09-26T15:51:36Z</dcterms:modified>
</cp:coreProperties>
</file>