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7517BA-070F-4AD5-8CC0-DD50E1EE32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7AABB3-E3E2-4775-B66E-27A52B4065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99C1E0-574D-4468-8B60-521C8B240C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184AAA3-8206-4043-B7C5-93D78FA46F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95303FA-F970-4B42-8A83-B8643C9306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D8E8A3E-71A5-4F23-BB05-C9EDF6457A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9238B5B-B2D6-4F44-B5CB-B4C2B428AC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F5374E5-9FA6-4F8B-B9B1-2221FB40AA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933EDAB-6D1A-497D-A3C8-5C39DDD325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4AB9F6-0B7D-4C36-9199-D9151EEEE9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4169E4-DEB7-4D66-91A3-19F0939C4A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96233111021010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560576"/>
            <a:ext cx="6682348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垃圾分类系统的社会治理和安全保障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20624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469392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垃圾分类系统现状及挑战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社会治理在垃圾分类中实践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安全保障在垃圾分类中重要性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垃圾分类系统优化建议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案例分析：成功实施垃圾分类城市经验分享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垃圾分类系统现状及挑战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4321" r="4321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国内主要采取源头分类和投放点分类相结合的方式，而国外一些国家则更注重源头分类和专业化回收。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分类方式差异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国内垃圾分类相关法规政策逐步完善，但执行力度和效果有待提高；国外一些国家则通过严格的法规和政策推动垃圾分类。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法规政策差异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国内在垃圾分类技术方面取得一定进展，但智能化、自动化程度相对较低；国外在垃圾分类技术方面较为先进，普遍应用智能识别、自动化分拣等技术。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技术应用差异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国内外垃圾分类现状对比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由于缺乏有效的激励机制和约束机制，居民对垃圾分类的参与度普遍较低。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居民参与度低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458" r="1245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分类效果不佳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7167" r="171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资源化利用不足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由于分类标准模糊、投放设施不完善等原因，导致垃圾分类效果不佳，混投、混运、混处现象严重。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目前垃圾分类后资源化利用程度不高，部分可回收物没有得到充分利用，造成资源浪费。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面临的主要挑战与问题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407" b="40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5108" b="510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社会治理在垃圾分类中作用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政策引导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政府通过制定相关法规和政策，明确分类标准、投放要求、奖惩措施等，引导居民和企业积极参与垃圾分类。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社会参与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鼓励社会组织、志愿者等社会力量参与垃圾分类宣传、监督和指导等工作，形成全社会共同参与的良好氛围。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技术支持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加强垃圾分类技术研发和应用，提高分类效率和准确性，为垃圾分类提供有力支撑。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社会治理在垃圾分类中实践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政府需制定全面、系统的垃圾分类政策，明确分类标准、投放方式、收运和处理等各环节的要求和规范。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3292" r="1329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政策制定者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政府应加强对垃圾分类全过程的监管，确保分类投放、收集、运输和处理等环节的规范运作。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监管者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2583" r="1258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0010" r="1001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政府应积极宣传垃圾分类的重要性和意义，提高公众的环保意识和参与度。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宣传者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政府角色定位与政策支持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333" r="13333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企业应积极投入研发，推动垃圾分类技术的创新和应用，提高分类效率和资源利用率。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技术创新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企业应主动承担社会责任，积极参与垃圾分类工作，推动绿色生产和生活方式的形成。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社会责任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企业应发挥市场机制作用，通过投资、合作等方式参与垃圾分类产业链的构建和运营。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市场机制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企业参与和社会责任担当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参与实践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鼓励公众积极参与垃圾分类实践，从自身做起，养成分类投放的好习惯。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社会监督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发挥社会组织和公众的监督作用，对垃圾分类工作进行监督和评价，推动问题的及时发现和解决。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宣传教育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通过学校、社区、媒体等多渠道开展垃圾分类的宣传教育，提高公众的环保意识和分类技能。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4792" r="14792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公众意识提升和行为改变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安全保障在垃圾分类中重要性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18874" y="1354848"/>
            <a:ext cx="4394883" cy="1340950"/>
            <a:chOff x="1218874" y="1354848"/>
            <a:chExt cx="4394883" cy="1340950"/>
          </a:xfrm>
        </p:grpSpPr>
        <p:sp>
          <p:nvSpPr>
            <p:cNvPr id="3" name="AutoShape 3"/>
            <p:cNvSpPr/>
            <p:nvPr/>
          </p:nvSpPr>
          <p:spPr>
            <a:xfrm>
              <a:off x="1218874" y="1354848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TextBox 4"/>
            <p:cNvSpPr txBox="1"/>
            <p:nvPr/>
          </p:nvSpPr>
          <p:spPr>
            <a:xfrm>
              <a:off x="1218874" y="1993615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垃圾分类有助于减少废弃物的产生，降低对环境的污染压力。</a:t>
              </a:r>
            </a:p>
          </p:txBody>
        </p:sp>
        <p:sp>
          <p:nvSpPr>
            <p:cNvPr id="5" name="Freeform 5"/>
            <p:cNvSpPr/>
            <p:nvPr/>
          </p:nvSpPr>
          <p:spPr>
            <a:xfrm>
              <a:off x="1303561" y="1482500"/>
              <a:ext cx="469392" cy="383462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218874" y="3134853"/>
            <a:ext cx="4394883" cy="1304934"/>
            <a:chOff x="1218874" y="3134853"/>
            <a:chExt cx="4394883" cy="1304934"/>
          </a:xfrm>
        </p:grpSpPr>
        <p:sp>
          <p:nvSpPr>
            <p:cNvPr id="7" name="AutoShape 7"/>
            <p:cNvSpPr/>
            <p:nvPr/>
          </p:nvSpPr>
          <p:spPr>
            <a:xfrm>
              <a:off x="1218874" y="313485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1358514" y="3274494"/>
              <a:ext cx="359485" cy="359485"/>
            </a:xfrm>
            <a:custGeom>
              <a:rect l="l" t="t" r="r" b="b"/>
              <a:pathLst>
                <a:path w="304800" h="304800">
                  <a:moveTo>
                    <a:pt x="106680" y="259080"/>
                  </a:moveTo>
                  <a:lnTo>
                    <a:pt x="30480" y="259080"/>
                  </a:lnTo>
                  <a:cubicBezTo>
                    <a:pt x="13649" y="259080"/>
                    <a:pt x="0" y="245431"/>
                    <a:pt x="0" y="228600"/>
                  </a:cubicBezTo>
                  <a:lnTo>
                    <a:pt x="0" y="228600"/>
                  </a:lnTo>
                  <a:lnTo>
                    <a:pt x="0" y="30480"/>
                  </a:lnTo>
                  <a:cubicBezTo>
                    <a:pt x="0" y="13716"/>
                    <a:pt x="13716" y="0"/>
                    <a:pt x="30480" y="0"/>
                  </a:cubicBezTo>
                  <a:lnTo>
                    <a:pt x="274320" y="0"/>
                  </a:lnTo>
                  <a:cubicBezTo>
                    <a:pt x="291151" y="0"/>
                    <a:pt x="304800" y="13649"/>
                    <a:pt x="304800" y="30480"/>
                  </a:cubicBezTo>
                  <a:lnTo>
                    <a:pt x="304800" y="30480"/>
                  </a:lnTo>
                  <a:lnTo>
                    <a:pt x="304800" y="228600"/>
                  </a:lnTo>
                  <a:cubicBezTo>
                    <a:pt x="304800" y="245431"/>
                    <a:pt x="291151" y="259080"/>
                    <a:pt x="274320" y="259080"/>
                  </a:cubicBezTo>
                  <a:lnTo>
                    <a:pt x="274320" y="259080"/>
                  </a:lnTo>
                  <a:lnTo>
                    <a:pt x="198120" y="259080"/>
                  </a:lnTo>
                  <a:lnTo>
                    <a:pt x="259080" y="289560"/>
                  </a:lnTo>
                  <a:lnTo>
                    <a:pt x="259080" y="304800"/>
                  </a:lnTo>
                  <a:lnTo>
                    <a:pt x="45720" y="304800"/>
                  </a:lnTo>
                  <a:lnTo>
                    <a:pt x="45720" y="289560"/>
                  </a:lnTo>
                  <a:lnTo>
                    <a:pt x="106680" y="259080"/>
                  </a:lnTo>
                  <a:close/>
                  <a:moveTo>
                    <a:pt x="30480" y="30480"/>
                  </a:moveTo>
                  <a:lnTo>
                    <a:pt x="30480" y="198120"/>
                  </a:lnTo>
                  <a:lnTo>
                    <a:pt x="274320" y="198120"/>
                  </a:lnTo>
                  <a:lnTo>
                    <a:pt x="274320" y="30480"/>
                  </a:lnTo>
                  <a:lnTo>
                    <a:pt x="30480" y="3048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1218874" y="373760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通过分类投放和处理，有害垃圾得以安全处置，避免对土壤、水源和空气造成污染。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18874" y="4878843"/>
            <a:ext cx="4394883" cy="1316184"/>
            <a:chOff x="1218874" y="4878843"/>
            <a:chExt cx="4394883" cy="1316184"/>
          </a:xfrm>
        </p:grpSpPr>
        <p:sp>
          <p:nvSpPr>
            <p:cNvPr id="11" name="AutoShape 11"/>
            <p:cNvSpPr/>
            <p:nvPr/>
          </p:nvSpPr>
          <p:spPr>
            <a:xfrm>
              <a:off x="1218874" y="487884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1372678" y="5037742"/>
              <a:ext cx="331158" cy="320969"/>
            </a:xfrm>
            <a:custGeom>
              <a:rect l="l" t="t" r="r" b="b"/>
              <a:pathLst>
                <a:path w="304800" h="304800">
                  <a:moveTo>
                    <a:pt x="0" y="91440"/>
                  </a:moveTo>
                  <a:lnTo>
                    <a:pt x="152400" y="0"/>
                  </a:lnTo>
                  <a:lnTo>
                    <a:pt x="304800" y="91440"/>
                  </a:lnTo>
                  <a:lnTo>
                    <a:pt x="304800" y="121920"/>
                  </a:lnTo>
                  <a:lnTo>
                    <a:pt x="0" y="121920"/>
                  </a:lnTo>
                  <a:lnTo>
                    <a:pt x="0" y="91440"/>
                  </a:lnTo>
                  <a:close/>
                  <a:moveTo>
                    <a:pt x="0" y="274320"/>
                  </a:moveTo>
                  <a:lnTo>
                    <a:pt x="304800" y="27432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274320"/>
                  </a:lnTo>
                  <a:close/>
                  <a:moveTo>
                    <a:pt x="30480" y="243840"/>
                  </a:moveTo>
                  <a:lnTo>
                    <a:pt x="274320" y="243840"/>
                  </a:lnTo>
                  <a:lnTo>
                    <a:pt x="274320" y="274320"/>
                  </a:lnTo>
                  <a:lnTo>
                    <a:pt x="30480" y="274320"/>
                  </a:lnTo>
                  <a:lnTo>
                    <a:pt x="30480" y="243840"/>
                  </a:lnTo>
                  <a:close/>
                  <a:moveTo>
                    <a:pt x="30480" y="121920"/>
                  </a:moveTo>
                  <a:lnTo>
                    <a:pt x="91440" y="121920"/>
                  </a:lnTo>
                  <a:lnTo>
                    <a:pt x="91440" y="243840"/>
                  </a:lnTo>
                  <a:lnTo>
                    <a:pt x="30480" y="243840"/>
                  </a:lnTo>
                  <a:lnTo>
                    <a:pt x="30480" y="121920"/>
                  </a:lnTo>
                  <a:close/>
                  <a:moveTo>
                    <a:pt x="121920" y="121920"/>
                  </a:moveTo>
                  <a:lnTo>
                    <a:pt x="182880" y="121920"/>
                  </a:lnTo>
                  <a:lnTo>
                    <a:pt x="182880" y="243840"/>
                  </a:lnTo>
                  <a:lnTo>
                    <a:pt x="121920" y="243840"/>
                  </a:lnTo>
                  <a:lnTo>
                    <a:pt x="121920" y="121920"/>
                  </a:lnTo>
                  <a:close/>
                  <a:moveTo>
                    <a:pt x="213360" y="121920"/>
                  </a:moveTo>
                  <a:lnTo>
                    <a:pt x="274320" y="121920"/>
                  </a:lnTo>
                  <a:lnTo>
                    <a:pt x="274320" y="243840"/>
                  </a:lnTo>
                  <a:lnTo>
                    <a:pt x="213360" y="243840"/>
                  </a:lnTo>
                  <a:lnTo>
                    <a:pt x="213360" y="12192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1218874" y="549284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垃圾分类促进资源回收利用，减少对自然资源的开采，从而保护生态环境。</a:t>
              </a:r>
            </a:p>
          </p:txBody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rcRect l="15000" r="15000"/>
          <a:stretch>
            <a:fillRect/>
          </a:stretch>
        </p:blipFill>
        <p:spPr>
          <a:xfrm>
            <a:off x="6603343" y="1773672"/>
            <a:ext cx="4619078" cy="4619078"/>
          </a:xfrm>
          <a:prstGeom prst="ellipse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500" r="2500"/>
          <a:stretch>
            <a:fillRect/>
          </a:stretch>
        </p:blipFill>
        <p:spPr>
          <a:xfrm>
            <a:off x="9353197" y="779822"/>
            <a:ext cx="2231507" cy="2231507"/>
          </a:xfrm>
          <a:prstGeom prst="ellipse">
            <a:avLst/>
          </a:prstGeom>
        </p:spPr>
      </p:pic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防止环境污染和生态破坏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6676" b="16676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9985" r="9985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垃圾分类为资源回收提供了便利，使得可回收物能够被有效收集和处理。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通过专门的回收渠道和处理技术，各类可回收资源得以高效利用，降低了资源浪费。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垃圾分类提高了资源回收利用的意识和行动，促进了循环经济的发展。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保障资源回收利用效率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https://d.book118.com/296233111021010042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2024-09-09T09:22:21.605</cp:lastPrinted>
  <dcterms:created xsi:type="dcterms:W3CDTF">2024-09-09T01:22:21Z</dcterms:created>
  <dcterms:modified xsi:type="dcterms:W3CDTF">2024-09-09T01:22:23Z</dcterms:modified>
</cp:coreProperties>
</file>