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embeddedFontLst>
    <p:embeddedFont>
      <p:font typeface="RJQGDW+MS-UIGothic"/>
      <p:regular r:id="rId17"/>
    </p:embeddedFont>
    <p:embeddedFont>
      <p:font typeface="TPNNSK+INFPUK+MicrosoftYaHei-Bold"/>
      <p:regular r:id="rId18"/>
    </p:embeddedFont>
    <p:embeddedFont>
      <p:font typeface="TMRRTC+LQEWHE+ArialMT"/>
      <p:regular r:id="rId19"/>
    </p:embeddedFont>
    <p:embeddedFont>
      <p:font typeface="QWGPDD+SADGNG+MicrosoftYaHei"/>
      <p:regular r:id="rId20"/>
    </p:embeddedFont>
  </p:embeddedFontLst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font" Target="fonts/font1.fntdata" /><Relationship Id="rId18" Type="http://schemas.openxmlformats.org/officeDocument/2006/relationships/font" Target="fonts/font2.fntdata" /><Relationship Id="rId19" Type="http://schemas.openxmlformats.org/officeDocument/2006/relationships/font" Target="fonts/font3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4.fntdata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CF4B6C-D5FA-4F36-BE19-60463D374E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91A6D9-E72B-4037-81A4-156DAAD828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C14905-F0C2-4DFD-B09B-405FA66D97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FB2EFE-BAB1-48E0-AA67-FF66524F7E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CC89D7E-81B9-4E7E-B2DA-A142A0036E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24B5138-7887-4D4A-82DB-575DE41F6F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14937E9-695A-49E7-ADFA-023EE52198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312B8B-AE7B-4AE5-8D0E-275EB9F2F1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E83E8D-53F6-4DFB-90D4-8484553C52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CF4802-6CAD-451A-B45F-27BF4F761A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3597BE-A777-42DF-9C6B-CF9646D9A6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7012011010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141979" y="2395104"/>
            <a:ext cx="6850727" cy="2365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7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CB3600"/>
                </a:solidFill>
                <a:latin typeface="RJQGDW+MS-UIGothic"/>
                <a:cs typeface="RJQGDW+MS-UIGothic"/>
              </a:rPr>
              <a:t>甲状腺超声征象及</a:t>
            </a:r>
            <a:r>
              <a:rPr sz="4950">
                <a:solidFill>
                  <a:srgbClr val="CB3600"/>
                </a:solidFill>
                <a:latin typeface="TPNNSK+INFPUK+MicrosoftYaHei-Bold"/>
                <a:cs typeface="TPNNSK+INFPUK+MicrosoftYaHei-Bold"/>
              </a:rPr>
              <a:t>TI-</a:t>
            </a:r>
          </a:p>
          <a:p>
            <a:pPr marL="173989" marR="0">
              <a:lnSpc>
                <a:spcPts val="5157"/>
              </a:lnSpc>
              <a:spcBef>
                <a:spcPts val="732"/>
              </a:spcBef>
              <a:spcAft>
                <a:spcPct val="0"/>
              </a:spcAft>
            </a:pPr>
            <a:r>
              <a:rPr sz="4950">
                <a:solidFill>
                  <a:srgbClr val="CB3600"/>
                </a:solidFill>
                <a:latin typeface="TPNNSK+INFPUK+MicrosoftYaHei-Bold"/>
                <a:cs typeface="TPNNSK+INFPUK+MicrosoftYaHei-Bold"/>
              </a:rPr>
              <a:t>RADS</a:t>
            </a:r>
            <a:r>
              <a:rPr sz="4950">
                <a:solidFill>
                  <a:srgbClr val="CB3600"/>
                </a:solidFill>
                <a:latin typeface="RJQGDW+MS-UIGothic"/>
                <a:cs typeface="RJQGDW+MS-UIGothic"/>
              </a:rPr>
              <a:t>分</a:t>
            </a:r>
            <a:r>
              <a:rPr sz="4950">
                <a:solidFill>
                  <a:srgbClr val="CB3600"/>
                </a:solidFill>
                <a:latin typeface="SimSun"/>
                <a:cs typeface="SimSun"/>
              </a:rPr>
              <a:t>类护</a:t>
            </a:r>
            <a:r>
              <a:rPr sz="4950">
                <a:solidFill>
                  <a:srgbClr val="CB3600"/>
                </a:solidFill>
                <a:latin typeface="RJQGDW+MS-UIGothic"/>
                <a:cs typeface="RJQGDW+MS-UIGothic"/>
              </a:rPr>
              <a:t>理</a:t>
            </a:r>
            <a:r>
              <a:rPr sz="4950">
                <a:solidFill>
                  <a:srgbClr val="CB3600"/>
                </a:solidFill>
                <a:latin typeface="SimSun"/>
                <a:cs typeface="SimSun"/>
              </a:rPr>
              <a:t>课</a:t>
            </a:r>
            <a:r>
              <a:rPr sz="4950">
                <a:solidFill>
                  <a:srgbClr val="CB3600"/>
                </a:solidFill>
                <a:latin typeface="RJQGDW+MS-UIGothic"/>
                <a:cs typeface="RJQGDW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99514" y="950412"/>
            <a:ext cx="2533650" cy="1809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700"/>
              </a:lnSpc>
              <a:spcBef>
                <a:spcPct val="0"/>
              </a:spcBef>
              <a:spcAft>
                <a:spcPct val="0"/>
              </a:spcAft>
            </a:pPr>
            <a:r>
              <a:rPr sz="5700">
                <a:solidFill>
                  <a:srgbClr val="CB3600"/>
                </a:solidFill>
                <a:latin typeface="RJQGDW+MS-UIGothic"/>
                <a:cs typeface="RJQGDW+MS-UIGothic"/>
              </a:rPr>
              <a:t>目</a:t>
            </a:r>
            <a:r>
              <a:rPr sz="5700">
                <a:solidFill>
                  <a:srgbClr val="CB3600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92979" y="1830260"/>
            <a:ext cx="3737069" cy="783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8C1610"/>
                </a:solidFill>
                <a:latin typeface="TMRRTC+LQEWHE+ArialMT"/>
                <a:cs typeface="TMRRTC+LQEWHE+ArialMT"/>
              </a:rPr>
              <a:t>•</a:t>
            </a:r>
            <a:r>
              <a:rPr sz="2450" spc="128">
                <a:solidFill>
                  <a:srgbClr val="8C161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C1610"/>
                </a:solidFill>
                <a:latin typeface="QWGPDD+SADGNG+MicrosoftYaHei"/>
                <a:cs typeface="QWGPDD+SADGNG+MicrosoftYaHei"/>
              </a:rPr>
              <a:t>TI-RADS</a:t>
            </a:r>
            <a:r>
              <a:rPr sz="2400">
                <a:solidFill>
                  <a:srgbClr val="8C1610"/>
                </a:solidFill>
                <a:latin typeface="RJQGDW+MS-UIGothic"/>
                <a:cs typeface="RJQGDW+MS-UIGothic"/>
              </a:rPr>
              <a:t>分</a:t>
            </a:r>
            <a:r>
              <a:rPr sz="2400">
                <a:solidFill>
                  <a:srgbClr val="8C1610"/>
                </a:solidFill>
                <a:latin typeface="SimSun"/>
                <a:cs typeface="SimSun"/>
              </a:rPr>
              <a:t>类</a:t>
            </a:r>
            <a:r>
              <a:rPr sz="2400">
                <a:solidFill>
                  <a:srgbClr val="8C1610"/>
                </a:solidFill>
                <a:latin typeface="RJQGDW+MS-UIGothic"/>
                <a:cs typeface="RJQGDW+MS-UIGothic"/>
              </a:rPr>
              <a:t>系</a:t>
            </a:r>
            <a:r>
              <a:rPr sz="2400">
                <a:solidFill>
                  <a:srgbClr val="8C1610"/>
                </a:solidFill>
                <a:latin typeface="SimSun"/>
                <a:cs typeface="SimSun"/>
              </a:rPr>
              <a:t>统</a:t>
            </a:r>
            <a:r>
              <a:rPr sz="2400">
                <a:solidFill>
                  <a:srgbClr val="8C1610"/>
                </a:solidFill>
                <a:latin typeface="RJQGDW+MS-UIGothic"/>
                <a:cs typeface="RJQGDW+MS-UIGothic"/>
              </a:rPr>
              <a:t>介</a:t>
            </a:r>
            <a:r>
              <a:rPr sz="2400">
                <a:solidFill>
                  <a:srgbClr val="8C1610"/>
                </a:solidFill>
                <a:latin typeface="SimSun"/>
                <a:cs typeface="SimSun"/>
              </a:rPr>
              <a:t>绍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31289" y="1893661"/>
            <a:ext cx="2915989" cy="27117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CB3600"/>
                </a:solidFill>
                <a:latin typeface="TPNNSK+INFPUK+MicrosoftYaHei-Bold"/>
                <a:cs typeface="TPNNSK+INFPUK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56689" y="3374366"/>
            <a:ext cx="60007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982900"/>
                </a:solidFill>
                <a:latin typeface="RJQGDW+MS-UIGothic"/>
                <a:cs typeface="RJQGDW+MS-UIGothic"/>
              </a:rPr>
              <a:t>甲状腺超声征象概述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RJQGDW+MS-UIGothic"/>
                <a:cs typeface="RJQGDW+MS-UIGothic"/>
              </a:rPr>
              <a:t>正常甲状腺超声征象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2354433"/>
            <a:ext cx="2299773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RJQGDW+MS-UIGothic"/>
                <a:cs typeface="RJQGDW+MS-UIGothic"/>
              </a:rPr>
              <a:t>甲状腺形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态饱满</a:t>
            </a:r>
            <a:r>
              <a:rPr sz="1350">
                <a:solidFill>
                  <a:srgbClr val="FFFFFF"/>
                </a:solidFill>
                <a:latin typeface="RJQGDW+MS-UIGothic"/>
                <a:cs typeface="RJQGDW+MS-UIGothic"/>
              </a:rPr>
              <a:t>，包膜光滑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4338173"/>
            <a:ext cx="2496941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实质</a:t>
            </a:r>
            <a:r>
              <a:rPr sz="1350">
                <a:solidFill>
                  <a:srgbClr val="FFFFFF"/>
                </a:solidFill>
                <a:latin typeface="RJQGDW+MS-UIGothic"/>
                <a:cs typeface="RJQGDW+MS-UIGothic"/>
              </a:rPr>
              <a:t>回声均匀，血流信号丰富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RJQGDW+MS-UIGothic"/>
                <a:cs typeface="RJQGDW+MS-UIGothic"/>
              </a:rPr>
              <a:t>异常甲状腺超声征象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83714" y="1233542"/>
            <a:ext cx="2000250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甲状腺形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态饱满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度不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足或萎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缩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763000" y="1233542"/>
            <a:ext cx="1936253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血流信号异常，血管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增粗或减少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82565" y="5200388"/>
            <a:ext cx="19362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包膜不光滑，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实质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回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282565" y="5474708"/>
            <a:ext cx="10477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声不均匀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RJQGDW+MS-UIGothic"/>
                <a:cs typeface="RJQGDW+MS-UIGothic"/>
              </a:rPr>
              <a:t>甲状腺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结节</a:t>
            </a:r>
            <a:r>
              <a:rPr sz="3000">
                <a:solidFill>
                  <a:srgbClr val="EB554D"/>
                </a:solidFill>
                <a:latin typeface="RJQGDW+MS-UIGothic"/>
                <a:cs typeface="RJQGDW+MS-UIGothic"/>
              </a:rPr>
              <a:t>的超声征象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81400" y="1780278"/>
            <a:ext cx="343160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单</a:t>
            </a:r>
            <a:r>
              <a:rPr sz="1500">
                <a:solidFill>
                  <a:srgbClr val="FFFFFF"/>
                </a:solidFill>
                <a:latin typeface="RJQGDW+MS-UIGothic"/>
                <a:cs typeface="RJQGDW+MS-UIGothic"/>
              </a:rPr>
              <a:t>个或多个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结节</a:t>
            </a:r>
            <a:r>
              <a:rPr sz="1500">
                <a:solidFill>
                  <a:srgbClr val="FFFFFF"/>
                </a:solidFill>
                <a:latin typeface="RJQGDW+MS-UIGothic"/>
                <a:cs typeface="RJQGDW+MS-UIGothic"/>
              </a:rPr>
              <a:t>，形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态规则</a:t>
            </a:r>
            <a:r>
              <a:rPr sz="1500">
                <a:solidFill>
                  <a:srgbClr val="FFFFFF"/>
                </a:solidFill>
                <a:latin typeface="RJQGDW+MS-UIGothic"/>
                <a:cs typeface="RJQGDW+MS-UIGothic"/>
              </a:rPr>
              <a:t>或不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规则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58314" y="3434452"/>
            <a:ext cx="386975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边</a:t>
            </a:r>
            <a:r>
              <a:rPr sz="1500">
                <a:solidFill>
                  <a:srgbClr val="FFFFFF"/>
                </a:solidFill>
                <a:latin typeface="RJQGDW+MS-UIGothic"/>
                <a:cs typeface="RJQGDW+MS-UIGothic"/>
              </a:rPr>
              <a:t>界清晰或模糊，内部回声均匀或不均匀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587115" y="5056243"/>
            <a:ext cx="262890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结节</a:t>
            </a:r>
            <a:r>
              <a:rPr sz="1500">
                <a:solidFill>
                  <a:srgbClr val="FFFFFF"/>
                </a:solidFill>
                <a:latin typeface="RJQGDW+MS-UIGothic"/>
                <a:cs typeface="RJQGDW+MS-UIGothic"/>
              </a:rPr>
              <a:t>内血流信号丰富或稀疏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31289" y="1893661"/>
            <a:ext cx="2915989" cy="27117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CB3600"/>
                </a:solidFill>
                <a:latin typeface="TPNNSK+INFPUK+MicrosoftYaHei-Bold"/>
                <a:cs typeface="TPNNSK+INFPUK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56689" y="3374366"/>
            <a:ext cx="6730641" cy="14650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88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982900"/>
                </a:solidFill>
                <a:latin typeface="TPNNSK+INFPUK+MicrosoftYaHei-Bold"/>
                <a:cs typeface="TPNNSK+INFPUK+MicrosoftYaHei-Bold"/>
              </a:rPr>
              <a:t>TI-RADS</a:t>
            </a:r>
            <a:r>
              <a:rPr sz="4500">
                <a:solidFill>
                  <a:srgbClr val="982900"/>
                </a:solidFill>
                <a:latin typeface="RJQGDW+MS-UIGothic"/>
                <a:cs typeface="RJQGDW+MS-UIGothic"/>
              </a:rPr>
              <a:t>分</a:t>
            </a:r>
            <a:r>
              <a:rPr sz="4500">
                <a:solidFill>
                  <a:srgbClr val="982900"/>
                </a:solidFill>
                <a:latin typeface="SimSun"/>
                <a:cs typeface="SimSun"/>
              </a:rPr>
              <a:t>类</a:t>
            </a:r>
            <a:r>
              <a:rPr sz="4500">
                <a:solidFill>
                  <a:srgbClr val="982900"/>
                </a:solidFill>
                <a:latin typeface="RJQGDW+MS-UIGothic"/>
                <a:cs typeface="RJQGDW+MS-UIGothic"/>
              </a:rPr>
              <a:t>系</a:t>
            </a:r>
            <a:r>
              <a:rPr sz="4500">
                <a:solidFill>
                  <a:srgbClr val="982900"/>
                </a:solidFill>
                <a:latin typeface="SimSun"/>
                <a:cs typeface="SimSun"/>
              </a:rPr>
              <a:t>统</a:t>
            </a:r>
            <a:r>
              <a:rPr sz="4500">
                <a:solidFill>
                  <a:srgbClr val="982900"/>
                </a:solidFill>
                <a:latin typeface="RJQGDW+MS-UIGothic"/>
                <a:cs typeface="RJQGDW+MS-UIGothic"/>
              </a:rPr>
              <a:t>介</a:t>
            </a:r>
            <a:r>
              <a:rPr sz="4500">
                <a:solidFill>
                  <a:srgbClr val="982900"/>
                </a:solidFill>
                <a:latin typeface="SimSun"/>
                <a:cs typeface="SimSun"/>
              </a:rPr>
              <a:t>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925243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TPNNSK+INFPUK+MicrosoftYaHei-Bold"/>
                <a:cs typeface="TPNNSK+INFPUK+MicrosoftYaHei-Bold"/>
              </a:rPr>
              <a:t>TI-RADS</a:t>
            </a:r>
            <a:r>
              <a:rPr sz="3000">
                <a:solidFill>
                  <a:srgbClr val="EB554D"/>
                </a:solidFill>
                <a:latin typeface="RJQGDW+MS-UIGothic"/>
                <a:cs typeface="RJQGDW+MS-UIGothic"/>
              </a:rPr>
              <a:t>分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类</a:t>
            </a:r>
            <a:r>
              <a:rPr sz="3000">
                <a:solidFill>
                  <a:srgbClr val="EB554D"/>
                </a:solidFill>
                <a:latin typeface="RJQGDW+MS-UIGothic"/>
                <a:cs typeface="RJQGDW+MS-UIGothic"/>
              </a:rPr>
              <a:t>系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EB554D"/>
                </a:solidFill>
                <a:latin typeface="RJQGDW+MS-UIGothic"/>
                <a:cs typeface="RJQGDW+MS-UIGothic"/>
              </a:rPr>
              <a:t>的定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29262"/>
            <a:ext cx="5003646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QWGPDD+SADGNG+MicrosoftYaHei"/>
                <a:cs typeface="QWGPDD+SADGNG+MicrosoftYaHei"/>
              </a:rPr>
              <a:t>TI-RADS</a:t>
            </a:r>
            <a:r>
              <a:rPr sz="1350">
                <a:solidFill>
                  <a:srgbClr val="000000"/>
                </a:solidFill>
                <a:latin typeface="RJQGDW+MS-UIGothic"/>
                <a:cs typeface="RJQGDW+MS-UIGothic"/>
              </a:rPr>
              <a:t>是甲状腺影像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报</a:t>
            </a:r>
            <a:r>
              <a:rPr sz="1350">
                <a:solidFill>
                  <a:srgbClr val="000000"/>
                </a:solidFill>
                <a:latin typeface="RJQGDW+MS-UIGothic"/>
                <a:cs typeface="RJQGDW+MS-UIGothic"/>
              </a:rPr>
              <a:t>告和数据系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00000"/>
                </a:solidFill>
                <a:latin typeface="RJQGDW+MS-UIGothic"/>
                <a:cs typeface="RJQGDW+MS-UIGothic"/>
              </a:rPr>
              <a:t>（</a:t>
            </a:r>
            <a:r>
              <a:rPr sz="1350">
                <a:solidFill>
                  <a:srgbClr val="000000"/>
                </a:solidFill>
                <a:latin typeface="QWGPDD+SADGNG+MicrosoftYaHei"/>
                <a:cs typeface="QWGPDD+SADGNG+MicrosoftYaHei"/>
              </a:rPr>
              <a:t>Thyroid Imaging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QWGPDD+SADGNG+MicrosoftYaHei"/>
                <a:cs typeface="QWGPDD+SADGNG+MicrosoftYaHei"/>
              </a:rPr>
              <a:t>Reporting and Data System</a:t>
            </a:r>
            <a:r>
              <a:rPr sz="1350">
                <a:solidFill>
                  <a:srgbClr val="000000"/>
                </a:solidFill>
                <a:latin typeface="RJQGDW+MS-UIGothic"/>
                <a:cs typeface="RJQGDW+MS-UIGothic"/>
              </a:rPr>
              <a:t>）的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缩</a:t>
            </a:r>
            <a:r>
              <a:rPr sz="1350">
                <a:solidFill>
                  <a:srgbClr val="000000"/>
                </a:solidFill>
                <a:latin typeface="RJQGDW+MS-UIGothic"/>
                <a:cs typeface="RJQGDW+MS-UIGothic"/>
              </a:rPr>
              <a:t>写，是一种用于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350">
                <a:solidFill>
                  <a:srgbClr val="000000"/>
                </a:solidFill>
                <a:latin typeface="RJQGDW+MS-UIGothic"/>
                <a:cs typeface="RJQGDW+MS-UIGothic"/>
              </a:rPr>
              <a:t>估甲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RJQGDW+MS-UIGothic"/>
                <a:cs typeface="RJQGDW+MS-UIGothic"/>
              </a:rPr>
              <a:t>状腺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结节</a:t>
            </a:r>
            <a:r>
              <a:rPr sz="1350">
                <a:solidFill>
                  <a:srgbClr val="000000"/>
                </a:solidFill>
                <a:latin typeface="RJQGDW+MS-UIGothic"/>
                <a:cs typeface="RJQGDW+MS-UIGothic"/>
              </a:rPr>
              <a:t>良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恶</a:t>
            </a:r>
            <a:r>
              <a:rPr sz="1350">
                <a:solidFill>
                  <a:srgbClr val="000000"/>
                </a:solidFill>
                <a:latin typeface="RJQGDW+MS-UIGothic"/>
                <a:cs typeface="RJQGDW+MS-UIGothic"/>
              </a:rPr>
              <a:t>性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000000"/>
                </a:solidFill>
                <a:latin typeface="RJQGDW+MS-UIGothic"/>
                <a:cs typeface="RJQGDW+MS-UIGothic"/>
              </a:rPr>
              <a:t>的分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1350">
                <a:solidFill>
                  <a:srgbClr val="000000"/>
                </a:solidFill>
                <a:latin typeface="RJQGDW+MS-UIGothic"/>
                <a:cs typeface="RJQGDW+MS-UIGothic"/>
              </a:rPr>
              <a:t>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00000"/>
                </a:solidFill>
                <a:latin typeface="RJQGDW+MS-UIGothic"/>
                <a:cs typeface="RJQGDW+MS-UIGothic"/>
              </a:rPr>
              <a:t>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3924788"/>
            <a:ext cx="5060119" cy="737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RJQGDW+MS-UIGothic"/>
                <a:cs typeface="RJQGDW+MS-UIGothic"/>
              </a:rPr>
              <a:t>它根据超声征象将甲状腺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结节</a:t>
            </a:r>
            <a:r>
              <a:rPr sz="1350">
                <a:solidFill>
                  <a:srgbClr val="000000"/>
                </a:solidFill>
                <a:latin typeface="RJQGDW+MS-UIGothic"/>
                <a:cs typeface="RJQGDW+MS-UIGothic"/>
              </a:rPr>
              <a:t>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RJQGDW+MS-UIGothic"/>
                <a:cs typeface="RJQGDW+MS-UIGothic"/>
              </a:rPr>
              <a:t>不同的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类别</a:t>
            </a:r>
            <a:r>
              <a:rPr sz="1350">
                <a:solidFill>
                  <a:srgbClr val="000000"/>
                </a:solidFill>
                <a:latin typeface="RJQGDW+MS-UIGothic"/>
                <a:cs typeface="RJQGDW+MS-UIGothic"/>
              </a:rPr>
              <a:t>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为临</a:t>
            </a:r>
            <a:r>
              <a:rPr sz="1350">
                <a:solidFill>
                  <a:srgbClr val="000000"/>
                </a:solidFill>
                <a:latin typeface="RJQGDW+MS-UIGothic"/>
                <a:cs typeface="RJQGDW+MS-UIGothic"/>
              </a:rPr>
              <a:t>床医生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RJQGDW+MS-UIGothic"/>
                <a:cs typeface="RJQGDW+MS-UIGothic"/>
              </a:rPr>
              <a:t>提供指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000000"/>
                </a:solidFill>
                <a:latin typeface="RJQGDW+MS-UIGothic"/>
                <a:cs typeface="RJQGDW+MS-UIGothic"/>
              </a:rPr>
              <a:t>，以决定最佳的治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000000"/>
                </a:solidFill>
                <a:latin typeface="RJQGDW+MS-UIGothic"/>
                <a:cs typeface="RJQGDW+MS-UIGothic"/>
              </a:rPr>
              <a:t>方案。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6239693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TPNNSK+INFPUK+MicrosoftYaHei-Bold"/>
                <a:cs typeface="TPNNSK+INFPUK+MicrosoftYaHei-Bold"/>
              </a:rPr>
              <a:t>TI-RADS</a:t>
            </a:r>
            <a:r>
              <a:rPr sz="3000">
                <a:solidFill>
                  <a:srgbClr val="EB554D"/>
                </a:solidFill>
                <a:latin typeface="RJQGDW+MS-UIGothic"/>
                <a:cs typeface="RJQGDW+MS-UIGothic"/>
              </a:rPr>
              <a:t>分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类</a:t>
            </a:r>
            <a:r>
              <a:rPr sz="3000">
                <a:solidFill>
                  <a:srgbClr val="EB554D"/>
                </a:solidFill>
                <a:latin typeface="RJQGDW+MS-UIGothic"/>
                <a:cs typeface="RJQGDW+MS-UIGothic"/>
              </a:rPr>
              <a:t>系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EB554D"/>
                </a:solidFill>
                <a:latin typeface="RJQGDW+MS-UIGothic"/>
                <a:cs typeface="RJQGDW+MS-UIGothic"/>
              </a:rPr>
              <a:t>的目的和意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98234" y="1770379"/>
            <a:ext cx="3984243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EB554D"/>
                </a:solidFill>
                <a:latin typeface="RJQGDW+MS-UIGothic"/>
                <a:cs typeface="RJQGDW+MS-UIGothic"/>
              </a:rPr>
              <a:t>提高甲状腺</a:t>
            </a:r>
            <a:r>
              <a:rPr sz="1600">
                <a:solidFill>
                  <a:srgbClr val="EB554D"/>
                </a:solidFill>
                <a:latin typeface="SimSun"/>
                <a:cs typeface="SimSun"/>
              </a:rPr>
              <a:t>结节诊</a:t>
            </a:r>
            <a:r>
              <a:rPr sz="1600">
                <a:solidFill>
                  <a:srgbClr val="EB554D"/>
                </a:solidFill>
                <a:latin typeface="RJQGDW+MS-UIGothic"/>
                <a:cs typeface="RJQGDW+MS-UIGothic"/>
              </a:rPr>
              <a:t>断的准确性和一致性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69229" y="2192382"/>
            <a:ext cx="800266" cy="4014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TPNNSK+INFPUK+MicrosoftYaHei-Bold"/>
                <a:cs typeface="TPNNSK+INFPUK+MicrosoftYaHei-Bold"/>
              </a:rPr>
              <a:t>01</a:t>
            </a:r>
          </a:p>
          <a:p>
            <a:pPr marL="0" marR="0">
              <a:lnSpc>
                <a:spcPts val="2396"/>
              </a:lnSpc>
              <a:spcBef>
                <a:spcPts val="10468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TPNNSK+INFPUK+MicrosoftYaHei-Bold"/>
                <a:cs typeface="TPNNSK+INFPUK+MicrosoftYaHei-Bold"/>
              </a:rPr>
              <a:t>02</a:t>
            </a:r>
          </a:p>
          <a:p>
            <a:pPr marL="0" marR="0">
              <a:lnSpc>
                <a:spcPts val="2396"/>
              </a:lnSpc>
              <a:spcBef>
                <a:spcPts val="10503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TPNNSK+INFPUK+MicrosoftYaHei-Bold"/>
                <a:cs typeface="TPNNSK+INFPUK+MicrosoftYaHei-Bold"/>
              </a:rPr>
              <a:t>03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198234" y="2227953"/>
            <a:ext cx="5840359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过标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准化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估和分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，</a:t>
            </a:r>
            <a:r>
              <a:rPr sz="1500">
                <a:solidFill>
                  <a:srgbClr val="000000"/>
                </a:solidFill>
                <a:latin typeface="QWGPDD+SADGNG+MicrosoftYaHei"/>
                <a:cs typeface="QWGPDD+SADGNG+MicrosoftYaHei"/>
              </a:rPr>
              <a:t>TI-RADS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有助于医生更准确地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估甲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状腺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结节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的良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恶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性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，避免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误诊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和漏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诊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198234" y="3420745"/>
            <a:ext cx="1527250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EB554D"/>
                </a:solidFill>
                <a:latin typeface="RJQGDW+MS-UIGothic"/>
                <a:cs typeface="RJQGDW+MS-UIGothic"/>
              </a:rPr>
              <a:t>指</a:t>
            </a:r>
            <a:r>
              <a:rPr sz="1600">
                <a:solidFill>
                  <a:srgbClr val="EB554D"/>
                </a:solidFill>
                <a:latin typeface="SimSun"/>
                <a:cs typeface="SimSun"/>
              </a:rPr>
              <a:t>导临</a:t>
            </a:r>
            <a:r>
              <a:rPr sz="1600">
                <a:solidFill>
                  <a:srgbClr val="EB554D"/>
                </a:solidFill>
                <a:latin typeface="RJQGDW+MS-UIGothic"/>
                <a:cs typeface="RJQGDW+MS-UIGothic"/>
              </a:rPr>
              <a:t>床决策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198234" y="3890383"/>
            <a:ext cx="5840359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QWGPDD+SADGNG+MicrosoftYaHei"/>
                <a:cs typeface="QWGPDD+SADGNG+MicrosoftYaHei"/>
              </a:rPr>
              <a:t>TI-RADS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的分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类结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果可以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医生提供治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议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，帮助医生制定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最佳的治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方案，从而改善患者的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预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后和生活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量。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198234" y="5083175"/>
            <a:ext cx="1731061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EB554D"/>
                </a:solidFill>
                <a:latin typeface="RJQGDW+MS-UIGothic"/>
                <a:cs typeface="RJQGDW+MS-UIGothic"/>
              </a:rPr>
              <a:t>促</a:t>
            </a:r>
            <a:r>
              <a:rPr sz="1600">
                <a:solidFill>
                  <a:srgbClr val="EB554D"/>
                </a:solidFill>
                <a:latin typeface="SimSun"/>
                <a:cs typeface="SimSun"/>
              </a:rPr>
              <a:t>进</a:t>
            </a:r>
            <a:r>
              <a:rPr sz="1600">
                <a:solidFill>
                  <a:srgbClr val="EB554D"/>
                </a:solidFill>
                <a:latin typeface="RJQGDW+MS-UIGothic"/>
                <a:cs typeface="RJQGDW+MS-UIGothic"/>
              </a:rPr>
              <a:t>沟通和交流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198234" y="5564878"/>
            <a:ext cx="5840359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QWGPDD+SADGNG+MicrosoftYaHei"/>
                <a:cs typeface="QWGPDD+SADGNG+MicrosoftYaHei"/>
              </a:rPr>
              <a:t>TI-RADS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是一种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准化的分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，有助于医生和患者之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沟通和交流，使患者更好地理解自己的病情和治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方案。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801543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TPNNSK+INFPUK+MicrosoftYaHei-Bold"/>
                <a:cs typeface="TPNNSK+INFPUK+MicrosoftYaHei-Bold"/>
              </a:rPr>
              <a:t>TI-RADS</a:t>
            </a:r>
            <a:r>
              <a:rPr sz="3000">
                <a:solidFill>
                  <a:srgbClr val="EB554D"/>
                </a:solidFill>
                <a:latin typeface="RJQGDW+MS-UIGothic"/>
                <a:cs typeface="RJQGDW+MS-UIGothic"/>
              </a:rPr>
              <a:t>分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类</a:t>
            </a:r>
            <a:r>
              <a:rPr sz="3000">
                <a:solidFill>
                  <a:srgbClr val="EB554D"/>
                </a:solidFill>
                <a:latin typeface="RJQGDW+MS-UIGothic"/>
                <a:cs typeface="RJQGDW+MS-UIGothic"/>
              </a:rPr>
              <a:t>系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EB554D"/>
                </a:solidFill>
                <a:latin typeface="RJQGDW+MS-UIGothic"/>
                <a:cs typeface="RJQGDW+MS-UIGothic"/>
              </a:rPr>
              <a:t>的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应</a:t>
            </a:r>
            <a:r>
              <a:rPr sz="3000">
                <a:solidFill>
                  <a:srgbClr val="EB554D"/>
                </a:solidFill>
                <a:latin typeface="RJQGDW+MS-UIGothic"/>
                <a:cs typeface="RJQGDW+MS-UIGothic"/>
              </a:rPr>
              <a:t>用范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围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72360" y="1482090"/>
            <a:ext cx="3046486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EB554D"/>
                </a:solidFill>
                <a:latin typeface="RJQGDW+MS-UIGothic"/>
                <a:cs typeface="RJQGDW+MS-UIGothic"/>
              </a:rPr>
              <a:t>适用于甲状腺</a:t>
            </a:r>
            <a:r>
              <a:rPr sz="1600">
                <a:solidFill>
                  <a:srgbClr val="EB554D"/>
                </a:solidFill>
                <a:latin typeface="SimSun"/>
                <a:cs typeface="SimSun"/>
              </a:rPr>
              <a:t>结节</a:t>
            </a:r>
            <a:r>
              <a:rPr sz="1600">
                <a:solidFill>
                  <a:srgbClr val="EB554D"/>
                </a:solidFill>
                <a:latin typeface="RJQGDW+MS-UIGothic"/>
                <a:cs typeface="RJQGDW+MS-UIGothic"/>
              </a:rPr>
              <a:t>的超声</a:t>
            </a:r>
            <a:r>
              <a:rPr sz="1600">
                <a:solidFill>
                  <a:srgbClr val="EB554D"/>
                </a:solidFill>
                <a:latin typeface="SimSun"/>
                <a:cs typeface="SimSun"/>
              </a:rPr>
              <a:t>评</a:t>
            </a:r>
            <a:r>
              <a:rPr sz="1600">
                <a:solidFill>
                  <a:srgbClr val="EB554D"/>
                </a:solidFill>
                <a:latin typeface="RJQGDW+MS-UIGothic"/>
                <a:cs typeface="RJQGDW+MS-UIGothic"/>
              </a:rPr>
              <a:t>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02360" y="1898412"/>
            <a:ext cx="1545719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FFFFFF"/>
                </a:solidFill>
                <a:latin typeface="TPNNSK+INFPUK+MicrosoftYaHei-Bold"/>
                <a:cs typeface="TPNNSK+INFPUK+MicrosoftYaHei-Bold"/>
              </a:rPr>
              <a:t>1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72360" y="1939028"/>
            <a:ext cx="474498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QWGPDD+SADGNG+MicrosoftYaHei"/>
                <a:cs typeface="QWGPDD+SADGNG+MicrosoftYaHei"/>
              </a:rPr>
              <a:t>TI-RADS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主要用于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估甲状腺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结节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的良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恶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性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尤其适用于在超声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检查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中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发现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的可疑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结节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72360" y="3160395"/>
            <a:ext cx="2138680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EB554D"/>
                </a:solidFill>
                <a:latin typeface="RJQGDW+MS-UIGothic"/>
                <a:cs typeface="RJQGDW+MS-UIGothic"/>
              </a:rPr>
              <a:t>适用于</a:t>
            </a:r>
            <a:r>
              <a:rPr sz="1600">
                <a:solidFill>
                  <a:srgbClr val="EB554D"/>
                </a:solidFill>
                <a:latin typeface="SimSun"/>
                <a:cs typeface="SimSun"/>
              </a:rPr>
              <a:t>专业</a:t>
            </a:r>
            <a:r>
              <a:rPr sz="1600">
                <a:solidFill>
                  <a:srgbClr val="EB554D"/>
                </a:solidFill>
                <a:latin typeface="RJQGDW+MS-UIGothic"/>
                <a:cs typeface="RJQGDW+MS-UIGothic"/>
              </a:rPr>
              <a:t>医</a:t>
            </a:r>
            <a:r>
              <a:rPr sz="1600">
                <a:solidFill>
                  <a:srgbClr val="EB554D"/>
                </a:solidFill>
                <a:latin typeface="SimSun"/>
                <a:cs typeface="SimSun"/>
              </a:rPr>
              <a:t>疗</a:t>
            </a:r>
            <a:r>
              <a:rPr sz="1600">
                <a:solidFill>
                  <a:srgbClr val="EB554D"/>
                </a:solidFill>
                <a:latin typeface="RJQGDW+MS-UIGothic"/>
                <a:cs typeface="RJQGDW+MS-UIGothic"/>
              </a:rPr>
              <a:t>机构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372360" y="3592568"/>
            <a:ext cx="467245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QWGPDD+SADGNG+MicrosoftYaHei"/>
                <a:cs typeface="QWGPDD+SADGNG+MicrosoftYaHei"/>
              </a:rPr>
              <a:t>TI-RADS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主要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用于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专业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的医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机构和医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机构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中的超声科医生，以确保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诊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断的一致性和准确性。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02360" y="3616087"/>
            <a:ext cx="1545719" cy="3634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FFFFFF"/>
                </a:solidFill>
                <a:latin typeface="TPNNSK+INFPUK+MicrosoftYaHei-Bold"/>
                <a:cs typeface="TPNNSK+INFPUK+MicrosoftYaHei-Bold"/>
              </a:rPr>
              <a:t>2</a:t>
            </a:r>
          </a:p>
          <a:p>
            <a:pPr marL="0" marR="0">
              <a:lnSpc>
                <a:spcPts val="5991"/>
              </a:lnSpc>
              <a:spcBef>
                <a:spcPts val="8013"/>
              </a:spcBef>
              <a:spcAft>
                <a:spcPct val="0"/>
              </a:spcAft>
            </a:pPr>
            <a:r>
              <a:rPr sz="5750">
                <a:solidFill>
                  <a:srgbClr val="FFFFFF"/>
                </a:solidFill>
                <a:latin typeface="TPNNSK+INFPUK+MicrosoftYaHei-Bold"/>
                <a:cs typeface="TPNNSK+INFPUK+MicrosoftYaHei-Bold"/>
              </a:rPr>
              <a:t>3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372360" y="4926329"/>
            <a:ext cx="2138680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EB554D"/>
                </a:solidFill>
                <a:latin typeface="RJQGDW+MS-UIGothic"/>
                <a:cs typeface="RJQGDW+MS-UIGothic"/>
              </a:rPr>
              <a:t>需要</a:t>
            </a:r>
            <a:r>
              <a:rPr sz="1600">
                <a:solidFill>
                  <a:srgbClr val="EB554D"/>
                </a:solidFill>
                <a:latin typeface="SimSun"/>
                <a:cs typeface="SimSun"/>
              </a:rPr>
              <a:t>专业</a:t>
            </a:r>
            <a:r>
              <a:rPr sz="1600">
                <a:solidFill>
                  <a:srgbClr val="EB554D"/>
                </a:solidFill>
                <a:latin typeface="RJQGDW+MS-UIGothic"/>
                <a:cs typeface="RJQGDW+MS-UIGothic"/>
              </a:rPr>
              <a:t>培</a:t>
            </a:r>
            <a:r>
              <a:rPr sz="1600">
                <a:solidFill>
                  <a:srgbClr val="EB554D"/>
                </a:solidFill>
                <a:latin typeface="SimSun"/>
                <a:cs typeface="SimSun"/>
              </a:rPr>
              <a:t>训</a:t>
            </a:r>
            <a:r>
              <a:rPr sz="1600">
                <a:solidFill>
                  <a:srgbClr val="EB554D"/>
                </a:solidFill>
                <a:latin typeface="RJQGDW+MS-UIGothic"/>
                <a:cs typeface="RJQGDW+MS-UIGothic"/>
              </a:rPr>
              <a:t>和</a:t>
            </a:r>
            <a:r>
              <a:rPr sz="1600">
                <a:solidFill>
                  <a:srgbClr val="EB554D"/>
                </a:solidFill>
                <a:latin typeface="SimSun"/>
                <a:cs typeface="SimSun"/>
              </a:rPr>
              <a:t>经验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372360" y="5358503"/>
            <a:ext cx="467245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使用</a:t>
            </a:r>
            <a:r>
              <a:rPr sz="1500">
                <a:solidFill>
                  <a:srgbClr val="000000"/>
                </a:solidFill>
                <a:latin typeface="QWGPDD+SADGNG+MicrosoftYaHei"/>
                <a:cs typeface="QWGPDD+SADGNG+MicrosoftYaHei"/>
              </a:rPr>
              <a:t>TI-RADS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需要医生具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备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一定的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专业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培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训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经验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，以确保准确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估和分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甲状腺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结节</a:t>
            </a:r>
            <a:r>
              <a:rPr sz="1500">
                <a:solidFill>
                  <a:srgbClr val="000000"/>
                </a:solidFill>
                <a:latin typeface="RJQGDW+MS-UIGothic"/>
                <a:cs typeface="RJQGDW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31289" y="1893661"/>
            <a:ext cx="2915989" cy="27117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CB3600"/>
                </a:solidFill>
                <a:latin typeface="TPNNSK+INFPUK+MicrosoftYaHei-Bold"/>
                <a:cs typeface="TPNNSK+INFPUK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56689" y="3374366"/>
            <a:ext cx="8702316" cy="14650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88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982900"/>
                </a:solidFill>
                <a:latin typeface="TPNNSK+INFPUK+MicrosoftYaHei-Bold"/>
                <a:cs typeface="TPNNSK+INFPUK+MicrosoftYaHei-Bold"/>
              </a:rPr>
              <a:t>TI-RADS</a:t>
            </a:r>
            <a:r>
              <a:rPr sz="4500">
                <a:solidFill>
                  <a:srgbClr val="982900"/>
                </a:solidFill>
                <a:latin typeface="RJQGDW+MS-UIGothic"/>
                <a:cs typeface="RJQGDW+MS-UIGothic"/>
              </a:rPr>
              <a:t>分</a:t>
            </a:r>
            <a:r>
              <a:rPr sz="4500">
                <a:solidFill>
                  <a:srgbClr val="982900"/>
                </a:solidFill>
                <a:latin typeface="SimSun"/>
                <a:cs typeface="SimSun"/>
              </a:rPr>
              <a:t>类标</a:t>
            </a:r>
            <a:r>
              <a:rPr sz="4500">
                <a:solidFill>
                  <a:srgbClr val="982900"/>
                </a:solidFill>
                <a:latin typeface="RJQGDW+MS-UIGothic"/>
                <a:cs typeface="RJQGDW+MS-UIGothic"/>
              </a:rPr>
              <a:t>准及</a:t>
            </a:r>
            <a:r>
              <a:rPr sz="4500">
                <a:solidFill>
                  <a:srgbClr val="982900"/>
                </a:solidFill>
                <a:latin typeface="SimSun"/>
                <a:cs typeface="SimSun"/>
              </a:rPr>
              <a:t>护</a:t>
            </a:r>
            <a:r>
              <a:rPr sz="4500">
                <a:solidFill>
                  <a:srgbClr val="982900"/>
                </a:solidFill>
                <a:latin typeface="RJQGDW+MS-UIGothic"/>
                <a:cs typeface="RJQGDW+MS-UIGothic"/>
              </a:rPr>
              <a:t>理措施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452480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TPNNSK+INFPUK+MicrosoftYaHei-Bold"/>
                <a:cs typeface="TPNNSK+INFPUK+MicrosoftYaHei-Bold"/>
              </a:rPr>
              <a:t>TI-RADS</a:t>
            </a:r>
            <a:r>
              <a:rPr sz="3000" spc="139">
                <a:solidFill>
                  <a:srgbClr val="EB554D"/>
                </a:solidFill>
                <a:latin typeface="TPNNSK+INFPUK+MicrosoftYaHei-Bold"/>
                <a:cs typeface="TPNNSK+INFPUK+MicrosoftYaHei-Bold"/>
              </a:rPr>
              <a:t> </a:t>
            </a:r>
            <a:r>
              <a:rPr sz="3000">
                <a:solidFill>
                  <a:srgbClr val="EB554D"/>
                </a:solidFill>
                <a:latin typeface="TPNNSK+INFPUK+MicrosoftYaHei-Bold"/>
                <a:cs typeface="TPNNSK+INFPUK+MicrosoftYaHei-Bold"/>
              </a:rPr>
              <a:t>1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类护</a:t>
            </a:r>
            <a:r>
              <a:rPr sz="3000">
                <a:solidFill>
                  <a:srgbClr val="EB554D"/>
                </a:solidFill>
                <a:latin typeface="RJQGDW+MS-UIGothic"/>
                <a:cs typeface="RJQGDW+MS-UIGothic"/>
              </a:rPr>
              <a:t>理措施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903979" y="170878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35735"/>
                </a:solidFill>
                <a:latin typeface="RJQGDW+MS-UIGothic"/>
                <a:cs typeface="RJQGDW+MS-UIGothic"/>
              </a:rPr>
              <a:t>健康宣教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178925" y="170878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7185"/>
                </a:solidFill>
                <a:latin typeface="SimSun"/>
                <a:cs typeface="SimSun"/>
              </a:rPr>
              <a:t>饮</a:t>
            </a:r>
            <a:r>
              <a:rPr sz="1550" spc="25">
                <a:solidFill>
                  <a:srgbClr val="FF7185"/>
                </a:solidFill>
                <a:latin typeface="RJQGDW+MS-UIGothic"/>
                <a:cs typeface="RJQGDW+MS-UIGothic"/>
              </a:rPr>
              <a:t>食指</a:t>
            </a:r>
            <a:r>
              <a:rPr sz="1550">
                <a:solidFill>
                  <a:srgbClr val="FF7185"/>
                </a:solidFill>
                <a:latin typeface="SimSun"/>
                <a:cs typeface="SimSun"/>
              </a:rPr>
              <a:t>导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903979" y="2163298"/>
            <a:ext cx="2891276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RJQGDW+MS-UIGothic"/>
                <a:cs typeface="RJQGDW+MS-UIGothic"/>
              </a:rPr>
              <a:t>向患者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讲</a:t>
            </a:r>
            <a:r>
              <a:rPr sz="1350">
                <a:solidFill>
                  <a:srgbClr val="020000"/>
                </a:solidFill>
                <a:latin typeface="RJQGDW+MS-UIGothic"/>
                <a:cs typeface="RJQGDW+MS-UIGothic"/>
              </a:rPr>
              <a:t>解甲状腺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结节</a:t>
            </a:r>
            <a:r>
              <a:rPr sz="1350">
                <a:solidFill>
                  <a:srgbClr val="020000"/>
                </a:solidFill>
                <a:latin typeface="RJQGDW+MS-UIGothic"/>
                <a:cs typeface="RJQGDW+MS-UIGothic"/>
              </a:rPr>
              <a:t>相关知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识</a:t>
            </a:r>
            <a:r>
              <a:rPr sz="1350">
                <a:solidFill>
                  <a:srgbClr val="020000"/>
                </a:solidFill>
                <a:latin typeface="RJQGDW+MS-UIGothic"/>
                <a:cs typeface="RJQGDW+MS-UIGothic"/>
              </a:rPr>
              <a:t>，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233534" y="2163298"/>
            <a:ext cx="2694109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RJQGDW+MS-UIGothic"/>
                <a:cs typeface="RJQGDW+MS-UIGothic"/>
              </a:rPr>
              <a:t>建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议</a:t>
            </a:r>
            <a:r>
              <a:rPr sz="1350">
                <a:solidFill>
                  <a:srgbClr val="020000"/>
                </a:solidFill>
                <a:latin typeface="RJQGDW+MS-UIGothic"/>
                <a:cs typeface="RJQGDW+MS-UIGothic"/>
              </a:rPr>
              <a:t>保持低碘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饮</a:t>
            </a:r>
            <a:r>
              <a:rPr sz="1350">
                <a:solidFill>
                  <a:srgbClr val="020000"/>
                </a:solidFill>
                <a:latin typeface="RJQGDW+MS-UIGothic"/>
                <a:cs typeface="RJQGDW+MS-UIGothic"/>
              </a:rPr>
              <a:t>食，避免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摄</a:t>
            </a:r>
            <a:r>
              <a:rPr sz="1350">
                <a:solidFill>
                  <a:srgbClr val="020000"/>
                </a:solidFill>
                <a:latin typeface="RJQGDW+MS-UIGothic"/>
                <a:cs typeface="RJQGDW+MS-UIGothic"/>
              </a:rPr>
              <a:t>入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过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903979" y="2450953"/>
            <a:ext cx="17426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RJQGDW+MS-UIGothic"/>
                <a:cs typeface="RJQGDW+MS-UIGothic"/>
              </a:rPr>
              <a:t>提高自我保健意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识</a:t>
            </a:r>
            <a:r>
              <a:rPr sz="1350">
                <a:solidFill>
                  <a:srgbClr val="020000"/>
                </a:solidFill>
                <a:latin typeface="RJQGDW+MS-UIGothic"/>
                <a:cs typeface="RJQGDW+MS-UIGothic"/>
              </a:rPr>
              <a:t>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233534" y="2450953"/>
            <a:ext cx="122827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RJQGDW+MS-UIGothic"/>
                <a:cs typeface="RJQGDW+MS-UIGothic"/>
              </a:rPr>
              <a:t>多含碘食物。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660525" y="3680976"/>
            <a:ext cx="833231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FEFE"/>
                </a:solidFill>
                <a:latin typeface="TPNNSK+INFPUK+MicrosoftYaHei-Bold"/>
                <a:cs typeface="TPNNSK+INFPUK+MicrosoftYaHei-Bold"/>
              </a:rPr>
              <a:t>01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345304" y="3680340"/>
            <a:ext cx="833231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FEFE"/>
                </a:solidFill>
                <a:latin typeface="TPNNSK+INFPUK+MicrosoftYaHei-Bold"/>
                <a:cs typeface="TPNNSK+INFPUK+MicrosoftYaHei-Bold"/>
              </a:rPr>
              <a:t>02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030084" y="3680340"/>
            <a:ext cx="833231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FEFE"/>
                </a:solidFill>
                <a:latin typeface="TPNNSK+INFPUK+MicrosoftYaHei-Bold"/>
                <a:cs typeface="TPNNSK+INFPUK+MicrosoftYaHei-Bold"/>
              </a:rPr>
              <a:t>03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9714865" y="3679706"/>
            <a:ext cx="833231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FEFE"/>
                </a:solidFill>
                <a:latin typeface="TPNNSK+INFPUK+MicrosoftYaHei-Bold"/>
                <a:cs typeface="TPNNSK+INFPUK+MicrosoftYaHei-Bold"/>
              </a:rPr>
              <a:t>04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193164" y="429704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RJQGDW+MS-UIGothic"/>
                <a:cs typeface="RJQGDW+MS-UIGothic"/>
              </a:rPr>
              <a:t>定期复</a:t>
            </a:r>
            <a:r>
              <a:rPr sz="1550">
                <a:solidFill>
                  <a:srgbClr val="EB554D"/>
                </a:solidFill>
                <a:latin typeface="SimSun"/>
                <a:cs typeface="SimSun"/>
              </a:rPr>
              <a:t>查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494145" y="429704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CB3600"/>
                </a:solidFill>
                <a:latin typeface="RJQGDW+MS-UIGothic"/>
                <a:cs typeface="RJQGDW+MS-UIGothic"/>
              </a:rPr>
              <a:t>心理</a:t>
            </a:r>
            <a:r>
              <a:rPr sz="1550" spc="25">
                <a:solidFill>
                  <a:srgbClr val="CB3600"/>
                </a:solidFill>
                <a:latin typeface="SimSun"/>
                <a:cs typeface="SimSun"/>
              </a:rPr>
              <a:t>护</a:t>
            </a:r>
            <a:r>
              <a:rPr sz="1550">
                <a:solidFill>
                  <a:srgbClr val="CB3600"/>
                </a:solidFill>
                <a:latin typeface="RJQGDW+MS-UIGothic"/>
                <a:cs typeface="RJQGDW+MS-UIGothic"/>
              </a:rPr>
              <a:t>理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188085" y="4722348"/>
            <a:ext cx="2678801" cy="716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RJQGDW+MS-UIGothic"/>
                <a:cs typeface="RJQGDW+MS-UIGothic"/>
              </a:rPr>
              <a:t>每</a:t>
            </a:r>
            <a:r>
              <a:rPr sz="1350">
                <a:solidFill>
                  <a:srgbClr val="020000"/>
                </a:solidFill>
                <a:latin typeface="QWGPDD+SADGNG+MicrosoftYaHei"/>
                <a:cs typeface="QWGPDD+SADGNG+MicrosoftYaHei"/>
              </a:rPr>
              <a:t>6</a:t>
            </a:r>
            <a:r>
              <a:rPr sz="1350">
                <a:solidFill>
                  <a:srgbClr val="020000"/>
                </a:solidFill>
                <a:latin typeface="RJQGDW+MS-UIGothic"/>
                <a:cs typeface="RJQGDW+MS-UIGothic"/>
              </a:rPr>
              <a:t>个月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20000"/>
                </a:solidFill>
                <a:latin typeface="RJQGDW+MS-UIGothic"/>
                <a:cs typeface="RJQGDW+MS-UIGothic"/>
              </a:rPr>
              <a:t>行一次甲状腺超声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检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查</a:t>
            </a:r>
            <a:r>
              <a:rPr sz="1350">
                <a:solidFill>
                  <a:srgbClr val="020000"/>
                </a:solidFill>
                <a:latin typeface="RJQGDW+MS-UIGothic"/>
                <a:cs typeface="RJQGDW+MS-UIGothic"/>
              </a:rPr>
              <a:t>，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观</a:t>
            </a:r>
            <a:r>
              <a:rPr sz="1350">
                <a:solidFill>
                  <a:srgbClr val="020000"/>
                </a:solidFill>
                <a:latin typeface="RJQGDW+MS-UIGothic"/>
                <a:cs typeface="RJQGDW+MS-UIGothic"/>
              </a:rPr>
              <a:t>察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结节变</a:t>
            </a:r>
            <a:r>
              <a:rPr sz="1350">
                <a:solidFill>
                  <a:srgbClr val="020000"/>
                </a:solidFill>
                <a:latin typeface="RJQGDW+MS-UIGothic"/>
                <a:cs typeface="RJQGDW+MS-UIGothic"/>
              </a:rPr>
              <a:t>化情况。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6525894" y="4722348"/>
            <a:ext cx="2694109" cy="716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RJQGDW+MS-UIGothic"/>
                <a:cs typeface="RJQGDW+MS-UIGothic"/>
              </a:rPr>
              <a:t>关注患者情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绪变</a:t>
            </a:r>
            <a:r>
              <a:rPr sz="1350">
                <a:solidFill>
                  <a:srgbClr val="020000"/>
                </a:solidFill>
                <a:latin typeface="RJQGDW+MS-UIGothic"/>
                <a:cs typeface="RJQGDW+MS-UIGothic"/>
              </a:rPr>
              <a:t>化，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给</a:t>
            </a:r>
            <a:r>
              <a:rPr sz="1350">
                <a:solidFill>
                  <a:srgbClr val="020000"/>
                </a:solidFill>
                <a:latin typeface="RJQGDW+MS-UIGothic"/>
                <a:cs typeface="RJQGDW+MS-UIGothic"/>
              </a:rPr>
              <a:t>予必要的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RJQGDW+MS-UIGothic"/>
                <a:cs typeface="RJQGDW+MS-UIGothic"/>
              </a:rPr>
              <a:t>心理支持和疏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020000"/>
                </a:solidFill>
                <a:latin typeface="RJQGDW+MS-UIGothic"/>
                <a:cs typeface="RJQGDW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https://d.book118.com/297012011010006036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2">
      <vt:lpstr>Arial</vt:lpstr>
      <vt:lpstr>Calibri</vt:lpstr>
      <vt:lpstr>RJQGDW+MS-UIGothic</vt:lpstr>
      <vt:lpstr>TPNNSK+INFPUK+MicrosoftYaHei-Bold</vt:lpstr>
      <vt:lpstr>SimSun</vt:lpstr>
      <vt:lpstr>TMRRTC+LQEWHE+ArialMT</vt:lpstr>
      <vt:lpstr>Times New Roman</vt:lpstr>
      <vt:lpstr>QWGPDD+SADGNG+MicrosoftYaHei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2024-09-10T19:13:20.275</cp:lastPrinted>
  <dcterms:created xsi:type="dcterms:W3CDTF">2024-09-10T11:13:20Z</dcterms:created>
  <dcterms:modified xsi:type="dcterms:W3CDTF">2024-09-10T11:13:21Z</dcterms:modified>
</cp:coreProperties>
</file>