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27CB294-C297-4210-8687-91AAE5D9D23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C195D25-0B20-4072-A498-C66DAD6629E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4583BDC5-3275-4BEE-819F-57DEF1C3364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E87D6C9-209F-4E23-B159-8C30886FA3E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3C88709-1B37-4548-94E7-D1C8EB9C850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D51E900E-5A8F-4A0E-954A-3E3E192EFF1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8FEC7A96-1984-438E-B9D1-B87C804681AA}"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6A4D24D-DC87-4311-A064-D07F6F30927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FFC38EC-8385-4113-A72B-53D3252629B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356D0FA-1D71-46ED-BCB4-58F2652FBDE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1E4F23-C1DA-4FA6-A8EB-8A7F1AA57C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png" /><Relationship Id="rId3" Type="http://schemas.openxmlformats.org/officeDocument/2006/relationships/image" Target="../media/image10.png" /><Relationship Id="rId4" Type="http://schemas.openxmlformats.org/officeDocument/2006/relationships/image" Target="../media/image11.png" /><Relationship Id="rId5" Type="http://schemas.openxmlformats.org/officeDocument/2006/relationships/image" Target="../media/image12.png" /><Relationship Id="rId6"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297013062106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92262" y="795338"/>
            <a:ext cx="5016500" cy="4945062"/>
          </a:xfrm>
          <a:prstGeom prst="rect">
            <a:avLst/>
          </a:prstGeom>
        </p:spPr>
      </p:pic>
      <p:sp>
        <p:nvSpPr>
          <p:cNvPr id="3" name="AutoShape 3"/>
          <p:cNvSpPr/>
          <p:nvPr/>
        </p:nvSpPr>
        <p:spPr>
          <a:xfrm>
            <a:off x="-474588" y="128588"/>
            <a:ext cx="5299075" cy="425767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860351" y="60325"/>
            <a:ext cx="6002338" cy="4419600"/>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80963" y="144463"/>
            <a:ext cx="5773737" cy="4275137"/>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06338" y="209550"/>
            <a:ext cx="5546725" cy="4152900"/>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28538" y="271463"/>
            <a:ext cx="5319712" cy="4029075"/>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53913" y="334963"/>
            <a:ext cx="5092700" cy="3905250"/>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0712" y="400050"/>
            <a:ext cx="4868862" cy="3783013"/>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00099" y="461963"/>
            <a:ext cx="4637088" cy="3660775"/>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74724" y="527050"/>
            <a:ext cx="4413250" cy="3538538"/>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49349" y="587375"/>
            <a:ext cx="4189413" cy="34178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3974" y="647700"/>
            <a:ext cx="3962400" cy="3300413"/>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893837" y="704850"/>
            <a:ext cx="3744912" cy="3186113"/>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063699" y="765175"/>
            <a:ext cx="3521075" cy="306546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235149" y="822325"/>
            <a:ext cx="3302000" cy="2955925"/>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385962" y="1095375"/>
            <a:ext cx="2995612" cy="2514600"/>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46" y="7049"/>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514549" y="1155700"/>
            <a:ext cx="2835275" cy="2395538"/>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248" y="6961"/>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641548" y="1219200"/>
            <a:ext cx="2674938" cy="2276475"/>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424" y="6583"/>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1770137" y="1284288"/>
            <a:ext cx="2513012" cy="215741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5"/>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1893962" y="1343025"/>
            <a:ext cx="2357437" cy="2043113"/>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12" y="5772"/>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2017787" y="1403350"/>
            <a:ext cx="2205037" cy="1927225"/>
          </a:xfrm>
          <a:custGeom>
            <a:rect l="l" t="t" r="r" b="b"/>
            <a:pathLst>
              <a:path w="9614" h="8246">
                <a:moveTo>
                  <a:pt x="7489" y="830"/>
                </a:moveTo>
                <a:cubicBezTo>
                  <a:pt x="8799" y="1905"/>
                  <a:pt x="9560" y="2633"/>
                  <a:pt x="9613" y="4054"/>
                </a:cubicBezTo>
                <a:cubicBezTo>
                  <a:pt x="9666" y="5492"/>
                  <a:pt x="8516" y="6255"/>
                  <a:pt x="7613" y="7208"/>
                </a:cubicBezTo>
                <a:cubicBezTo>
                  <a:pt x="6055" y="8820"/>
                  <a:pt x="2976" y="8421"/>
                  <a:pt x="2551" y="6931"/>
                </a:cubicBezTo>
                <a:cubicBezTo>
                  <a:pt x="2197" y="5683"/>
                  <a:pt x="899" y="5406"/>
                  <a:pt x="285" y="4141"/>
                </a:cubicBezTo>
                <a:cubicBezTo>
                  <a:pt x="250" y="4089"/>
                  <a:pt x="179" y="4002"/>
                  <a:pt x="162" y="3933"/>
                </a:cubicBezTo>
                <a:cubicBezTo>
                  <a:pt x="2" y="3499"/>
                  <a:pt x="-334" y="2512"/>
                  <a:pt x="958" y="1610"/>
                </a:cubicBezTo>
                <a:cubicBezTo>
                  <a:pt x="1294" y="1021"/>
                  <a:pt x="5064" y="-1180"/>
                  <a:pt x="7489" y="830"/>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2143199" y="1462088"/>
            <a:ext cx="2052638" cy="1819275"/>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1010" y="4991"/>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2265437" y="1516063"/>
            <a:ext cx="1908175" cy="1712912"/>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49" y="4360"/>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2278137" y="1244600"/>
            <a:ext cx="2103437" cy="2095500"/>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rgbClr val="000000">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4537149" y="4105149"/>
            <a:ext cx="2384286"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endParaRPr lang="en-US" sz="2025">
              <a:solidFill>
                <a:srgbClr val="000000">
                  <a:alpha val="100000"/>
                </a:srgbClr>
              </a:solidFill>
              <a:latin typeface="Microsoft Yahei"/>
              <a:ea typeface="Microsoft Yahei"/>
              <a:cs typeface="Microsoft Yahei"/>
            </a:endParaRPr>
          </a:p>
        </p:txBody>
      </p:sp>
      <p:sp>
        <p:nvSpPr>
          <p:cNvPr id="28" name="TextBox 28"/>
          <p:cNvSpPr txBox="1"/>
          <p:nvPr/>
        </p:nvSpPr>
        <p:spPr>
          <a:xfrm>
            <a:off x="4537149" y="4568953"/>
            <a:ext cx="2815431" cy="4819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2025">
                <a:solidFill>
                  <a:schemeClr val="lt2">
                    <a:lumMod val="50000"/>
                    <a:alpha val="100000"/>
                  </a:schemeClr>
                </a:solidFill>
                <a:latin typeface="Microsoft Yahei"/>
                <a:ea typeface="Microsoft Yahei"/>
                <a:cs typeface="Microsoft Yahei"/>
              </a:rPr>
              <a:t>2024-02-02</a:t>
            </a:r>
          </a:p>
        </p:txBody>
      </p:sp>
      <p:sp>
        <p:nvSpPr>
          <p:cNvPr id="29" name="TextBox 29"/>
          <p:cNvSpPr txBox="1"/>
          <p:nvPr/>
        </p:nvSpPr>
        <p:spPr>
          <a:xfrm>
            <a:off x="4537149" y="2480589"/>
            <a:ext cx="4758620" cy="1574560"/>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050" b="1">
                <a:solidFill>
                  <a:srgbClr val="020000">
                    <a:alpha val="100000"/>
                  </a:srgbClr>
                </a:solidFill>
                <a:latin typeface="Microsoft Yahei"/>
                <a:ea typeface="Microsoft Yahei"/>
                <a:cs typeface="Microsoft Yahei"/>
              </a:rPr>
              <a:t>电子商务物流管理电子商务环境下的采购与库存管理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806" y="-3306794"/>
            <a:ext cx="12363450" cy="9556718"/>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68307" y="-3457575"/>
            <a:ext cx="14004892" cy="9920288"/>
          </a:xfrm>
          <a:custGeom>
            <a:rect l="l" t="t" r="r" b="b"/>
            <a:pathLst>
              <a:path w="1478" h="1090">
                <a:moveTo>
                  <a:pt x="410" y="1046"/>
                </a:moveTo>
                <a:cubicBezTo>
                  <a:pt x="410" y="1046"/>
                  <a:pt x="0" y="1016"/>
                  <a:pt x="118" y="624"/>
                </a:cubicBezTo>
                <a:cubicBezTo>
                  <a:pt x="236" y="232"/>
                  <a:pt x="482" y="0"/>
                  <a:pt x="754" y="20"/>
                </a:cubicBezTo>
                <a:cubicBezTo>
                  <a:pt x="1026" y="40"/>
                  <a:pt x="1270" y="144"/>
                  <a:pt x="1374" y="502"/>
                </a:cubicBezTo>
                <a:cubicBezTo>
                  <a:pt x="1478" y="860"/>
                  <a:pt x="1264" y="1002"/>
                  <a:pt x="982" y="1046"/>
                </a:cubicBezTo>
                <a:cubicBezTo>
                  <a:pt x="700" y="1090"/>
                  <a:pt x="410" y="1046"/>
                  <a:pt x="410" y="1046"/>
                </a:cubicBezTo>
                <a:close/>
              </a:path>
            </a:pathLst>
          </a:custGeom>
          <a:noFill/>
          <a:ln w="3572">
            <a:solidFill>
              <a:srgbClr val="EAEAE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50793" y="-3268694"/>
            <a:ext cx="13471492" cy="9596438"/>
          </a:xfrm>
          <a:custGeom>
            <a:rect l="l" t="t" r="r" b="b"/>
            <a:pathLst>
              <a:path w="1422" h="1054">
                <a:moveTo>
                  <a:pt x="731" y="19"/>
                </a:moveTo>
                <a:cubicBezTo>
                  <a:pt x="992" y="44"/>
                  <a:pt x="1225" y="142"/>
                  <a:pt x="1323" y="484"/>
                </a:cubicBezTo>
                <a:cubicBezTo>
                  <a:pt x="1422" y="827"/>
                  <a:pt x="1216" y="963"/>
                  <a:pt x="947" y="1008"/>
                </a:cubicBezTo>
                <a:cubicBezTo>
                  <a:pt x="676" y="1054"/>
                  <a:pt x="392" y="1012"/>
                  <a:pt x="391" y="1007"/>
                </a:cubicBezTo>
                <a:cubicBezTo>
                  <a:pt x="389" y="1003"/>
                  <a:pt x="0" y="975"/>
                  <a:pt x="108" y="600"/>
                </a:cubicBezTo>
                <a:cubicBezTo>
                  <a:pt x="110" y="592"/>
                  <a:pt x="112" y="584"/>
                  <a:pt x="115" y="576"/>
                </a:cubicBezTo>
                <a:cubicBezTo>
                  <a:pt x="140" y="493"/>
                  <a:pt x="172" y="417"/>
                  <a:pt x="212" y="349"/>
                </a:cubicBezTo>
                <a:cubicBezTo>
                  <a:pt x="340" y="129"/>
                  <a:pt x="530" y="0"/>
                  <a:pt x="731" y="19"/>
                </a:cubicBezTo>
                <a:close/>
              </a:path>
            </a:pathLst>
          </a:custGeom>
          <a:noFill/>
          <a:ln w="3572">
            <a:solidFill>
              <a:srgbClr val="E8E8E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660368" y="-3125819"/>
            <a:ext cx="12942855" cy="9321832"/>
          </a:xfrm>
          <a:custGeom>
            <a:rect l="l" t="t" r="r" b="b"/>
            <a:pathLst>
              <a:path w="1366" h="1024">
                <a:moveTo>
                  <a:pt x="709" y="23"/>
                </a:moveTo>
                <a:cubicBezTo>
                  <a:pt x="959" y="52"/>
                  <a:pt x="1181" y="145"/>
                  <a:pt x="1273" y="472"/>
                </a:cubicBezTo>
                <a:cubicBezTo>
                  <a:pt x="1366" y="799"/>
                  <a:pt x="1169" y="929"/>
                  <a:pt x="912" y="976"/>
                </a:cubicBezTo>
                <a:cubicBezTo>
                  <a:pt x="653" y="1024"/>
                  <a:pt x="375" y="984"/>
                  <a:pt x="372" y="974"/>
                </a:cubicBezTo>
                <a:cubicBezTo>
                  <a:pt x="370" y="966"/>
                  <a:pt x="0" y="939"/>
                  <a:pt x="98" y="581"/>
                </a:cubicBezTo>
                <a:cubicBezTo>
                  <a:pt x="101" y="573"/>
                  <a:pt x="102" y="565"/>
                  <a:pt x="104" y="558"/>
                </a:cubicBezTo>
                <a:cubicBezTo>
                  <a:pt x="128" y="478"/>
                  <a:pt x="158" y="404"/>
                  <a:pt x="199" y="336"/>
                </a:cubicBezTo>
                <a:cubicBezTo>
                  <a:pt x="323" y="128"/>
                  <a:pt x="512" y="0"/>
                  <a:pt x="709" y="23"/>
                </a:cubicBezTo>
                <a:close/>
              </a:path>
            </a:pathLst>
          </a:custGeom>
          <a:noFill/>
          <a:ln w="3572">
            <a:solidFill>
              <a:srgbClr val="E6E6E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073182" y="-2986087"/>
            <a:ext cx="12411075" cy="9042368"/>
          </a:xfrm>
          <a:custGeom>
            <a:rect l="l" t="t" r="r" b="b"/>
            <a:pathLst>
              <a:path w="1310" h="994">
                <a:moveTo>
                  <a:pt x="686" y="28"/>
                </a:moveTo>
                <a:cubicBezTo>
                  <a:pt x="925" y="62"/>
                  <a:pt x="1135" y="148"/>
                  <a:pt x="1223" y="460"/>
                </a:cubicBezTo>
                <a:cubicBezTo>
                  <a:pt x="1310" y="773"/>
                  <a:pt x="1121" y="895"/>
                  <a:pt x="877" y="944"/>
                </a:cubicBezTo>
                <a:cubicBezTo>
                  <a:pt x="628" y="994"/>
                  <a:pt x="357" y="956"/>
                  <a:pt x="353" y="941"/>
                </a:cubicBezTo>
                <a:cubicBezTo>
                  <a:pt x="349" y="929"/>
                  <a:pt x="0" y="904"/>
                  <a:pt x="88" y="563"/>
                </a:cubicBezTo>
                <a:cubicBezTo>
                  <a:pt x="90" y="556"/>
                  <a:pt x="91" y="548"/>
                  <a:pt x="93" y="540"/>
                </a:cubicBezTo>
                <a:cubicBezTo>
                  <a:pt x="114" y="464"/>
                  <a:pt x="142" y="392"/>
                  <a:pt x="184" y="324"/>
                </a:cubicBezTo>
                <a:cubicBezTo>
                  <a:pt x="305" y="129"/>
                  <a:pt x="493" y="0"/>
                  <a:pt x="686" y="28"/>
                </a:cubicBezTo>
                <a:close/>
              </a:path>
            </a:pathLst>
          </a:custGeom>
          <a:noFill/>
          <a:ln w="3572">
            <a:solidFill>
              <a:srgbClr val="E4E4E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482757" y="-2844832"/>
            <a:ext cx="11882438" cy="8766143"/>
          </a:xfrm>
          <a:custGeom>
            <a:rect l="l" t="t" r="r" b="b"/>
            <a:pathLst>
              <a:path w="1254" h="963">
                <a:moveTo>
                  <a:pt x="664" y="32"/>
                </a:moveTo>
                <a:cubicBezTo>
                  <a:pt x="892" y="70"/>
                  <a:pt x="1091" y="151"/>
                  <a:pt x="1173" y="448"/>
                </a:cubicBezTo>
                <a:cubicBezTo>
                  <a:pt x="1254" y="745"/>
                  <a:pt x="1074" y="861"/>
                  <a:pt x="843" y="911"/>
                </a:cubicBezTo>
                <a:cubicBezTo>
                  <a:pt x="605" y="963"/>
                  <a:pt x="340" y="927"/>
                  <a:pt x="334" y="908"/>
                </a:cubicBezTo>
                <a:cubicBezTo>
                  <a:pt x="330" y="892"/>
                  <a:pt x="0" y="868"/>
                  <a:pt x="79" y="544"/>
                </a:cubicBezTo>
                <a:cubicBezTo>
                  <a:pt x="81" y="537"/>
                  <a:pt x="81" y="529"/>
                  <a:pt x="83" y="522"/>
                </a:cubicBezTo>
                <a:cubicBezTo>
                  <a:pt x="102" y="449"/>
                  <a:pt x="128" y="379"/>
                  <a:pt x="171" y="311"/>
                </a:cubicBezTo>
                <a:cubicBezTo>
                  <a:pt x="288" y="129"/>
                  <a:pt x="475" y="0"/>
                  <a:pt x="664" y="32"/>
                </a:cubicBezTo>
                <a:close/>
              </a:path>
            </a:pathLst>
          </a:custGeom>
          <a:noFill/>
          <a:ln w="3572">
            <a:solidFill>
              <a:srgbClr val="E2E2E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887569" y="-2695575"/>
            <a:ext cx="11360182" cy="8491538"/>
          </a:xfrm>
          <a:custGeom>
            <a:rect l="l" t="t" r="r" b="b"/>
            <a:pathLst>
              <a:path w="1199" h="933">
                <a:moveTo>
                  <a:pt x="642" y="36"/>
                </a:moveTo>
                <a:cubicBezTo>
                  <a:pt x="858" y="78"/>
                  <a:pt x="1047" y="154"/>
                  <a:pt x="1123" y="435"/>
                </a:cubicBezTo>
                <a:cubicBezTo>
                  <a:pt x="1199" y="717"/>
                  <a:pt x="1027" y="827"/>
                  <a:pt x="809" y="879"/>
                </a:cubicBezTo>
                <a:cubicBezTo>
                  <a:pt x="582" y="933"/>
                  <a:pt x="323" y="898"/>
                  <a:pt x="316" y="874"/>
                </a:cubicBezTo>
                <a:cubicBezTo>
                  <a:pt x="310" y="854"/>
                  <a:pt x="0" y="832"/>
                  <a:pt x="70" y="525"/>
                </a:cubicBezTo>
                <a:cubicBezTo>
                  <a:pt x="71" y="518"/>
                  <a:pt x="71" y="511"/>
                  <a:pt x="73" y="504"/>
                </a:cubicBezTo>
                <a:cubicBezTo>
                  <a:pt x="90" y="434"/>
                  <a:pt x="114" y="366"/>
                  <a:pt x="158" y="298"/>
                </a:cubicBezTo>
                <a:cubicBezTo>
                  <a:pt x="270" y="128"/>
                  <a:pt x="456" y="0"/>
                  <a:pt x="642" y="36"/>
                </a:cubicBezTo>
                <a:close/>
              </a:path>
            </a:pathLst>
          </a:custGeom>
          <a:noFill/>
          <a:ln w="3572">
            <a:solidFill>
              <a:srgbClr val="E0DFD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2309813" y="-2559082"/>
            <a:ext cx="10818780" cy="8216932"/>
          </a:xfrm>
          <a:custGeom>
            <a:rect l="l" t="t" r="r" b="b"/>
            <a:pathLst>
              <a:path w="1142" h="903">
                <a:moveTo>
                  <a:pt x="619" y="41"/>
                </a:moveTo>
                <a:cubicBezTo>
                  <a:pt x="824" y="86"/>
                  <a:pt x="1002" y="158"/>
                  <a:pt x="1072" y="424"/>
                </a:cubicBezTo>
                <a:cubicBezTo>
                  <a:pt x="1142" y="690"/>
                  <a:pt x="979" y="794"/>
                  <a:pt x="773" y="847"/>
                </a:cubicBezTo>
                <a:cubicBezTo>
                  <a:pt x="557" y="903"/>
                  <a:pt x="305" y="871"/>
                  <a:pt x="297" y="842"/>
                </a:cubicBezTo>
                <a:cubicBezTo>
                  <a:pt x="290" y="818"/>
                  <a:pt x="0" y="797"/>
                  <a:pt x="59" y="507"/>
                </a:cubicBezTo>
                <a:cubicBezTo>
                  <a:pt x="61" y="501"/>
                  <a:pt x="61" y="493"/>
                  <a:pt x="62" y="486"/>
                </a:cubicBezTo>
                <a:cubicBezTo>
                  <a:pt x="76" y="420"/>
                  <a:pt x="99" y="354"/>
                  <a:pt x="144" y="287"/>
                </a:cubicBezTo>
                <a:cubicBezTo>
                  <a:pt x="251" y="128"/>
                  <a:pt x="437" y="0"/>
                  <a:pt x="619" y="41"/>
                </a:cubicBezTo>
                <a:close/>
              </a:path>
            </a:pathLst>
          </a:custGeom>
          <a:noFill/>
          <a:ln w="3572">
            <a:solidFill>
              <a:srgbClr val="DEDDD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2716244" y="-2409825"/>
            <a:ext cx="10298145" cy="7942231"/>
          </a:xfrm>
          <a:custGeom>
            <a:rect l="l" t="t" r="r" b="b"/>
            <a:pathLst>
              <a:path w="1087" h="873">
                <a:moveTo>
                  <a:pt x="597" y="45"/>
                </a:moveTo>
                <a:cubicBezTo>
                  <a:pt x="791" y="94"/>
                  <a:pt x="958" y="161"/>
                  <a:pt x="1022" y="411"/>
                </a:cubicBezTo>
                <a:cubicBezTo>
                  <a:pt x="1087" y="663"/>
                  <a:pt x="931" y="760"/>
                  <a:pt x="739" y="815"/>
                </a:cubicBezTo>
                <a:cubicBezTo>
                  <a:pt x="534" y="873"/>
                  <a:pt x="287" y="842"/>
                  <a:pt x="278" y="808"/>
                </a:cubicBezTo>
                <a:cubicBezTo>
                  <a:pt x="270" y="781"/>
                  <a:pt x="0" y="760"/>
                  <a:pt x="50" y="488"/>
                </a:cubicBezTo>
                <a:cubicBezTo>
                  <a:pt x="51" y="482"/>
                  <a:pt x="51" y="475"/>
                  <a:pt x="52" y="468"/>
                </a:cubicBezTo>
                <a:cubicBezTo>
                  <a:pt x="64" y="405"/>
                  <a:pt x="84" y="341"/>
                  <a:pt x="131" y="274"/>
                </a:cubicBezTo>
                <a:cubicBezTo>
                  <a:pt x="233" y="127"/>
                  <a:pt x="418" y="0"/>
                  <a:pt x="597" y="45"/>
                </a:cubicBezTo>
                <a:close/>
              </a:path>
            </a:pathLst>
          </a:custGeom>
          <a:noFill/>
          <a:ln w="3572">
            <a:solidFill>
              <a:srgbClr val="DCDBD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3124200" y="-2274856"/>
            <a:ext cx="9774270" cy="7672388"/>
          </a:xfrm>
          <a:custGeom>
            <a:rect l="l" t="t" r="r" b="b"/>
            <a:pathLst>
              <a:path w="1032" h="843">
                <a:moveTo>
                  <a:pt x="575" y="50"/>
                </a:moveTo>
                <a:cubicBezTo>
                  <a:pt x="757" y="102"/>
                  <a:pt x="913" y="165"/>
                  <a:pt x="973" y="400"/>
                </a:cubicBezTo>
                <a:cubicBezTo>
                  <a:pt x="1032" y="636"/>
                  <a:pt x="884" y="728"/>
                  <a:pt x="705" y="783"/>
                </a:cubicBezTo>
                <a:cubicBezTo>
                  <a:pt x="510" y="843"/>
                  <a:pt x="270" y="814"/>
                  <a:pt x="260" y="776"/>
                </a:cubicBezTo>
                <a:cubicBezTo>
                  <a:pt x="251" y="744"/>
                  <a:pt x="0" y="725"/>
                  <a:pt x="41" y="470"/>
                </a:cubicBezTo>
                <a:cubicBezTo>
                  <a:pt x="42" y="464"/>
                  <a:pt x="41" y="457"/>
                  <a:pt x="42" y="451"/>
                </a:cubicBezTo>
                <a:cubicBezTo>
                  <a:pt x="52" y="391"/>
                  <a:pt x="70" y="329"/>
                  <a:pt x="118" y="262"/>
                </a:cubicBezTo>
                <a:cubicBezTo>
                  <a:pt x="214" y="127"/>
                  <a:pt x="400" y="0"/>
                  <a:pt x="575" y="50"/>
                </a:cubicBezTo>
                <a:close/>
              </a:path>
            </a:pathLst>
          </a:custGeom>
          <a:noFill/>
          <a:ln w="3572">
            <a:solidFill>
              <a:srgbClr val="DAD9D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3532156" y="-2141506"/>
            <a:ext cx="9244013" cy="7407307"/>
          </a:xfrm>
          <a:custGeom>
            <a:rect l="l" t="t" r="r" b="b"/>
            <a:pathLst>
              <a:path w="976" h="814">
                <a:moveTo>
                  <a:pt x="553" y="55"/>
                </a:moveTo>
                <a:cubicBezTo>
                  <a:pt x="724" y="109"/>
                  <a:pt x="869" y="168"/>
                  <a:pt x="923" y="388"/>
                </a:cubicBezTo>
                <a:cubicBezTo>
                  <a:pt x="976" y="609"/>
                  <a:pt x="837" y="695"/>
                  <a:pt x="670" y="751"/>
                </a:cubicBezTo>
                <a:cubicBezTo>
                  <a:pt x="487" y="814"/>
                  <a:pt x="253" y="787"/>
                  <a:pt x="241" y="743"/>
                </a:cubicBezTo>
                <a:cubicBezTo>
                  <a:pt x="231" y="708"/>
                  <a:pt x="0" y="689"/>
                  <a:pt x="32" y="452"/>
                </a:cubicBezTo>
                <a:cubicBezTo>
                  <a:pt x="33" y="446"/>
                  <a:pt x="31" y="440"/>
                  <a:pt x="32" y="434"/>
                </a:cubicBezTo>
                <a:cubicBezTo>
                  <a:pt x="40" y="377"/>
                  <a:pt x="56" y="317"/>
                  <a:pt x="104" y="250"/>
                </a:cubicBezTo>
                <a:cubicBezTo>
                  <a:pt x="195" y="127"/>
                  <a:pt x="381" y="0"/>
                  <a:pt x="553" y="55"/>
                </a:cubicBezTo>
                <a:close/>
              </a:path>
            </a:pathLst>
          </a:custGeom>
          <a:noFill/>
          <a:ln w="3572">
            <a:solidFill>
              <a:srgbClr val="D8D7D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3924300" y="-2011394"/>
            <a:ext cx="8737568" cy="7151656"/>
          </a:xfrm>
          <a:custGeom>
            <a:rect l="l" t="t" r="r" b="b"/>
            <a:pathLst>
              <a:path w="922" h="786">
                <a:moveTo>
                  <a:pt x="532" y="60"/>
                </a:moveTo>
                <a:cubicBezTo>
                  <a:pt x="692" y="117"/>
                  <a:pt x="826" y="173"/>
                  <a:pt x="874" y="378"/>
                </a:cubicBezTo>
                <a:cubicBezTo>
                  <a:pt x="922" y="583"/>
                  <a:pt x="791" y="663"/>
                  <a:pt x="637" y="721"/>
                </a:cubicBezTo>
                <a:cubicBezTo>
                  <a:pt x="464" y="786"/>
                  <a:pt x="237" y="760"/>
                  <a:pt x="224" y="712"/>
                </a:cubicBezTo>
                <a:cubicBezTo>
                  <a:pt x="213" y="672"/>
                  <a:pt x="0" y="654"/>
                  <a:pt x="23" y="435"/>
                </a:cubicBezTo>
                <a:cubicBezTo>
                  <a:pt x="24" y="430"/>
                  <a:pt x="22" y="423"/>
                  <a:pt x="23" y="417"/>
                </a:cubicBezTo>
                <a:cubicBezTo>
                  <a:pt x="28" y="365"/>
                  <a:pt x="42" y="306"/>
                  <a:pt x="92" y="239"/>
                </a:cubicBezTo>
                <a:cubicBezTo>
                  <a:pt x="176" y="127"/>
                  <a:pt x="363" y="0"/>
                  <a:pt x="532" y="60"/>
                </a:cubicBezTo>
                <a:close/>
              </a:path>
            </a:pathLst>
          </a:custGeom>
          <a:noFill/>
          <a:ln w="3572">
            <a:solidFill>
              <a:srgbClr val="D6D5D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324350" y="-1878044"/>
            <a:ext cx="8215313" cy="6880193"/>
          </a:xfrm>
          <a:custGeom>
            <a:rect l="l" t="t" r="r" b="b"/>
            <a:pathLst>
              <a:path w="865" h="756">
                <a:moveTo>
                  <a:pt x="511" y="65"/>
                </a:moveTo>
                <a:cubicBezTo>
                  <a:pt x="659" y="124"/>
                  <a:pt x="783" y="177"/>
                  <a:pt x="825" y="366"/>
                </a:cubicBezTo>
                <a:cubicBezTo>
                  <a:pt x="867" y="557"/>
                  <a:pt x="744" y="631"/>
                  <a:pt x="604" y="689"/>
                </a:cubicBezTo>
                <a:cubicBezTo>
                  <a:pt x="441" y="756"/>
                  <a:pt x="221" y="732"/>
                  <a:pt x="206" y="679"/>
                </a:cubicBezTo>
                <a:cubicBezTo>
                  <a:pt x="194" y="636"/>
                  <a:pt x="0" y="618"/>
                  <a:pt x="15" y="417"/>
                </a:cubicBezTo>
                <a:cubicBezTo>
                  <a:pt x="16" y="412"/>
                  <a:pt x="13" y="406"/>
                  <a:pt x="13" y="400"/>
                </a:cubicBezTo>
                <a:cubicBezTo>
                  <a:pt x="17" y="351"/>
                  <a:pt x="29" y="294"/>
                  <a:pt x="80" y="227"/>
                </a:cubicBezTo>
                <a:cubicBezTo>
                  <a:pt x="158" y="127"/>
                  <a:pt x="346" y="0"/>
                  <a:pt x="511" y="65"/>
                </a:cubicBezTo>
                <a:close/>
              </a:path>
            </a:pathLst>
          </a:custGeom>
          <a:noFill/>
          <a:ln w="3572">
            <a:solidFill>
              <a:srgbClr val="D4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724400" y="-1750981"/>
            <a:ext cx="7704106" cy="6635782"/>
          </a:xfrm>
          <a:custGeom>
            <a:rect l="l" t="t" r="r" b="b"/>
            <a:pathLst>
              <a:path w="813" h="729">
                <a:moveTo>
                  <a:pt x="490" y="71"/>
                </a:moveTo>
                <a:cubicBezTo>
                  <a:pt x="627" y="132"/>
                  <a:pt x="740" y="182"/>
                  <a:pt x="776" y="356"/>
                </a:cubicBezTo>
                <a:cubicBezTo>
                  <a:pt x="813" y="531"/>
                  <a:pt x="698" y="600"/>
                  <a:pt x="571" y="659"/>
                </a:cubicBezTo>
                <a:cubicBezTo>
                  <a:pt x="418" y="729"/>
                  <a:pt x="205" y="706"/>
                  <a:pt x="189" y="648"/>
                </a:cubicBezTo>
                <a:cubicBezTo>
                  <a:pt x="176" y="600"/>
                  <a:pt x="0" y="583"/>
                  <a:pt x="7" y="400"/>
                </a:cubicBezTo>
                <a:cubicBezTo>
                  <a:pt x="7" y="395"/>
                  <a:pt x="4" y="389"/>
                  <a:pt x="4" y="384"/>
                </a:cubicBezTo>
                <a:cubicBezTo>
                  <a:pt x="6" y="338"/>
                  <a:pt x="16" y="283"/>
                  <a:pt x="68" y="217"/>
                </a:cubicBezTo>
                <a:cubicBezTo>
                  <a:pt x="139" y="127"/>
                  <a:pt x="328" y="0"/>
                  <a:pt x="490" y="71"/>
                </a:cubicBezTo>
                <a:close/>
              </a:path>
            </a:pathLst>
          </a:custGeom>
          <a:noFill/>
          <a:ln w="3572">
            <a:solidFill>
              <a:srgbClr val="D2D1D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72063" y="-1139857"/>
            <a:ext cx="6991350" cy="5648325"/>
          </a:xfrm>
          <a:custGeom>
            <a:rect l="l" t="t" r="r" b="b"/>
            <a:pathLst>
              <a:path w="9355" h="8854">
                <a:moveTo>
                  <a:pt x="6007" y="341"/>
                </a:moveTo>
                <a:cubicBezTo>
                  <a:pt x="7604" y="1226"/>
                  <a:pt x="8884" y="1911"/>
                  <a:pt x="9290" y="4165"/>
                </a:cubicBezTo>
                <a:cubicBezTo>
                  <a:pt x="9670" y="6447"/>
                  <a:pt x="8327" y="7360"/>
                  <a:pt x="6869" y="8202"/>
                </a:cubicBezTo>
                <a:cubicBezTo>
                  <a:pt x="5069" y="9243"/>
                  <a:pt x="2458" y="8929"/>
                  <a:pt x="2243" y="8030"/>
                </a:cubicBezTo>
                <a:cubicBezTo>
                  <a:pt x="2053" y="7303"/>
                  <a:pt x="94" y="7027"/>
                  <a:pt x="50" y="4707"/>
                </a:cubicBezTo>
                <a:cubicBezTo>
                  <a:pt x="38" y="4650"/>
                  <a:pt x="0" y="4564"/>
                  <a:pt x="0" y="4493"/>
                </a:cubicBezTo>
                <a:cubicBezTo>
                  <a:pt x="0" y="3879"/>
                  <a:pt x="88" y="3123"/>
                  <a:pt x="773" y="2182"/>
                </a:cubicBezTo>
                <a:cubicBezTo>
                  <a:pt x="1584" y="1055"/>
                  <a:pt x="3992" y="-757"/>
                  <a:pt x="6007" y="341"/>
                </a:cubicBezTo>
                <a:close/>
              </a:path>
            </a:pathLst>
          </a:custGeom>
          <a:noFill/>
          <a:ln w="3572">
            <a:solidFill>
              <a:srgbClr val="D0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5376863" y="-1000125"/>
            <a:ext cx="6615113" cy="5380006"/>
          </a:xfrm>
          <a:custGeom>
            <a:rect l="l" t="t" r="r" b="b"/>
            <a:pathLst>
              <a:path w="9484" h="8772">
                <a:moveTo>
                  <a:pt x="6293" y="429"/>
                </a:moveTo>
                <a:cubicBezTo>
                  <a:pt x="7855" y="1349"/>
                  <a:pt x="9092" y="2047"/>
                  <a:pt x="9431" y="4168"/>
                </a:cubicBezTo>
                <a:cubicBezTo>
                  <a:pt x="9771" y="6305"/>
                  <a:pt x="8426" y="7180"/>
                  <a:pt x="7054" y="8055"/>
                </a:cubicBezTo>
                <a:cubicBezTo>
                  <a:pt x="5274" y="9183"/>
                  <a:pt x="2556" y="8871"/>
                  <a:pt x="2298" y="7877"/>
                </a:cubicBezTo>
                <a:cubicBezTo>
                  <a:pt x="2094" y="7047"/>
                  <a:pt x="199" y="6765"/>
                  <a:pt x="70" y="4628"/>
                </a:cubicBezTo>
                <a:cubicBezTo>
                  <a:pt x="56" y="4569"/>
                  <a:pt x="16" y="4480"/>
                  <a:pt x="16" y="4406"/>
                </a:cubicBezTo>
                <a:cubicBezTo>
                  <a:pt x="-12" y="3827"/>
                  <a:pt x="-93" y="2922"/>
                  <a:pt x="804" y="2091"/>
                </a:cubicBezTo>
                <a:cubicBezTo>
                  <a:pt x="1388" y="934"/>
                  <a:pt x="4187" y="-817"/>
                  <a:pt x="6293" y="429"/>
                </a:cubicBezTo>
                <a:close/>
              </a:path>
            </a:pathLst>
          </a:custGeom>
          <a:noFill/>
          <a:ln w="3572">
            <a:solidFill>
              <a:srgbClr val="CECDC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5670518" y="-854107"/>
            <a:ext cx="6238875" cy="5107019"/>
          </a:xfrm>
          <a:custGeom>
            <a:rect l="l" t="t" r="r" b="b"/>
            <a:pathLst>
              <a:path w="9599" h="8661">
                <a:moveTo>
                  <a:pt x="6600" y="507"/>
                </a:moveTo>
                <a:cubicBezTo>
                  <a:pt x="8116" y="1480"/>
                  <a:pt x="9268" y="2159"/>
                  <a:pt x="9559" y="4134"/>
                </a:cubicBezTo>
                <a:cubicBezTo>
                  <a:pt x="9851" y="6140"/>
                  <a:pt x="8524" y="6973"/>
                  <a:pt x="7242" y="7884"/>
                </a:cubicBezTo>
                <a:cubicBezTo>
                  <a:pt x="5478" y="9103"/>
                  <a:pt x="2664" y="8779"/>
                  <a:pt x="2373" y="7668"/>
                </a:cubicBezTo>
                <a:cubicBezTo>
                  <a:pt x="2125" y="6757"/>
                  <a:pt x="349" y="6464"/>
                  <a:pt x="113" y="4520"/>
                </a:cubicBezTo>
                <a:cubicBezTo>
                  <a:pt x="99" y="4458"/>
                  <a:pt x="41" y="4381"/>
                  <a:pt x="41" y="4304"/>
                </a:cubicBezTo>
                <a:cubicBezTo>
                  <a:pt x="-18" y="3748"/>
                  <a:pt x="-149" y="2822"/>
                  <a:pt x="828" y="1973"/>
                </a:cubicBezTo>
                <a:cubicBezTo>
                  <a:pt x="1382" y="955"/>
                  <a:pt x="4385" y="-897"/>
                  <a:pt x="6600" y="507"/>
                </a:cubicBezTo>
                <a:close/>
              </a:path>
            </a:pathLst>
          </a:custGeom>
          <a:noFill/>
          <a:ln w="3572">
            <a:solidFill>
              <a:srgbClr val="CC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5969032" y="-714375"/>
            <a:ext cx="5864257" cy="4845082"/>
          </a:xfrm>
          <a:custGeom>
            <a:rect l="l" t="t" r="r" b="b"/>
            <a:pathLst>
              <a:path w="9595" h="8542">
                <a:moveTo>
                  <a:pt x="6858" y="596"/>
                </a:moveTo>
                <a:cubicBezTo>
                  <a:pt x="8315" y="1607"/>
                  <a:pt x="9354" y="2297"/>
                  <a:pt x="9571" y="4111"/>
                </a:cubicBezTo>
                <a:cubicBezTo>
                  <a:pt x="9788" y="5941"/>
                  <a:pt x="8517" y="6744"/>
                  <a:pt x="7338" y="7675"/>
                </a:cubicBezTo>
                <a:cubicBezTo>
                  <a:pt x="5633" y="9023"/>
                  <a:pt x="2749" y="8686"/>
                  <a:pt x="2408" y="7450"/>
                </a:cubicBezTo>
                <a:cubicBezTo>
                  <a:pt x="2145" y="6423"/>
                  <a:pt x="549" y="6118"/>
                  <a:pt x="160" y="4400"/>
                </a:cubicBezTo>
                <a:cubicBezTo>
                  <a:pt x="129" y="4352"/>
                  <a:pt x="83" y="4256"/>
                  <a:pt x="67" y="4192"/>
                </a:cubicBezTo>
                <a:cubicBezTo>
                  <a:pt x="-10" y="3678"/>
                  <a:pt x="-212" y="2715"/>
                  <a:pt x="858" y="1848"/>
                </a:cubicBezTo>
                <a:cubicBezTo>
                  <a:pt x="1354" y="965"/>
                  <a:pt x="4579" y="-977"/>
                  <a:pt x="6858" y="596"/>
                </a:cubicBezTo>
                <a:close/>
              </a:path>
            </a:pathLst>
          </a:custGeom>
          <a:noFill/>
          <a:ln w="3572">
            <a:solidFill>
              <a:srgbClr val="CAC9C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6261068" y="-577882"/>
            <a:ext cx="5500688" cy="4586288"/>
          </a:xfrm>
          <a:custGeom>
            <a:rect l="l" t="t" r="r" b="b"/>
            <a:pathLst>
              <a:path w="9593" h="8395">
                <a:moveTo>
                  <a:pt x="7151" y="706"/>
                </a:moveTo>
                <a:cubicBezTo>
                  <a:pt x="8523" y="1756"/>
                  <a:pt x="9449" y="2456"/>
                  <a:pt x="9581" y="4073"/>
                </a:cubicBezTo>
                <a:cubicBezTo>
                  <a:pt x="9730" y="5723"/>
                  <a:pt x="8523" y="6506"/>
                  <a:pt x="7466" y="7440"/>
                </a:cubicBezTo>
                <a:cubicBezTo>
                  <a:pt x="5829" y="8923"/>
                  <a:pt x="2854" y="8556"/>
                  <a:pt x="2474" y="7190"/>
                </a:cubicBezTo>
                <a:cubicBezTo>
                  <a:pt x="2160" y="6073"/>
                  <a:pt x="645" y="5921"/>
                  <a:pt x="226" y="4273"/>
                </a:cubicBezTo>
                <a:cubicBezTo>
                  <a:pt x="193" y="4223"/>
                  <a:pt x="127" y="4140"/>
                  <a:pt x="110" y="4073"/>
                </a:cubicBezTo>
                <a:cubicBezTo>
                  <a:pt x="-6" y="3590"/>
                  <a:pt x="-270" y="2606"/>
                  <a:pt x="904" y="1740"/>
                </a:cubicBezTo>
                <a:cubicBezTo>
                  <a:pt x="1317" y="990"/>
                  <a:pt x="4788" y="-1077"/>
                  <a:pt x="7151" y="706"/>
                </a:cubicBezTo>
                <a:close/>
              </a:path>
            </a:pathLst>
          </a:custGeom>
          <a:noFill/>
          <a:ln w="3572">
            <a:solidFill>
              <a:srgbClr val="C8C7C7">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6551581" y="-446056"/>
            <a:ext cx="5145119" cy="4327493"/>
          </a:xfrm>
          <a:custGeom>
            <a:rect l="l" t="t" r="r" b="b"/>
            <a:pathLst>
              <a:path w="10000" h="10000">
                <a:moveTo>
                  <a:pt x="7790" y="1007"/>
                </a:moveTo>
                <a:cubicBezTo>
                  <a:pt x="9152" y="2310"/>
                  <a:pt x="9944" y="3193"/>
                  <a:pt x="9999" y="4916"/>
                </a:cubicBezTo>
                <a:cubicBezTo>
                  <a:pt x="10054" y="6660"/>
                  <a:pt x="8858" y="7585"/>
                  <a:pt x="7919" y="8741"/>
                </a:cubicBezTo>
                <a:cubicBezTo>
                  <a:pt x="6298" y="10696"/>
                  <a:pt x="3095" y="10212"/>
                  <a:pt x="2653" y="8405"/>
                </a:cubicBezTo>
                <a:cubicBezTo>
                  <a:pt x="2285" y="6892"/>
                  <a:pt x="877" y="6611"/>
                  <a:pt x="296" y="5022"/>
                </a:cubicBezTo>
                <a:cubicBezTo>
                  <a:pt x="260" y="4945"/>
                  <a:pt x="186" y="4853"/>
                  <a:pt x="169" y="4770"/>
                </a:cubicBezTo>
                <a:cubicBezTo>
                  <a:pt x="2" y="4243"/>
                  <a:pt x="-347" y="3046"/>
                  <a:pt x="996" y="1952"/>
                </a:cubicBezTo>
                <a:cubicBezTo>
                  <a:pt x="1346" y="1238"/>
                  <a:pt x="5267" y="-1431"/>
                  <a:pt x="7790" y="1007"/>
                </a:cubicBezTo>
                <a:close/>
              </a:path>
            </a:pathLst>
          </a:custGeom>
          <a:noFill/>
          <a:ln w="3572">
            <a:solidFill>
              <a:srgbClr val="C6C5C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6840569" y="-314325"/>
            <a:ext cx="4787932" cy="4083082"/>
          </a:xfrm>
          <a:custGeom>
            <a:rect l="l" t="t" r="r" b="b"/>
            <a:pathLst>
              <a:path w="9556" h="8070">
                <a:moveTo>
                  <a:pt x="7816" y="960"/>
                </a:moveTo>
                <a:cubicBezTo>
                  <a:pt x="9026" y="2075"/>
                  <a:pt x="9593" y="2813"/>
                  <a:pt x="9555" y="4000"/>
                </a:cubicBezTo>
                <a:cubicBezTo>
                  <a:pt x="9498" y="5241"/>
                  <a:pt x="8478" y="5960"/>
                  <a:pt x="7722" y="6913"/>
                </a:cubicBezTo>
                <a:cubicBezTo>
                  <a:pt x="6304" y="8712"/>
                  <a:pt x="3090" y="8262"/>
                  <a:pt x="2599" y="6608"/>
                </a:cubicBezTo>
                <a:cubicBezTo>
                  <a:pt x="2202" y="5259"/>
                  <a:pt x="965" y="4959"/>
                  <a:pt x="368" y="3982"/>
                </a:cubicBezTo>
                <a:cubicBezTo>
                  <a:pt x="330" y="3946"/>
                  <a:pt x="236" y="3856"/>
                  <a:pt x="198" y="3784"/>
                </a:cubicBezTo>
                <a:cubicBezTo>
                  <a:pt x="28" y="3388"/>
                  <a:pt x="-407" y="2381"/>
                  <a:pt x="1011" y="1464"/>
                </a:cubicBezTo>
                <a:cubicBezTo>
                  <a:pt x="1238" y="1068"/>
                  <a:pt x="5340" y="-1288"/>
                  <a:pt x="7816" y="960"/>
                </a:cubicBezTo>
                <a:close/>
              </a:path>
            </a:pathLst>
          </a:custGeom>
          <a:noFill/>
          <a:ln w="3572">
            <a:solidFill>
              <a:srgbClr val="C4C3C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7126319" y="-190500"/>
            <a:ext cx="4451318" cy="3843338"/>
          </a:xfrm>
          <a:custGeom>
            <a:rect l="l" t="t" r="r" b="b"/>
            <a:pathLst>
              <a:path w="9384" h="7878">
                <a:moveTo>
                  <a:pt x="8070" y="1121"/>
                </a:moveTo>
                <a:cubicBezTo>
                  <a:pt x="9168" y="2259"/>
                  <a:pt x="9507" y="3024"/>
                  <a:pt x="9347" y="3976"/>
                </a:cubicBezTo>
                <a:cubicBezTo>
                  <a:pt x="9188" y="4965"/>
                  <a:pt x="8309" y="5655"/>
                  <a:pt x="7711" y="6625"/>
                </a:cubicBezTo>
                <a:cubicBezTo>
                  <a:pt x="6513" y="8584"/>
                  <a:pt x="3180" y="8080"/>
                  <a:pt x="2641" y="6289"/>
                </a:cubicBezTo>
                <a:cubicBezTo>
                  <a:pt x="2202" y="4797"/>
                  <a:pt x="1051" y="4474"/>
                  <a:pt x="465" y="3827"/>
                </a:cubicBezTo>
                <a:cubicBezTo>
                  <a:pt x="405" y="3789"/>
                  <a:pt x="305" y="3696"/>
                  <a:pt x="265" y="3640"/>
                </a:cubicBezTo>
                <a:cubicBezTo>
                  <a:pt x="66" y="3285"/>
                  <a:pt x="-493" y="2259"/>
                  <a:pt x="1044" y="1327"/>
                </a:cubicBezTo>
                <a:cubicBezTo>
                  <a:pt x="1184" y="1121"/>
                  <a:pt x="5615" y="-1416"/>
                  <a:pt x="8070" y="1121"/>
                </a:cubicBezTo>
                <a:close/>
              </a:path>
            </a:pathLst>
          </a:custGeom>
          <a:noFill/>
          <a:ln w="3572">
            <a:solidFill>
              <a:srgbClr val="C2C1C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9" y="289"/>
                  <a:pt x="54" y="269"/>
                </a:cubicBezTo>
                <a:cubicBezTo>
                  <a:pt x="51" y="267"/>
                  <a:pt x="45" y="262"/>
                  <a:pt x="43" y="259"/>
                </a:cubicBezTo>
                <a:cubicBezTo>
                  <a:pt x="31" y="244"/>
                  <a:pt x="0" y="190"/>
                  <a:pt x="79" y="141"/>
                </a:cubicBezTo>
                <a:close/>
              </a:path>
            </a:pathLst>
          </a:custGeom>
          <a:noFill/>
          <a:ln w="3572">
            <a:solidFill>
              <a:srgbClr val="C0BFB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7158038" y="-800100"/>
            <a:ext cx="4906994" cy="4703731"/>
          </a:xfrm>
          <a:custGeom>
            <a:rect l="l" t="t" r="r" b="b"/>
            <a:pathLst>
              <a:path w="518" h="517">
                <a:moveTo>
                  <a:pt x="79" y="141"/>
                </a:moveTo>
                <a:cubicBezTo>
                  <a:pt x="79" y="141"/>
                  <a:pt x="309" y="0"/>
                  <a:pt x="422" y="147"/>
                </a:cubicBezTo>
                <a:cubicBezTo>
                  <a:pt x="518" y="272"/>
                  <a:pt x="430" y="307"/>
                  <a:pt x="392" y="405"/>
                </a:cubicBezTo>
                <a:cubicBezTo>
                  <a:pt x="349" y="517"/>
                  <a:pt x="181" y="487"/>
                  <a:pt x="153" y="386"/>
                </a:cubicBezTo>
                <a:cubicBezTo>
                  <a:pt x="130" y="303"/>
                  <a:pt x="76" y="287"/>
                  <a:pt x="51" y="267"/>
                </a:cubicBezTo>
                <a:cubicBezTo>
                  <a:pt x="48" y="265"/>
                  <a:pt x="45" y="262"/>
                  <a:pt x="43" y="259"/>
                </a:cubicBezTo>
                <a:cubicBezTo>
                  <a:pt x="31" y="244"/>
                  <a:pt x="0" y="190"/>
                  <a:pt x="79" y="141"/>
                </a:cubicBezTo>
                <a:close/>
              </a:path>
            </a:pathLst>
          </a:custGeom>
          <a:solidFill>
            <a:schemeClr val="dk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8789956" y="954357"/>
            <a:ext cx="1592580" cy="10344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950" b="1">
                <a:solidFill>
                  <a:schemeClr val="lt2">
                    <a:alpha val="100000"/>
                  </a:schemeClr>
                </a:solidFill>
                <a:latin typeface="Microsoft Yahei"/>
                <a:ea typeface="Microsoft Yahei"/>
                <a:cs typeface="Microsoft Yahei"/>
              </a:rPr>
              <a:t>目录</a:t>
            </a:r>
          </a:p>
        </p:txBody>
      </p:sp>
      <p:sp>
        <p:nvSpPr>
          <p:cNvPr id="27" name="TextBox 27"/>
          <p:cNvSpPr txBox="1"/>
          <p:nvPr/>
        </p:nvSpPr>
        <p:spPr>
          <a:xfrm>
            <a:off x="913356" y="301447"/>
            <a:ext cx="6015681" cy="6161265"/>
          </a:xfrm>
          <a:prstGeom prst="rect">
            <a:avLst/>
          </a:prstGeom>
        </p:spPr>
        <p:txBody>
          <a:bodyPr vert="horz" wrap="square" lIns="95250" tIns="95250" rIns="47625" bIns="9525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电子商务物流管理概述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电子商务环境下采购管理</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库存管理基本概念及原则</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电子商务环境下库存管理模式创新</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采购与库存整合优化策略</a:t>
            </a:r>
          </a:p>
          <a:p>
            <a:pPr marL="203200" lvl="0" indent="-203200">
              <a:lnSpc>
                <a:spcPct val="180000"/>
              </a:lnSpc>
              <a:buFont typeface="Arial"/>
              <a:buChar char="•"/>
            </a:pPr>
            <a:r>
              <a:rPr lang="en-US" sz="2025" b="1">
                <a:solidFill>
                  <a:schemeClr val="dk1">
                    <a:alpha val="100000"/>
                  </a:schemeClr>
                </a:solidFill>
                <a:latin typeface="Microsoft Yahei"/>
                <a:ea typeface="Microsoft Yahei"/>
                <a:cs typeface="Microsoft Yahei"/>
              </a:rPr>
              <a:t>案例分析：成功企业经验借鉴</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01</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电子商务物流管理概述</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4798029" cy="6858000"/>
          </a:xfrm>
          <a:prstGeom prst="rect">
            <a:avLst/>
          </a:prstGeom>
        </p:spPr>
      </p:pic>
      <p:sp>
        <p:nvSpPr>
          <p:cNvPr id="3" name="AutoShape 3"/>
          <p:cNvSpPr/>
          <p:nvPr/>
        </p:nvSpPr>
        <p:spPr>
          <a:xfrm>
            <a:off x="8226425" y="0"/>
            <a:ext cx="3987800" cy="3438525"/>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电子商务物流定义与特点</a:t>
              </a:r>
            </a:p>
          </p:txBody>
        </p:sp>
      </p:grpSp>
      <p:sp>
        <p:nvSpPr>
          <p:cNvPr id="26" name="TextBox 26"/>
          <p:cNvSpPr txBox="1"/>
          <p:nvPr/>
        </p:nvSpPr>
        <p:spPr>
          <a:xfrm>
            <a:off x="454963" y="1491980"/>
            <a:ext cx="7520622" cy="1887389"/>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电子商务物流是一整套的电子物流解决方案，是指基于互联网技术，以电子商务为平台，将物流、商流、信息流和资金流进行高效、合理整合，实现物品从供应地到接收地的实体流动过程。</a:t>
            </a:r>
          </a:p>
        </p:txBody>
      </p:sp>
      <p:sp>
        <p:nvSpPr>
          <p:cNvPr id="27" name="TextBox 27"/>
          <p:cNvSpPr txBox="1"/>
          <p:nvPr/>
        </p:nvSpPr>
        <p:spPr>
          <a:xfrm>
            <a:off x="454963" y="1041492"/>
            <a:ext cx="753713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175" b="1">
                <a:solidFill>
                  <a:schemeClr val="accent1">
                    <a:alpha val="100000"/>
                  </a:schemeClr>
                </a:solidFill>
                <a:latin typeface="Microsoft Yahei"/>
                <a:ea typeface="Microsoft Yahei"/>
                <a:cs typeface="Microsoft Yahei"/>
              </a:rPr>
              <a:t>定义</a:t>
            </a:r>
          </a:p>
        </p:txBody>
      </p:sp>
      <p:sp>
        <p:nvSpPr>
          <p:cNvPr id="28" name="TextBox 28"/>
          <p:cNvSpPr txBox="1"/>
          <p:nvPr/>
        </p:nvSpPr>
        <p:spPr>
          <a:xfrm>
            <a:off x="4153723" y="4445298"/>
            <a:ext cx="7520622" cy="192682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87000"/>
              </a:lnSpc>
            </a:pPr>
            <a:r>
              <a:rPr lang="en-US" sz="1500">
                <a:solidFill>
                  <a:schemeClr val="dk1">
                    <a:alpha val="100000"/>
                  </a:schemeClr>
                </a:solidFill>
                <a:latin typeface="Microsoft Yahei"/>
                <a:ea typeface="Microsoft Yahei"/>
                <a:cs typeface="Microsoft Yahei"/>
              </a:rPr>
              <a:t>信息化、自动化、网络化、智能化和柔性化。通过应用先进的物流技术和管理手段，实现物流过程的可视化、可追踪和可控制，提高物流效率和降低物流成本。</a:t>
            </a:r>
          </a:p>
        </p:txBody>
      </p:sp>
      <p:sp>
        <p:nvSpPr>
          <p:cNvPr id="29" name="TextBox 29"/>
          <p:cNvSpPr txBox="1"/>
          <p:nvPr/>
        </p:nvSpPr>
        <p:spPr>
          <a:xfrm>
            <a:off x="4137103" y="4014528"/>
            <a:ext cx="7537242"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175" b="1">
                <a:solidFill>
                  <a:schemeClr val="accent1">
                    <a:alpha val="100000"/>
                  </a:schemeClr>
                </a:solidFill>
                <a:latin typeface="Microsoft Yahei"/>
                <a:ea typeface="Microsoft Yahei"/>
                <a:cs typeface="Microsoft Yahei"/>
              </a:rPr>
              <a:t>特点</a:t>
            </a:r>
          </a:p>
        </p:txBody>
      </p:sp>
      <p:pic>
        <p:nvPicPr>
          <p:cNvPr id="30" name="Picture 30"/>
          <p:cNvPicPr>
            <a:picLocks noChangeAspect="1"/>
          </p:cNvPicPr>
          <p:nvPr/>
        </p:nvPicPr>
        <p:blipFill>
          <a:blip r:embed="rId3"/>
          <a:srcRect t="825" b="825"/>
          <a:stretch>
            <a:fillRect/>
          </a:stretch>
        </p:blipFill>
        <p:spPr>
          <a:xfrm>
            <a:off x="9048606" y="874695"/>
            <a:ext cx="2745886" cy="2639930"/>
          </a:xfrm>
          <a:prstGeom prst="ellipse">
            <a:avLst/>
          </a:prstGeom>
        </p:spPr>
      </p:pic>
      <p:pic>
        <p:nvPicPr>
          <p:cNvPr id="31" name="Picture 31"/>
          <p:cNvPicPr>
            <a:picLocks noChangeAspect="1"/>
          </p:cNvPicPr>
          <p:nvPr/>
        </p:nvPicPr>
        <p:blipFill>
          <a:blip r:embed="rId4"/>
          <a:srcRect t="14292" b="14292"/>
          <a:stretch>
            <a:fillRect/>
          </a:stretch>
        </p:blipFill>
        <p:spPr>
          <a:xfrm>
            <a:off x="293665" y="3514624"/>
            <a:ext cx="2857500" cy="2857500"/>
          </a:xfrm>
          <a:prstGeom prst="ellipse">
            <a:avLst/>
          </a:prstGeom>
        </p:spPr>
      </p:pic>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574882" y="1165346"/>
            <a:ext cx="5016408" cy="5733525"/>
          </a:xfrm>
          <a:prstGeom prst="parallelogram">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l="31250" r="31250"/>
          <a:stretch>
            <a:fillRect/>
          </a:stretch>
        </p:blipFill>
        <p:spPr>
          <a:xfrm>
            <a:off x="161995" y="1165346"/>
            <a:ext cx="4300144" cy="5733525"/>
          </a:xfrm>
          <a:prstGeom prst="parallelogram">
            <a:avLst/>
          </a:prstGeom>
        </p:spPr>
      </p:pic>
      <p:sp>
        <p:nvSpPr>
          <p:cNvPr id="4" name="TextBox 4"/>
          <p:cNvSpPr txBox="1"/>
          <p:nvPr/>
        </p:nvSpPr>
        <p:spPr>
          <a:xfrm>
            <a:off x="5272221" y="1165346"/>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智能化发展</a:t>
            </a:r>
          </a:p>
        </p:txBody>
      </p:sp>
      <p:sp>
        <p:nvSpPr>
          <p:cNvPr id="5" name="AutoShape 5"/>
          <p:cNvSpPr/>
          <p:nvPr/>
        </p:nvSpPr>
        <p:spPr>
          <a:xfrm>
            <a:off x="3908867" y="1360418"/>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351619"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3633815" y="1360418"/>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3810637" y="1233134"/>
            <a:ext cx="799698"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01</a:t>
            </a:r>
          </a:p>
        </p:txBody>
      </p:sp>
      <p:sp>
        <p:nvSpPr>
          <p:cNvPr id="9" name="TextBox 9"/>
          <p:cNvSpPr txBox="1"/>
          <p:nvPr/>
        </p:nvSpPr>
        <p:spPr>
          <a:xfrm>
            <a:off x="5272221" y="1692114"/>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随着人工智能、大数据等技术的不断发展，电子商务物流将实现更加智能化的管理，包括智能仓储、智能配送、智能客服等方面。</a:t>
            </a:r>
          </a:p>
        </p:txBody>
      </p:sp>
      <p:sp>
        <p:nvSpPr>
          <p:cNvPr id="10" name="TextBox 10"/>
          <p:cNvSpPr txBox="1"/>
          <p:nvPr/>
        </p:nvSpPr>
        <p:spPr>
          <a:xfrm>
            <a:off x="4832636" y="2904135"/>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绿色化发展</a:t>
            </a:r>
          </a:p>
        </p:txBody>
      </p:sp>
      <p:sp>
        <p:nvSpPr>
          <p:cNvPr id="11" name="AutoShape 11"/>
          <p:cNvSpPr/>
          <p:nvPr/>
        </p:nvSpPr>
        <p:spPr>
          <a:xfrm>
            <a:off x="3469283" y="3099207"/>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912035"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194231" y="3099207"/>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3249042" y="2971923"/>
            <a:ext cx="1102577"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02</a:t>
            </a:r>
          </a:p>
        </p:txBody>
      </p:sp>
      <p:sp>
        <p:nvSpPr>
          <p:cNvPr id="15" name="TextBox 15"/>
          <p:cNvSpPr txBox="1"/>
          <p:nvPr/>
        </p:nvSpPr>
        <p:spPr>
          <a:xfrm>
            <a:off x="4832636" y="3430903"/>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在环保理念日益深入人心的背景下，电子商务物流将更加注重绿色化发展，通过采用环保包装、节能运输等措施，减少对环境的影响。</a:t>
            </a:r>
          </a:p>
        </p:txBody>
      </p:sp>
      <p:sp>
        <p:nvSpPr>
          <p:cNvPr id="16" name="TextBox 16"/>
          <p:cNvSpPr txBox="1"/>
          <p:nvPr/>
        </p:nvSpPr>
        <p:spPr>
          <a:xfrm>
            <a:off x="4431562" y="4642924"/>
            <a:ext cx="6288526"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跨境电商物流发展</a:t>
            </a:r>
          </a:p>
        </p:txBody>
      </p:sp>
      <p:sp>
        <p:nvSpPr>
          <p:cNvPr id="17" name="AutoShape 17"/>
          <p:cNvSpPr/>
          <p:nvPr/>
        </p:nvSpPr>
        <p:spPr>
          <a:xfrm>
            <a:off x="3068208" y="4837996"/>
            <a:ext cx="701468" cy="550104"/>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3510960"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793156" y="4837996"/>
            <a:ext cx="550104" cy="55010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TextBox 20"/>
          <p:cNvSpPr txBox="1"/>
          <p:nvPr/>
        </p:nvSpPr>
        <p:spPr>
          <a:xfrm>
            <a:off x="2878500" y="4710712"/>
            <a:ext cx="1115711" cy="79248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325" b="1">
                <a:solidFill>
                  <a:srgbClr val="FFFFFF">
                    <a:alpha val="100000"/>
                  </a:srgbClr>
                </a:solidFill>
                <a:latin typeface="Microsoft Yahei"/>
                <a:ea typeface="Microsoft Yahei"/>
                <a:cs typeface="Microsoft Yahei"/>
              </a:rPr>
              <a:t>03</a:t>
            </a:r>
          </a:p>
        </p:txBody>
      </p:sp>
      <p:sp>
        <p:nvSpPr>
          <p:cNvPr id="21" name="TextBox 21"/>
          <p:cNvSpPr txBox="1"/>
          <p:nvPr/>
        </p:nvSpPr>
        <p:spPr>
          <a:xfrm>
            <a:off x="4431562" y="5169692"/>
            <a:ext cx="6124237"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随着全球化进程的加速和电子商务的普及，跨境电商物流将迎来更加广阔的发展空间，需要解决海关、税收、运输等一系列问题。</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电子商务物流发展趋势</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t="16667" b="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通过高效的物流管理，可以缩短交货时间，提高订单满足率，从而提升客户满意度和忠诚度。</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提高客户满意度</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优化物流管理流程，降低库存水平和运输成本，有助于企业降低整体运营成本，提高盈利能力。</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降低运营成本</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完善的电子商务物流管理系统可以为企业提供更好的市场响应能力和客户服务水平，从而增强企业的市场竞争力。</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增强企业竞争力</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电子商务物流管理重要性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02</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电子商务环境下采购管理</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31631"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05998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662092" y="1742733"/>
            <a:ext cx="3798277" cy="3798277"/>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196862" y="1742733"/>
            <a:ext cx="3798277" cy="3798277"/>
          </a:xfrm>
          <a:prstGeom prst="ellipse">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70411"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需求分析</a:t>
            </a:r>
          </a:p>
        </p:txBody>
      </p:sp>
      <p:sp>
        <p:nvSpPr>
          <p:cNvPr id="7" name="TextBox 7"/>
          <p:cNvSpPr txBox="1"/>
          <p:nvPr/>
        </p:nvSpPr>
        <p:spPr>
          <a:xfrm>
            <a:off x="1170411"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通过对历史销售数据、市场趋势、客户需求等信息进行分析，确定未来一段时间内的采购需求。</a:t>
            </a:r>
          </a:p>
        </p:txBody>
      </p:sp>
      <p:sp>
        <p:nvSpPr>
          <p:cNvPr id="8" name="TextBox 8"/>
          <p:cNvSpPr txBox="1"/>
          <p:nvPr/>
        </p:nvSpPr>
        <p:spPr>
          <a:xfrm>
            <a:off x="4707422" y="2510291"/>
            <a:ext cx="2800350" cy="1076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chemeClr val="accent1">
                    <a:lumMod val="50000"/>
                    <a:alpha val="100000"/>
                  </a:schemeClr>
                </a:solidFill>
                <a:latin typeface="Microsoft Yahei"/>
                <a:ea typeface="Microsoft Yahei"/>
                <a:cs typeface="Microsoft Yahei"/>
              </a:rPr>
              <a:t>预测方法</a:t>
            </a:r>
          </a:p>
        </p:txBody>
      </p:sp>
      <p:sp>
        <p:nvSpPr>
          <p:cNvPr id="9" name="TextBox 9"/>
          <p:cNvSpPr txBox="1"/>
          <p:nvPr/>
        </p:nvSpPr>
        <p:spPr>
          <a:xfrm>
            <a:off x="4707422" y="3541108"/>
            <a:ext cx="2924175" cy="12477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accent1">
                    <a:lumMod val="50000"/>
                    <a:alpha val="100000"/>
                  </a:schemeClr>
                </a:solidFill>
                <a:latin typeface="Microsoft Yahei"/>
                <a:ea typeface="Microsoft Yahei"/>
                <a:cs typeface="Microsoft Yahei"/>
              </a:rPr>
              <a:t>运用统计学、机器学习等预测方法，对采购需求进行精准预测，提高采购计划的准确性。</a:t>
            </a:r>
          </a:p>
        </p:txBody>
      </p:sp>
      <p:sp>
        <p:nvSpPr>
          <p:cNvPr id="10" name="TextBox 10"/>
          <p:cNvSpPr txBox="1"/>
          <p:nvPr/>
        </p:nvSpPr>
        <p:spPr>
          <a:xfrm>
            <a:off x="8226846" y="2510291"/>
            <a:ext cx="2803668" cy="106299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2325" b="1">
                <a:solidFill>
                  <a:srgbClr val="FFFFFF">
                    <a:alpha val="100000"/>
                  </a:srgbClr>
                </a:solidFill>
                <a:latin typeface="Microsoft Yahei"/>
                <a:ea typeface="Microsoft Yahei"/>
                <a:cs typeface="Microsoft Yahei"/>
              </a:rPr>
              <a:t>需求变动应对</a:t>
            </a:r>
          </a:p>
        </p:txBody>
      </p:sp>
      <p:sp>
        <p:nvSpPr>
          <p:cNvPr id="11" name="TextBox 11"/>
          <p:cNvSpPr txBox="1"/>
          <p:nvPr/>
        </p:nvSpPr>
        <p:spPr>
          <a:xfrm>
            <a:off x="8226846" y="3541108"/>
            <a:ext cx="2928915" cy="126796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rgbClr val="FFFFFF">
                    <a:alpha val="100000"/>
                  </a:srgbClr>
                </a:solidFill>
                <a:latin typeface="Microsoft Yahei"/>
                <a:ea typeface="Microsoft Yahei"/>
                <a:cs typeface="Microsoft Yahei"/>
              </a:rPr>
              <a:t>建立灵活的采购机制，快速响应市场需求变化，调整采购策略和计划。</a:t>
            </a:r>
          </a:p>
        </p:txBody>
      </p:sp>
      <p:sp>
        <p:nvSpPr>
          <p:cNvPr id="12" name="AutoShape 12"/>
          <p:cNvSpPr/>
          <p:nvPr/>
        </p:nvSpPr>
        <p:spPr>
          <a:xfrm>
            <a:off x="312666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a:off x="1209343" y="6393165"/>
            <a:ext cx="10991852" cy="0"/>
          </a:xfrm>
          <a:prstGeom prst="line">
            <a:avLst/>
          </a:prstGeom>
          <a:ln w="14288">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采购需求分析与预测</a:t>
              </a:r>
            </a:p>
          </p:txBody>
        </p:sp>
      </p:grpSp>
      <p:sp>
        <p:nvSpPr>
          <p:cNvPr id="39" name="AutoShape 39"/>
          <p:cNvSpPr/>
          <p:nvPr/>
        </p:nvSpPr>
        <p:spPr>
          <a:xfrm>
            <a:off x="6801159"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67834"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10237651" y="1383703"/>
            <a:ext cx="1133475" cy="1133475"/>
          </a:xfrm>
          <a:prstGeom prst="ellipse">
            <a:avLst/>
          </a:prstGeom>
          <a:solidFill>
            <a:schemeClr val="l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10304326" y="1450378"/>
            <a:ext cx="1000125" cy="100012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207807"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03</a:t>
            </a:r>
          </a:p>
        </p:txBody>
      </p:sp>
      <p:sp>
        <p:nvSpPr>
          <p:cNvPr id="44" name="TextBox 44"/>
          <p:cNvSpPr txBox="1"/>
          <p:nvPr/>
        </p:nvSpPr>
        <p:spPr>
          <a:xfrm>
            <a:off x="6761790"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02</a:t>
            </a:r>
          </a:p>
        </p:txBody>
      </p:sp>
      <p:sp>
        <p:nvSpPr>
          <p:cNvPr id="45" name="TextBox 45"/>
          <p:cNvSpPr txBox="1"/>
          <p:nvPr/>
        </p:nvSpPr>
        <p:spPr>
          <a:xfrm>
            <a:off x="3030145" y="1550012"/>
            <a:ext cx="1163319" cy="800856"/>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ct val="0"/>
              </a:spcBef>
            </a:pPr>
            <a:r>
              <a:rPr lang="en-US" sz="3450" b="1">
                <a:solidFill>
                  <a:schemeClr val="accent2">
                    <a:lumMod val="20000"/>
                    <a:lumOff val="80000"/>
                    <a:alpha val="100000"/>
                  </a:schemeClr>
                </a:solidFill>
                <a:latin typeface="Microsoft Yahei"/>
                <a:ea typeface="Microsoft Yahei"/>
                <a:cs typeface="Microsoft Yahei"/>
              </a:rPr>
              <a:t>01</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供应商选择</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根据采购需求，筛选符合要求的供应商，建立稳定的供应渠道。</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供应商评估</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对供应商的信誉、质量、价格、交货期等方面进行综合评估，确保供应商能够满足采购需求。</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供应商关系管理</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与供应商建立长期合作关系，加强沟通与协作，实现双方共赢。</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供应商选择与评估</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912813" y="2127250"/>
            <a:ext cx="1092200" cy="2825750"/>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采购合同签订与执行</a:t>
              </a:r>
            </a:p>
          </p:txBody>
        </p:sp>
      </p:grpSp>
      <p:sp>
        <p:nvSpPr>
          <p:cNvPr id="25" name="TextBox 25"/>
          <p:cNvSpPr txBox="1"/>
          <p:nvPr/>
        </p:nvSpPr>
        <p:spPr>
          <a:xfrm>
            <a:off x="1950266"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合同签订</a:t>
            </a:r>
          </a:p>
        </p:txBody>
      </p:sp>
      <p:sp>
        <p:nvSpPr>
          <p:cNvPr id="26" name="TextBox 26"/>
          <p:cNvSpPr txBox="1"/>
          <p:nvPr/>
        </p:nvSpPr>
        <p:spPr>
          <a:xfrm>
            <a:off x="2029744"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与供应商签订采购合同，明确双方的权利和义务，确保采购活动的顺利进行。</a:t>
            </a:r>
          </a:p>
        </p:txBody>
      </p:sp>
      <p:sp>
        <p:nvSpPr>
          <p:cNvPr id="27" name="TextBox 27"/>
          <p:cNvSpPr txBox="1"/>
          <p:nvPr/>
        </p:nvSpPr>
        <p:spPr>
          <a:xfrm>
            <a:off x="5795518"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合同执行</a:t>
            </a:r>
          </a:p>
        </p:txBody>
      </p:sp>
      <p:sp>
        <p:nvSpPr>
          <p:cNvPr id="28" name="TextBox 28"/>
          <p:cNvSpPr txBox="1"/>
          <p:nvPr/>
        </p:nvSpPr>
        <p:spPr>
          <a:xfrm>
            <a:off x="5874995"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按照合同约定，监督供应商的交货期、质量等方面的履行情况，确保采购合同的顺利执行。</a:t>
            </a:r>
          </a:p>
        </p:txBody>
      </p:sp>
      <p:sp>
        <p:nvSpPr>
          <p:cNvPr id="29" name="TextBox 29"/>
          <p:cNvSpPr txBox="1"/>
          <p:nvPr/>
        </p:nvSpPr>
        <p:spPr>
          <a:xfrm>
            <a:off x="9688512" y="2682352"/>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合同纠纷处理</a:t>
            </a:r>
          </a:p>
        </p:txBody>
      </p:sp>
      <p:sp>
        <p:nvSpPr>
          <p:cNvPr id="30" name="TextBox 30"/>
          <p:cNvSpPr txBox="1"/>
          <p:nvPr/>
        </p:nvSpPr>
        <p:spPr>
          <a:xfrm>
            <a:off x="9767989" y="3095526"/>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如遇到合同纠纷，积极与供应商协商解决，降低采购风险。</a:t>
            </a:r>
          </a:p>
        </p:txBody>
      </p:sp>
      <p:pic>
        <p:nvPicPr>
          <p:cNvPr id="31" name="Picture 31"/>
          <p:cNvPicPr>
            <a:picLocks noChangeAspect="1"/>
          </p:cNvPicPr>
          <p:nvPr/>
        </p:nvPicPr>
        <p:blipFill>
          <a:blip r:embed="rId3">
            <a:alphaModFix amt="70000"/>
          </a:blip>
          <a:stretch>
            <a:fillRect/>
          </a:stretch>
        </p:blipFill>
        <p:spPr>
          <a:xfrm>
            <a:off x="763829" y="2093912"/>
            <a:ext cx="1110530" cy="2859087"/>
          </a:xfrm>
          <a:prstGeom prst="rect">
            <a:avLst/>
          </a:prstGeom>
        </p:spPr>
      </p:pic>
      <p:pic>
        <p:nvPicPr>
          <p:cNvPr id="32" name="Picture 32"/>
          <p:cNvPicPr>
            <a:picLocks noChangeAspect="1"/>
          </p:cNvPicPr>
          <p:nvPr/>
        </p:nvPicPr>
        <p:blipFill>
          <a:blip r:embed="rId4">
            <a:alphaModFix amt="70000"/>
          </a:blip>
          <a:stretch>
            <a:fillRect/>
          </a:stretch>
        </p:blipFill>
        <p:spPr>
          <a:xfrm>
            <a:off x="4133677" y="2127250"/>
            <a:ext cx="1845865" cy="2859405"/>
          </a:xfrm>
          <a:prstGeom prst="rect">
            <a:avLst/>
          </a:prstGeom>
        </p:spPr>
      </p:pic>
      <p:pic>
        <p:nvPicPr>
          <p:cNvPr id="33" name="Picture 33"/>
          <p:cNvPicPr>
            <a:picLocks noChangeAspect="1"/>
          </p:cNvPicPr>
          <p:nvPr/>
        </p:nvPicPr>
        <p:blipFill>
          <a:blip r:embed="rId5">
            <a:alphaModFix amt="70000"/>
          </a:blip>
          <a:stretch>
            <a:fillRect/>
          </a:stretch>
        </p:blipFill>
        <p:spPr>
          <a:xfrm>
            <a:off x="8142758" y="2093595"/>
            <a:ext cx="1561421" cy="2859405"/>
          </a:xfrm>
          <a:prstGeom prst="rect">
            <a:avLst/>
          </a:prstGeom>
        </p:spPr>
      </p:pic>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923925" y="4246563"/>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191">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998538" y="4265613"/>
            <a:ext cx="2270125" cy="2249487"/>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1071563" y="4287838"/>
            <a:ext cx="2187575" cy="2128837"/>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146175" y="4305300"/>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201738" y="4324350"/>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1255713" y="4344988"/>
            <a:ext cx="2012950" cy="1776412"/>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306513" y="4364038"/>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1358900" y="4384675"/>
            <a:ext cx="1933575" cy="1538288"/>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1409700" y="4403725"/>
            <a:ext cx="1897063" cy="1420813"/>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1462088" y="4424363"/>
            <a:ext cx="1854200" cy="1303337"/>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512888" y="4443413"/>
            <a:ext cx="1817687" cy="1185862"/>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1566863" y="4462463"/>
            <a:ext cx="1774825" cy="1065212"/>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616075" y="4483100"/>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1670050" y="4502150"/>
            <a:ext cx="1695450" cy="830263"/>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722438" y="4522788"/>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773238" y="4541838"/>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827213" y="4560888"/>
            <a:ext cx="1574800" cy="474662"/>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876425" y="4581525"/>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930400" y="4600575"/>
            <a:ext cx="1495425" cy="238125"/>
          </a:xfrm>
          <a:prstGeom prst="ellipse">
            <a:avLst/>
          </a:prstGeom>
          <a:solidFill>
            <a:srgbClr val="FFFFFF">
              <a:alpha val="100000"/>
            </a:srgbClr>
          </a:solidFill>
          <a:ln w="1191">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1566863" y="4416743"/>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01</a:t>
            </a:r>
            <a:endParaRPr lang="en-US" sz="1100"/>
          </a:p>
        </p:txBody>
      </p:sp>
      <p:sp>
        <p:nvSpPr>
          <p:cNvPr id="22" name="Freeform 22"/>
          <p:cNvSpPr/>
          <p:nvPr/>
        </p:nvSpPr>
        <p:spPr>
          <a:xfrm>
            <a:off x="3670300" y="2686050"/>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3744913" y="2705100"/>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Freeform 24"/>
          <p:cNvSpPr/>
          <p:nvPr/>
        </p:nvSpPr>
        <p:spPr>
          <a:xfrm>
            <a:off x="3817938" y="2727325"/>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Freeform 25"/>
          <p:cNvSpPr/>
          <p:nvPr/>
        </p:nvSpPr>
        <p:spPr>
          <a:xfrm>
            <a:off x="3892550" y="2744788"/>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Freeform 26"/>
          <p:cNvSpPr/>
          <p:nvPr/>
        </p:nvSpPr>
        <p:spPr>
          <a:xfrm>
            <a:off x="3948113" y="2763838"/>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Freeform 27"/>
          <p:cNvSpPr/>
          <p:nvPr/>
        </p:nvSpPr>
        <p:spPr>
          <a:xfrm>
            <a:off x="4002088" y="2784475"/>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a:off x="4052888" y="2803525"/>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105275" y="2824163"/>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Freeform 30"/>
          <p:cNvSpPr/>
          <p:nvPr/>
        </p:nvSpPr>
        <p:spPr>
          <a:xfrm>
            <a:off x="4156075" y="2843213"/>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4208463" y="2863850"/>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4259263" y="2882900"/>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Freeform 33"/>
          <p:cNvSpPr/>
          <p:nvPr/>
        </p:nvSpPr>
        <p:spPr>
          <a:xfrm>
            <a:off x="4313238" y="2901950"/>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Freeform 34"/>
          <p:cNvSpPr/>
          <p:nvPr/>
        </p:nvSpPr>
        <p:spPr>
          <a:xfrm>
            <a:off x="4362450" y="2922588"/>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4416425" y="2941638"/>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468813" y="2962275"/>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Freeform 37"/>
          <p:cNvSpPr/>
          <p:nvPr/>
        </p:nvSpPr>
        <p:spPr>
          <a:xfrm>
            <a:off x="4519613" y="2981325"/>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Freeform 38"/>
          <p:cNvSpPr/>
          <p:nvPr/>
        </p:nvSpPr>
        <p:spPr>
          <a:xfrm>
            <a:off x="4573588" y="3000375"/>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Freeform 39"/>
          <p:cNvSpPr/>
          <p:nvPr/>
        </p:nvSpPr>
        <p:spPr>
          <a:xfrm>
            <a:off x="4622800" y="3021013"/>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676775" y="3040063"/>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294188" y="2847975"/>
            <a:ext cx="754062"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02</a:t>
            </a:r>
            <a:endParaRPr lang="en-US" sz="1100"/>
          </a:p>
        </p:txBody>
      </p:sp>
      <p:sp>
        <p:nvSpPr>
          <p:cNvPr id="42" name="Freeform 42"/>
          <p:cNvSpPr/>
          <p:nvPr/>
        </p:nvSpPr>
        <p:spPr>
          <a:xfrm>
            <a:off x="6318250" y="1019175"/>
            <a:ext cx="2355850" cy="2368550"/>
          </a:xfrm>
          <a:custGeom>
            <a:rect l="l" t="t" r="r" b="b"/>
            <a:pathLst>
              <a:path w="885" h="893">
                <a:moveTo>
                  <a:pt x="751" y="758"/>
                </a:moveTo>
                <a:cubicBezTo>
                  <a:pt x="614" y="893"/>
                  <a:pt x="366" y="862"/>
                  <a:pt x="196" y="689"/>
                </a:cubicBezTo>
                <a:cubicBezTo>
                  <a:pt x="27" y="517"/>
                  <a:pt x="0" y="268"/>
                  <a:pt x="137" y="134"/>
                </a:cubicBezTo>
                <a:cubicBezTo>
                  <a:pt x="273" y="0"/>
                  <a:pt x="521" y="31"/>
                  <a:pt x="691" y="203"/>
                </a:cubicBezTo>
                <a:cubicBezTo>
                  <a:pt x="860" y="375"/>
                  <a:pt x="887" y="624"/>
                  <a:pt x="751" y="758"/>
                </a:cubicBezTo>
                <a:close/>
              </a:path>
            </a:pathLst>
          </a:custGeom>
          <a:solidFill>
            <a:srgbClr val="FFFFFF">
              <a:alpha val="100000"/>
            </a:srgbClr>
          </a:solidFill>
          <a:ln w="12668">
            <a:solidFill>
              <a:srgbClr val="EDEDE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Freeform 43"/>
          <p:cNvSpPr/>
          <p:nvPr/>
        </p:nvSpPr>
        <p:spPr>
          <a:xfrm>
            <a:off x="6392863" y="1038225"/>
            <a:ext cx="2270125" cy="2249488"/>
          </a:xfrm>
          <a:custGeom>
            <a:rect l="l" t="t" r="r" b="b"/>
            <a:pathLst>
              <a:path w="855" h="846">
                <a:moveTo>
                  <a:pt x="718" y="722"/>
                </a:moveTo>
                <a:cubicBezTo>
                  <a:pt x="580" y="848"/>
                  <a:pt x="339" y="818"/>
                  <a:pt x="178" y="654"/>
                </a:cubicBezTo>
                <a:cubicBezTo>
                  <a:pt x="18" y="490"/>
                  <a:pt x="0" y="254"/>
                  <a:pt x="138" y="127"/>
                </a:cubicBezTo>
                <a:cubicBezTo>
                  <a:pt x="275" y="0"/>
                  <a:pt x="517" y="31"/>
                  <a:pt x="677" y="195"/>
                </a:cubicBezTo>
                <a:cubicBezTo>
                  <a:pt x="837" y="359"/>
                  <a:pt x="855" y="595"/>
                  <a:pt x="718" y="722"/>
                </a:cubicBezTo>
                <a:close/>
              </a:path>
            </a:pathLst>
          </a:custGeom>
          <a:solidFill>
            <a:srgbClr val="FFFFFF">
              <a:alpha val="100000"/>
            </a:srgbClr>
          </a:solidFill>
          <a:ln w="12668">
            <a:solidFill>
              <a:srgbClr val="E9E9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Freeform 44"/>
          <p:cNvSpPr/>
          <p:nvPr/>
        </p:nvSpPr>
        <p:spPr>
          <a:xfrm>
            <a:off x="6465888" y="1060450"/>
            <a:ext cx="2187575" cy="2128838"/>
          </a:xfrm>
          <a:custGeom>
            <a:rect l="l" t="t" r="r" b="b"/>
            <a:pathLst>
              <a:path w="823" h="803">
                <a:moveTo>
                  <a:pt x="685" y="684"/>
                </a:moveTo>
                <a:cubicBezTo>
                  <a:pt x="546" y="803"/>
                  <a:pt x="311" y="773"/>
                  <a:pt x="161" y="618"/>
                </a:cubicBezTo>
                <a:cubicBezTo>
                  <a:pt x="10" y="462"/>
                  <a:pt x="0" y="238"/>
                  <a:pt x="139" y="119"/>
                </a:cubicBezTo>
                <a:cubicBezTo>
                  <a:pt x="277" y="0"/>
                  <a:pt x="512" y="29"/>
                  <a:pt x="663" y="185"/>
                </a:cubicBezTo>
                <a:cubicBezTo>
                  <a:pt x="813" y="341"/>
                  <a:pt x="823" y="564"/>
                  <a:pt x="685" y="684"/>
                </a:cubicBezTo>
                <a:close/>
              </a:path>
            </a:pathLst>
          </a:custGeom>
          <a:solidFill>
            <a:srgbClr val="FFFFFF">
              <a:alpha val="100000"/>
            </a:srgbClr>
          </a:solidFill>
          <a:ln w="12668">
            <a:solidFill>
              <a:srgbClr val="E4E4E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Freeform 45"/>
          <p:cNvSpPr/>
          <p:nvPr/>
        </p:nvSpPr>
        <p:spPr>
          <a:xfrm>
            <a:off x="6540500" y="1077913"/>
            <a:ext cx="2101850" cy="2012950"/>
          </a:xfrm>
          <a:custGeom>
            <a:rect l="l" t="t" r="r" b="b"/>
            <a:pathLst>
              <a:path w="791" h="759">
                <a:moveTo>
                  <a:pt x="652" y="647"/>
                </a:moveTo>
                <a:cubicBezTo>
                  <a:pt x="512" y="759"/>
                  <a:pt x="284" y="730"/>
                  <a:pt x="143" y="582"/>
                </a:cubicBezTo>
                <a:cubicBezTo>
                  <a:pt x="1" y="434"/>
                  <a:pt x="0" y="224"/>
                  <a:pt x="140" y="112"/>
                </a:cubicBezTo>
                <a:cubicBezTo>
                  <a:pt x="279" y="0"/>
                  <a:pt x="507" y="29"/>
                  <a:pt x="649" y="177"/>
                </a:cubicBezTo>
                <a:cubicBezTo>
                  <a:pt x="790" y="325"/>
                  <a:pt x="791" y="535"/>
                  <a:pt x="652" y="647"/>
                </a:cubicBezTo>
                <a:close/>
              </a:path>
            </a:pathLst>
          </a:custGeom>
          <a:solidFill>
            <a:srgbClr val="FFFFFF">
              <a:alpha val="100000"/>
            </a:srgbClr>
          </a:solidFill>
          <a:ln w="12668">
            <a:solidFill>
              <a:srgbClr val="E0E0E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Freeform 46"/>
          <p:cNvSpPr/>
          <p:nvPr/>
        </p:nvSpPr>
        <p:spPr>
          <a:xfrm>
            <a:off x="6596063" y="1096963"/>
            <a:ext cx="2054225" cy="1895475"/>
          </a:xfrm>
          <a:custGeom>
            <a:rect l="l" t="t" r="r" b="b"/>
            <a:pathLst>
              <a:path w="773" h="715">
                <a:moveTo>
                  <a:pt x="626" y="610"/>
                </a:moveTo>
                <a:cubicBezTo>
                  <a:pt x="485" y="715"/>
                  <a:pt x="264" y="686"/>
                  <a:pt x="132" y="547"/>
                </a:cubicBezTo>
                <a:cubicBezTo>
                  <a:pt x="0" y="407"/>
                  <a:pt x="7" y="209"/>
                  <a:pt x="148" y="105"/>
                </a:cubicBezTo>
                <a:cubicBezTo>
                  <a:pt x="289" y="0"/>
                  <a:pt x="510" y="29"/>
                  <a:pt x="642" y="169"/>
                </a:cubicBezTo>
                <a:cubicBezTo>
                  <a:pt x="773" y="308"/>
                  <a:pt x="766" y="506"/>
                  <a:pt x="626" y="610"/>
                </a:cubicBezTo>
                <a:close/>
              </a:path>
            </a:pathLst>
          </a:custGeom>
          <a:solidFill>
            <a:srgbClr val="FFFFFF">
              <a:alpha val="100000"/>
            </a:srgbClr>
          </a:solidFill>
          <a:ln w="12668">
            <a:solidFill>
              <a:srgbClr val="DCDCDC">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6650038" y="1117600"/>
            <a:ext cx="2012950" cy="1776413"/>
          </a:xfrm>
          <a:custGeom>
            <a:rect l="l" t="t" r="r" b="b"/>
            <a:pathLst>
              <a:path w="758" h="670">
                <a:moveTo>
                  <a:pt x="601" y="573"/>
                </a:moveTo>
                <a:cubicBezTo>
                  <a:pt x="459" y="670"/>
                  <a:pt x="245" y="642"/>
                  <a:pt x="122" y="510"/>
                </a:cubicBezTo>
                <a:cubicBezTo>
                  <a:pt x="0" y="379"/>
                  <a:pt x="15" y="194"/>
                  <a:pt x="157" y="97"/>
                </a:cubicBezTo>
                <a:cubicBezTo>
                  <a:pt x="299" y="0"/>
                  <a:pt x="513" y="28"/>
                  <a:pt x="635" y="159"/>
                </a:cubicBezTo>
                <a:cubicBezTo>
                  <a:pt x="758" y="291"/>
                  <a:pt x="742" y="476"/>
                  <a:pt x="601" y="573"/>
                </a:cubicBezTo>
                <a:close/>
              </a:path>
            </a:pathLst>
          </a:custGeom>
          <a:solidFill>
            <a:srgbClr val="FFFFFF">
              <a:alpha val="100000"/>
            </a:srgbClr>
          </a:solidFill>
          <a:ln w="12668">
            <a:solidFill>
              <a:srgbClr val="D8D8D8">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Freeform 48"/>
          <p:cNvSpPr/>
          <p:nvPr/>
        </p:nvSpPr>
        <p:spPr>
          <a:xfrm>
            <a:off x="6700838" y="1136650"/>
            <a:ext cx="1973262" cy="1657350"/>
          </a:xfrm>
          <a:custGeom>
            <a:rect l="l" t="t" r="r" b="b"/>
            <a:pathLst>
              <a:path w="743" h="625">
                <a:moveTo>
                  <a:pt x="576" y="536"/>
                </a:moveTo>
                <a:cubicBezTo>
                  <a:pt x="434" y="625"/>
                  <a:pt x="226" y="598"/>
                  <a:pt x="113" y="475"/>
                </a:cubicBezTo>
                <a:cubicBezTo>
                  <a:pt x="0" y="352"/>
                  <a:pt x="24" y="179"/>
                  <a:pt x="167" y="90"/>
                </a:cubicBezTo>
                <a:cubicBezTo>
                  <a:pt x="310" y="0"/>
                  <a:pt x="517" y="28"/>
                  <a:pt x="630" y="151"/>
                </a:cubicBezTo>
                <a:cubicBezTo>
                  <a:pt x="743" y="274"/>
                  <a:pt x="719" y="446"/>
                  <a:pt x="576" y="536"/>
                </a:cubicBezTo>
                <a:close/>
              </a:path>
            </a:pathLst>
          </a:custGeom>
          <a:solidFill>
            <a:srgbClr val="FFFFFF">
              <a:alpha val="100000"/>
            </a:srgbClr>
          </a:solidFill>
          <a:ln w="12668">
            <a:solidFill>
              <a:srgbClr val="D3D3D3">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6753225" y="1157288"/>
            <a:ext cx="1933575" cy="1538287"/>
          </a:xfrm>
          <a:custGeom>
            <a:rect l="l" t="t" r="r" b="b"/>
            <a:pathLst>
              <a:path w="728" h="580">
                <a:moveTo>
                  <a:pt x="551" y="498"/>
                </a:moveTo>
                <a:cubicBezTo>
                  <a:pt x="408" y="580"/>
                  <a:pt x="207" y="554"/>
                  <a:pt x="103" y="439"/>
                </a:cubicBezTo>
                <a:cubicBezTo>
                  <a:pt x="0" y="324"/>
                  <a:pt x="32" y="164"/>
                  <a:pt x="176" y="82"/>
                </a:cubicBezTo>
                <a:cubicBezTo>
                  <a:pt x="320" y="0"/>
                  <a:pt x="521" y="26"/>
                  <a:pt x="624" y="141"/>
                </a:cubicBezTo>
                <a:cubicBezTo>
                  <a:pt x="728" y="256"/>
                  <a:pt x="695" y="416"/>
                  <a:pt x="551" y="498"/>
                </a:cubicBezTo>
                <a:close/>
              </a:path>
            </a:pathLst>
          </a:custGeom>
          <a:solidFill>
            <a:srgbClr val="FFFFFF">
              <a:alpha val="100000"/>
            </a:srgbClr>
          </a:solidFill>
          <a:ln w="12668">
            <a:solidFill>
              <a:srgbClr val="CFCFC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6804025" y="1176338"/>
            <a:ext cx="1897063" cy="1420812"/>
          </a:xfrm>
          <a:custGeom>
            <a:rect l="l" t="t" r="r" b="b"/>
            <a:pathLst>
              <a:path w="714" h="536">
                <a:moveTo>
                  <a:pt x="527" y="461"/>
                </a:moveTo>
                <a:cubicBezTo>
                  <a:pt x="383" y="536"/>
                  <a:pt x="189" y="510"/>
                  <a:pt x="94" y="403"/>
                </a:cubicBezTo>
                <a:cubicBezTo>
                  <a:pt x="0" y="296"/>
                  <a:pt x="41" y="149"/>
                  <a:pt x="186" y="75"/>
                </a:cubicBezTo>
                <a:cubicBezTo>
                  <a:pt x="331" y="0"/>
                  <a:pt x="525" y="26"/>
                  <a:pt x="619" y="133"/>
                </a:cubicBezTo>
                <a:cubicBezTo>
                  <a:pt x="714" y="240"/>
                  <a:pt x="672" y="387"/>
                  <a:pt x="527" y="461"/>
                </a:cubicBezTo>
                <a:close/>
              </a:path>
            </a:pathLst>
          </a:custGeom>
          <a:solidFill>
            <a:srgbClr val="FFFFFF">
              <a:alpha val="100000"/>
            </a:srgbClr>
          </a:solidFill>
          <a:ln w="12668">
            <a:solidFill>
              <a:srgbClr val="CBCBCB">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6856413" y="1196975"/>
            <a:ext cx="1854200" cy="1303338"/>
          </a:xfrm>
          <a:custGeom>
            <a:rect l="l" t="t" r="r" b="b"/>
            <a:pathLst>
              <a:path w="698" h="491">
                <a:moveTo>
                  <a:pt x="502" y="424"/>
                </a:moveTo>
                <a:cubicBezTo>
                  <a:pt x="356" y="491"/>
                  <a:pt x="169" y="465"/>
                  <a:pt x="85" y="367"/>
                </a:cubicBezTo>
                <a:cubicBezTo>
                  <a:pt x="0" y="268"/>
                  <a:pt x="49" y="134"/>
                  <a:pt x="195" y="67"/>
                </a:cubicBezTo>
                <a:cubicBezTo>
                  <a:pt x="341" y="0"/>
                  <a:pt x="529" y="25"/>
                  <a:pt x="613" y="124"/>
                </a:cubicBezTo>
                <a:cubicBezTo>
                  <a:pt x="698" y="222"/>
                  <a:pt x="648" y="357"/>
                  <a:pt x="502" y="424"/>
                </a:cubicBezTo>
                <a:close/>
              </a:path>
            </a:pathLst>
          </a:custGeom>
          <a:solidFill>
            <a:srgbClr val="FFFFFF">
              <a:alpha val="100000"/>
            </a:srgbClr>
          </a:solidFill>
          <a:ln w="12668">
            <a:solidFill>
              <a:srgbClr val="C6C6C6">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Freeform 52"/>
          <p:cNvSpPr/>
          <p:nvPr/>
        </p:nvSpPr>
        <p:spPr>
          <a:xfrm>
            <a:off x="6907213" y="1216025"/>
            <a:ext cx="1817687" cy="1185863"/>
          </a:xfrm>
          <a:custGeom>
            <a:rect l="l" t="t" r="r" b="b"/>
            <a:pathLst>
              <a:path w="684" h="447">
                <a:moveTo>
                  <a:pt x="478" y="387"/>
                </a:moveTo>
                <a:cubicBezTo>
                  <a:pt x="331" y="447"/>
                  <a:pt x="151" y="422"/>
                  <a:pt x="76" y="331"/>
                </a:cubicBezTo>
                <a:cubicBezTo>
                  <a:pt x="0" y="241"/>
                  <a:pt x="59" y="119"/>
                  <a:pt x="206" y="60"/>
                </a:cubicBezTo>
                <a:cubicBezTo>
                  <a:pt x="353" y="0"/>
                  <a:pt x="533" y="25"/>
                  <a:pt x="608" y="115"/>
                </a:cubicBezTo>
                <a:cubicBezTo>
                  <a:pt x="684" y="206"/>
                  <a:pt x="626" y="327"/>
                  <a:pt x="478" y="387"/>
                </a:cubicBezTo>
                <a:close/>
              </a:path>
            </a:pathLst>
          </a:custGeom>
          <a:solidFill>
            <a:srgbClr val="FFFFFF">
              <a:alpha val="100000"/>
            </a:srgbClr>
          </a:solidFill>
          <a:ln w="12668">
            <a:solidFill>
              <a:srgbClr val="C2C2C2">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Freeform 53"/>
          <p:cNvSpPr/>
          <p:nvPr/>
        </p:nvSpPr>
        <p:spPr>
          <a:xfrm>
            <a:off x="6961188" y="1235075"/>
            <a:ext cx="1774825" cy="1065213"/>
          </a:xfrm>
          <a:custGeom>
            <a:rect l="l" t="t" r="r" b="b"/>
            <a:pathLst>
              <a:path w="668" h="402">
                <a:moveTo>
                  <a:pt x="453" y="350"/>
                </a:moveTo>
                <a:cubicBezTo>
                  <a:pt x="305" y="402"/>
                  <a:pt x="132" y="378"/>
                  <a:pt x="66" y="296"/>
                </a:cubicBezTo>
                <a:cubicBezTo>
                  <a:pt x="0" y="214"/>
                  <a:pt x="67" y="105"/>
                  <a:pt x="215" y="53"/>
                </a:cubicBezTo>
                <a:cubicBezTo>
                  <a:pt x="363" y="0"/>
                  <a:pt x="536" y="25"/>
                  <a:pt x="602" y="107"/>
                </a:cubicBezTo>
                <a:cubicBezTo>
                  <a:pt x="668" y="189"/>
                  <a:pt x="602" y="298"/>
                  <a:pt x="453" y="350"/>
                </a:cubicBezTo>
                <a:close/>
              </a:path>
            </a:pathLst>
          </a:custGeom>
          <a:solidFill>
            <a:srgbClr val="FFFFFF">
              <a:alpha val="100000"/>
            </a:srgbClr>
          </a:solidFill>
          <a:ln w="12668">
            <a:solidFill>
              <a:srgbClr val="BEBEBE">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Freeform 54"/>
          <p:cNvSpPr/>
          <p:nvPr/>
        </p:nvSpPr>
        <p:spPr>
          <a:xfrm>
            <a:off x="7010400" y="1255713"/>
            <a:ext cx="1738313" cy="946150"/>
          </a:xfrm>
          <a:custGeom>
            <a:rect l="l" t="t" r="r" b="b"/>
            <a:pathLst>
              <a:path w="654" h="357">
                <a:moveTo>
                  <a:pt x="429" y="312"/>
                </a:moveTo>
                <a:cubicBezTo>
                  <a:pt x="280" y="357"/>
                  <a:pt x="114" y="334"/>
                  <a:pt x="57" y="260"/>
                </a:cubicBezTo>
                <a:cubicBezTo>
                  <a:pt x="0" y="186"/>
                  <a:pt x="76" y="89"/>
                  <a:pt x="225" y="45"/>
                </a:cubicBezTo>
                <a:cubicBezTo>
                  <a:pt x="374" y="0"/>
                  <a:pt x="541" y="24"/>
                  <a:pt x="597" y="97"/>
                </a:cubicBezTo>
                <a:cubicBezTo>
                  <a:pt x="654" y="171"/>
                  <a:pt x="579" y="268"/>
                  <a:pt x="429" y="312"/>
                </a:cubicBezTo>
                <a:close/>
              </a:path>
            </a:pathLst>
          </a:custGeom>
          <a:solidFill>
            <a:srgbClr val="FFFFFF">
              <a:alpha val="100000"/>
            </a:srgbClr>
          </a:solidFill>
          <a:ln w="12668">
            <a:solidFill>
              <a:srgbClr val="BABABA">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Freeform 55"/>
          <p:cNvSpPr/>
          <p:nvPr/>
        </p:nvSpPr>
        <p:spPr>
          <a:xfrm>
            <a:off x="7064375" y="1274763"/>
            <a:ext cx="1695450" cy="830262"/>
          </a:xfrm>
          <a:custGeom>
            <a:rect l="l" t="t" r="r" b="b"/>
            <a:pathLst>
              <a:path w="638" h="313">
                <a:moveTo>
                  <a:pt x="404" y="276"/>
                </a:moveTo>
                <a:cubicBezTo>
                  <a:pt x="254" y="313"/>
                  <a:pt x="94" y="290"/>
                  <a:pt x="47" y="224"/>
                </a:cubicBezTo>
                <a:cubicBezTo>
                  <a:pt x="0" y="158"/>
                  <a:pt x="84" y="75"/>
                  <a:pt x="234" y="38"/>
                </a:cubicBezTo>
                <a:cubicBezTo>
                  <a:pt x="384" y="0"/>
                  <a:pt x="544" y="23"/>
                  <a:pt x="591" y="89"/>
                </a:cubicBezTo>
                <a:cubicBezTo>
                  <a:pt x="638" y="155"/>
                  <a:pt x="555" y="238"/>
                  <a:pt x="404" y="276"/>
                </a:cubicBezTo>
                <a:close/>
              </a:path>
            </a:pathLst>
          </a:custGeom>
          <a:solidFill>
            <a:srgbClr val="FFFFFF">
              <a:alpha val="100000"/>
            </a:srgbClr>
          </a:solidFill>
          <a:ln w="12668">
            <a:solidFill>
              <a:srgbClr val="B5B5B5">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Freeform 56"/>
          <p:cNvSpPr/>
          <p:nvPr/>
        </p:nvSpPr>
        <p:spPr>
          <a:xfrm>
            <a:off x="7116763" y="1295400"/>
            <a:ext cx="1655762" cy="711200"/>
          </a:xfrm>
          <a:custGeom>
            <a:rect l="l" t="t" r="r" b="b"/>
            <a:pathLst>
              <a:path w="623" h="268">
                <a:moveTo>
                  <a:pt x="379" y="238"/>
                </a:moveTo>
                <a:cubicBezTo>
                  <a:pt x="228" y="268"/>
                  <a:pt x="75" y="245"/>
                  <a:pt x="37" y="188"/>
                </a:cubicBezTo>
                <a:cubicBezTo>
                  <a:pt x="0" y="130"/>
                  <a:pt x="92" y="59"/>
                  <a:pt x="243" y="29"/>
                </a:cubicBezTo>
                <a:cubicBezTo>
                  <a:pt x="394" y="0"/>
                  <a:pt x="547" y="22"/>
                  <a:pt x="585" y="80"/>
                </a:cubicBezTo>
                <a:cubicBezTo>
                  <a:pt x="623" y="137"/>
                  <a:pt x="531" y="208"/>
                  <a:pt x="379" y="238"/>
                </a:cubicBezTo>
                <a:close/>
              </a:path>
            </a:pathLst>
          </a:custGeom>
          <a:solidFill>
            <a:srgbClr val="FFFFFF">
              <a:alpha val="100000"/>
            </a:srgbClr>
          </a:solidFill>
          <a:ln w="12668">
            <a:solidFill>
              <a:srgbClr val="B1B1B1">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Freeform 57"/>
          <p:cNvSpPr/>
          <p:nvPr/>
        </p:nvSpPr>
        <p:spPr>
          <a:xfrm>
            <a:off x="7167563" y="1314450"/>
            <a:ext cx="1616075" cy="593725"/>
          </a:xfrm>
          <a:custGeom>
            <a:rect l="l" t="t" r="r" b="b"/>
            <a:pathLst>
              <a:path w="608" h="224">
                <a:moveTo>
                  <a:pt x="355" y="201"/>
                </a:moveTo>
                <a:cubicBezTo>
                  <a:pt x="203" y="224"/>
                  <a:pt x="57" y="202"/>
                  <a:pt x="28" y="152"/>
                </a:cubicBezTo>
                <a:cubicBezTo>
                  <a:pt x="0" y="103"/>
                  <a:pt x="101" y="45"/>
                  <a:pt x="253" y="22"/>
                </a:cubicBezTo>
                <a:cubicBezTo>
                  <a:pt x="405" y="0"/>
                  <a:pt x="552" y="22"/>
                  <a:pt x="580" y="71"/>
                </a:cubicBezTo>
                <a:cubicBezTo>
                  <a:pt x="608" y="121"/>
                  <a:pt x="508" y="179"/>
                  <a:pt x="355" y="201"/>
                </a:cubicBezTo>
                <a:close/>
              </a:path>
            </a:pathLst>
          </a:custGeom>
          <a:solidFill>
            <a:srgbClr val="FFFFFF">
              <a:alpha val="100000"/>
            </a:srgbClr>
          </a:solidFill>
          <a:ln w="12668">
            <a:solidFill>
              <a:srgbClr val="ADADAD">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Freeform 58"/>
          <p:cNvSpPr/>
          <p:nvPr/>
        </p:nvSpPr>
        <p:spPr>
          <a:xfrm>
            <a:off x="7221538" y="1333500"/>
            <a:ext cx="1574800" cy="474663"/>
          </a:xfrm>
          <a:custGeom>
            <a:rect l="l" t="t" r="r" b="b"/>
            <a:pathLst>
              <a:path w="593" h="179">
                <a:moveTo>
                  <a:pt x="330" y="164"/>
                </a:moveTo>
                <a:cubicBezTo>
                  <a:pt x="177" y="179"/>
                  <a:pt x="37" y="158"/>
                  <a:pt x="19" y="117"/>
                </a:cubicBezTo>
                <a:cubicBezTo>
                  <a:pt x="0" y="76"/>
                  <a:pt x="109" y="30"/>
                  <a:pt x="262" y="15"/>
                </a:cubicBezTo>
                <a:cubicBezTo>
                  <a:pt x="416" y="0"/>
                  <a:pt x="555" y="22"/>
                  <a:pt x="574" y="63"/>
                </a:cubicBezTo>
                <a:cubicBezTo>
                  <a:pt x="593" y="104"/>
                  <a:pt x="484" y="150"/>
                  <a:pt x="330" y="164"/>
                </a:cubicBezTo>
                <a:close/>
              </a:path>
            </a:pathLst>
          </a:custGeom>
          <a:solidFill>
            <a:srgbClr val="FFFFFF">
              <a:alpha val="100000"/>
            </a:srgbClr>
          </a:solidFill>
          <a:ln w="12668">
            <a:solidFill>
              <a:srgbClr val="A9A9A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7270750" y="1354138"/>
            <a:ext cx="1536700" cy="355600"/>
          </a:xfrm>
          <a:custGeom>
            <a:rect l="l" t="t" r="r" b="b"/>
            <a:pathLst>
              <a:path w="578" h="134">
                <a:moveTo>
                  <a:pt x="306" y="127"/>
                </a:moveTo>
                <a:cubicBezTo>
                  <a:pt x="152" y="134"/>
                  <a:pt x="19" y="114"/>
                  <a:pt x="10" y="81"/>
                </a:cubicBezTo>
                <a:cubicBezTo>
                  <a:pt x="0" y="48"/>
                  <a:pt x="118" y="15"/>
                  <a:pt x="272" y="7"/>
                </a:cubicBezTo>
                <a:cubicBezTo>
                  <a:pt x="427" y="0"/>
                  <a:pt x="560" y="21"/>
                  <a:pt x="569" y="54"/>
                </a:cubicBezTo>
                <a:cubicBezTo>
                  <a:pt x="578" y="87"/>
                  <a:pt x="461" y="119"/>
                  <a:pt x="306" y="127"/>
                </a:cubicBezTo>
                <a:close/>
              </a:path>
            </a:pathLst>
          </a:custGeom>
          <a:solidFill>
            <a:srgbClr val="FFFFFF">
              <a:alpha val="100000"/>
            </a:srgbClr>
          </a:solidFill>
          <a:ln w="12668">
            <a:solidFill>
              <a:srgbClr val="A4A4A4">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7324725" y="1373188"/>
            <a:ext cx="1495425" cy="238125"/>
          </a:xfrm>
          <a:prstGeom prst="ellipse">
            <a:avLst/>
          </a:prstGeom>
          <a:solidFill>
            <a:srgbClr val="FFFFFF">
              <a:alpha val="100000"/>
            </a:srgbClr>
          </a:solidFill>
          <a:ln w="12668">
            <a:solidFill>
              <a:srgbClr val="A0A0A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6942138" y="1160145"/>
            <a:ext cx="755650" cy="307975"/>
          </a:xfrm>
          <a:prstGeom prst="rect">
            <a:avLst/>
          </a:prstGeom>
          <a:noFill/>
          <a:ln w="12668"/>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1400">
                <a:solidFill>
                  <a:srgbClr val="000000">
                    <a:alpha val="100000"/>
                  </a:srgbClr>
                </a:solidFill>
                <a:latin typeface="Microsoft Yahei"/>
                <a:ea typeface="Microsoft Yahei"/>
                <a:cs typeface="Microsoft Yahei"/>
              </a:rPr>
              <a:t>STEP 03</a:t>
            </a:r>
            <a:endParaRPr lang="en-US" sz="1100"/>
          </a:p>
        </p:txBody>
      </p:sp>
      <p:grpSp>
        <p:nvGrpSpPr>
          <p:cNvPr id="62" name="Group 62"/>
          <p:cNvGrpSpPr/>
          <p:nvPr/>
        </p:nvGrpSpPr>
        <p:grpSpPr>
          <a:xfrm>
            <a:off x="454963" y="93878"/>
            <a:ext cx="10641129" cy="914400"/>
            <a:chOff x="454963" y="93878"/>
            <a:chExt cx="10641129" cy="914400"/>
          </a:xfrm>
        </p:grpSpPr>
        <p:sp>
          <p:nvSpPr>
            <p:cNvPr id="63" name="AutoShape 6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AutoShape 7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4" name="AutoShape 7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5" name="AutoShape 7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6" name="AutoShape 7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7" name="AutoShape 7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8" name="AutoShape 7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9" name="AutoShape 7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0" name="AutoShape 8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1" name="AutoShape 8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2" name="AutoShape 8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3" name="TextBox 8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采购成本控制与优化</a:t>
              </a:r>
            </a:p>
          </p:txBody>
        </p:sp>
      </p:grpSp>
      <p:sp>
        <p:nvSpPr>
          <p:cNvPr id="84" name="TextBox 84"/>
          <p:cNvSpPr txBox="1"/>
          <p:nvPr/>
        </p:nvSpPr>
        <p:spPr>
          <a:xfrm>
            <a:off x="923925" y="5145189"/>
            <a:ext cx="2426717"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成本控制</a:t>
            </a:r>
          </a:p>
        </p:txBody>
      </p:sp>
      <p:sp>
        <p:nvSpPr>
          <p:cNvPr id="85" name="TextBox 85"/>
          <p:cNvSpPr txBox="1"/>
          <p:nvPr/>
        </p:nvSpPr>
        <p:spPr>
          <a:xfrm>
            <a:off x="6318250" y="3326131"/>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采用集中采购、长期协议等优化策略，降低采购成本，提高采购效益。</a:t>
            </a:r>
          </a:p>
        </p:txBody>
      </p:sp>
      <p:sp>
        <p:nvSpPr>
          <p:cNvPr id="86" name="TextBox 86"/>
          <p:cNvSpPr txBox="1"/>
          <p:nvPr/>
        </p:nvSpPr>
        <p:spPr>
          <a:xfrm>
            <a:off x="3670300" y="3625158"/>
            <a:ext cx="2426717" cy="490334"/>
          </a:xfrm>
          <a:prstGeom prst="rect">
            <a:avLst/>
          </a:prstGeom>
          <a:ln w="12668"/>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优化策略</a:t>
            </a:r>
          </a:p>
        </p:txBody>
      </p:sp>
      <p:sp>
        <p:nvSpPr>
          <p:cNvPr id="87" name="TextBox 87"/>
          <p:cNvSpPr txBox="1"/>
          <p:nvPr/>
        </p:nvSpPr>
        <p:spPr>
          <a:xfrm>
            <a:off x="6318250" y="1917802"/>
            <a:ext cx="2426717" cy="490334"/>
          </a:xfrm>
          <a:prstGeom prst="rect">
            <a:avLst/>
          </a:prstGeom>
          <a:ln w="12668"/>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chemeClr val="accent1">
                    <a:alpha val="100000"/>
                  </a:schemeClr>
                </a:solidFill>
                <a:latin typeface="Microsoft Yahei"/>
                <a:ea typeface="Microsoft Yahei"/>
                <a:cs typeface="Microsoft Yahei"/>
              </a:rPr>
              <a:t>成本管理工具</a:t>
            </a:r>
          </a:p>
        </p:txBody>
      </p:sp>
      <p:sp>
        <p:nvSpPr>
          <p:cNvPr id="88" name="TextBox 88"/>
          <p:cNvSpPr txBox="1"/>
          <p:nvPr/>
        </p:nvSpPr>
        <p:spPr>
          <a:xfrm>
            <a:off x="8927905" y="1448118"/>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运用先进的成本管理工具和方法，对采购成本进行精细化管理，实现成本优化目标。</a:t>
            </a:r>
          </a:p>
        </p:txBody>
      </p:sp>
      <p:sp>
        <p:nvSpPr>
          <p:cNvPr id="89" name="TextBox 89"/>
          <p:cNvSpPr txBox="1"/>
          <p:nvPr/>
        </p:nvSpPr>
        <p:spPr>
          <a:xfrm>
            <a:off x="3402013" y="4962843"/>
            <a:ext cx="2267763" cy="1552257"/>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通过对采购成本的分析和控制，降低采购过程中的各项费用支出。</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419368" y="1201716"/>
            <a:ext cx="3806119" cy="4454569"/>
          </a:xfrm>
          <a:prstGeom prst="rect">
            <a:avLst/>
          </a:prstGeom>
        </p:spPr>
      </p:pic>
      <p:sp>
        <p:nvSpPr>
          <p:cNvPr id="3" name="TextBox 3"/>
          <p:cNvSpPr txBox="1"/>
          <p:nvPr/>
        </p:nvSpPr>
        <p:spPr>
          <a:xfrm>
            <a:off x="3988009" y="3369210"/>
            <a:ext cx="1888916" cy="715214"/>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3000">
                <a:solidFill>
                  <a:schemeClr val="dk1">
                    <a:alpha val="100000"/>
                  </a:schemeClr>
                </a:solidFill>
                <a:latin typeface="Microsoft Yahei"/>
                <a:ea typeface="Microsoft Yahei"/>
                <a:cs typeface="Microsoft Yahei"/>
              </a:rPr>
              <a:t>03</a:t>
            </a:r>
          </a:p>
        </p:txBody>
      </p:sp>
      <p:sp>
        <p:nvSpPr>
          <p:cNvPr id="4" name="TextBox 4"/>
          <p:cNvSpPr txBox="1"/>
          <p:nvPr/>
        </p:nvSpPr>
        <p:spPr>
          <a:xfrm>
            <a:off x="5689885" y="2624474"/>
            <a:ext cx="5895023" cy="159317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450">
                <a:solidFill>
                  <a:schemeClr val="dk1">
                    <a:alpha val="100000"/>
                  </a:schemeClr>
                </a:solidFill>
                <a:latin typeface="Microsoft Yahei"/>
                <a:ea typeface="Microsoft Yahei"/>
                <a:cs typeface="Microsoft Yahei"/>
              </a:rPr>
              <a:t>库存管理基本概念及原则</a:t>
            </a:r>
          </a:p>
        </p:txBody>
      </p:sp>
      <p:sp>
        <p:nvSpPr>
          <p:cNvPr id="5" name="TextBox 5"/>
          <p:cNvSpPr txBox="1"/>
          <p:nvPr/>
        </p:nvSpPr>
        <p:spPr>
          <a:xfrm>
            <a:off x="2253348" y="2896535"/>
            <a:ext cx="1888916" cy="715214"/>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3600" b="1">
                <a:solidFill>
                  <a:schemeClr val="dk1">
                    <a:alpha val="100000"/>
                  </a:schemeClr>
                </a:solidFill>
                <a:latin typeface="Microsoft Yahei"/>
                <a:ea typeface="Microsoft Yahei"/>
                <a:cs typeface="Microsoft Yahei"/>
              </a:rPr>
              <a:t>Part</a:t>
            </a:r>
          </a:p>
        </p:txBody>
      </p:sp>
      <p:cxnSp>
        <p:nvCxnSpPr>
          <p:cNvPr id="6" name="Connector 6"/>
          <p:cNvCxnSpPr/>
          <p:nvPr/>
        </p:nvCxnSpPr>
        <p:spPr>
          <a:xfrm flipH="1">
            <a:off x="3706320" y="3104985"/>
            <a:ext cx="690409" cy="711331"/>
          </a:xfrm>
          <a:prstGeom prst="line">
            <a:avLst/>
          </a:prstGeom>
          <a:ln w="9525">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库存管理定义与目标</a:t>
              </a:r>
            </a:p>
          </p:txBody>
        </p:sp>
      </p:grpSp>
      <p:sp>
        <p:nvSpPr>
          <p:cNvPr id="43" name="TextBox 43"/>
          <p:cNvSpPr txBox="1"/>
          <p:nvPr/>
        </p:nvSpPr>
        <p:spPr>
          <a:xfrm>
            <a:off x="7809821" y="1388973"/>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库存管理是对企业生产经营过程中的各种物品、产成品以及其他资源进行管理和控制，使其储备保持在经济合理的水平上。</a:t>
            </a:r>
          </a:p>
        </p:txBody>
      </p:sp>
      <p:sp>
        <p:nvSpPr>
          <p:cNvPr id="45" name="TextBox 45"/>
          <p:cNvSpPr txBox="1"/>
          <p:nvPr/>
        </p:nvSpPr>
        <p:spPr>
          <a:xfrm>
            <a:off x="7809821" y="3814445"/>
            <a:ext cx="2987778"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目标</a:t>
            </a:r>
          </a:p>
        </p:txBody>
      </p:sp>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chemeClr val="dk1">
                    <a:alpha val="100000"/>
                  </a:schemeClr>
                </a:solidFill>
                <a:latin typeface="Microsoft Yahei"/>
                <a:ea typeface="Microsoft Yahei"/>
                <a:cs typeface="Microsoft Yahei"/>
              </a:rPr>
              <a:t>确保企业生产经营活动的正常进行，降低库存成本，提高资金周转率，实现库存的合理性、经济性和安全性。</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库存分类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根据物品的重要性、价值、需求特性等因素，将库存分为不同类别，如原材料、半成品、成品等。</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策略制定</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针对不同类别的库存，制定相应的库存管理策略，如ABC分类法、定量订货法、定期订货法等。</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库存分类与策略制定</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85766" y="1751287"/>
            <a:ext cx="5242663" cy="4234459"/>
          </a:xfrm>
          <a:prstGeom prst="roundRect">
            <a:avLst/>
          </a:prstGeom>
          <a:solidFill>
            <a:schemeClr val="accent2">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63571" y="1751287"/>
            <a:ext cx="5242663" cy="423445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530718" y="2430558"/>
            <a:ext cx="3130564" cy="3130564"/>
          </a:xfrm>
          <a:prstGeom prst="ellipse">
            <a:avLst/>
          </a:prstGeom>
          <a:solidFill>
            <a:srgbClr val="FFFFFF">
              <a:alpha val="5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721546" y="2621386"/>
            <a:ext cx="2748908" cy="2748908"/>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879259" y="2959520"/>
            <a:ext cx="225395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7650" b="1">
                <a:solidFill>
                  <a:srgbClr val="FFFFFF">
                    <a:alpha val="100000"/>
                  </a:srgbClr>
                </a:solidFill>
                <a:latin typeface="Microsoft Yahei"/>
                <a:ea typeface="Microsoft Yahei"/>
                <a:cs typeface="Microsoft Yahei"/>
              </a:rPr>
              <a:t>VS</a:t>
            </a:r>
          </a:p>
        </p:txBody>
      </p:sp>
      <p:cxnSp>
        <p:nvCxnSpPr>
          <p:cNvPr id="7" name="Connector 7"/>
          <p:cNvCxnSpPr/>
          <p:nvPr/>
        </p:nvCxnSpPr>
        <p:spPr>
          <a:xfrm>
            <a:off x="1214515" y="2855191"/>
            <a:ext cx="2856056"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1085072" y="2931894"/>
            <a:ext cx="3263018"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通过设定库存控制参数（如安全库存、最高库存、最低库存等），采用先进的库存控制技术（如实时库存跟踪、需求预测等），实现库存的有效控制。</a:t>
            </a:r>
          </a:p>
        </p:txBody>
      </p:sp>
      <p:sp>
        <p:nvSpPr>
          <p:cNvPr id="9" name="TextBox 9"/>
          <p:cNvSpPr txBox="1"/>
          <p:nvPr/>
        </p:nvSpPr>
        <p:spPr>
          <a:xfrm>
            <a:off x="6389233" y="2064798"/>
            <a:ext cx="4714875"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pPr>
            <a:r>
              <a:rPr lang="en-US" sz="2014" b="1">
                <a:solidFill>
                  <a:schemeClr val="accent1">
                    <a:alpha val="100000"/>
                  </a:schemeClr>
                </a:solidFill>
                <a:latin typeface="Microsoft Yahei"/>
                <a:ea typeface="Microsoft Yahei"/>
                <a:cs typeface="Microsoft Yahei"/>
              </a:rPr>
              <a:t>原则</a:t>
            </a:r>
          </a:p>
        </p:txBody>
      </p:sp>
      <p:cxnSp>
        <p:nvCxnSpPr>
          <p:cNvPr id="10" name="Connector 10"/>
          <p:cNvCxnSpPr/>
          <p:nvPr/>
        </p:nvCxnSpPr>
        <p:spPr>
          <a:xfrm>
            <a:off x="8117660" y="2855191"/>
            <a:ext cx="2856056" cy="0"/>
          </a:xfrm>
          <a:prstGeom prst="line">
            <a:avLst/>
          </a:prstGeom>
          <a:ln w="9525">
            <a:solidFill>
              <a:schemeClr val="accent1"/>
            </a:solidFill>
            <a:prstDash val="solid"/>
            <a:headEnd type="none"/>
            <a:tailEnd type="oval"/>
          </a:ln>
        </p:spPr>
        <p:style>
          <a:lnRef idx="0">
            <a:schemeClr val="accent1"/>
          </a:lnRef>
          <a:fillRef idx="1">
            <a:schemeClr val="accent1"/>
          </a:fillRef>
          <a:effectRef idx="0">
            <a:schemeClr val="accent1"/>
          </a:effectRef>
          <a:fontRef idx="minor">
            <a:schemeClr val="lt1"/>
          </a:fontRef>
        </p:style>
      </p:cxnSp>
      <p:sp>
        <p:nvSpPr>
          <p:cNvPr id="11" name="TextBox 11"/>
          <p:cNvSpPr txBox="1"/>
          <p:nvPr/>
        </p:nvSpPr>
        <p:spPr>
          <a:xfrm>
            <a:off x="7817683" y="2931894"/>
            <a:ext cx="3286125" cy="2819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accent1">
                    <a:lumMod val="50000"/>
                    <a:alpha val="100000"/>
                  </a:schemeClr>
                </a:solidFill>
                <a:latin typeface="Microsoft Yahei"/>
                <a:ea typeface="Microsoft Yahei"/>
                <a:cs typeface="Microsoft Yahei"/>
              </a:rPr>
              <a:t>遵循库存控制的基本原则，如需求导向、动态调整、经济合理等，确保库存控制的有效性。</a:t>
            </a:r>
          </a:p>
        </p:txBody>
      </p:sp>
      <p:sp>
        <p:nvSpPr>
          <p:cNvPr id="12" name="TextBox 12"/>
          <p:cNvSpPr txBox="1"/>
          <p:nvPr/>
        </p:nvSpPr>
        <p:spPr>
          <a:xfrm>
            <a:off x="1085072" y="2064798"/>
            <a:ext cx="4150786"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控制方法</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库存控制方法及原则</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通过加强供应链管理、提高库存周转率、降低库存成本、实现库存信息共享等途径，优化库存管理水平。</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优化途径</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研究先进的库存管理理论和方法，借鉴国内外成功企业的经验，结合企业自身实际情况，不断探索适合企业的库存优化途径。</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探讨方向</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库存优化途径探讨</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https://d.book118.com/297013062106006044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2F2F2"/>
      </a:lt1>
      <a:dk2>
        <a:srgbClr val="000000"/>
      </a:dk2>
      <a:lt2>
        <a:srgbClr val="FFFFFF"/>
      </a:lt2>
      <a:accent1>
        <a:srgbClr val="262626"/>
      </a:accent1>
      <a:accent2>
        <a:srgbClr val="6C6C6C"/>
      </a:accent2>
      <a:accent3>
        <a:srgbClr val="7B7F83"/>
      </a:accent3>
      <a:accent4>
        <a:srgbClr val="ADADAD"/>
      </a:accent4>
      <a:accent5>
        <a:srgbClr val="808080"/>
      </a:accent5>
      <a:accent6>
        <a:srgbClr val="A5A5A5"/>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99</Paragraphs>
  <Slides>17</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17</vt:i4>
      </vt:variant>
    </vt:vector>
  </HeadingPairs>
  <TitlesOfParts>
    <vt:vector baseType="lpstr" size="21">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2024-09-18T23:52:48.772</cp:lastPrinted>
  <dcterms:created xsi:type="dcterms:W3CDTF">2024-09-18T15:52:48Z</dcterms:created>
  <dcterms:modified xsi:type="dcterms:W3CDTF">2024-09-18T15:52:51Z</dcterms:modified>
</cp:coreProperties>
</file>