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96EAF3-9B61-4222-89F7-17E7B1C7D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37B832-394F-48EC-B9B5-A25808093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CE5E74-CFC4-4695-A89C-FC177C363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3F70CF-39A7-43A1-9573-161CE918E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81FFE2-EECD-48DE-B64E-C42949D77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364A9A-9FE4-4C82-AE98-AC36F2D8F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ACA69A-8CB6-4449-A77A-A648CF4A2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E212A1-DEC0-4AD9-ABC5-007DBC572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D6ED70-7FE6-4442-BFB9-37C6AE19F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C0292-FDD9-4908-AFB1-C3281C7F6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FD2504-3B1C-4F89-8ABB-D25AFD1AF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01400602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阅览室教师管理制度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教师阅览室管理规定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教师职责与要求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阅览室安全与维护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阅览室教师奖惩制度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阅览室教师培训与发展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培养教师良好的职业道德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确保阅览室秩序与安全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提高阅览室服务质量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852041" y="2608040"/>
            <a:ext cx="1741075" cy="1743361"/>
            <a:chOff x="1852041" y="2608040"/>
            <a:chExt cx="1741075" cy="1743361"/>
          </a:xfrm>
        </p:grpSpPr>
        <p:sp>
          <p:nvSpPr>
            <p:cNvPr id="3" name="Freeform 3"/>
            <p:cNvSpPr/>
            <p:nvPr/>
          </p:nvSpPr>
          <p:spPr>
            <a:xfrm>
              <a:off x="1852041" y="2608040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5" name="Freeform 5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8" name="Freeform 8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11" name="Freeform 11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76214" y="2441829"/>
            <a:ext cx="497967" cy="2077498"/>
            <a:chOff x="2476214" y="2441829"/>
            <a:chExt cx="497967" cy="2077498"/>
          </a:xfrm>
        </p:grpSpPr>
        <p:sp>
          <p:nvSpPr>
            <p:cNvPr id="14" name="Freeform 14"/>
            <p:cNvSpPr/>
            <p:nvPr/>
          </p:nvSpPr>
          <p:spPr>
            <a:xfrm>
              <a:off x="247621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 flipV="1">
              <a:off x="247621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1852041" y="2607469"/>
            <a:ext cx="1741075" cy="1743361"/>
            <a:chOff x="1852041" y="2607469"/>
            <a:chExt cx="1741075" cy="1743361"/>
          </a:xfrm>
        </p:grpSpPr>
        <p:sp>
          <p:nvSpPr>
            <p:cNvPr id="17" name="Freeform 17"/>
            <p:cNvSpPr/>
            <p:nvPr/>
          </p:nvSpPr>
          <p:spPr>
            <a:xfrm>
              <a:off x="1852041" y="2607469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19" name="Freeform 19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2" name="Freeform 22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5" name="Freeform 25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2476214" y="2441257"/>
            <a:ext cx="497967" cy="2077498"/>
            <a:chOff x="2476214" y="2441257"/>
            <a:chExt cx="497967" cy="2077498"/>
          </a:xfrm>
        </p:grpSpPr>
        <p:sp>
          <p:nvSpPr>
            <p:cNvPr id="28" name="Freeform 28"/>
            <p:cNvSpPr/>
            <p:nvPr/>
          </p:nvSpPr>
          <p:spPr>
            <a:xfrm>
              <a:off x="247621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 flipV="1">
              <a:off x="247621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3653980" y="3200971"/>
            <a:ext cx="2390966" cy="2394109"/>
            <a:chOff x="3653980" y="3200971"/>
            <a:chExt cx="2390966" cy="2394109"/>
          </a:xfrm>
        </p:grpSpPr>
        <p:sp>
          <p:nvSpPr>
            <p:cNvPr id="31" name="Freeform 31"/>
            <p:cNvSpPr/>
            <p:nvPr/>
          </p:nvSpPr>
          <p:spPr>
            <a:xfrm>
              <a:off x="3653980" y="3200971"/>
              <a:ext cx="2390966" cy="2394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3" name="Freeform 33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6" name="Freeform 36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9" name="Freeform 39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11135" y="2972753"/>
            <a:ext cx="683800" cy="2852928"/>
            <a:chOff x="4511135" y="2972753"/>
            <a:chExt cx="683800" cy="2852928"/>
          </a:xfrm>
        </p:grpSpPr>
        <p:sp>
          <p:nvSpPr>
            <p:cNvPr id="42" name="Freeform 42"/>
            <p:cNvSpPr/>
            <p:nvPr/>
          </p:nvSpPr>
          <p:spPr>
            <a:xfrm>
              <a:off x="4511135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 flipV="1">
              <a:off x="4511135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3648742" y="3197923"/>
            <a:ext cx="2396966" cy="2400109"/>
            <a:chOff x="3648742" y="3197923"/>
            <a:chExt cx="2396966" cy="2400109"/>
          </a:xfrm>
        </p:grpSpPr>
        <p:sp>
          <p:nvSpPr>
            <p:cNvPr id="45" name="Freeform 45"/>
            <p:cNvSpPr/>
            <p:nvPr/>
          </p:nvSpPr>
          <p:spPr>
            <a:xfrm>
              <a:off x="3648742" y="3197923"/>
              <a:ext cx="2396966" cy="2400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47" name="Freeform 47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9" name="Group 49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0" name="Freeform 50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3" name="Freeform 53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5" name="Group 55"/>
          <p:cNvGrpSpPr/>
          <p:nvPr/>
        </p:nvGrpSpPr>
        <p:grpSpPr>
          <a:xfrm>
            <a:off x="4508087" y="2969133"/>
            <a:ext cx="685514" cy="2860167"/>
            <a:chOff x="4508087" y="2969133"/>
            <a:chExt cx="685514" cy="2860167"/>
          </a:xfrm>
        </p:grpSpPr>
        <p:sp>
          <p:nvSpPr>
            <p:cNvPr id="56" name="Freeform 56"/>
            <p:cNvSpPr/>
            <p:nvPr/>
          </p:nvSpPr>
          <p:spPr>
            <a:xfrm>
              <a:off x="4508087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 flipV="1">
              <a:off x="4508087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124670" y="2332768"/>
            <a:ext cx="2128075" cy="2130933"/>
            <a:chOff x="6124670" y="2332768"/>
            <a:chExt cx="2128075" cy="2130933"/>
          </a:xfrm>
        </p:grpSpPr>
        <p:sp>
          <p:nvSpPr>
            <p:cNvPr id="59" name="Freeform 59"/>
            <p:cNvSpPr/>
            <p:nvPr/>
          </p:nvSpPr>
          <p:spPr>
            <a:xfrm>
              <a:off x="6124670" y="2332768"/>
              <a:ext cx="2128075" cy="2130933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1" name="Freeform 61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4" name="Freeform 64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7" name="Freeform 67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9" name="Group 69"/>
          <p:cNvGrpSpPr/>
          <p:nvPr/>
        </p:nvGrpSpPr>
        <p:grpSpPr>
          <a:xfrm>
            <a:off x="6887527" y="2129600"/>
            <a:ext cx="608648" cy="2539364"/>
            <a:chOff x="6887527" y="2129600"/>
            <a:chExt cx="608648" cy="2539364"/>
          </a:xfrm>
        </p:grpSpPr>
        <p:sp>
          <p:nvSpPr>
            <p:cNvPr id="70" name="Freeform 70"/>
            <p:cNvSpPr/>
            <p:nvPr/>
          </p:nvSpPr>
          <p:spPr>
            <a:xfrm>
              <a:off x="6887527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 flipV="1">
              <a:off x="6887527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6128195" y="2331911"/>
            <a:ext cx="2132933" cy="2135696"/>
            <a:chOff x="6128195" y="2331911"/>
            <a:chExt cx="2132933" cy="2135696"/>
          </a:xfrm>
        </p:grpSpPr>
        <p:sp>
          <p:nvSpPr>
            <p:cNvPr id="73" name="Freeform 73"/>
            <p:cNvSpPr/>
            <p:nvPr/>
          </p:nvSpPr>
          <p:spPr>
            <a:xfrm>
              <a:off x="6128195" y="2331911"/>
              <a:ext cx="2132933" cy="2135696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5" name="Freeform 75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8" name="Freeform 78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81" name="Freeform 81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3" name="Group 83"/>
          <p:cNvGrpSpPr/>
          <p:nvPr/>
        </p:nvGrpSpPr>
        <p:grpSpPr>
          <a:xfrm>
            <a:off x="6892861" y="2128361"/>
            <a:ext cx="609981" cy="2545080"/>
            <a:chOff x="6892861" y="2128361"/>
            <a:chExt cx="609981" cy="2545080"/>
          </a:xfrm>
        </p:grpSpPr>
        <p:sp>
          <p:nvSpPr>
            <p:cNvPr id="84" name="Freeform 84"/>
            <p:cNvSpPr/>
            <p:nvPr/>
          </p:nvSpPr>
          <p:spPr>
            <a:xfrm>
              <a:off x="6892861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 flipV="1">
              <a:off x="6892861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8370475" y="3384518"/>
            <a:ext cx="1691640" cy="1693831"/>
            <a:chOff x="8370475" y="3384518"/>
            <a:chExt cx="1691640" cy="1693831"/>
          </a:xfrm>
        </p:grpSpPr>
        <p:sp>
          <p:nvSpPr>
            <p:cNvPr id="87" name="Freeform 87"/>
            <p:cNvSpPr/>
            <p:nvPr/>
          </p:nvSpPr>
          <p:spPr>
            <a:xfrm>
              <a:off x="8370475" y="3384518"/>
              <a:ext cx="1691640" cy="169383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89" name="Freeform 89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1" name="Group 91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2" name="Freeform 92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5" name="Freeform 95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7" name="Group 97"/>
          <p:cNvGrpSpPr/>
          <p:nvPr/>
        </p:nvGrpSpPr>
        <p:grpSpPr>
          <a:xfrm>
            <a:off x="8976932" y="3223070"/>
            <a:ext cx="483775" cy="2018442"/>
            <a:chOff x="8976932" y="3223070"/>
            <a:chExt cx="483775" cy="2018442"/>
          </a:xfrm>
        </p:grpSpPr>
        <p:sp>
          <p:nvSpPr>
            <p:cNvPr id="98" name="Freeform 98"/>
            <p:cNvSpPr/>
            <p:nvPr/>
          </p:nvSpPr>
          <p:spPr>
            <a:xfrm>
              <a:off x="8976932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 flipV="1">
              <a:off x="8976932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8365141" y="3394805"/>
            <a:ext cx="1696498" cy="1698688"/>
            <a:chOff x="8365141" y="3394805"/>
            <a:chExt cx="1696498" cy="1698688"/>
          </a:xfrm>
        </p:grpSpPr>
        <p:sp>
          <p:nvSpPr>
            <p:cNvPr id="101" name="Freeform 101"/>
            <p:cNvSpPr/>
            <p:nvPr/>
          </p:nvSpPr>
          <p:spPr>
            <a:xfrm>
              <a:off x="8365141" y="3394805"/>
              <a:ext cx="1696498" cy="1698688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3" name="Freeform 103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5" name="Group 105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6" name="Freeform 106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9" name="Freeform 109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1" name="Group 111"/>
          <p:cNvGrpSpPr/>
          <p:nvPr/>
        </p:nvGrpSpPr>
        <p:grpSpPr>
          <a:xfrm>
            <a:off x="8973312" y="3232880"/>
            <a:ext cx="485203" cy="2024254"/>
            <a:chOff x="8973312" y="3232880"/>
            <a:chExt cx="485203" cy="2024254"/>
          </a:xfrm>
        </p:grpSpPr>
        <p:sp>
          <p:nvSpPr>
            <p:cNvPr id="112" name="Freeform 112"/>
            <p:cNvSpPr/>
            <p:nvPr/>
          </p:nvSpPr>
          <p:spPr>
            <a:xfrm>
              <a:off x="897331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 flipV="1">
              <a:off x="897331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4" name="AutoShape 114"/>
          <p:cNvSpPr/>
          <p:nvPr/>
        </p:nvSpPr>
        <p:spPr>
          <a:xfrm>
            <a:off x="1881440" y="1529633"/>
            <a:ext cx="1711676" cy="926585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5" name="AutoShape 115"/>
          <p:cNvSpPr/>
          <p:nvPr/>
        </p:nvSpPr>
        <p:spPr>
          <a:xfrm>
            <a:off x="3930347" y="2068834"/>
            <a:ext cx="1861281" cy="801731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6" name="AutoShape 116"/>
          <p:cNvSpPr/>
          <p:nvPr/>
        </p:nvSpPr>
        <p:spPr>
          <a:xfrm>
            <a:off x="6291044" y="4827209"/>
            <a:ext cx="1961702" cy="676877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17" name="AutoShape 117"/>
          <p:cNvSpPr/>
          <p:nvPr/>
        </p:nvSpPr>
        <p:spPr>
          <a:xfrm>
            <a:off x="8259490" y="2472045"/>
            <a:ext cx="1802625" cy="598843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8" name="AutoShape 118"/>
          <p:cNvSpPr/>
          <p:nvPr/>
        </p:nvSpPr>
        <p:spPr>
          <a:xfrm>
            <a:off x="2048111" y="2956888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阅览室开放时间</a:t>
            </a:r>
            <a:endParaRPr lang="en-US" sz="1100"/>
          </a:p>
        </p:txBody>
      </p:sp>
      <p:sp>
        <p:nvSpPr>
          <p:cNvPr id="119" name="AutoShape 119"/>
          <p:cNvSpPr/>
          <p:nvPr/>
        </p:nvSpPr>
        <p:spPr>
          <a:xfrm>
            <a:off x="4161675" y="3892047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教师岗位职责</a:t>
            </a:r>
            <a:endParaRPr lang="en-US" sz="1100"/>
          </a:p>
        </p:txBody>
      </p:sp>
      <p:sp>
        <p:nvSpPr>
          <p:cNvPr id="120" name="AutoShape 120"/>
          <p:cNvSpPr/>
          <p:nvPr/>
        </p:nvSpPr>
        <p:spPr>
          <a:xfrm>
            <a:off x="6500820" y="2876320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教师行为规范</a:t>
            </a:r>
            <a:endParaRPr lang="en-US" sz="1100"/>
          </a:p>
        </p:txBody>
      </p:sp>
      <p:sp>
        <p:nvSpPr>
          <p:cNvPr id="121" name="AutoShape 121"/>
          <p:cNvSpPr/>
          <p:nvPr/>
        </p:nvSpPr>
        <p:spPr>
          <a:xfrm>
            <a:off x="8543982" y="3710771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阅览室安全管理制度</a:t>
            </a:r>
            <a:endParaRPr lang="en-US" sz="1100"/>
          </a:p>
        </p:txBody>
      </p:sp>
      <p:grpSp>
        <p:nvGrpSpPr>
          <p:cNvPr id="122" name="Group 122"/>
          <p:cNvGrpSpPr/>
          <p:nvPr/>
        </p:nvGrpSpPr>
        <p:grpSpPr>
          <a:xfrm>
            <a:off x="355440" y="80608"/>
            <a:ext cx="8413466" cy="723900"/>
            <a:chOff x="355440" y="80608"/>
            <a:chExt cx="8413466" cy="723900"/>
          </a:xfrm>
        </p:grpSpPr>
        <p:sp>
          <p:nvSpPr>
            <p:cNvPr id="123" name="TextBox 123"/>
            <p:cNvSpPr txBox="1"/>
            <p:nvPr/>
          </p:nvSpPr>
          <p:spPr>
            <a:xfrm>
              <a:off x="948881" y="80608"/>
              <a:ext cx="7820025" cy="7239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2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制度范围</a:t>
              </a:r>
            </a:p>
          </p:txBody>
        </p:sp>
        <p:sp>
          <p:nvSpPr>
            <p:cNvPr id="124" name="AutoShape 124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教师阅览室管理规定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阅览室开放时间：每周一至周五，上午8:00-12:00，下午14:00-17:00。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阅览室只供教师借阅书籍，学生不得进入。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阅览室使用规定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阅览室内应保持安静，禁止喧哗、打电话或大声朗读。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教师进入阅览室需登记，并按时归还图书。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图书借阅规定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教师需凭借工作证或校园卡借阅图书。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每本图书借阅期限为1个月，逾期未归还者将收取一定的滞纳金。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图书如有损坏或丢失，需按学校规定赔偿。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教师不得私自将图书带出阅览室。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39" r="1873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72" r="1707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85" r="1868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阅览室卫生规定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教师需保持阅览室内整洁，不得随地吐痰、乱扔垃圾。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阅览室内禁止吸烟、吃零食等行为。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教师需爱护阅览室内设施，不得随意涂写、刻画或损坏桌椅、书架等物品。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阅览室定期进行清洁消毒，确保卫生安全。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教师职责与要求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125" r="19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值班时间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教师需按照规定时间进行阅览室值班，确保阅览室开放时间内的管理。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交接工作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值班教师需做好交接工作，确保值班期间各项工作顺利进行。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紧急处理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遇到紧急情况，值班教师应及时处理并向上级汇报。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教师阅览室值班安排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教师可根据教学需求和学生兴趣推荐图书。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图书推荐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推荐的图书需经过审核，确保图书内容符合阅览室管理规定。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图书审核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经过审核的图书，由学校统一采购，并补充到阅览室藏书。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图书采购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教师图书推荐与审核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教师需对学生进行阅读指导，帮助学生选择合适的图书。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阅读指导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阅读习惯培养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阅读分享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引导学生养成良好的阅读习惯，提高阅读效率。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鼓励学生分享阅读心得，促进阅读交流与互动。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教师对学生引导与教育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https://d.book118.com/297014006024006046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2024-09-21T03:42:37.713</cp:lastPrinted>
  <dcterms:created xsi:type="dcterms:W3CDTF">2024-09-20T19:42:37Z</dcterms:created>
  <dcterms:modified xsi:type="dcterms:W3CDTF">2024-09-20T19:42:39Z</dcterms:modified>
</cp:coreProperties>
</file>