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809CEE-6712-412C-B95F-643091945F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CF74CC-2DE8-4FF0-AE90-D4EFBF3353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9AC6DD-8D6A-4FA5-9BC5-DEB0CC707D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224456-66E0-40F2-93E5-203A43C90A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96ADAA-DD32-484D-B216-1B5C920B36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C48230-42B4-4BA7-9FF9-0969607FE5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8D3BA2-ABA6-4DB4-9E75-D95B2C7694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961901-7BFA-41DA-87C6-74E71C7D18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9224E0-01B7-45E1-9B6E-33BE53ED8E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5DA9D8-7748-4A6F-B35C-F89BB9899D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E30D66-2D12-4C7B-9356-71EBF49D50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703201200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《销售培训资料》课件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销售概述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销售技巧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销售心理学</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销售实战案例分析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销售团队建设与管理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销售行业趋势与展望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销售概述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销售是商业活动中至关重要的环节，它涉及到商品或服务的推广、宣传和销售，是实现企业盈利和发展的重要手段。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销售是指企业通过各种方式将商品或服务从生产者转移到消费者的过程。这个过程涉及到市场调研、产品定位、促销策略、客户关系管理等众多环节。销售对于企业来说至关重要，它是企业实现盈利和发展的重要手段，也是企业与市场之间的桥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总结词：成功的销售需要遵循一定的原则和技巧，包括建立信任、了解客户需求、提供解决方案、建立长期关系等。</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详细描述：建立信任：成功的销售首先需要建立起客户对销售人员和企业的信任。销售人员需要以诚实、守信、专业的态度来对待客户，建立起良好的信任关系。了解客户需求：销售人员需要深入了解客户的需求和痛点，以便为客户提供更加精准的产品或服务。提供解决方案：销售人员需要根据客户的需求，提供适合的解决方案，帮助客户解决实际问题。建立长期关系：成功的销售还需要建立起长期的客户关系，通过提供优质的服务和产品，提高客户满意度，保持客户忠诚度。</a:t>
            </a:r>
          </a:p>
        </p:txBody>
      </p:sp>
      <p:pic>
        <p:nvPicPr>
          <p:cNvPr id="6" name="Picture 6"/>
          <p:cNvPicPr>
            <a:picLocks noChangeAspect="1"/>
          </p:cNvPicPr>
          <p:nvPr/>
        </p:nvPicPr>
        <p:blipFill>
          <a:blip r:embed="rId2">
            <a:alphaModFix/>
          </a:blip>
          <a:srcRect l="42" r="42"/>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销售的基本原则与技巧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销售的流程与步骤</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总结词：销售的流程与步骤包括市场调研、寻找潜在客户、与客户建立联系、推销产品或服务、跟进客户等。</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市场调研：销售人员需要对市场进行调研，了解行业趋势、竞争对手情况以及客户需求等信息。寻找潜在客户：销售人员需要通过各种渠道寻找潜在客户，例如通过社交媒体、行业展会等途径获取潜在客户的联系方式。与客户建立联系：销售人员需要主动联系潜在客户，通过电话、邮件等方式与潜在客户建立联系，并了解客户的需求和意向。推销产品或服务：销售人员需要向客户介绍自己的产品或服务，突出产品或服务的优势和特点，同时根据客户需求提供个性化的解决方案。跟进客户：在推销过程中，销售人员需要及时跟进客户的反馈和意向，不断优化产品或服务，提高客户的满意度和忠诚度。同时，销售人员还需要定期回访客户，了解客户的最新需求和反馈，以便及时调整销售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销售技巧</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沟通技巧</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清晰表达</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用简洁明了的语言表达自己的观点，避免使用专业术语或行话。</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善于倾听</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全神贯注地倾听客户的需求和意见，不打断对方，适时反馈。</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有效沟通是销售过程中的关键环节，掌握良好的沟通技巧有助于建立信任、了解客户需求和促成交易。</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适应沟通方式</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根据客户的偏好选择合适的沟通方式，如面对面、电话、电子邮件等。</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掌握非语言沟通技巧</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如肢体语言、面部表情和语气，增强沟通效果。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掌握让步技巧</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在必要时做出让步，但要求相应的回报。</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善于运用数据和事实</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用数据和事实支持自己的观点和要求。</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坚持原则</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在谈判中保持冷静，不轻易让步，同时灵活变通。</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谈判是销售过程中不可或缺的一环，掌握有效的谈判技巧有助于争取更好的交易条件。</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准备充分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了解产品、市场和竞争对手的情况，制定谈判策略。</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谈判技巧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良好的客户关系是长期销售业绩的保障，掌握有效的客户关系管理技巧至关重要。</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总结词</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保持与客户的联系，及时解决问题和处理投诉。</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定期回访与跟进</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通过真诚的服务和可靠的产品赢得客户的信任。</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建立信任关系</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深入了解客户的业务需求、期望和偏好。</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了解客户需求</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根据客户需求提供定制化的产品和服务方案。</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提供个性化服务</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使用实例说明</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用实际案例和数据支持产品的性能和效果。</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总结词</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有效的产品展示能够吸引客户注意力并激发购买欲望，是销售成功的重要因素之一。</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突出产品特点</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强调产品的独特功能和优势，与竞争对手进行差异化比较。</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演示产品功能</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通过现场演示让客户更好地了解产品的使用方法和效果。</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提供试用机会</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为客户提供试用产品的机会，增加客户对产品的信任感。</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产品展示技巧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异议处理技巧</a:t>
              </a:r>
            </a:p>
          </p:txBody>
        </p:sp>
      </p:grpSp>
      <p:cxnSp>
        <p:nvCxnSpPr>
          <p:cNvPr id="24" name="Connector 24"/>
          <p:cNvCxnSpPr/>
          <p:nvPr/>
        </p:nvCxnSpPr>
        <p:spPr>
          <a:xfrm>
            <a:off x="454963" y="3669933"/>
            <a:ext cx="11227434" cy="0"/>
          </a:xfrm>
          <a:prstGeom prst="line">
            <a:avLst/>
          </a:prstGeom>
          <a:ln w="8890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sp>
        <p:nvSpPr>
          <p:cNvPr id="25" name="AutoShape 25"/>
          <p:cNvSpPr/>
          <p:nvPr/>
        </p:nvSpPr>
        <p:spPr>
          <a:xfrm>
            <a:off x="495032"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2881401"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645047" y="1719245"/>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rgbClr val="FFFFFF">
                    <a:alpha val="100000"/>
                  </a:srgbClr>
                </a:solidFill>
                <a:latin typeface="Microsoft Yahei"/>
                <a:ea typeface="Microsoft Yahei"/>
                <a:cs typeface="Microsoft Yahei"/>
              </a:rPr>
              <a:t>异议处理是销售过程中常见的问题之一，掌握有效的异议处理技巧有助于化解困难并促成交易。</a:t>
            </a:r>
          </a:p>
        </p:txBody>
      </p:sp>
      <p:sp>
        <p:nvSpPr>
          <p:cNvPr id="28" name="TextBox 28"/>
          <p:cNvSpPr txBox="1"/>
          <p:nvPr/>
        </p:nvSpPr>
        <p:spPr>
          <a:xfrm>
            <a:off x="2969984" y="1631550"/>
            <a:ext cx="663606" cy="169557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总结词</a:t>
            </a:r>
          </a:p>
        </p:txBody>
      </p:sp>
      <p:sp>
        <p:nvSpPr>
          <p:cNvPr id="29" name="AutoShape 29"/>
          <p:cNvSpPr/>
          <p:nvPr/>
        </p:nvSpPr>
        <p:spPr>
          <a:xfrm>
            <a:off x="2063911"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450280"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2213926" y="4091194"/>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耐心听取客户的意见和疑虑，不立即反驳或争辩。</a:t>
            </a:r>
          </a:p>
        </p:txBody>
      </p:sp>
      <p:sp>
        <p:nvSpPr>
          <p:cNvPr id="32" name="AutoShape 32"/>
          <p:cNvSpPr/>
          <p:nvPr/>
        </p:nvSpPr>
        <p:spPr>
          <a:xfrm>
            <a:off x="4437484"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23854"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4587499" y="1719245"/>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了解客户提出异议的真正原因，以便有针对性地解答。</a:t>
            </a:r>
          </a:p>
        </p:txBody>
      </p:sp>
      <p:sp>
        <p:nvSpPr>
          <p:cNvPr id="35" name="AutoShape 35"/>
          <p:cNvSpPr/>
          <p:nvPr/>
        </p:nvSpPr>
        <p:spPr>
          <a:xfrm>
            <a:off x="6043774"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430144"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6193789" y="4091194"/>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根据客户异议提供合理的解决方案或解释，打消客户的疑虑。</a:t>
            </a:r>
          </a:p>
        </p:txBody>
      </p:sp>
      <p:sp>
        <p:nvSpPr>
          <p:cNvPr id="38" name="AutoShape 38"/>
          <p:cNvSpPr/>
          <p:nvPr/>
        </p:nvSpPr>
        <p:spPr>
          <a:xfrm>
            <a:off x="8320628"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10706998"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8470642" y="1719245"/>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及时跟进客户的反馈情况，确保问题得到妥善解决。</a:t>
            </a:r>
          </a:p>
        </p:txBody>
      </p:sp>
      <p:sp>
        <p:nvSpPr>
          <p:cNvPr id="41" name="TextBox 41"/>
          <p:cNvSpPr txBox="1"/>
          <p:nvPr/>
        </p:nvSpPr>
        <p:spPr>
          <a:xfrm>
            <a:off x="6912437" y="1631550"/>
            <a:ext cx="663606" cy="169557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75" b="1">
                <a:solidFill>
                  <a:srgbClr val="FFFFFF">
                    <a:alpha val="100000"/>
                  </a:srgbClr>
                </a:solidFill>
                <a:latin typeface="Microsoft Yahei"/>
                <a:ea typeface="Microsoft Yahei"/>
                <a:cs typeface="Microsoft Yahei"/>
              </a:rPr>
              <a:t>倾听并尊重客户的异议</a:t>
            </a:r>
          </a:p>
        </p:txBody>
      </p:sp>
      <p:sp>
        <p:nvSpPr>
          <p:cNvPr id="42" name="TextBox 42"/>
          <p:cNvSpPr txBox="1"/>
          <p:nvPr/>
        </p:nvSpPr>
        <p:spPr>
          <a:xfrm>
            <a:off x="10795581" y="1631550"/>
            <a:ext cx="663606" cy="169557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75" b="1">
                <a:solidFill>
                  <a:srgbClr val="FFFFFF">
                    <a:alpha val="100000"/>
                  </a:srgbClr>
                </a:solidFill>
                <a:latin typeface="Microsoft Yahei"/>
                <a:ea typeface="Microsoft Yahei"/>
                <a:cs typeface="Microsoft Yahei"/>
              </a:rPr>
              <a:t>分析异议原因</a:t>
            </a:r>
          </a:p>
        </p:txBody>
      </p:sp>
      <p:sp>
        <p:nvSpPr>
          <p:cNvPr id="43" name="TextBox 43"/>
          <p:cNvSpPr txBox="1"/>
          <p:nvPr/>
        </p:nvSpPr>
        <p:spPr>
          <a:xfrm>
            <a:off x="4538863" y="4003500"/>
            <a:ext cx="663606" cy="169557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75" b="1">
                <a:solidFill>
                  <a:srgbClr val="FFFFFF">
                    <a:alpha val="100000"/>
                  </a:srgbClr>
                </a:solidFill>
                <a:latin typeface="Microsoft Yahei"/>
                <a:ea typeface="Microsoft Yahei"/>
                <a:cs typeface="Microsoft Yahei"/>
              </a:rPr>
              <a:t>提供解决方案</a:t>
            </a:r>
          </a:p>
        </p:txBody>
      </p:sp>
      <p:sp>
        <p:nvSpPr>
          <p:cNvPr id="44" name="TextBox 44"/>
          <p:cNvSpPr txBox="1"/>
          <p:nvPr/>
        </p:nvSpPr>
        <p:spPr>
          <a:xfrm>
            <a:off x="8518727" y="4003500"/>
            <a:ext cx="663606" cy="169557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跟踪反馈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销售心理学</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了解客户的感知、注意、记忆、思维等认知过程，以便更好地与客户沟通。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客户认知过程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375" b="14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客户情绪与情感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客户个性心理特征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542" r="13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掌握客户的情绪和情感状态，以便更好地把握客户需求和购买决策。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了解客户的个性心理特征，如性格、兴趣、价值观等，以便更好地定制销售策略。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客户心理学基础</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https://d.book118.com/297032012002006030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2024-09-01T09:38:43.955</cp:lastPrinted>
  <dcterms:created xsi:type="dcterms:W3CDTF">2024-09-01T01:38:43Z</dcterms:created>
  <dcterms:modified xsi:type="dcterms:W3CDTF">2024-09-01T01:38:46Z</dcterms:modified>
</cp:coreProperties>
</file>