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7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9144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1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4F6C-1DDF-44DD-ABF5-5BBFA8C9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1D06-937C-4DA4-9E59-A5C8852E4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BCEB4-4B2C-40AE-95FD-62814F3F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CDFEB-3A63-4F58-9E6A-0CA865F6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3CC52-4727-4E04-9E9D-E43AC4EC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1E25E-3A75-4392-9AA3-79AE2A32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CE116-CAE8-42C1-B336-F4B148E1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38D61-4F0F-4EE0-BA3B-2063A7799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C8D9E-4D51-403A-94C1-64B4A2A2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FEA75-C79F-491F-A378-485BBA17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EA1E1-9CA7-4E25-8529-E761CC32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标题 7179"/>
          <p:cNvSpPr>
            <a:spLocks noGrp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/>
            <a:fld id="{CC861EA3-CFE8-464C-8975-034959EF0D43}" type="datetime1">
              <a:rPr lang="zh-CN" altLang="en-US" sz="1400">
                <a:latin typeface="Tahoma" pitchFamily="34" charset="0"/>
              </a:rPr>
              <a:t>2023/12/14</a:t>
            </a:fld>
            <a:endParaRPr sz="1400">
              <a:latin typeface="Tahoma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fld id="{BF553A9F-470C-475C-A403-A38C7693DF2F}" type="footer">
              <a:rPr sz="1400">
                <a:latin typeface="Tahoma" pitchFamily="34" charset="0"/>
              </a:rPr>
              <a:t>*</a:t>
            </a:fld>
            <a:endParaRPr sz="1400">
              <a:latin typeface="Tahom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r"/>
            <a:fld id="{93AE1883-0942-4AA3-9DB2-9C7C3A0314B1}" type="slidenum">
              <a:rPr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214313"/>
            <a:ext cx="2051050" cy="58896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214313"/>
            <a:ext cx="6000750" cy="58896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4.xml" /><Relationship Id="rId12" Type="http://schemas.openxmlformats.org/officeDocument/2006/relationships/image" Target="../media/image1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15.xml" /><Relationship Id="rId3" Type="http://schemas.openxmlformats.org/officeDocument/2006/relationships/slideLayout" Target="../slideLayouts/slideLayout16.xml" /><Relationship Id="rId4" Type="http://schemas.openxmlformats.org/officeDocument/2006/relationships/slideLayout" Target="../slideLayouts/slideLayout17.xml" /><Relationship Id="rId5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19.xml" /><Relationship Id="rId7" Type="http://schemas.openxmlformats.org/officeDocument/2006/relationships/slideLayout" Target="../slideLayouts/slideLayout20.xml" /><Relationship Id="rId8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/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7" name="Rectangle 3"/>
          <p:cNvSpPr/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8" name="Rectangle 4"/>
          <p:cNvSpPr/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9" name="Rectangle 5"/>
          <p:cNvSpPr/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0" name="Rectangle 6"/>
          <p:cNvSpPr/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1" name="Rectangle 7"/>
          <p:cNvSpPr/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2" name="Rectangle 8"/>
          <p:cNvSpPr/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3" name="Rectangle 9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54" name="文本占位符 6153"/>
          <p:cNvSpPr>
            <a:spLocks noGrp="1"/>
          </p:cNvSpPr>
          <p:nvPr>
            <p:ph type="body" idx="1"/>
          </p:nvPr>
        </p:nvSpPr>
        <p:spPr>
          <a:xfrm>
            <a:off x="755650" y="1989138"/>
            <a:ext cx="8204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2"/>
          <p:cNvSpPr/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3"/>
          <p:cNvSpPr/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4"/>
          <p:cNvSpPr/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5"/>
          <p:cNvSpPr/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6"/>
          <p:cNvSpPr/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7"/>
          <p:cNvSpPr/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8"/>
          <p:cNvSpPr/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4" name="Rectangle 9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Rectangle 10"/>
          <p:cNvSpPr>
            <a:spLocks noGrp="1"/>
          </p:cNvSpPr>
          <p:nvPr>
            <p:ph type="body" idx="1"/>
          </p:nvPr>
        </p:nvSpPr>
        <p:spPr>
          <a:xfrm>
            <a:off x="755650" y="1989138"/>
            <a:ext cx="8204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wmf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wmf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wmf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wmf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wmf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220b57972612094daae6240890f14cf1" TargetMode="External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13" TargetMode="External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39" TargetMode="External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4063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NotDefined 2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8078787" cy="1462088"/>
          </a:xfr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rPr>
                <a:ea typeface="黑体" pitchFamily="49" charset="-122"/>
              </a:rPr>
              <a:t>项目一：调车工作有关规章规定</a:t>
            </a:r>
          </a:p>
        </p:txBody>
      </p:sp>
      <p:sp>
        <p:nvSpPr>
          <p:cNvPr id="2051" name="NotDefined 3"/>
          <p:cNvSpPr>
            <a:spLocks noGrp="1"/>
          </p:cNvSpPr>
          <p:nvPr>
            <p:ph type="subTitle" idx="4294967295"/>
          </p:nvPr>
        </p:nvSpPr>
        <p:spPr>
          <a:xfrm>
            <a:off x="1547813" y="2492375"/>
            <a:ext cx="6400800" cy="622300"/>
          </a:xfrm>
          <a:noFill/>
          <a:ln>
            <a:miter lim="800000"/>
          </a:ln>
        </p:spPr>
        <p:txBody>
          <a:bodyPr/>
          <a:lstStyle/>
          <a:p>
            <a:pPr lvl="0"/>
            <a:r>
              <a:rPr b="1">
                <a:solidFill>
                  <a:schemeClr val="hlink"/>
                </a:solidFill>
                <a:ea typeface="黑体" pitchFamily="49" charset="-122"/>
              </a:rPr>
              <a:t>任务1：调车基本规定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内容安排</a:t>
            </a:r>
          </a:p>
        </p:txBody>
      </p:sp>
      <p:sp>
        <p:nvSpPr>
          <p:cNvPr id="30724" name="Hexagon 4"/>
          <p:cNvSpPr/>
          <p:nvPr/>
        </p:nvSpPr>
        <p:spPr>
          <a:xfrm>
            <a:off x="533400" y="34956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gradFill rotWithShape="1">
            <a:gsLst>
              <a:gs pos="0">
                <a:schemeClr val="accent1">
                  <a:gamma/>
                  <a:shade val="0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endParaRPr lang="en-US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25" name="Hexagon 5"/>
          <p:cNvSpPr/>
          <p:nvPr/>
        </p:nvSpPr>
        <p:spPr>
          <a:xfrm>
            <a:off x="533400" y="28860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gradFill rotWithShape="1">
            <a:gsLst>
              <a:gs pos="0">
                <a:schemeClr val="accent1">
                  <a:gamma/>
                  <a:shade val="0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endParaRPr lang="en-US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26" name="Hexagon 6"/>
          <p:cNvSpPr/>
          <p:nvPr/>
        </p:nvSpPr>
        <p:spPr>
          <a:xfrm>
            <a:off x="533400" y="22764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gradFill rotWithShape="1">
            <a:gsLst>
              <a:gs pos="0">
                <a:schemeClr val="accent1">
                  <a:gamma/>
                  <a:shade val="0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endParaRPr lang="en-US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27" name="Hexagon 7"/>
          <p:cNvSpPr/>
          <p:nvPr/>
        </p:nvSpPr>
        <p:spPr>
          <a:xfrm>
            <a:off x="684213" y="28987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solidFill>
            <a:srgbClr val="FFFFFF"/>
          </a:soli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二</a:t>
            </a:r>
            <a:r>
              <a:rPr lang="en-US" altLang="en-US"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.调车领导与指挥</a:t>
            </a:r>
            <a:endParaRPr lang="en-US" altLang="en-US" sz="2400" b="1">
              <a:solidFill>
                <a:srgbClr val="990033"/>
              </a:solidFill>
              <a:ea typeface="黑体" pitchFamily="49" charset="-122"/>
            </a:endParaRPr>
          </a:p>
        </p:txBody>
      </p:sp>
      <p:sp>
        <p:nvSpPr>
          <p:cNvPr id="30728" name="Hexagon 8"/>
          <p:cNvSpPr/>
          <p:nvPr/>
        </p:nvSpPr>
        <p:spPr>
          <a:xfrm>
            <a:off x="685800" y="34956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solidFill>
            <a:srgbClr val="FFFFFF"/>
          </a:soli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三</a:t>
            </a:r>
            <a:r>
              <a:rPr lang="en-US" altLang="en-US"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.调车信号显示</a:t>
            </a:r>
            <a:endParaRPr sz="2400" b="1">
              <a:solidFill>
                <a:srgbClr val="990033"/>
              </a:solidFill>
              <a:ea typeface="黑体" pitchFamily="49" charset="-122"/>
            </a:endParaRPr>
          </a:p>
        </p:txBody>
      </p:sp>
      <p:sp>
        <p:nvSpPr>
          <p:cNvPr id="30729" name="Hexagon 9"/>
          <p:cNvSpPr/>
          <p:nvPr/>
        </p:nvSpPr>
        <p:spPr>
          <a:xfrm>
            <a:off x="684213" y="2276475"/>
            <a:ext cx="7988300" cy="530225"/>
          </a:xfrm>
          <a:prstGeom prst="hexagon">
            <a:avLst>
              <a:gd name="adj" fmla="val 24273"/>
              <a:gd name="vf" fmla="val 115470"/>
            </a:avLst>
          </a:prstGeom>
          <a:solidFill>
            <a:srgbClr val="FFFFFF"/>
          </a:soli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一</a:t>
            </a:r>
            <a:r>
              <a:rPr lang="en-US" altLang="en-US"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</a:t>
            </a:r>
            <a:r>
              <a:rPr sz="2400" b="1">
                <a:solidFill>
                  <a:srgbClr val="990033"/>
                </a:solidFill>
                <a:ea typeface="黑体" pitchFamily="49" charset="-122"/>
              </a:rPr>
              <a:t>调车九固定</a:t>
            </a:r>
            <a:endParaRPr lang="en-US" altLang="zh-CN" sz="2400" b="1">
              <a:solidFill>
                <a:srgbClr val="990033"/>
              </a:solidFill>
              <a:ea typeface="黑体" pitchFamily="49" charset="-122"/>
            </a:endParaRPr>
          </a:p>
        </p:txBody>
      </p:sp>
      <p:sp>
        <p:nvSpPr>
          <p:cNvPr id="30730" name="六边形 30729"/>
          <p:cNvSpPr/>
          <p:nvPr/>
        </p:nvSpPr>
        <p:spPr>
          <a:xfrm>
            <a:off x="533400" y="4105275"/>
            <a:ext cx="8001000" cy="530225"/>
          </a:xfrm>
          <a:prstGeom prst="hexagon">
            <a:avLst>
              <a:gd name="adj" fmla="val 24311"/>
              <a:gd name="vf" fmla="val 115470"/>
            </a:avLst>
          </a:prstGeom>
          <a:gradFill rotWithShape="1">
            <a:gsLst>
              <a:gs pos="0">
                <a:schemeClr val="accent1">
                  <a:gamma/>
                  <a:shade val="0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endParaRPr lang="en-US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31" name="六边形 30730"/>
          <p:cNvSpPr/>
          <p:nvPr/>
        </p:nvSpPr>
        <p:spPr>
          <a:xfrm>
            <a:off x="684213" y="4122738"/>
            <a:ext cx="8010525" cy="530225"/>
          </a:xfrm>
          <a:prstGeom prst="hexagon">
            <a:avLst>
              <a:gd name="adj" fmla="val 24340"/>
              <a:gd name="vf" fmla="val 115470"/>
            </a:avLst>
          </a:prstGeom>
          <a:solidFill>
            <a:srgbClr val="FFFFFF"/>
          </a:solidFill>
          <a:ln w="15875">
            <a:solidFill>
              <a:schemeClr val="tx2"/>
            </a:solidFill>
            <a:miter lim="800000"/>
          </a:ln>
          <a:effectLst/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四</a:t>
            </a:r>
            <a:r>
              <a:rPr lang="en-US" altLang="en-US"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.调车人身安全</a:t>
            </a:r>
            <a:endParaRPr lang="en-US" altLang="en-US" sz="2400" b="1">
              <a:solidFill>
                <a:srgbClr val="990033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调车九固定—《技规》218条</a:t>
            </a:r>
          </a:p>
        </p:txBody>
      </p:sp>
      <p:sp>
        <p:nvSpPr>
          <p:cNvPr id="1126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7834313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固定作业区域：固定每台调机的作业区域。</a:t>
            </a:r>
          </a:p>
          <a:p>
            <a:pPr lvl="0"/>
            <a:r>
              <a:t>固定线路使用：固定调车线使用。</a:t>
            </a:r>
          </a:p>
          <a:p>
            <a:pPr lvl="0"/>
            <a:r>
              <a:t>固定调车机车：调车机车不应经常更换</a:t>
            </a:r>
          </a:p>
          <a:p>
            <a:pPr lvl="0"/>
            <a:r>
              <a:t>固定人员：人员固定便于互相熟悉。</a:t>
            </a:r>
          </a:p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调车九固定—《技规》218条</a:t>
            </a:r>
          </a:p>
        </p:txBody>
      </p:sp>
      <p:sp>
        <p:nvSpPr>
          <p:cNvPr id="2253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7834313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固定班次：班次固定便于调车组、机车乘务组、扳道组配合协调。</a:t>
            </a:r>
          </a:p>
          <a:p>
            <a:pPr lvl="0"/>
            <a:r>
              <a:t>固定交接班时间、地点：避免互相等待</a:t>
            </a:r>
          </a:p>
          <a:p>
            <a:pPr lvl="0"/>
            <a:r>
              <a:t>固定工具数量及存放地点：便于管理，取用。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调车领导——《技规》221条</a:t>
            </a:r>
          </a:p>
        </p:txBody>
      </p:sp>
      <p:sp>
        <p:nvSpPr>
          <p:cNvPr id="921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车站的调车工作,由车站调度员（未设车站调度员的,由车站值班员）统一领导。各场（区）的调车工作,由负责该场（区）的车站调度员或该场（区）的调车区长领导。</a:t>
            </a:r>
          </a:p>
          <a:p>
            <a:pPr lvl="0"/>
            <a:r>
              <a:t>调车领导人：车站调度员、调车区长、车站值班员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调车指挥—《技规》222条</a:t>
            </a:r>
          </a:p>
        </p:txBody>
      </p:sp>
      <p:sp>
        <p:nvSpPr>
          <p:cNvPr id="1024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调车作业由调车长单一指挥。利用本务机车进行调车作业时,可由车站值班员或助理值班员担任指挥工作。遇有特殊情况,可由有任免权限的单位鉴定、考试合格的连结员代替。</a:t>
            </a:r>
          </a:p>
          <a:p>
            <a:pPr lvl="0"/>
            <a:r>
              <a:t>调车指挥人：调车长、车站值班员、助理值班员、连结员。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调车信号显示—《技规》228条</a:t>
            </a:r>
          </a:p>
        </p:txBody>
      </p:sp>
      <p:sp>
        <p:nvSpPr>
          <p:cNvPr id="1331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/>
              <a:t>调车作业时,调车人员必须正确及时地显示信号；机车乘务人员要认真确认信号,并回示。</a:t>
            </a:r>
          </a:p>
          <a:p>
            <a:pPr lvl="0">
              <a:lnSpc>
                <a:spcPct val="90000"/>
              </a:lnSpc>
            </a:pPr>
            <a:r>
              <a:rPr sz="2800"/>
              <a:t>  推进车辆连挂时,要显示十、五、三车的距离信号,没有显示十、五、三车的距离信号,不准挂车,没有司机回示,应立即显示停车信号。</a:t>
            </a:r>
          </a:p>
          <a:p>
            <a:pPr lvl="0">
              <a:lnSpc>
                <a:spcPct val="90000"/>
              </a:lnSpc>
            </a:pPr>
            <a:r>
              <a:rPr sz="2800"/>
              <a:t>   推送车辆时,要先试拉。车列前部应有人进行瞭望,及时显示信号。</a:t>
            </a:r>
          </a:p>
          <a:p>
            <a:pPr lvl="0">
              <a:lnSpc>
                <a:spcPct val="90000"/>
              </a:lnSpc>
            </a:pPr>
            <a:r>
              <a:rPr sz="2800"/>
              <a:t>   当调车指挥人确认停留车位置有困难时,应派人显示停留车位置信号。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2355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 调车色灯</a:t>
            </a:r>
          </a:p>
          <a:p>
            <a:pPr lvl="0"/>
            <a:r>
              <a:rPr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信号机显示</a:t>
            </a:r>
          </a:p>
          <a:p>
            <a:pPr lvl="0"/>
            <a:r>
              <a:t>一个月白色</a:t>
            </a:r>
          </a:p>
          <a:p>
            <a:pPr lvl="0"/>
            <a:r>
              <a:t>灯光—准许</a:t>
            </a:r>
          </a:p>
          <a:p>
            <a:pPr lvl="0"/>
            <a:r>
              <a:t>越过信号机</a:t>
            </a:r>
          </a:p>
          <a:p>
            <a:pPr lvl="0"/>
            <a:r>
              <a:t>调车；</a:t>
            </a:r>
          </a:p>
        </p:txBody>
      </p:sp>
      <p:pic>
        <p:nvPicPr>
          <p:cNvPr id="23556" name="Picture 4"/>
          <p:cNvPicPr/>
          <p:nvPr/>
        </p:nvPicPr>
        <p:blipFill>
          <a:blip r:embed="rId2"/>
          <a:srcRect l="44518" t="16184"/>
          <a:stretch>
            <a:fillRect/>
          </a:stretch>
        </p:blipFill>
        <p:spPr>
          <a:xfrm>
            <a:off x="3348038" y="1844675"/>
            <a:ext cx="5743575" cy="43656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3379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一个月白色</a:t>
            </a:r>
          </a:p>
          <a:p>
            <a:pPr lvl="0"/>
            <a:r>
              <a:t>闪光灯光—</a:t>
            </a:r>
          </a:p>
          <a:p>
            <a:pPr lvl="0"/>
            <a:r>
              <a:t>准许溜放调</a:t>
            </a:r>
          </a:p>
          <a:p>
            <a:pPr lvl="0"/>
            <a:r>
              <a:t>车；</a:t>
            </a:r>
          </a:p>
        </p:txBody>
      </p:sp>
      <p:pic>
        <p:nvPicPr>
          <p:cNvPr id="33797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5003800" y="1484313"/>
            <a:ext cx="3441700" cy="4776787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3277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一个蓝色灯</a:t>
            </a:r>
          </a:p>
          <a:p>
            <a:pPr lvl="0"/>
            <a:r>
              <a:t>光—不准许</a:t>
            </a:r>
          </a:p>
          <a:p>
            <a:pPr lvl="0"/>
            <a:r>
              <a:t>越过信号机</a:t>
            </a:r>
          </a:p>
          <a:p>
            <a:pPr lvl="0"/>
            <a:r>
              <a:t>调车； </a:t>
            </a:r>
          </a:p>
        </p:txBody>
      </p:sp>
      <p:pic>
        <p:nvPicPr>
          <p:cNvPr id="32772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357563" y="1905000"/>
            <a:ext cx="5678487" cy="433228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2457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 驼峰色灯信号机显示下列信号</a:t>
            </a:r>
          </a:p>
          <a:p>
            <a:pPr lvl="0"/>
            <a:r>
              <a:t>一个绿色灯光—按规定速度向驼峰推进；</a:t>
            </a:r>
          </a:p>
          <a:p>
            <a:pPr lvl="0"/>
            <a:r>
              <a:t>一个绿色闪光灯光—加速向驼峰推进；</a:t>
            </a:r>
          </a:p>
        </p:txBody>
      </p:sp>
      <p:pic>
        <p:nvPicPr>
          <p:cNvPr id="24580" name="Picture 4"/>
          <p:cNvPicPr/>
          <p:nvPr/>
        </p:nvPicPr>
        <p:blipFill>
          <a:blip r:embed="rId2"/>
          <a:srcRect b="43046"/>
          <a:stretch>
            <a:fillRect/>
          </a:stretch>
        </p:blipFill>
        <p:spPr>
          <a:xfrm>
            <a:off x="539750" y="3644900"/>
            <a:ext cx="3340100" cy="28797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24581" name="Picture 5"/>
          <p:cNvPicPr/>
          <p:nvPr/>
        </p:nvPicPr>
        <p:blipFill>
          <a:blip r:embed="rId3"/>
          <a:srcRect b="10417"/>
          <a:stretch>
            <a:fillRect/>
          </a:stretch>
        </p:blipFill>
        <p:spPr>
          <a:xfrm>
            <a:off x="4859338" y="3657600"/>
            <a:ext cx="3441700" cy="28670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3481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一个黄色闪光灯光——减速向驼峰推进；</a:t>
            </a:r>
          </a:p>
          <a:p>
            <a:pPr lvl="0"/>
            <a:r>
              <a:t>一个红色灯光—不准越过信号机或停止作业。</a:t>
            </a:r>
          </a:p>
        </p:txBody>
      </p:sp>
      <p:pic>
        <p:nvPicPr>
          <p:cNvPr id="34821" name="Picture 5"/>
          <p:cNvPicPr/>
          <p:nvPr/>
        </p:nvPicPr>
        <p:blipFill>
          <a:blip r:embed="rId2"/>
          <a:srcRect r="66281" b="40859"/>
          <a:stretch>
            <a:fillRect/>
          </a:stretch>
        </p:blipFill>
        <p:spPr>
          <a:xfrm>
            <a:off x="1979613" y="3357563"/>
            <a:ext cx="3455987" cy="2952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4822" name="Picture 6"/>
          <p:cNvPicPr/>
          <p:nvPr/>
        </p:nvPicPr>
        <p:blipFill>
          <a:blip r:embed="rId2"/>
          <a:srcRect l="66049" b="40859"/>
          <a:stretch>
            <a:fillRect/>
          </a:stretch>
        </p:blipFill>
        <p:spPr>
          <a:xfrm>
            <a:off x="5484813" y="3284538"/>
            <a:ext cx="3479800" cy="29527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调车信号显示</a:t>
            </a:r>
          </a:p>
        </p:txBody>
      </p:sp>
      <p:sp>
        <p:nvSpPr>
          <p:cNvPr id="3584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 5．一个红色闪光灯光——指示机车车辆自驼峰退回；</a:t>
            </a:r>
          </a:p>
          <a:p>
            <a:pPr lvl="0"/>
            <a:r>
              <a:t> 6．一个月白色灯光——指示机车到峰下</a:t>
            </a:r>
          </a:p>
          <a:p>
            <a:pPr lvl="0"/>
            <a:r>
              <a:t> 7．一个月白色闪光灯光——指示机车车辆去禁溜线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endParaRPr/>
          </a:p>
        </p:txBody>
      </p:sp>
      <p:sp>
        <p:nvSpPr>
          <p:cNvPr id="3686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36868" name="Picture 4"/>
          <p:cNvPicPr/>
          <p:nvPr/>
        </p:nvPicPr>
        <p:blipFill>
          <a:blip r:embed="rId2"/>
          <a:srcRect r="66281"/>
          <a:stretch>
            <a:fillRect/>
          </a:stretch>
        </p:blipFill>
        <p:spPr>
          <a:xfrm>
            <a:off x="36513" y="1341438"/>
            <a:ext cx="3455987" cy="4992687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36869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2786063" y="1341438"/>
            <a:ext cx="3441700" cy="49831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36870" name="Picture 6"/>
          <p:cNvPicPr/>
          <p:nvPr/>
        </p:nvPicPr>
        <p:blipFill>
          <a:blip r:embed="rId2"/>
          <a:srcRect l="66049"/>
          <a:stretch>
            <a:fillRect/>
          </a:stretch>
        </p:blipFill>
        <p:spPr>
          <a:xfrm>
            <a:off x="5651500" y="1268413"/>
            <a:ext cx="3479800" cy="50403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调车手信号显示</a:t>
            </a:r>
          </a:p>
        </p:txBody>
      </p:sp>
      <p:sp>
        <p:nvSpPr>
          <p:cNvPr id="2765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1.显示要求</a:t>
            </a:r>
          </a:p>
          <a:p>
            <a:pPr lvl="0">
              <a:lnSpc>
                <a:spcPct val="90000"/>
              </a:lnSpc>
            </a:pPr>
            <a:r>
              <a:rPr sz="2800"/>
              <a:t>位置适当，正确及时，横平竖直，灯正圈圆，角度准确，段落清晰。</a:t>
            </a:r>
          </a:p>
          <a:p>
            <a:pPr lvl="0">
              <a:lnSpc>
                <a:spcPct val="90000"/>
              </a:lnSpc>
            </a:pPr>
            <a:r>
              <a:rPr sz="2800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2.持旗作业的要求</a:t>
            </a:r>
          </a:p>
          <a:p>
            <a:pPr lvl="0">
              <a:lnSpc>
                <a:spcPct val="90000"/>
              </a:lnSpc>
            </a:pPr>
            <a:r>
              <a:rPr sz="2800"/>
              <a:t>（1）昼间持有手信号旗应将信号旗拢起，左手持红旗，右手持绿旗（扳道员右手持黄旗）。</a:t>
            </a:r>
          </a:p>
          <a:p>
            <a:pPr lvl="0">
              <a:lnSpc>
                <a:spcPct val="90000"/>
              </a:lnSpc>
            </a:pPr>
            <a:r>
              <a:rPr sz="2800"/>
              <a:t>（2）调车指挥人登乘机车车辆，一手扶把手，一手显示展开的绿色信号旗时，必须将拢起的红色信号旗置于前面，以便能随时展开红色信号旗。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调车手信号练习</a:t>
            </a:r>
          </a:p>
        </p:txBody>
      </p:sp>
      <p:sp>
        <p:nvSpPr>
          <p:cNvPr id="3993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39940" name="Picture 4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00113" y="1916113"/>
            <a:ext cx="6119812" cy="4160837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无线调车灯显—《调标》4.7</a:t>
            </a:r>
          </a:p>
        </p:txBody>
      </p:sp>
      <p:sp>
        <p:nvSpPr>
          <p:cNvPr id="2560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sz="2800"/>
              <a:t>1.使用无线调车灯显作业时，取消手信号显示。调车人员做到用语标准、吐字清晰。</a:t>
            </a:r>
          </a:p>
          <a:p>
            <a:pPr lvl="0"/>
            <a:r>
              <a:rPr sz="2800"/>
              <a:t>2.执行单一指挥的原则，指挥机车的调车信令和用语，只能由调车长发出。当发现危及人身和行车安全时，其他调车人员须及时发出停车信号或用语。</a:t>
            </a:r>
          </a:p>
          <a:p>
            <a:pPr lvl="0"/>
            <a:r>
              <a:rPr sz="2800"/>
              <a:t>3.调车长不得向连结（制动）员放权使用；调车作业人员不到位，不得指挥动车或作业；不得简化调车作业程序。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无线调车灯显—《调标》4.7</a:t>
            </a:r>
          </a:p>
        </p:txBody>
      </p:sp>
      <p:pic>
        <p:nvPicPr>
          <p:cNvPr id="29701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133600"/>
            <a:ext cx="8280400" cy="3175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无线调车灯显—《调标》4.7</a:t>
            </a:r>
          </a:p>
        </p:txBody>
      </p:sp>
      <p:sp>
        <p:nvSpPr>
          <p:cNvPr id="2662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/>
              <a:t>调车作业防护及紧急停车按钮的使用</a:t>
            </a:r>
          </a:p>
          <a:p>
            <a:pPr lvl="0">
              <a:lnSpc>
                <a:spcPct val="90000"/>
              </a:lnSpc>
            </a:pPr>
            <a:r>
              <a:rPr sz="2800"/>
              <a:t>调车作业中，需进入车档或车下进行摘接制动软管、调整钩位等作业，连接（制动）员应使用无线灯显及时向调车长汇报，得到同意后按下紧急停车按钮，方可进行作业。</a:t>
            </a:r>
          </a:p>
          <a:p>
            <a:pPr lvl="0">
              <a:lnSpc>
                <a:spcPct val="90000"/>
              </a:lnSpc>
            </a:pPr>
            <a:r>
              <a:rPr sz="2800"/>
              <a:t>作业人员发现危及行车和人身安全时，应使用紧急停车按钮，及时向司机发出停车指令。</a:t>
            </a:r>
          </a:p>
          <a:p>
            <a:pPr lvl="0">
              <a:lnSpc>
                <a:spcPct val="90000"/>
              </a:lnSpc>
            </a:pPr>
            <a:r>
              <a:rPr sz="2800"/>
              <a:t>作业完毕或於紧急停车原因消除后，发出停车指令的人员应及时“解锁”</a:t>
            </a:r>
            <a:r>
              <a:rPr sz="2400"/>
              <a:t>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调车进路确认—《技规》229条</a:t>
            </a:r>
          </a:p>
        </p:txBody>
      </p:sp>
      <p:sp>
        <p:nvSpPr>
          <p:cNvPr id="1229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在调车作业中,单机运行或牵引车辆运行时,前方进路的确认由机车司机负责。</a:t>
            </a:r>
          </a:p>
          <a:p>
            <a:pPr lvl="0"/>
            <a:r>
              <a:t>推进车辆运行时,前方进路的确认由调车指挥人负责。</a:t>
            </a:r>
          </a:p>
          <a:p>
            <a:pPr lvl="0"/>
            <a:r>
              <a:t>调车指挥人所在位置确认前方进路有困难时,可指派调车组其他人员确认。 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调车区划分—《调标》4.3.3</a:t>
            </a:r>
          </a:p>
        </p:txBody>
      </p:sp>
      <p:sp>
        <p:nvSpPr>
          <p:cNvPr id="2150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调车工作繁忙、配线较多的车站，可划分为几个调车区。</a:t>
            </a:r>
          </a:p>
          <a:p>
            <a:pPr lvl="0"/>
            <a:r>
              <a:t>没有做好联系和防护，不准放行越区车或转场车。</a:t>
            </a:r>
          </a:p>
          <a:p>
            <a:pPr lvl="0"/>
            <a:r>
              <a:t>越区作业的联系和防护办法，应在《站细》内规定。 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NotDefined 2"/>
          <p:cNvSpPr>
            <a:spLocks noGrp="1"/>
          </p:cNvSpPr>
          <p:nvPr>
            <p:ph type="title"/>
          </p:nvPr>
        </p:nvSpPr>
        <p:spPr>
          <a:xfrm>
            <a:off x="1187450" y="333375"/>
            <a:ext cx="7813675" cy="1462088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>
                <a:ea typeface="黑体" pitchFamily="49" charset="-122"/>
              </a:rPr>
              <a:t>铁路车站行车作业人身安全标准》</a:t>
            </a:r>
            <a:r>
              <a:rPr sz="4000"/>
              <a:t> </a:t>
            </a:r>
          </a:p>
        </p:txBody>
      </p:sp>
      <p:sp>
        <p:nvSpPr>
          <p:cNvPr id="14339" name="NotDefined 3"/>
          <p:cNvSpPr>
            <a:spLocks noGrp="1"/>
          </p:cNvSpPr>
          <p:nvPr>
            <p:ph type="body" idx="4294967295"/>
          </p:nvPr>
        </p:nvSpPr>
        <p:spPr>
          <a:xfrm>
            <a:off x="468313" y="2017713"/>
            <a:ext cx="8486775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TW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3.3在车列、车辆走行中，禁止下列行为。</a:t>
            </a:r>
            <a:endParaRPr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  <a:p>
            <a:pPr lvl="0"/>
            <a:r>
              <a:t>1.在车钩，平车的边端或端板支架上坐立。</a:t>
            </a:r>
            <a:endParaRPr b="1"/>
          </a:p>
          <a:p>
            <a:pPr lvl="0"/>
            <a:r>
              <a:t>2.在棚车顶或超出车帮的货物上站立走行。</a:t>
            </a:r>
            <a:endParaRPr b="1"/>
          </a:p>
          <a:p>
            <a:pPr lvl="0"/>
            <a:r>
              <a:t>3.手抓篷布绳索，脚蹬轴箱或平车侧梁。</a:t>
            </a:r>
            <a:endParaRPr b="1"/>
          </a:p>
          <a:p>
            <a:pPr lvl="0"/>
            <a:r>
              <a:t>4.在车梯上探身过远。</a:t>
            </a:r>
            <a:endParaRPr b="1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调车人身安全——抓牢站稳</a:t>
            </a:r>
          </a:p>
        </p:txBody>
      </p:sp>
      <p:sp>
        <p:nvSpPr>
          <p:cNvPr id="3789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37892" name="Picture 4"/>
          <p:cNvPicPr>
            <a:picLocks noChangeAspect="1"/>
          </p:cNvPicPr>
          <p:nvPr/>
        </p:nvPicPr>
        <p:blipFill>
          <a:blip r:embed="rId3" r:link="rId2"/>
          <a:srcRect b="8150"/>
          <a:stretch>
            <a:fillRect/>
          </a:stretch>
        </p:blipFill>
        <p:spPr>
          <a:xfrm>
            <a:off x="1331913" y="1773238"/>
            <a:ext cx="6696075" cy="459740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 b="1">
                <a:ea typeface="黑体" pitchFamily="49" charset="-122"/>
              </a:rPr>
              <a:t>铁路车站行车作业人身安全标准》</a:t>
            </a:r>
            <a:r>
              <a:rPr sz="4000"/>
              <a:t> </a:t>
            </a:r>
          </a:p>
        </p:txBody>
      </p:sp>
      <p:sp>
        <p:nvSpPr>
          <p:cNvPr id="1536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2017713"/>
            <a:ext cx="8199438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5.在装载易于窜运货物的车辆间和货物空隙间站立或坐卧。</a:t>
            </a:r>
            <a:endParaRPr b="1"/>
          </a:p>
          <a:p>
            <a:pPr lvl="0"/>
            <a:r>
              <a:t>6.骑坐车帮。</a:t>
            </a:r>
            <a:endParaRPr b="1"/>
          </a:p>
          <a:p>
            <a:pPr lvl="0"/>
            <a:r>
              <a:t>7.跨越车辆（使用对口闸除外）。</a:t>
            </a:r>
            <a:endParaRPr b="1"/>
          </a:p>
          <a:p>
            <a:pPr lvl="0"/>
            <a:r>
              <a:t>8.两人及站在同一闸台、车梯上。</a:t>
            </a:r>
            <a:endParaRPr b="1"/>
          </a:p>
          <a:p>
            <a:pPr lvl="0"/>
            <a:r>
              <a:t>9.进入线路提钩，摘管或调整钩位。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调车人身安全——攀扶车辆</a:t>
            </a:r>
          </a:p>
        </p:txBody>
      </p:sp>
      <p:sp>
        <p:nvSpPr>
          <p:cNvPr id="3891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38916" name="Picture 4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187450" y="1989138"/>
            <a:ext cx="6192838" cy="41465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>
                <a:ea typeface="黑体" pitchFamily="49" charset="-122"/>
              </a:rPr>
              <a:t>铁路车站行车作业人身安全标准》</a:t>
            </a:r>
            <a:r>
              <a:t> </a:t>
            </a:r>
          </a:p>
        </p:txBody>
      </p:sp>
      <p:sp>
        <p:nvSpPr>
          <p:cNvPr id="1638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2017713"/>
            <a:ext cx="8199438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TW"/>
              <a:t>3.4 手推调车时，必须在车辆两侧进行。</a:t>
            </a:r>
            <a:endParaRPr b="1"/>
          </a:p>
          <a:p>
            <a:pPr lvl="0"/>
            <a:r>
              <a:rPr lang="en-US" altLang="zh-TW"/>
              <a:t>3.5 在接触网未停电下禁止到车顶上调车作业。在带电的接触网线路上调车时，禁止蹬上棚车使用手制动机。</a:t>
            </a:r>
          </a:p>
          <a:p>
            <a:pPr lvl="0"/>
            <a:r>
              <a:rPr lang="en-US" altLang="zh-TW"/>
              <a:t>3.6 专用线或货物线调车作业，须事先检查线路有无障碍物，大门开启状态及线路两侧货物堆放情况。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>
                <a:ea typeface="黑体" pitchFamily="49" charset="-122"/>
              </a:rPr>
              <a:t>铁路车站行车作业人身安全标准》</a:t>
            </a:r>
            <a:r>
              <a:t> </a:t>
            </a:r>
          </a:p>
        </p:txBody>
      </p:sp>
      <p:sp>
        <p:nvSpPr>
          <p:cNvPr id="1741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2017713"/>
            <a:ext cx="8199438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TW"/>
              <a:t>3.7 带风作业时，一关，二摘，三提。</a:t>
            </a:r>
            <a:endParaRPr b="1"/>
          </a:p>
          <a:p>
            <a:pPr lvl="0"/>
            <a:r>
              <a:rPr lang="en-US" altLang="zh-TW"/>
              <a:t>3.8 摘接风管、调整钩位、处理钩销时必须等车列停妥，并得到调车长的回示。</a:t>
            </a:r>
            <a:endParaRPr b="1"/>
          </a:p>
          <a:p>
            <a:pPr lvl="0"/>
            <a:r>
              <a:rPr lang="en-US" altLang="zh-TW"/>
              <a:t>3.9 调整钩位、处理钩销时，不要探身到两钩之间。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>
                <a:ea typeface="黑体" pitchFamily="49" charset="-122"/>
              </a:rPr>
              <a:t>铁路车站行车作业人身安全标准》</a:t>
            </a:r>
          </a:p>
        </p:txBody>
      </p:sp>
      <p:sp>
        <p:nvSpPr>
          <p:cNvPr id="1843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2017713"/>
            <a:ext cx="8199438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3.10溜放调车作业应站在车梯上，一手抓牢车梯，一手提钩。</a:t>
            </a:r>
          </a:p>
          <a:p>
            <a:pPr lvl="0"/>
            <a:r>
              <a:t>3.11使用手制动机时，必须使用安全带。要做到“上车先挂钩”、“下车先摘钩”。 </a:t>
            </a:r>
          </a:p>
          <a:p>
            <a:pPr lvl="0"/>
            <a:r>
              <a:t>3.12严禁使用折角塞门放风制动。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NotDefined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813675" cy="1462087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3600">
                <a:latin typeface="黑体" pitchFamily="49" charset="-122"/>
                <a:ea typeface="黑体" pitchFamily="49" charset="-122"/>
              </a:rPr>
              <a:t>调车人身安全—</a:t>
            </a:r>
            <a:br>
              <a:rPr sz="3600">
                <a:latin typeface="黑体" pitchFamily="49" charset="-122"/>
                <a:ea typeface="黑体" pitchFamily="49" charset="-122"/>
              </a:rPr>
            </a:br>
            <a:r>
              <a:rPr sz="3600">
                <a:latin typeface="黑体" pitchFamily="49" charset="-122"/>
                <a:ea typeface="黑体" pitchFamily="49" charset="-122"/>
              </a:rPr>
              <a:t>《</a:t>
            </a:r>
            <a:r>
              <a:rPr sz="3600">
                <a:ea typeface="黑体" pitchFamily="49" charset="-122"/>
              </a:rPr>
              <a:t>铁路车站行车作业人身安全标准》</a:t>
            </a:r>
          </a:p>
        </p:txBody>
      </p:sp>
      <p:sp>
        <p:nvSpPr>
          <p:cNvPr id="1945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2017713"/>
            <a:ext cx="8199438" cy="41148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3.13使用铁鞋制动时，背向来车方向，严禁徒手使用铁鞋。严禁带铁鞋叉上车。</a:t>
            </a:r>
          </a:p>
          <a:p>
            <a:pPr lvl="0"/>
            <a:r>
              <a:t>3.14单机或牵引运行时，严禁在机车前后端坐卧。</a:t>
            </a:r>
          </a:p>
          <a:p>
            <a:pPr lvl="0"/>
            <a:r>
              <a:t>3.15使用折叠式手闸，须在停车时竖起闸杆，确认方套落下，月牙板关好，插销插上后方可使用。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>
                <a:ea typeface="黑体" pitchFamily="49" charset="-122"/>
              </a:rPr>
              <a:t>任务一：调车基本规定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555875" y="1988820"/>
            <a:ext cx="45720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zh-CN" altLang="en-US" sz="2400" b="1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+mn-ea"/>
              </a:rPr>
              <a:t>知识点一  </a:t>
            </a:r>
            <a:r>
              <a:rPr lang="zh-CN" altLang="en-US" sz="2400" b="1">
                <a:solidFill>
                  <a:srgbClr val="990033"/>
                </a:solidFill>
                <a:latin typeface="Arial"/>
                <a:ea typeface="黑体" pitchFamily="49" charset="-122"/>
                <a:sym typeface="+mn-ea"/>
              </a:rPr>
              <a:t>调车九固定与调车领导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AutoShape 6"/>
          <p:cNvSpPr/>
          <p:nvPr/>
        </p:nvSpPr>
        <p:spPr>
          <a:xfrm>
            <a:off x="1973263" y="2852738"/>
            <a:ext cx="5694362" cy="504825"/>
          </a:xfrm>
          <a:prstGeom prst="hexagon">
            <a:avLst>
              <a:gd name="adj" fmla="val 24335"/>
              <a:gd name="vf" fmla="val 115470"/>
            </a:avLst>
          </a:prstGeom>
          <a:gradFill rotWithShape="1">
            <a:gsLst>
              <a:gs pos="0">
                <a:srgbClr val="000000"/>
              </a:gs>
              <a:gs pos="50000">
                <a:schemeClr val="accent1"/>
              </a:gs>
              <a:gs pos="100000">
                <a:srgbClr val="000000"/>
              </a:gs>
            </a:gsLst>
            <a:lin ang="5400000" scaled="1"/>
          </a:gradFill>
          <a:ln w="15875">
            <a:solidFill>
              <a:schemeClr val="tx2"/>
            </a:solidFill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hangingPunct="0"/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4099" name="AutoShape 9"/>
          <p:cNvSpPr/>
          <p:nvPr/>
        </p:nvSpPr>
        <p:spPr>
          <a:xfrm>
            <a:off x="2124075" y="2852738"/>
            <a:ext cx="5327650" cy="504825"/>
          </a:xfrm>
          <a:prstGeom prst="hexagon">
            <a:avLst>
              <a:gd name="adj" fmla="val 24283"/>
              <a:gd name="vf" fmla="val 115470"/>
            </a:avLst>
          </a:prstGeom>
          <a:solidFill>
            <a:srgbClr val="FFFFFF"/>
          </a:solidFill>
          <a:ln w="15875">
            <a:solidFill>
              <a:schemeClr val="tx2"/>
            </a:solidFill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zh-CN" altLang="en-US" sz="2400" b="1" spc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知识点一  </a:t>
            </a:r>
            <a:r>
              <a:rPr lang="zh-CN" altLang="en-US" sz="2400" b="1" spc="0">
                <a:solidFill>
                  <a:srgbClr val="990033"/>
                </a:solidFill>
                <a:latin typeface="Arial"/>
                <a:ea typeface="黑体" pitchFamily="49" charset="-122"/>
              </a:rPr>
              <a:t>调车九固定与调车领导</a:t>
            </a:r>
            <a:endParaRPr lang="zh-CN" altLang="zh-CN" sz="2400" b="1">
              <a:solidFill>
                <a:srgbClr val="990033"/>
              </a:solidFill>
              <a:latin typeface="Arial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https://d.book118.com/297034063124006031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Blend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CF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333333"/>
        </a:dk2>
        <a:lt2>
          <a:srgbClr val="000066"/>
        </a:lt2>
        <a:accent1>
          <a:srgbClr val="C4709A"/>
        </a:accent1>
        <a:accent2>
          <a:srgbClr val="4B4EB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481CF"/>
        </a:hlink>
        <a:folHlink>
          <a:srgbClr val="76B749"/>
        </a:folHlink>
      </a:clrScheme>
      <a:clrMap bg1="lt1" tx1="dk1" bg2="dk2" tx2="lt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39">
      <vt:lpstr>Arial</vt:lpstr>
      <vt:lpstr>Calibri</vt:lpstr>
      <vt:lpstr>宋体</vt:lpstr>
      <vt:lpstr>Tahoma</vt:lpstr>
      <vt:lpstr>Wingdings</vt:lpstr>
      <vt:lpstr>黑体</vt:lpstr>
      <vt:lpstr>Office Theme</vt:lpstr>
      <vt:lpstr>项目一：调车工作有关规章规定</vt:lpstr>
      <vt:lpstr>内容安排</vt:lpstr>
      <vt:lpstr>调车九固定—《技规》218条</vt:lpstr>
      <vt:lpstr>调车九固定—《技规》218条</vt:lpstr>
      <vt:lpstr>调车领导——《技规》221条</vt:lpstr>
      <vt:lpstr>调车指挥—《技规》222条</vt:lpstr>
      <vt:lpstr>调车信号显示—《技规》228条</vt:lpstr>
      <vt:lpstr>调车信号显示</vt:lpstr>
      <vt:lpstr>调车信号显示</vt:lpstr>
      <vt:lpstr>调车信号显示</vt:lpstr>
      <vt:lpstr>调车信号显示</vt:lpstr>
      <vt:lpstr>调车信号显示</vt:lpstr>
      <vt:lpstr>调车信号显示</vt:lpstr>
      <vt:lpstr>PowerPoint Presentation</vt:lpstr>
      <vt:lpstr>调车手信号显示</vt:lpstr>
      <vt:lpstr>调车手信号练习</vt:lpstr>
      <vt:lpstr>无线调车灯显—《调标》4.7</vt:lpstr>
      <vt:lpstr>无线调车灯显—《调标》4.7</vt:lpstr>
      <vt:lpstr>无线调车灯显—《调标》4.7</vt:lpstr>
      <vt:lpstr>调车进路确认—《技规》229条</vt:lpstr>
      <vt:lpstr>调车区划分—《调标》4.3.3</vt:lpstr>
      <vt:lpstr>调车人身安全—《铁路车站行车作业人身安全标准》 </vt:lpstr>
      <vt:lpstr>调车人身安全——抓牢站稳</vt:lpstr>
      <vt:lpstr>调车人身安全—《铁路车站行车作业人身安全标准》 </vt:lpstr>
      <vt:lpstr>调车人身安全——攀扶车辆</vt:lpstr>
      <vt:lpstr>调车人身安全—《铁路车站行车作业人身安全标准》 </vt:lpstr>
      <vt:lpstr>调车人身安全—《铁路车站行车作业人身安全标准》 </vt:lpstr>
      <vt:lpstr>调车人身安全—《铁路车站行车作业人身安全标准》</vt:lpstr>
      <vt:lpstr>调车人身安全—《铁路车站行车作业人身安全标准》</vt:lpstr>
      <vt:lpstr>任务一：调车基本规定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2024-09-04T00:43:43.535</cp:lastPrinted>
  <dcterms:created xsi:type="dcterms:W3CDTF">2024-09-03T16:43:43Z</dcterms:created>
  <dcterms:modified xsi:type="dcterms:W3CDTF">2024-09-03T16:43:45Z</dcterms:modified>
</cp:coreProperties>
</file>