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5D9FC5-C382-4496-95F2-A14D61E203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C53ED2-B5BE-4574-8766-2E643340B7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275C94-0762-4FEA-96BC-53188F5EAF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5B050B-FC34-4291-9225-A59ACA992F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772C38E-492A-473C-A3B9-722C3FF045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5606BA-739A-4AD8-A709-674870FF50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11B733-5889-4AE1-9333-DA7DA7A43B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20FD00-F221-4E05-B479-3649990328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AD1C4B-6864-436F-8868-80E16DCDF3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40AA8E-95D9-4DC3-AE5B-5B0F9AA768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57A355-DA9B-4DB5-B3C2-E0DFFD59BB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704011105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电力现货市场培训计划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421" y="4206240"/>
            <a:ext cx="24003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89655" y="4206240"/>
            <a:ext cx="272415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2023-12-22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电力现货市场概述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电力现货市场交易机制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电力现货市场参与者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电力现货市场分析与预测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电力现货市场交易策略与技巧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电力现货市场案例分析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电力现货市场概述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电力现货市场是实时电力交易市场，主要进行电能的买卖交易，以供求关系为基础，通过双边协商或集中竞价的方式确定实时电价。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电力现货市场具有实时性、动态性、双边性、竞争性和风险性等特点，能够反映电力市场的实时供需状况，为市场参与者提供决策依据。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电力现货市场的重要性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促进电力资源的优化配置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电力现货市场能够将电力资源在不同时间和空间上进行有效配置，提高电力系统的整体运行效率。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提升电力系统稳定性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通过电力现货市场，发电企业可以提前了解市场需求和价格信息，合理安排发电计划，提高电力系统的稳定性。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降低电力成本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电力现货市场能够促进电力资源的充分竞争，降低电价，减轻消费者的负担。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早期的电力市场多为垂直一体化的垄断模式，随着经济的发展和技术的进步，逐渐出现了独立的发电公司和电网公司，形成了双边交易为主的电力市场。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随着能源转型和可再生能源的快速发展，未来电力现货市场将更加注重可再生能源的消纳和需求侧管理，同时加强与金融市场的互动，实现电力的金融化交易。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电力现货市场的历史与发展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电力现货市场交易机制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341" b="16341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交易类型与规则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确定未来一段时间内的电力供应和需求的合同交易，通常用于锁定价格和供应量。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在电力实际交付之前很短的时间内达成的交易，用于满足实时电力需求。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在电力实际交付时进行的交易，价格由市场供需决定。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为确保电网的稳定运行而进行的辅助服务交易，如调频、备用等。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长期交易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短期交易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实时市场交易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辅助服务交易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电力现货市场的价格主要由市场供需关系决定，当供应不足时，价格上升；当需求不足时，价格下降。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1875" r="1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市场供需关系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电力供应商的边际成本是决定价格的重要因素，即供应商愿意以何种价格出售电力。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边际成本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不同地区的电力价格可能存在差异，取决于当地的供需状况、运输成本等因素。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区域差异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价格形成机制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电力现货市场的交易通常在专门的交易平台上进行，平台提供实时数据、交易界面等功能。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交易平台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交易流程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监管机构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包括报价、询价、确认订单、交付电力和结算等步骤。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监管机构负责对市场进行监督，确保交易的公平、透明和合规。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交易平台与流程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电力现货市场参与者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发电企业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发电企业是电力现货市场的主要参与者，负责提供电力商品。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发电企业需要在电力现货市场中掌握供需关系、电价波动、调度运行等方面的知识和技能，以便合理安排生产计划，提高运营效率。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发电企业需要了解电力市场的交易规则、价格机制和风险管理等方面的知识。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发电企业需要了解电力市场的交易规则、价格机制和风险管理等方面的知识，以便在市场中做出合理的决策，提高企业的经济效益。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4419" r="4419"/>
          <a:stretch>
            <a:fillRect/>
          </a:stretch>
        </p:blipFill>
        <p:spPr>
          <a:xfrm>
            <a:off x="8422414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电网企业是电力现货市场的重要参与者，负责电力输送和调度运行。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电网企业需要掌握电力系统的运行特性、调度运行和风险管理等方面的知识和技能，以确保电力系统的安全稳定运行。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电网企业需要了解电力市场的交易规则、价格机制和供需关系等方面的知识。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电网企业需要了解电力市场的交易规则、价格机制和供需关系等方面的知识，以便合理安排电力输送计划，提高运营效率。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电网企业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96324" y="1798767"/>
            <a:ext cx="2754316" cy="64698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42414" y="1934125"/>
            <a:ext cx="2708226" cy="377919"/>
          </a:xfrm>
          <a:prstGeom prst="rect">
            <a:avLst/>
          </a:prstGeom>
        </p:spPr>
        <p:txBody>
          <a:bodyPr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4" name="Freeform 4"/>
          <p:cNvSpPr/>
          <p:nvPr/>
        </p:nvSpPr>
        <p:spPr>
          <a:xfrm>
            <a:off x="1810403" y="1798767"/>
            <a:ext cx="559947" cy="562395"/>
          </a:xfrm>
          <a:custGeom>
            <a:rect l="l" t="t" r="r" b="b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42414" y="2932252"/>
            <a:ext cx="2753936" cy="645148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2654004" y="4055207"/>
            <a:ext cx="2752792" cy="64469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81996" y="4110075"/>
            <a:ext cx="644511" cy="521244"/>
          </a:xfrm>
          <a:custGeom>
            <a:rect l="l" t="t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619378" y="5177711"/>
            <a:ext cx="2754121" cy="64709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776120" y="5179997"/>
            <a:ext cx="628513" cy="649269"/>
          </a:xfrm>
          <a:custGeom>
            <a:rect l="l" t="t" r="r" b="b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642414" y="3056650"/>
            <a:ext cx="2708226" cy="367030"/>
          </a:xfrm>
          <a:prstGeom prst="rect">
            <a:avLst/>
          </a:prstGeom>
        </p:spPr>
        <p:txBody>
          <a:bodyPr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2654004" y="4162996"/>
            <a:ext cx="2696636" cy="413850"/>
          </a:xfrm>
          <a:prstGeom prst="rect">
            <a:avLst/>
          </a:prstGeom>
        </p:spPr>
        <p:txBody>
          <a:bodyPr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596324" y="5312610"/>
            <a:ext cx="2754316" cy="367030"/>
          </a:xfrm>
          <a:prstGeom prst="rect">
            <a:avLst/>
          </a:prstGeom>
        </p:spPr>
        <p:txBody>
          <a:bodyPr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1810403" y="2932252"/>
            <a:ext cx="568288" cy="56828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大用户与零售商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5590556" y="2936787"/>
            <a:ext cx="4962525" cy="582295"/>
          </a:xfrm>
          <a:prstGeom prst="rect">
            <a:avLst/>
          </a:prstGeom>
        </p:spPr>
        <p:txBody>
          <a:bodyPr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大用户与零售商需要了解电力市场的交易规则、价格机制和风险管理等方面的知识，以便合理安排采购计划，降低采购成本。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5590556" y="4059741"/>
            <a:ext cx="4962525" cy="582295"/>
          </a:xfrm>
          <a:prstGeom prst="rect">
            <a:avLst/>
          </a:prstGeom>
        </p:spPr>
        <p:txBody>
          <a:bodyPr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大用户与零售商需要具备电力需求预测、合同管理等方面的知识和技能。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5590556" y="5182247"/>
            <a:ext cx="4962525" cy="582295"/>
          </a:xfrm>
          <a:prstGeom prst="rect">
            <a:avLst/>
          </a:prstGeom>
        </p:spPr>
        <p:txBody>
          <a:bodyPr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大用户与零售商需要具备电力需求预测、合同管理等方面的知识和技能，以便更好地满足自身用电需求，提高运营效率。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5590556" y="1803301"/>
            <a:ext cx="4962525" cy="582295"/>
          </a:xfrm>
          <a:prstGeom prst="rect">
            <a:avLst/>
          </a:prstGeom>
        </p:spPr>
        <p:txBody>
          <a:bodyPr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大用户与零售商是电力现货市场的主要需求方，负责购买电力商品。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https://d.book118.com/297040111050006042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2024-09-15T13:08:05.072</cp:lastPrinted>
  <dcterms:created xsi:type="dcterms:W3CDTF">2024-09-15T05:08:05Z</dcterms:created>
  <dcterms:modified xsi:type="dcterms:W3CDTF">2024-09-15T05:08:07Z</dcterms:modified>
</cp:coreProperties>
</file>