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3" r:id="rId18"/>
  </p:sldIdLst>
  <p:sldSz cx="12192000" cy="6858000"/>
  <p:notesSz cx="6858000" cy="9144000"/>
  <p:custDataLst>
    <p:tags r:id="rId19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tags" Target="tags/tag1.xml" /><Relationship Id="rId2" Type="http://schemas.openxmlformats.org/officeDocument/2006/relationships/slideMaster" Target="slideMasters/slideMaster2.xml" /><Relationship Id="rId20" Type="http://schemas.openxmlformats.org/officeDocument/2006/relationships/presProps" Target="presProps.xml" /><Relationship Id="rId21" Type="http://schemas.openxmlformats.org/officeDocument/2006/relationships/viewProps" Target="viewProps.xml" /><Relationship Id="rId22" Type="http://schemas.openxmlformats.org/officeDocument/2006/relationships/theme" Target="theme/theme1.xml" /><Relationship Id="rId23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0D7E9FD-0783-4364-A5CC-83EC09178D3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196EC90-197F-468B-AD5C-4F5E3BD4F9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FB3DB6-1C92-449A-8393-65C6628F86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77EE812-06BD-48C3-B687-16482F46AFB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14E639D5-52AE-4820-81E5-E28ACEE1725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5380EB04-0059-4977-84FA-664CE1DCF92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2442501-DEF5-40DB-91E2-D997D1B723E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20D3116-7DD8-4909-90B1-2AE963E1386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579B33D-8A84-4BA2-B1E2-98D5913C4D2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1B11749-2DC2-4099-89E8-A912B173FE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C07FF88-A8BB-43FA-B53F-648D6C388FF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Relationship Id="rId3" Type="http://schemas.openxmlformats.org/officeDocument/2006/relationships/image" Target="../media/image2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3.jpe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97066103153006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4373" y="453466"/>
            <a:ext cx="11263254" cy="5951068"/>
          </a:xfrm>
          <a:prstGeom prst="roundRect">
            <a:avLst>
              <a:gd name="adj" fmla="val 12500"/>
            </a:avLst>
          </a:prstGeom>
          <a:solidFill>
            <a:srgbClr val="FFFFFF">
              <a:alpha val="100000"/>
            </a:srgbClr>
          </a:solidFill>
          <a:ln w="47625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/>
          <a:srcRect l="6034" t="20497" r="7759" b="17391"/>
          <a:stretch>
            <a:fillRect/>
          </a:stretch>
        </p:blipFill>
        <p:spPr>
          <a:xfrm>
            <a:off x="5993587" y="2318682"/>
            <a:ext cx="5414600" cy="3886633"/>
          </a:xfrm>
          <a:prstGeom prst="rect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1097280" y="886781"/>
            <a:ext cx="667928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卓越绩效评价概述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7563" y="4998040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025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2024-01-20</a:t>
            </a:r>
          </a:p>
        </p:txBody>
      </p:sp>
      <p:sp>
        <p:nvSpPr>
          <p:cNvPr id="6" name="AutoShape 6"/>
          <p:cNvSpPr/>
          <p:nvPr/>
        </p:nvSpPr>
        <p:spPr>
          <a:xfrm>
            <a:off x="1221803" y="5065668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TextBox 7"/>
          <p:cNvSpPr txBox="1"/>
          <p:nvPr/>
        </p:nvSpPr>
        <p:spPr>
          <a:xfrm>
            <a:off x="1587563" y="4455626"/>
            <a:ext cx="6965395" cy="50101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endParaRPr lang="en-US" sz="2025">
              <a:solidFill>
                <a:schemeClr val="lt1">
                  <a:alpha val="100000"/>
                </a:schemeClr>
              </a:solidFill>
              <a:latin typeface="Microsoft Yahei"/>
              <a:ea typeface="Microsoft Yahei"/>
              <a:cs typeface="Microsoft Yahei"/>
            </a:endParaRPr>
          </a:p>
        </p:txBody>
      </p:sp>
      <p:sp>
        <p:nvSpPr>
          <p:cNvPr id="8" name="AutoShape 8"/>
          <p:cNvSpPr/>
          <p:nvPr/>
        </p:nvSpPr>
        <p:spPr>
          <a:xfrm>
            <a:off x="1221803" y="4523253"/>
            <a:ext cx="365760" cy="365760"/>
          </a:xfrm>
          <a:prstGeom prst="donut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卓越绩效评价背景与意义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卓越绩效评价基本原则与方法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卓越绩效评价关键要素分析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卓越绩效评价实施过程与步骤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卓越绩效评价挑战与对策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总结：完善卓越绩效评价体系，推动企业持续改进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none"/>
            <a:tailEnd type="none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卓越绩效评价背景与意义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rcRect t="3613" b="3613"/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技术创新加速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科技发展迅速，企业需要不断创新以保持竞争优势。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市场竞争日益激烈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随着全球化的深入发展，企业面临的市场竞争越来越激烈，需要不断提升自身实力以应对挑战。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客户需求多样化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消费者需求日益多样化、个性化，对企业产品和服务提出了更高的要求。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全球化竞争环境下企业面临挑战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1434" r="3143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0237" r="30237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卓越绩效评价标准通常包括领导力、战略规划、顾客与市场、资源管理、过程管理、测量分析与改进等方面。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评价标准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通过卓越绩效评价，企业可以全面了解自身经营状况，发现优势和不足，为持续改进和提升竞争力提供有力支持。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作用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卓越绩效评价标准及其作用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3703" b="370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通过卓越绩效评价，企业可以识别并培育核心竞争力，从而在市场竞争中脱颖而出。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卓越绩效评价不仅关注企业当前的经营绩效，还注重企业的长期发展和可持续性，有助于推动企业实现经济、社会和环境综合效益的最大化。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提升企业核心竞争力与可持续发展能力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推动可持续发展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提升核心竞争力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卓越绩效评价基本原则与方法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顾客需求和期望的识别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组织应充分了解顾客的需求和期望，并将其作为改进产品和服务的重要依据。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顾客满意度的测量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组织应建立有效的顾客满意度测量系统，及时获取顾客的反馈和评价。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顾客关系的建立与维护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组织应积极与顾客建立长期、稳定的关系，提供个性化的服务，提高顾客忠诚度。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以顾客为中心原则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0042" r="10042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领导层的重视与参与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领导层应积极参与卓越绩效评价工作，为组织的发展提供明确的方向和目标。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组织文化的建设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领导层应推动组织文化的建设，营造有利于员工成长和组织发展的良好氛围。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员工激励与培训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领导层应关注员工的成长和发展，提供必要的激励和培训，激发员工的积极性和创造力。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领导力驱动原则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70591"/>
            <a:ext cx="5783287" cy="1172718"/>
            <a:chOff x="5982796" y="3170591"/>
            <a:chExt cx="5783287" cy="1172718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70591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资源配置的优化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641126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组织应根据战略目标的要求，合理配置资源，确保关键领域的投入和产出。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823246"/>
            <a:ext cx="5783287" cy="1172718"/>
            <a:chOff x="5982796" y="4823246"/>
            <a:chExt cx="5783287" cy="1172718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823246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绩效管理的实施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93781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组织应建立科学的绩效管理体系，对各级员工的绩效进行客观、公正的评价，确保战略目标的顺利实现。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805646" y="4913047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982796" y="1521950"/>
            <a:ext cx="5687135" cy="1172718"/>
            <a:chOff x="5982796" y="1521950"/>
            <a:chExt cx="5687135" cy="1172718"/>
          </a:xfrm>
        </p:grpSpPr>
        <p:sp>
          <p:nvSpPr>
            <p:cNvPr id="10" name="TextBox 10"/>
            <p:cNvSpPr txBox="1"/>
            <p:nvPr/>
          </p:nvSpPr>
          <p:spPr>
            <a:xfrm>
              <a:off x="5982796" y="152195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战略目标的制定与分解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982796" y="1992485"/>
              <a:ext cx="5687135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组织应制定明确的战略目标，并将其分解为可操作的具体目标，确保各级员工对组织的发展方向有清晰的认识。</a:t>
              </a:r>
            </a:p>
          </p:txBody>
        </p:sp>
      </p:grpSp>
      <p:sp>
        <p:nvSpPr>
          <p:cNvPr id="12" name="AutoShape 12"/>
          <p:cNvSpPr/>
          <p:nvPr/>
        </p:nvSpPr>
        <p:spPr>
          <a:xfrm>
            <a:off x="4805646" y="3272584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805646" y="161148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641457" y="1735931"/>
            <a:ext cx="3722789" cy="3981079"/>
          </a:xfrm>
          <a:prstGeom prst="rect">
            <a:avLst/>
          </a:prstGeom>
          <a:solidFill>
            <a:schemeClr val="accent1">
              <a:alpha val="9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5014447" y="3486249"/>
            <a:ext cx="391670" cy="391670"/>
          </a:xfrm>
          <a:custGeom>
            <a:rect l="l" t="t" r="r" b="b"/>
            <a:pathLst>
              <a:path w="304800" h="304800">
                <a:moveTo>
                  <a:pt x="288693" y="85468"/>
                </a:moveTo>
                <a:lnTo>
                  <a:pt x="193700" y="180461"/>
                </a:lnTo>
                <a:lnTo>
                  <a:pt x="301971" y="180461"/>
                </a:lnTo>
                <a:cubicBezTo>
                  <a:pt x="303686" y="171298"/>
                  <a:pt x="304800" y="162001"/>
                  <a:pt x="304800" y="152400"/>
                </a:cubicBezTo>
                <a:cubicBezTo>
                  <a:pt x="304800" y="128273"/>
                  <a:pt x="298694" y="105747"/>
                  <a:pt x="288693" y="85468"/>
                </a:cubicBezTo>
                <a:close/>
                <a:moveTo>
                  <a:pt x="200549" y="145161"/>
                </a:moveTo>
                <a:lnTo>
                  <a:pt x="278682" y="67066"/>
                </a:lnTo>
                <a:cubicBezTo>
                  <a:pt x="260080" y="39643"/>
                  <a:pt x="232543" y="19241"/>
                  <a:pt x="200549" y="8525"/>
                </a:cubicBezTo>
                <a:lnTo>
                  <a:pt x="200549" y="145161"/>
                </a:lnTo>
                <a:close/>
                <a:moveTo>
                  <a:pt x="159525" y="200549"/>
                </a:moveTo>
                <a:lnTo>
                  <a:pt x="237677" y="278721"/>
                </a:lnTo>
                <a:cubicBezTo>
                  <a:pt x="265138" y="260156"/>
                  <a:pt x="285560" y="232581"/>
                  <a:pt x="296275" y="200549"/>
                </a:cubicBezTo>
                <a:lnTo>
                  <a:pt x="159525" y="200549"/>
                </a:lnTo>
                <a:close/>
                <a:moveTo>
                  <a:pt x="180432" y="111862"/>
                </a:moveTo>
                <a:lnTo>
                  <a:pt x="180432" y="2829"/>
                </a:lnTo>
                <a:cubicBezTo>
                  <a:pt x="171317" y="1133"/>
                  <a:pt x="162001" y="0"/>
                  <a:pt x="152400" y="0"/>
                </a:cubicBezTo>
                <a:cubicBezTo>
                  <a:pt x="128064" y="0"/>
                  <a:pt x="105366" y="6229"/>
                  <a:pt x="84963" y="16393"/>
                </a:cubicBezTo>
                <a:lnTo>
                  <a:pt x="180432" y="111862"/>
                </a:lnTo>
                <a:close/>
                <a:moveTo>
                  <a:pt x="124368" y="193853"/>
                </a:moveTo>
                <a:lnTo>
                  <a:pt x="124368" y="301981"/>
                </a:lnTo>
                <a:cubicBezTo>
                  <a:pt x="133483" y="303686"/>
                  <a:pt x="142799" y="304800"/>
                  <a:pt x="152400" y="304800"/>
                </a:cubicBezTo>
                <a:cubicBezTo>
                  <a:pt x="176508" y="304800"/>
                  <a:pt x="198987" y="298694"/>
                  <a:pt x="219266" y="288722"/>
                </a:cubicBezTo>
                <a:lnTo>
                  <a:pt x="124368" y="193853"/>
                </a:lnTo>
                <a:close/>
                <a:moveTo>
                  <a:pt x="104232" y="159763"/>
                </a:moveTo>
                <a:lnTo>
                  <a:pt x="26194" y="237792"/>
                </a:lnTo>
                <a:cubicBezTo>
                  <a:pt x="44758" y="265176"/>
                  <a:pt x="72276" y="285569"/>
                  <a:pt x="104232" y="296285"/>
                </a:cubicBezTo>
                <a:lnTo>
                  <a:pt x="104232" y="159763"/>
                </a:lnTo>
                <a:close/>
                <a:moveTo>
                  <a:pt x="2829" y="124368"/>
                </a:moveTo>
                <a:cubicBezTo>
                  <a:pt x="1133" y="133483"/>
                  <a:pt x="0" y="142799"/>
                  <a:pt x="0" y="152400"/>
                </a:cubicBezTo>
                <a:cubicBezTo>
                  <a:pt x="0" y="176584"/>
                  <a:pt x="6144" y="199130"/>
                  <a:pt x="16145" y="219408"/>
                </a:cubicBezTo>
                <a:lnTo>
                  <a:pt x="111195" y="124358"/>
                </a:lnTo>
                <a:lnTo>
                  <a:pt x="2829" y="124358"/>
                </a:lnTo>
                <a:close/>
                <a:moveTo>
                  <a:pt x="66637" y="26489"/>
                </a:moveTo>
                <a:cubicBezTo>
                  <a:pt x="39443" y="45053"/>
                  <a:pt x="19183" y="72428"/>
                  <a:pt x="8525" y="104232"/>
                </a:cubicBezTo>
                <a:lnTo>
                  <a:pt x="144389" y="104232"/>
                </a:lnTo>
                <a:lnTo>
                  <a:pt x="66637" y="264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5014447" y="1795508"/>
            <a:ext cx="391670" cy="3916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5026640" y="5128951"/>
            <a:ext cx="378428" cy="378428"/>
          </a:xfrm>
          <a:custGeom>
            <a:rect l="l" t="t" r="r" b="b"/>
            <a:pathLst>
              <a:path w="304800" h="304800">
                <a:moveTo>
                  <a:pt x="209550" y="0"/>
                </a:moveTo>
                <a:cubicBezTo>
                  <a:pt x="156943" y="0"/>
                  <a:pt x="114300" y="42643"/>
                  <a:pt x="114300" y="95250"/>
                </a:cubicBezTo>
                <a:cubicBezTo>
                  <a:pt x="114300" y="101213"/>
                  <a:pt x="114852" y="107042"/>
                  <a:pt x="115900" y="112700"/>
                </a:cubicBezTo>
                <a:lnTo>
                  <a:pt x="0" y="228600"/>
                </a:lnTo>
                <a:lnTo>
                  <a:pt x="0" y="285750"/>
                </a:lnTo>
                <a:cubicBezTo>
                  <a:pt x="0" y="296275"/>
                  <a:pt x="8525" y="304800"/>
                  <a:pt x="19050" y="304800"/>
                </a:cubicBezTo>
                <a:lnTo>
                  <a:pt x="38100" y="304800"/>
                </a:lnTo>
                <a:lnTo>
                  <a:pt x="38100" y="285750"/>
                </a:lnTo>
                <a:lnTo>
                  <a:pt x="76200" y="285750"/>
                </a:lnTo>
                <a:lnTo>
                  <a:pt x="76200" y="247650"/>
                </a:lnTo>
                <a:lnTo>
                  <a:pt x="114300" y="247650"/>
                </a:lnTo>
                <a:lnTo>
                  <a:pt x="114300" y="209550"/>
                </a:lnTo>
                <a:lnTo>
                  <a:pt x="152400" y="209550"/>
                </a:lnTo>
                <a:lnTo>
                  <a:pt x="177117" y="184833"/>
                </a:lnTo>
                <a:cubicBezTo>
                  <a:pt x="187242" y="188500"/>
                  <a:pt x="198158" y="190500"/>
                  <a:pt x="209550" y="190500"/>
                </a:cubicBezTo>
                <a:cubicBezTo>
                  <a:pt x="262157" y="190500"/>
                  <a:pt x="304800" y="147857"/>
                  <a:pt x="304800" y="95250"/>
                </a:cubicBezTo>
                <a:cubicBezTo>
                  <a:pt x="304800" y="42643"/>
                  <a:pt x="262157" y="0"/>
                  <a:pt x="209550" y="0"/>
                </a:cubicBezTo>
                <a:close/>
                <a:moveTo>
                  <a:pt x="238087" y="95288"/>
                </a:moveTo>
                <a:cubicBezTo>
                  <a:pt x="222304" y="95288"/>
                  <a:pt x="209512" y="82496"/>
                  <a:pt x="209512" y="66713"/>
                </a:cubicBezTo>
                <a:cubicBezTo>
                  <a:pt x="209512" y="50930"/>
                  <a:pt x="222304" y="38138"/>
                  <a:pt x="238087" y="38138"/>
                </a:cubicBezTo>
                <a:cubicBezTo>
                  <a:pt x="253870" y="38138"/>
                  <a:pt x="266662" y="50930"/>
                  <a:pt x="266662" y="66713"/>
                </a:cubicBezTo>
                <a:cubicBezTo>
                  <a:pt x="266662" y="82496"/>
                  <a:pt x="253870" y="95288"/>
                  <a:pt x="238087" y="95288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8" name="Picture 18"/>
          <p:cNvPicPr>
            <a:picLocks noChangeAspect="1"/>
          </p:cNvPicPr>
          <p:nvPr/>
        </p:nvPicPr>
        <p:blipFill>
          <a:blip r:embed="rId2">
            <a:alphaModFix/>
          </a:blip>
          <a:srcRect l="5683" r="5683"/>
          <a:stretch>
            <a:fillRect/>
          </a:stretch>
        </p:blipFill>
        <p:spPr>
          <a:xfrm>
            <a:off x="641457" y="1883900"/>
            <a:ext cx="3722789" cy="3671084"/>
          </a:xfrm>
          <a:prstGeom prst="rect">
            <a:avLst/>
          </a:prstGeom>
        </p:spPr>
      </p:pic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战略导向原则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改进机会的识别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组织应不断识别改进产品和服务的机会，提高组织的竞争力和市场占有率。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创新机制的建立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组织应鼓励员工提出创新性的想法和建议，建立灵活的创新机制，推动组织的持续发展。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学习型组织的建设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组织应积极构建学习型组织，通过不断学习和分享知识，提高员工的综合素质和组织的核心竞争力。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持续改进和创新原则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097280" y="4506593"/>
            <a:ext cx="8576967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7650" b="1">
                <a:solidFill>
                  <a:schemeClr val="accent1">
                    <a:lumMod val="60000"/>
                    <a:lumOff val="40000"/>
                    <a:alpha val="25000"/>
                  </a:schemeClr>
                </a:solidFill>
                <a:latin typeface="Microsoft Yahei"/>
                <a:ea typeface="Microsoft Yahei"/>
                <a:cs typeface="Microsoft Yahei"/>
              </a:rPr>
              <a:t>CHAPTER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097280" y="2312972"/>
            <a:ext cx="5146550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3825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卓越绩效评价关键要素分析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097280" y="732965"/>
            <a:ext cx="8329129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领导层应明确组织的发展方向和目标，以及所倡导的核心价值观，为全体员工提供明确的指引。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确立组织使命、愿景和价值观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领导层应制定长期和短期的战略规划，确保组织在复杂多变的市场环境中保持竞争优势。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制定并实施战略规划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领导层应鼓励员工积极参与组织的决策和改进活动，提高员工的归属感和责任感。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营造有利于员工参与的环境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领导层作用及参与度评估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组织应建立积极向上、富有创新精神的文化氛围，鼓励员工勇于尝试、追求卓越。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培育积极的组织文化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组织应严格遵守法律法规和道德规范，诚信经营，树立良好的企业形象。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倡导诚信经营和道德行为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组织应通过培训、宣传等多种方式，引导员工树立正确的价值观和道德观念。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强化员工价值观教育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组织文化、价值观与道德行为规范评估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提供多样化的培训和发展机会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组织应根据员工需求和岗位要求，提供针对性的培训和发展计划，促进员工个人成长和组织发展。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建立激励机制和奖励制度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组织应建立合理的激励机制和奖励制度，激发员工的工作积极性和创新精神。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提升员工队伍整体素质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组织应关注员工的学历、技能和经验等综合素质，通过招聘、选拔和培养等方式，打造高素质的员工队伍。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83502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员工队伍素质及培训发展机会评估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https://d.book118.com/297066103153006050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83502"/>
      </a:lt1>
      <a:dk2>
        <a:srgbClr val="E7FFE3"/>
      </a:dk2>
      <a:lt2>
        <a:srgbClr val="000000"/>
      </a:lt2>
      <a:accent1>
        <a:srgbClr val="45AE37"/>
      </a:accent1>
      <a:accent2>
        <a:srgbClr val="38B526"/>
      </a:accent2>
      <a:accent3>
        <a:srgbClr val="007D49"/>
      </a:accent3>
      <a:accent4>
        <a:srgbClr val="90DA33"/>
      </a:accent4>
      <a:accent5>
        <a:srgbClr val="CBED6A"/>
      </a:accent5>
      <a:accent6>
        <a:srgbClr val="FF9CEA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95</Paragraphs>
  <Slides>16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16</vt:i4>
      </vt:variant>
    </vt:vector>
  </HeadingPairs>
  <TitlesOfParts>
    <vt:vector baseType="lpstr" size="20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2024-09-23T14:45:59.030</cp:lastPrinted>
  <dcterms:created xsi:type="dcterms:W3CDTF">2024-09-23T06:45:59Z</dcterms:created>
  <dcterms:modified xsi:type="dcterms:W3CDTF">2024-09-23T06:46:00Z</dcterms:modified>
</cp:coreProperties>
</file>