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5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buFontTx/>
              <a:buNone/>
              <a:defRPr sz="1200">
                <a:ea typeface="宋体" panose="02010600030101010101" pitchFamily="2" charset="-122"/>
              </a:defRPr>
            </a:lvl1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buFontTx/>
              <a:buNone/>
              <a:defRPr sz="1200">
                <a:ea typeface="宋体" panose="02010600030101010101" pitchFamily="2" charset="-122"/>
              </a:defRPr>
            </a:lvl1pPr>
          </a:lstStyle>
          <a:p>
            <a:pPr marL="0" marR="0" lvl="0" indent="0" algn="r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B23FA039-29F9-48B5-A902-848CAF5E7D0C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buFontTx/>
              <a:buNone/>
              <a:defRPr sz="1200">
                <a:ea typeface="宋体" panose="02010600030101010101" pitchFamily="2" charset="-122"/>
              </a:defRPr>
            </a:lvl1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Font typeface="Arial" pitchFamily="34" charset="0"/>
              <a:buNone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55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2355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2355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zh-CN" altLang="en-US" sz="1200"/>
              <a:t>1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5843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 b="1">
              <a:solidFill>
                <a:srgbClr val="FF0000"/>
              </a:solidFill>
            </a:endParaRPr>
          </a:p>
        </p:txBody>
      </p:sp>
      <p:sp>
        <p:nvSpPr>
          <p:cNvPr id="35844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zh-CN" altLang="en-US" sz="1200"/>
              <a:t>7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866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6867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 b="1">
              <a:solidFill>
                <a:srgbClr val="FF0000"/>
              </a:solidFill>
            </a:endParaRPr>
          </a:p>
        </p:txBody>
      </p:sp>
      <p:sp>
        <p:nvSpPr>
          <p:cNvPr id="36868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zh-CN" altLang="en-US" sz="1200"/>
              <a:t>8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90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7891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 b="1">
              <a:solidFill>
                <a:srgbClr val="FF0000"/>
              </a:solidFill>
            </a:endParaRPr>
          </a:p>
        </p:txBody>
      </p:sp>
      <p:sp>
        <p:nvSpPr>
          <p:cNvPr id="37892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zh-CN" altLang="en-US" sz="1200"/>
              <a:t>9</a:t>
            </a:fld>
            <a:endParaRPr lang="zh-CN" altLang="en-US" sz="12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38915" name="备注占位符 2"/>
          <p:cNvSpPr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 b="1">
              <a:solidFill>
                <a:srgbClr val="FF0000"/>
              </a:solidFill>
            </a:endParaRPr>
          </a:p>
        </p:txBody>
      </p:sp>
      <p:sp>
        <p:nvSpPr>
          <p:cNvPr id="38916" name="灯片编号占位符 3"/>
          <p:cNvSpPr txBox="1">
            <a:spLocks noGrp="1"/>
          </p:cNvSpPr>
          <p:nvPr/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/>
            <a:fld id="{9A0DB2DC-4C9A-4742-B13C-FB6460FD3503}" type="slidenum">
              <a:rPr lang="zh-CN" altLang="en-US" sz="1200"/>
              <a:t>10</a:t>
            </a:fld>
            <a:endParaRPr lang="zh-CN" altLang="en-US" sz="1200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AB8344-FE5D-4DE8-9CBD-BAB8EC978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E2454-9887-4C16-BFFB-D35549D21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B1237-4613-407C-8A28-EB39FA3D2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4FC88-B82F-4590-B805-D6D57BDA1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2D10D3-C4A6-4DB2-BA40-17CEC5930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B6D4C-62B2-41D2-A570-E0F4F16A5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DB5533-2364-430D-AC6E-4185E4DF6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886450-157E-4A46-B667-0CD83391D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362066-AF89-4570-B28A-DE32512BF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95FA8-259E-44E5-9712-10E1063FA3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63B07-49CB-43B5-B7BE-417CADBB0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和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 spd="slow" advTm="3000">
    <p:random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680" name="AutoShape 8" descr="https://picnew13.photophoto.cn/20190101/katonglvseshidigongyuanbeijinghaibao-32421078_1.jpg"/>
          <p:cNvSpPr>
            <a:spLocks noChangeAspect="1" noChangeArrowheads="1"/>
          </p:cNvSpPr>
          <p:nvPr userDrawn="1"/>
        </p:nvSpPr>
        <p:spPr bwMode="auto">
          <a:xfrm>
            <a:off x="155575" y="-192617"/>
            <a:ext cx="304800" cy="4064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</p:sldLayoutIdLst>
  <p:transition/>
  <p:timing/>
  <p:txStyles>
    <p:titleStyle>
      <a:lvl1pPr algn="ctr" defTabSz="609600" rtl="0" eaLnBrk="0" fontAlgn="base" hangingPunct="0">
        <a:spcBef>
          <a:spcPct val="0"/>
        </a:spcBef>
        <a:spcAft>
          <a:spcPct val="0"/>
        </a:spcAft>
        <a:defRPr sz="5865" kern="1200">
          <a:solidFill>
            <a:schemeClr val="tx1"/>
          </a:solidFill>
          <a:latin typeface="+mj-lt"/>
          <a:ea typeface="+mj-ea"/>
          <a:cs typeface="+mj-cs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457200" indent="-457200" algn="l" defTabSz="609600" rtl="0" eaLnBrk="0" fontAlgn="base" hangingPunct="0">
        <a:spcBef>
          <a:spcPts val="130"/>
        </a:spcBef>
        <a:spcAft>
          <a:spcPct val="0"/>
        </a:spcAft>
        <a:buFont typeface="Arial" pitchFamily="34" charset="0"/>
        <a:buChar char="•"/>
        <a:defRPr sz="4265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609600" rtl="0" eaLnBrk="0" fontAlgn="base" hangingPunct="0">
        <a:spcBef>
          <a:spcPts val="130"/>
        </a:spcBef>
        <a:spcAft>
          <a:spcPct val="0"/>
        </a:spcAft>
        <a:buFont typeface="Arial" pitchFamily="34" charset="0"/>
        <a:buChar char="–"/>
        <a:defRPr sz="3735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609600" rtl="0" eaLnBrk="0" fontAlgn="base" hangingPunct="0">
        <a:spcBef>
          <a:spcPts val="13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609600" rtl="0" eaLnBrk="0" fontAlgn="base" hangingPunct="0">
        <a:spcBef>
          <a:spcPts val="130"/>
        </a:spcBef>
        <a:spcAft>
          <a:spcPct val="0"/>
        </a:spcAft>
        <a:buFont typeface="Arial" pitchFamily="34" charset="0"/>
        <a:buChar char="–"/>
        <a:defRPr sz="2665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609600" rtl="0" eaLnBrk="0" fontAlgn="base" hangingPunct="0">
        <a:spcBef>
          <a:spcPts val="130"/>
        </a:spcBef>
        <a:spcAft>
          <a:spcPct val="0"/>
        </a:spcAft>
        <a:buFont typeface="Arial" pitchFamily="34" charset="0"/>
        <a:buChar char="»"/>
        <a:defRPr sz="2665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609600" rtl="0" eaLnBrk="1" latinLnBrk="0" hangingPunct="1">
        <a:spcBef>
          <a:spcPts val="130"/>
        </a:spcBef>
        <a:buFont typeface="Arial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609600" rtl="0" eaLnBrk="1" latinLnBrk="0" hangingPunct="1">
        <a:spcBef>
          <a:spcPts val="130"/>
        </a:spcBef>
        <a:buFont typeface="Arial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609600" rtl="0" eaLnBrk="1" latinLnBrk="0" hangingPunct="1">
        <a:spcBef>
          <a:spcPts val="130"/>
        </a:spcBef>
        <a:buFont typeface="Arial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609600" rtl="0" eaLnBrk="1" latinLnBrk="0" hangingPunct="1">
        <a:spcBef>
          <a:spcPts val="130"/>
        </a:spcBef>
        <a:buFont typeface="Arial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6096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.xml" /><Relationship Id="rId4" Type="http://schemas.openxmlformats.org/officeDocument/2006/relationships/image" Target="../media/image5.png" /><Relationship Id="rId5" Type="http://schemas.openxmlformats.org/officeDocument/2006/relationships/slide" Target="slide6.xml" TargetMode="Internal" /><Relationship Id="rId6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.xml" /><Relationship Id="rId4" Type="http://schemas.openxmlformats.org/officeDocument/2006/relationships/image" Target="../media/image6.png" /><Relationship Id="rId5" Type="http://schemas.openxmlformats.org/officeDocument/2006/relationships/image" Target="../media/image5.png" /><Relationship Id="rId6" Type="http://schemas.openxmlformats.org/officeDocument/2006/relationships/slide" Target="slide6.xml" TargetMode="Interna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3.xml" /><Relationship Id="rId4" Type="http://schemas.openxmlformats.org/officeDocument/2006/relationships/image" Target="../media/image6.png" /><Relationship Id="rId5" Type="http://schemas.openxmlformats.org/officeDocument/2006/relationships/image" Target="../media/image5.png" /><Relationship Id="rId6" Type="http://schemas.openxmlformats.org/officeDocument/2006/relationships/slide" Target="slide6.xml" TargetMode="Interna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4.xml" /><Relationship Id="rId4" Type="http://schemas.openxmlformats.org/officeDocument/2006/relationships/image" Target="../media/image6.png" /><Relationship Id="rId5" Type="http://schemas.openxmlformats.org/officeDocument/2006/relationships/image" Target="../media/image5.png" /><Relationship Id="rId6" Type="http://schemas.openxmlformats.org/officeDocument/2006/relationships/slide" Target="slide6.xml" TargetMode="Interna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3001120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TextBox 48"/>
          <p:cNvSpPr txBox="1"/>
          <p:nvPr/>
        </p:nvSpPr>
        <p:spPr>
          <a:xfrm>
            <a:off x="3010224" y="1524000"/>
            <a:ext cx="4693631" cy="852805"/>
          </a:xfrm>
          <a:prstGeom prst="rect">
            <a:avLst/>
          </a:prstGeom>
          <a:noFill/>
          <a:ln w="19050">
            <a:solidFill>
              <a:schemeClr val="tx1"/>
            </a:solidFill>
          </a:ln>
          <a:effectLst>
            <a:outerShdw blurRad="76200" dist="12700" dir="2700000" sy="-23000" kx="-800400" algn="bl" rotWithShape="0">
              <a:prstClr val="black">
                <a:alpha val="20000"/>
              </a:prstClr>
            </a:outerShdw>
            <a:softEdge rad="31750"/>
          </a:effectLst>
        </p:spPr>
        <p:txBody>
          <a:bodyPr wrap="square" lIns="68580" tIns="34290" rIns="68580" bIns="3429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defTabSz="457200">
              <a:buClrTx/>
              <a:buSzTx/>
              <a:buFontTx/>
              <a:defRPr/>
            </a:pPr>
            <a:r>
              <a:rPr kumimoji="0" lang="en-US" altLang="zh-CN" sz="5100" b="1" kern="1200" cap="none" spc="0" normalizeH="0" baseline="0" noProof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FFFF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9 </a:t>
            </a:r>
            <a:r>
              <a:rPr kumimoji="0" lang="zh-CN" altLang="en-US" sz="5100" b="1" kern="1200" cap="none" spc="0" normalizeH="0" baseline="0" noProof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rgbClr val="00FFFF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古诗三首</a:t>
            </a:r>
            <a:endParaRPr kumimoji="0" lang="zh-CN" altLang="en-US" sz="5100" b="1" kern="1200" cap="none" spc="0" normalizeH="0" baseline="0" noProof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rgbClr val="00FFFF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22" name="矩形 21"/>
          <p:cNvSpPr/>
          <p:nvPr/>
        </p:nvSpPr>
        <p:spPr bwMode="auto">
          <a:xfrm>
            <a:off x="3256569" y="2905694"/>
            <a:ext cx="2929077" cy="70675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dist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zh-CN" sz="4000" smtClean="0">
                <a:latin typeface="楷体" panose="02010609060101010101" pitchFamily="49" charset="-122"/>
                <a:ea typeface="楷体" panose="02010609060101010101" pitchFamily="49" charset="-122"/>
                <a:sym typeface="+mn-ea"/>
              </a:rPr>
              <a:t>《示儿》</a:t>
            </a:r>
            <a:endParaRPr kumimoji="0" lang="zh-CN" altLang="en-US" sz="4000" b="1" i="0" u="none" strike="noStrike" kern="1200" cap="none" spc="0" normalizeH="0" baseline="0" noProof="0">
              <a:ln w="17780" cmpd="sng">
                <a:noFill/>
                <a:prstDash val="solid"/>
                <a:miter lim="800000"/>
              </a:ln>
              <a:solidFill>
                <a:schemeClr val="tx1"/>
              </a:solidFill>
              <a:effectLst>
                <a:glow rad="304800">
                  <a:schemeClr val="bg1">
                    <a:alpha val="60000"/>
                  </a:schemeClr>
                </a:glow>
              </a:effectLst>
              <a:uLnTx/>
              <a:uFillTx/>
              <a:latin typeface="楷体" panose="02010609060101010101" pitchFamily="49" charset="-122"/>
              <a:ea typeface="楷体" panose="02010609060101010101" pitchFamily="49" charset="-122"/>
              <a:cs typeface="仿宋" panose="020106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TextBox 12"/>
          <p:cNvSpPr txBox="1"/>
          <p:nvPr/>
        </p:nvSpPr>
        <p:spPr>
          <a:xfrm>
            <a:off x="899795" y="2599055"/>
            <a:ext cx="575119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smtClean="0"/>
              <a:t>哪位同学来尝试</a:t>
            </a:r>
            <a:r>
              <a:rPr lang="zh-CN" altLang="zh-CN" sz="2400" smtClean="0"/>
              <a:t>背诵古诗《从军行》。</a:t>
            </a:r>
            <a:endParaRPr lang="zh-CN" altLang="zh-CN" sz="2400" smtClean="0"/>
          </a:p>
          <a:p>
            <a:pPr>
              <a:lnSpc>
                <a:spcPct val="150000"/>
              </a:lnSpc>
            </a:pPr>
            <a:r>
              <a:rPr lang="zh-CN" altLang="zh-CN" sz="2400" smtClean="0"/>
              <a:t>请你用自己的话说说古诗的意思和表达的思想感情。</a:t>
            </a:r>
            <a:endParaRPr lang="zh-CN" altLang="zh-CN" sz="2400"/>
          </a:p>
        </p:txBody>
      </p:sp>
      <p:pic>
        <p:nvPicPr>
          <p:cNvPr id="18439" name="Picture 7" descr="https://bpic.51yuansu.com/pic3/cover/04/05/36/6128b04f48582_610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6F6F6"/>
              </a:clrFrom>
              <a:clrTo>
                <a:srgbClr val="F6F6F6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650831" y="2279417"/>
            <a:ext cx="2249740" cy="2072712"/>
          </a:xfrm>
          <a:prstGeom prst="rect">
            <a:avLst/>
          </a:prstGeom>
          <a:noFill/>
        </p:spPr>
      </p:pic>
      <p:grpSp>
        <p:nvGrpSpPr>
          <p:cNvPr id="11" name="组合 10"/>
          <p:cNvGrpSpPr/>
          <p:nvPr/>
        </p:nvGrpSpPr>
        <p:grpSpPr>
          <a:xfrm>
            <a:off x="422275" y="1540061"/>
            <a:ext cx="3345442" cy="460375"/>
            <a:chOff x="422275" y="900943"/>
            <a:chExt cx="3345442" cy="460375"/>
          </a:xfrm>
        </p:grpSpPr>
        <p:sp>
          <p:nvSpPr>
            <p:cNvPr id="9" name="矩形 8"/>
            <p:cNvSpPr/>
            <p:nvPr/>
          </p:nvSpPr>
          <p:spPr>
            <a:xfrm>
              <a:off x="830207" y="900943"/>
              <a:ext cx="2937510" cy="4603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zh-CN" sz="2400" b="1" smtClean="0">
                  <a:solidFill>
                    <a:srgbClr val="FF0000"/>
                  </a:solidFill>
                </a:rPr>
                <a:t>复习导入，激发兴趣</a:t>
              </a:r>
              <a:endParaRPr lang="zh-CN" altLang="en-US" sz="2400">
                <a:solidFill>
                  <a:srgbClr val="FF0000"/>
                </a:solidFill>
              </a:endParaRPr>
            </a:p>
          </p:txBody>
        </p:sp>
        <p:pic>
          <p:nvPicPr>
            <p:cNvPr id="10" name="Picture 2" descr="https://bpic.51yuansu.com/pic2/cover/00/55/35/581fda935a376_610.jpg?x-oss-process=image/sharpen,100"/>
            <p:cNvPicPr>
              <a:picLocks noChangeAspect="1" noChangeArrowheads="1"/>
            </p:cNvPicPr>
            <p:nvPr/>
          </p:nvPicPr>
          <p:blipFill>
            <a:blip r:embed="rId3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</a:blip>
            <a:stretch>
              <a:fillRect/>
            </a:stretch>
          </p:blipFill>
          <p:spPr bwMode="auto">
            <a:xfrm>
              <a:off x="422275" y="902494"/>
              <a:ext cx="573485" cy="458788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928938" y="1835149"/>
            <a:ext cx="3090862" cy="3132477"/>
          </a:xfrm>
          <a:prstGeom prst="rect">
            <a:avLst/>
          </a:prstGeom>
          <a:noFill/>
          <a:ln w="9525">
            <a:noFill/>
            <a:miter lim="800000"/>
          </a:ln>
        </p:spPr>
      </p:pic>
      <p:cxnSp>
        <p:nvCxnSpPr>
          <p:cNvPr id="4" name="直接连接符 3"/>
          <p:cNvCxnSpPr/>
          <p:nvPr/>
        </p:nvCxnSpPr>
        <p:spPr>
          <a:xfrm flipH="1">
            <a:off x="4064000" y="1835149"/>
            <a:ext cx="63500" cy="36830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/>
        </p:nvCxnSpPr>
        <p:spPr>
          <a:xfrm flipH="1">
            <a:off x="4838700" y="1835149"/>
            <a:ext cx="63500" cy="368301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1"/>
          <p:cNvSpPr txBox="1"/>
          <p:nvPr/>
        </p:nvSpPr>
        <p:spPr>
          <a:xfrm>
            <a:off x="2730500" y="1720850"/>
            <a:ext cx="6057900" cy="31927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400" smtClean="0"/>
              <a:t>         </a:t>
            </a:r>
            <a:r>
              <a:rPr lang="zh-CN" altLang="zh-CN" sz="2400" smtClean="0"/>
              <a:t>陆游</a:t>
            </a:r>
            <a:r>
              <a:rPr lang="zh-CN" altLang="en-US" sz="2400" smtClean="0"/>
              <a:t>，</a:t>
            </a:r>
            <a:r>
              <a:rPr lang="zh-CN" altLang="zh-CN" sz="2400" smtClean="0"/>
              <a:t>南宋诗人。字务观</a:t>
            </a:r>
            <a:r>
              <a:rPr lang="zh-CN" altLang="en-US" sz="2400" smtClean="0"/>
              <a:t>，</a:t>
            </a:r>
            <a:r>
              <a:rPr lang="zh-CN" altLang="zh-CN" sz="2400" smtClean="0"/>
              <a:t>号放翁。一生创作诗歌很多</a:t>
            </a:r>
            <a:r>
              <a:rPr lang="zh-CN" altLang="en-US" sz="2400" smtClean="0"/>
              <a:t>，</a:t>
            </a:r>
            <a:r>
              <a:rPr lang="zh-CN" altLang="zh-CN" sz="2400" smtClean="0"/>
              <a:t>今存九千多首</a:t>
            </a:r>
            <a:r>
              <a:rPr lang="zh-CN" altLang="en-US" sz="2400" smtClean="0"/>
              <a:t>，</a:t>
            </a:r>
            <a:r>
              <a:rPr lang="zh-CN" altLang="zh-CN" sz="2400" smtClean="0"/>
              <a:t>内容极为丰富。抒发政治抱负</a:t>
            </a:r>
            <a:r>
              <a:rPr lang="zh-CN" altLang="en-US" sz="2400" smtClean="0"/>
              <a:t>，</a:t>
            </a:r>
            <a:r>
              <a:rPr lang="zh-CN" altLang="zh-CN" sz="2400" smtClean="0"/>
              <a:t>反映人民疾苦</a:t>
            </a:r>
            <a:r>
              <a:rPr lang="zh-CN" altLang="en-US" sz="2400" smtClean="0"/>
              <a:t>，</a:t>
            </a:r>
            <a:r>
              <a:rPr lang="zh-CN" altLang="zh-CN" sz="2400" smtClean="0"/>
              <a:t>批判当时统治集团的屈辱投降</a:t>
            </a:r>
            <a:r>
              <a:rPr lang="zh-CN" altLang="en-US" sz="2400" smtClean="0"/>
              <a:t>，</a:t>
            </a:r>
            <a:r>
              <a:rPr lang="zh-CN" altLang="zh-CN" sz="2400" smtClean="0"/>
              <a:t>风格雄浑豪放</a:t>
            </a:r>
            <a:r>
              <a:rPr lang="zh-CN" altLang="en-US" sz="2400" smtClean="0"/>
              <a:t>，</a:t>
            </a:r>
            <a:r>
              <a:rPr lang="zh-CN" altLang="zh-CN" sz="2400" smtClean="0"/>
              <a:t>表现出渴望恢复国家统一的强烈爱国热情。《关山月》《书愤》《农家叹》《示儿》等篇均为世所传诵。</a:t>
            </a:r>
            <a:endParaRPr lang="zh-CN" altLang="en-US" sz="240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387350" y="2115221"/>
            <a:ext cx="2101850" cy="2511967"/>
          </a:xfrm>
          <a:prstGeom prst="ellipse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731838" y="1835149"/>
            <a:ext cx="3090862" cy="313247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3" name="椭圆 2"/>
          <p:cNvSpPr/>
          <p:nvPr/>
        </p:nvSpPr>
        <p:spPr>
          <a:xfrm>
            <a:off x="3429000" y="1784349"/>
            <a:ext cx="368300" cy="444501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矩形 3"/>
          <p:cNvSpPr/>
          <p:nvPr/>
        </p:nvSpPr>
        <p:spPr>
          <a:xfrm>
            <a:off x="2704445" y="1358839"/>
            <a:ext cx="2214880" cy="398780"/>
          </a:xfrm>
          <a:prstGeom prst="rect">
            <a:avLst/>
          </a:prstGeom>
          <a:solidFill>
            <a:srgbClr val="FFC000"/>
          </a:solidFill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000" smtClean="0"/>
              <a:t>感想、感受、感慨</a:t>
            </a:r>
            <a:endParaRPr lang="zh-CN" altLang="en-US" sz="2000"/>
          </a:p>
        </p:txBody>
      </p:sp>
      <p:sp>
        <p:nvSpPr>
          <p:cNvPr id="5" name="TextBox 4"/>
          <p:cNvSpPr txBox="1"/>
          <p:nvPr/>
        </p:nvSpPr>
        <p:spPr>
          <a:xfrm>
            <a:off x="4127500" y="1835149"/>
            <a:ext cx="4203700" cy="706755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000" smtClean="0">
                <a:latin typeface="+mn-ea"/>
                <a:ea typeface="+mn-ea"/>
              </a:rPr>
              <a:t>秋天夜里</a:t>
            </a:r>
            <a:r>
              <a:rPr lang="en-US" altLang="zh-CN" sz="2000" smtClean="0">
                <a:latin typeface="+mn-ea"/>
                <a:ea typeface="+mn-ea"/>
              </a:rPr>
              <a:t>,</a:t>
            </a:r>
            <a:r>
              <a:rPr lang="zh-CN" altLang="zh-CN" sz="2000" smtClean="0">
                <a:latin typeface="+mn-ea"/>
                <a:ea typeface="+mn-ea"/>
              </a:rPr>
              <a:t>天快要亮了</a:t>
            </a:r>
            <a:r>
              <a:rPr lang="en-US" altLang="zh-CN" sz="2000" smtClean="0">
                <a:latin typeface="+mn-ea"/>
                <a:ea typeface="+mn-ea"/>
              </a:rPr>
              <a:t>,</a:t>
            </a:r>
            <a:r>
              <a:rPr lang="zh-CN" altLang="zh-CN" sz="2000" smtClean="0">
                <a:latin typeface="+mn-ea"/>
                <a:ea typeface="+mn-ea"/>
              </a:rPr>
              <a:t>走出篱笆门迎着习习凉风突发感想</a:t>
            </a:r>
            <a:r>
              <a:rPr lang="zh-CN" altLang="en-US" sz="2000" smtClean="0">
                <a:latin typeface="+mn-ea"/>
                <a:ea typeface="+mn-ea"/>
              </a:rPr>
              <a:t>。</a:t>
            </a:r>
            <a:endParaRPr lang="zh-CN" altLang="en-US" sz="2000">
              <a:latin typeface="+mn-ea"/>
              <a:ea typeface="+mn-ea"/>
            </a:endParaRPr>
          </a:p>
        </p:txBody>
      </p:sp>
      <p:cxnSp>
        <p:nvCxnSpPr>
          <p:cNvPr id="7" name="直接箭头连接符 6"/>
          <p:cNvCxnSpPr/>
          <p:nvPr/>
        </p:nvCxnSpPr>
        <p:spPr>
          <a:xfrm>
            <a:off x="3136900" y="2228850"/>
            <a:ext cx="1473200" cy="8001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矩形 7"/>
          <p:cNvSpPr/>
          <p:nvPr/>
        </p:nvSpPr>
        <p:spPr>
          <a:xfrm>
            <a:off x="3606800" y="3244334"/>
            <a:ext cx="4907280" cy="4603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诗人仅仅只是感受到秋日的清凉吗</a:t>
            </a:r>
            <a:r>
              <a:rPr lang="en-US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?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422275" y="1540061"/>
            <a:ext cx="3345442" cy="460375"/>
            <a:chOff x="422275" y="900943"/>
            <a:chExt cx="3345442" cy="460375"/>
          </a:xfrm>
        </p:grpSpPr>
        <p:sp>
          <p:nvSpPr>
            <p:cNvPr id="3" name="矩形 2"/>
            <p:cNvSpPr/>
            <p:nvPr/>
          </p:nvSpPr>
          <p:spPr>
            <a:xfrm>
              <a:off x="830207" y="900943"/>
              <a:ext cx="2937510" cy="4603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zh-CN" sz="2400" b="1" smtClean="0">
                  <a:solidFill>
                    <a:srgbClr val="FF0000"/>
                  </a:solidFill>
                </a:rPr>
                <a:t>初读古诗，解决字词</a:t>
              </a:r>
              <a:endParaRPr lang="zh-CN" altLang="en-US" sz="2400">
                <a:solidFill>
                  <a:srgbClr val="FF0000"/>
                </a:solidFill>
              </a:endParaRPr>
            </a:p>
          </p:txBody>
        </p:sp>
        <p:pic>
          <p:nvPicPr>
            <p:cNvPr id="4" name="Picture 2" descr="https://bpic.51yuansu.com/pic2/cover/00/55/35/581fda935a376_610.jpg?x-oss-process=image/sharpen,100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</a:blip>
            <a:stretch>
              <a:fillRect/>
            </a:stretch>
          </p:blipFill>
          <p:spPr bwMode="auto">
            <a:xfrm>
              <a:off x="422275" y="902494"/>
              <a:ext cx="573485" cy="458788"/>
            </a:xfrm>
            <a:prstGeom prst="rect">
              <a:avLst/>
            </a:prstGeom>
            <a:noFill/>
          </p:spPr>
        </p:pic>
      </p:grpSp>
      <p:sp>
        <p:nvSpPr>
          <p:cNvPr id="5" name="TextBox 4"/>
          <p:cNvSpPr txBox="1"/>
          <p:nvPr/>
        </p:nvSpPr>
        <p:spPr>
          <a:xfrm>
            <a:off x="963420" y="2000400"/>
            <a:ext cx="5671740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zh-CN" sz="2400" smtClean="0">
                <a:latin typeface="黑体" panose="02010609060101010101" pitchFamily="49" charset="-122"/>
                <a:ea typeface="黑体" panose="02010609060101010101" pitchFamily="49" charset="-122"/>
              </a:rPr>
              <a:t>学生自由读，要求读准字音，读通诗句。</a:t>
            </a:r>
            <a:endParaRPr lang="zh-CN" altLang="en-US" sz="2400"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995760" y="2627165"/>
            <a:ext cx="3090862" cy="3132477"/>
          </a:xfrm>
          <a:prstGeom prst="rect">
            <a:avLst/>
          </a:prstGeom>
          <a:noFill/>
          <a:ln w="9525">
            <a:noFill/>
            <a:miter lim="800000"/>
          </a:ln>
        </p:spPr>
      </p:pic>
      <p:cxnSp>
        <p:nvCxnSpPr>
          <p:cNvPr id="9" name="直接连接符 8"/>
          <p:cNvCxnSpPr/>
          <p:nvPr/>
        </p:nvCxnSpPr>
        <p:spPr>
          <a:xfrm flipH="1">
            <a:off x="2534920" y="3829050"/>
            <a:ext cx="63500" cy="2794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 flipH="1">
            <a:off x="2566670" y="4301490"/>
            <a:ext cx="63500" cy="2794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 flipH="1">
            <a:off x="2566670" y="4789170"/>
            <a:ext cx="63500" cy="2794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 flipH="1">
            <a:off x="2566670" y="5253990"/>
            <a:ext cx="63500" cy="2794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44"/>
          <p:cNvSpPr txBox="1"/>
          <p:nvPr/>
        </p:nvSpPr>
        <p:spPr>
          <a:xfrm>
            <a:off x="4448633" y="3122295"/>
            <a:ext cx="4452292" cy="7067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千</a:t>
            </a:r>
            <a:r>
              <a:rPr lang="zh-CN" altLang="en-US" sz="40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仞  </a:t>
            </a:r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五</a:t>
            </a:r>
            <a:r>
              <a:rPr lang="zh-CN" altLang="en-US" sz="4000" b="1" smtClean="0"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岳  摩</a:t>
            </a:r>
            <a:r>
              <a:rPr lang="zh-CN" altLang="en-US" sz="4000" b="1" smtClean="0">
                <a:latin typeface="楷体" panose="02010609060101010101" pitchFamily="49" charset="-122"/>
                <a:ea typeface="楷体" panose="02010609060101010101" pitchFamily="49" charset="-122"/>
              </a:rPr>
              <a:t>天</a:t>
            </a:r>
            <a:endParaRPr lang="zh-CN" altLang="en-US" sz="4000" b="1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4978285" y="2614930"/>
            <a:ext cx="901700" cy="5219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  <a:sym typeface="+mn-ea"/>
              </a:rPr>
              <a:t>rèn</a:t>
            </a:r>
            <a:r>
              <a:rPr lang="en-US" altLang="zh-CN" sz="2800" b="1">
                <a:latin typeface="方正姚体" panose="02010601030101010101" pitchFamily="2" charset="-122"/>
                <a:ea typeface="方正姚体" panose="02010601030101010101" pitchFamily="2" charset="-122"/>
                <a:sym typeface="+mn-ea"/>
              </a:rPr>
              <a:t> </a:t>
            </a:r>
            <a:endParaRPr lang="en-US" altLang="zh-CN" sz="2800" b="1">
              <a:solidFill>
                <a:srgbClr val="0000FF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6392085" y="2627165"/>
            <a:ext cx="95377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l"/>
            <a:r>
              <a:rPr lang="en-US" altLang="zh-CN" sz="2800" b="1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  <a:sym typeface="+mn-ea"/>
              </a:rPr>
              <a:t>yuè</a:t>
            </a:r>
            <a:r>
              <a:rPr lang="en-US" altLang="zh-CN" sz="2800" b="1">
                <a:latin typeface="方正姚体" panose="02010601030101010101" pitchFamily="2" charset="-122"/>
                <a:ea typeface="方正姚体" panose="02010601030101010101" pitchFamily="2" charset="-122"/>
                <a:sym typeface="+mn-ea"/>
              </a:rPr>
              <a:t> </a:t>
            </a:r>
            <a:endParaRPr lang="en-US" altLang="zh-CN" sz="2800" b="1">
              <a:solidFill>
                <a:srgbClr val="0000FF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7607427" y="2627165"/>
            <a:ext cx="953770" cy="52197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800" b="1" smtClean="0">
                <a:solidFill>
                  <a:srgbClr val="0000FF"/>
                </a:solidFill>
                <a:latin typeface="方正姚体" panose="02010601030101010101" pitchFamily="2" charset="-122"/>
                <a:ea typeface="方正姚体" panose="02010601030101010101" pitchFamily="2" charset="-122"/>
                <a:sym typeface="+mn-ea"/>
              </a:rPr>
              <a:t>mó</a:t>
            </a:r>
            <a:endParaRPr lang="en-US" altLang="zh-CN" sz="2800" b="1">
              <a:solidFill>
                <a:srgbClr val="0000FF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graphicFrame>
        <p:nvGraphicFramePr>
          <p:cNvPr id="20" name="Group 47"/>
          <p:cNvGraphicFramePr>
            <a:graphicFrameLocks noGrp="1"/>
          </p:cNvGraphicFramePr>
          <p:nvPr/>
        </p:nvGraphicFramePr>
        <p:xfrm>
          <a:off x="4422297" y="4201101"/>
          <a:ext cx="899795" cy="899795"/>
        </p:xfrm>
        <a:graphic>
          <a:graphicData uri="http://schemas.openxmlformats.org/drawingml/2006/table">
            <a:tbl>
              <a:tblPr/>
              <a:tblGrid>
                <a:gridCol w="446405"/>
                <a:gridCol w="453390"/>
              </a:tblGrid>
              <a:tr h="447675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52120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1" name="Group 47"/>
          <p:cNvGraphicFramePr>
            <a:graphicFrameLocks noGrp="1"/>
          </p:cNvGraphicFramePr>
          <p:nvPr/>
        </p:nvGraphicFramePr>
        <p:xfrm>
          <a:off x="5491259" y="4201101"/>
          <a:ext cx="899795" cy="899795"/>
        </p:xfrm>
        <a:graphic>
          <a:graphicData uri="http://schemas.openxmlformats.org/drawingml/2006/table">
            <a:tbl>
              <a:tblPr/>
              <a:tblGrid>
                <a:gridCol w="446405"/>
                <a:gridCol w="453390"/>
              </a:tblGrid>
              <a:tr h="447675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52120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2" name="矩形 21">
            <a:hlinkClick action="ppaction://noaction"/>
          </p:cNvPr>
          <p:cNvSpPr/>
          <p:nvPr/>
        </p:nvSpPr>
        <p:spPr>
          <a:xfrm>
            <a:off x="4423343" y="4210528"/>
            <a:ext cx="871855" cy="9220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5400" b="1" smtClean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仞</a:t>
            </a:r>
            <a:endParaRPr lang="zh-CN" altLang="en-US" sz="5400" b="1">
              <a:ln>
                <a:solidFill>
                  <a:schemeClr val="bg1"/>
                </a:solidFill>
              </a:ln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3" name="矩形 22">
            <a:hlinkClick action="ppaction://noaction"/>
          </p:cNvPr>
          <p:cNvSpPr/>
          <p:nvPr/>
        </p:nvSpPr>
        <p:spPr>
          <a:xfrm>
            <a:off x="5501419" y="4210528"/>
            <a:ext cx="871855" cy="9220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5400" b="1" smtClean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岳</a:t>
            </a:r>
            <a:endParaRPr lang="zh-CN" altLang="en-US" sz="5400" b="1">
              <a:ln>
                <a:solidFill>
                  <a:schemeClr val="bg1"/>
                </a:solidFill>
              </a:ln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graphicFrame>
        <p:nvGraphicFramePr>
          <p:cNvPr id="24" name="Group 47"/>
          <p:cNvGraphicFramePr>
            <a:graphicFrameLocks noGrp="1"/>
          </p:cNvGraphicFramePr>
          <p:nvPr/>
        </p:nvGraphicFramePr>
        <p:xfrm>
          <a:off x="6564329" y="4193688"/>
          <a:ext cx="899795" cy="899795"/>
        </p:xfrm>
        <a:graphic>
          <a:graphicData uri="http://schemas.openxmlformats.org/drawingml/2006/table">
            <a:tbl>
              <a:tblPr/>
              <a:tblGrid>
                <a:gridCol w="446405"/>
                <a:gridCol w="453390"/>
              </a:tblGrid>
              <a:tr h="447675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452120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5" name="Group 47"/>
          <p:cNvGraphicFramePr>
            <a:graphicFrameLocks noGrp="1"/>
          </p:cNvGraphicFramePr>
          <p:nvPr/>
        </p:nvGraphicFramePr>
        <p:xfrm>
          <a:off x="7633291" y="4193688"/>
          <a:ext cx="899795" cy="899795"/>
        </p:xfrm>
        <a:graphic>
          <a:graphicData uri="http://schemas.openxmlformats.org/drawingml/2006/table">
            <a:tbl>
              <a:tblPr/>
              <a:tblGrid>
                <a:gridCol w="446405"/>
                <a:gridCol w="453390"/>
              </a:tblGrid>
              <a:tr h="447675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  <a:tr h="452120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6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60" marR="91460" marT="34303" marB="34303" horzOverflow="overflow">
                    <a:lnL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6" name="矩形 25">
            <a:hlinkClick action="ppaction://noaction"/>
          </p:cNvPr>
          <p:cNvSpPr/>
          <p:nvPr/>
        </p:nvSpPr>
        <p:spPr>
          <a:xfrm>
            <a:off x="6565375" y="4203115"/>
            <a:ext cx="871855" cy="9220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5400" b="1" smtClean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摩</a:t>
            </a:r>
            <a:endParaRPr lang="zh-CN" altLang="en-US" sz="5400" b="1">
              <a:ln>
                <a:solidFill>
                  <a:schemeClr val="bg1"/>
                </a:solidFill>
              </a:ln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矩形 26">
            <a:hlinkClick action="ppaction://noaction"/>
          </p:cNvPr>
          <p:cNvSpPr/>
          <p:nvPr/>
        </p:nvSpPr>
        <p:spPr>
          <a:xfrm>
            <a:off x="7643451" y="4203115"/>
            <a:ext cx="871855" cy="9220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5400" b="1" smtClean="0">
                <a:ln>
                  <a:solidFill>
                    <a:schemeClr val="bg1"/>
                  </a:solidFill>
                </a:ln>
                <a:solidFill>
                  <a:srgbClr val="FF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遗</a:t>
            </a:r>
            <a:endParaRPr lang="zh-CN" altLang="en-US" sz="5400" b="1">
              <a:ln>
                <a:solidFill>
                  <a:schemeClr val="bg1"/>
                </a:solidFill>
              </a:ln>
              <a:solidFill>
                <a:srgbClr val="FF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cxnSp>
        <p:nvCxnSpPr>
          <p:cNvPr id="28" name="直接连接符 27"/>
          <p:cNvCxnSpPr/>
          <p:nvPr/>
        </p:nvCxnSpPr>
        <p:spPr>
          <a:xfrm flipH="1">
            <a:off x="2245489" y="3830181"/>
            <a:ext cx="63500" cy="2794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 flipH="1">
            <a:off x="2277239" y="4301490"/>
            <a:ext cx="63500" cy="2794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 flipH="1">
            <a:off x="1921397" y="4789170"/>
            <a:ext cx="63500" cy="2794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 flipH="1">
            <a:off x="1950172" y="5253990"/>
            <a:ext cx="63500" cy="2794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 flipH="1">
            <a:off x="2598130" y="3830320"/>
            <a:ext cx="63500" cy="2794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 flipH="1">
            <a:off x="2624220" y="4301490"/>
            <a:ext cx="63500" cy="27940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4" name="矩形 33"/>
          <p:cNvSpPr/>
          <p:nvPr/>
        </p:nvSpPr>
        <p:spPr>
          <a:xfrm>
            <a:off x="4423343" y="4372704"/>
            <a:ext cx="855079" cy="744220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5" name="矩形 34"/>
          <p:cNvSpPr/>
          <p:nvPr/>
        </p:nvSpPr>
        <p:spPr>
          <a:xfrm>
            <a:off x="5501419" y="4372704"/>
            <a:ext cx="855079" cy="744220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矩形 35"/>
          <p:cNvSpPr/>
          <p:nvPr/>
        </p:nvSpPr>
        <p:spPr>
          <a:xfrm>
            <a:off x="6609870" y="4337869"/>
            <a:ext cx="855079" cy="744220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/>
        </p:nvSpPr>
        <p:spPr>
          <a:xfrm>
            <a:off x="7582137" y="4305225"/>
            <a:ext cx="855079" cy="744220"/>
          </a:xfrm>
          <a:prstGeom prst="rect">
            <a:avLst/>
          </a:prstGeom>
          <a:solidFill>
            <a:schemeClr val="bg1">
              <a:alpha val="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 nodeType="clickPar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 nodeType="clickPar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 nodeType="clickPar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 nodeType="clickPar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mph" presetSubtype="0" dur="5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1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2" grpId="0"/>
      <p:bldP spid="23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" name="Group 47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297998" y="2152650"/>
          <a:ext cx="2590800" cy="2279650"/>
        </p:xfrm>
        <a:graphic>
          <a:graphicData uri="http://schemas.openxmlformats.org/drawingml/2006/table">
            <a:tbl>
              <a:tblPr/>
              <a:tblGrid>
                <a:gridCol w="1284605"/>
                <a:gridCol w="1306195"/>
              </a:tblGrid>
              <a:tr h="1134468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45182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2335" name="Freeform 47"/>
          <p:cNvSpPr/>
          <p:nvPr/>
        </p:nvSpPr>
        <p:spPr>
          <a:xfrm>
            <a:off x="4720273" y="2397125"/>
            <a:ext cx="711200" cy="1038225"/>
          </a:xfrm>
          <a:custGeom>
            <a:gdLst>
              <a:gd name="txL" fmla="*/ 0 w 1121"/>
              <a:gd name="txT" fmla="*/ 0 h 1633"/>
              <a:gd name="txR" fmla="*/ 1121 w 1121"/>
              <a:gd name="txB" fmla="*/ 1633 h 1633"/>
            </a:gdLst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1121" h="1632">
                <a:moveTo>
                  <a:pt x="0" y="1633"/>
                </a:moveTo>
                <a:lnTo>
                  <a:pt x="0" y="1622"/>
                </a:lnTo>
                <a:lnTo>
                  <a:pt x="0" y="1612"/>
                </a:lnTo>
                <a:lnTo>
                  <a:pt x="10" y="1590"/>
                </a:lnTo>
                <a:lnTo>
                  <a:pt x="21" y="1568"/>
                </a:lnTo>
                <a:lnTo>
                  <a:pt x="43" y="1547"/>
                </a:lnTo>
                <a:lnTo>
                  <a:pt x="76" y="1503"/>
                </a:lnTo>
                <a:lnTo>
                  <a:pt x="108" y="1471"/>
                </a:lnTo>
                <a:lnTo>
                  <a:pt x="141" y="1428"/>
                </a:lnTo>
                <a:lnTo>
                  <a:pt x="185" y="1384"/>
                </a:lnTo>
                <a:lnTo>
                  <a:pt x="228" y="1330"/>
                </a:lnTo>
                <a:lnTo>
                  <a:pt x="283" y="1276"/>
                </a:lnTo>
                <a:lnTo>
                  <a:pt x="326" y="1211"/>
                </a:lnTo>
                <a:lnTo>
                  <a:pt x="380" y="1136"/>
                </a:lnTo>
                <a:lnTo>
                  <a:pt x="435" y="1060"/>
                </a:lnTo>
                <a:lnTo>
                  <a:pt x="478" y="973"/>
                </a:lnTo>
                <a:lnTo>
                  <a:pt x="533" y="887"/>
                </a:lnTo>
                <a:lnTo>
                  <a:pt x="587" y="800"/>
                </a:lnTo>
                <a:lnTo>
                  <a:pt x="642" y="725"/>
                </a:lnTo>
                <a:lnTo>
                  <a:pt x="685" y="638"/>
                </a:lnTo>
                <a:lnTo>
                  <a:pt x="718" y="573"/>
                </a:lnTo>
                <a:lnTo>
                  <a:pt x="761" y="497"/>
                </a:lnTo>
                <a:lnTo>
                  <a:pt x="794" y="433"/>
                </a:lnTo>
                <a:lnTo>
                  <a:pt x="816" y="378"/>
                </a:lnTo>
                <a:lnTo>
                  <a:pt x="838" y="324"/>
                </a:lnTo>
                <a:lnTo>
                  <a:pt x="859" y="281"/>
                </a:lnTo>
                <a:lnTo>
                  <a:pt x="870" y="238"/>
                </a:lnTo>
                <a:lnTo>
                  <a:pt x="881" y="195"/>
                </a:lnTo>
                <a:lnTo>
                  <a:pt x="892" y="162"/>
                </a:lnTo>
                <a:lnTo>
                  <a:pt x="903" y="130"/>
                </a:lnTo>
                <a:lnTo>
                  <a:pt x="903" y="108"/>
                </a:lnTo>
                <a:lnTo>
                  <a:pt x="903" y="86"/>
                </a:lnTo>
                <a:lnTo>
                  <a:pt x="892" y="65"/>
                </a:lnTo>
                <a:lnTo>
                  <a:pt x="892" y="54"/>
                </a:lnTo>
                <a:lnTo>
                  <a:pt x="892" y="43"/>
                </a:lnTo>
                <a:lnTo>
                  <a:pt x="892" y="32"/>
                </a:lnTo>
                <a:lnTo>
                  <a:pt x="892" y="21"/>
                </a:lnTo>
                <a:lnTo>
                  <a:pt x="903" y="21"/>
                </a:lnTo>
                <a:lnTo>
                  <a:pt x="914" y="11"/>
                </a:lnTo>
                <a:lnTo>
                  <a:pt x="925" y="11"/>
                </a:lnTo>
                <a:lnTo>
                  <a:pt x="925" y="0"/>
                </a:lnTo>
                <a:lnTo>
                  <a:pt x="936" y="0"/>
                </a:lnTo>
                <a:lnTo>
                  <a:pt x="946" y="11"/>
                </a:lnTo>
                <a:lnTo>
                  <a:pt x="968" y="11"/>
                </a:lnTo>
                <a:lnTo>
                  <a:pt x="979" y="21"/>
                </a:lnTo>
                <a:lnTo>
                  <a:pt x="990" y="32"/>
                </a:lnTo>
                <a:lnTo>
                  <a:pt x="1034" y="54"/>
                </a:lnTo>
                <a:lnTo>
                  <a:pt x="1055" y="76"/>
                </a:lnTo>
                <a:lnTo>
                  <a:pt x="1066" y="86"/>
                </a:lnTo>
                <a:lnTo>
                  <a:pt x="1077" y="108"/>
                </a:lnTo>
                <a:lnTo>
                  <a:pt x="1099" y="119"/>
                </a:lnTo>
                <a:lnTo>
                  <a:pt x="1110" y="151"/>
                </a:lnTo>
                <a:lnTo>
                  <a:pt x="1121" y="173"/>
                </a:lnTo>
                <a:lnTo>
                  <a:pt x="1121" y="195"/>
                </a:lnTo>
                <a:lnTo>
                  <a:pt x="1121" y="216"/>
                </a:lnTo>
                <a:lnTo>
                  <a:pt x="1110" y="238"/>
                </a:lnTo>
                <a:lnTo>
                  <a:pt x="1099" y="270"/>
                </a:lnTo>
                <a:lnTo>
                  <a:pt x="1077" y="303"/>
                </a:lnTo>
                <a:lnTo>
                  <a:pt x="1066" y="335"/>
                </a:lnTo>
                <a:lnTo>
                  <a:pt x="1044" y="378"/>
                </a:lnTo>
                <a:lnTo>
                  <a:pt x="1023" y="422"/>
                </a:lnTo>
                <a:lnTo>
                  <a:pt x="990" y="476"/>
                </a:lnTo>
                <a:lnTo>
                  <a:pt x="957" y="530"/>
                </a:lnTo>
                <a:lnTo>
                  <a:pt x="925" y="584"/>
                </a:lnTo>
                <a:lnTo>
                  <a:pt x="881" y="649"/>
                </a:lnTo>
                <a:lnTo>
                  <a:pt x="838" y="725"/>
                </a:lnTo>
                <a:lnTo>
                  <a:pt x="794" y="800"/>
                </a:lnTo>
                <a:lnTo>
                  <a:pt x="740" y="876"/>
                </a:lnTo>
                <a:lnTo>
                  <a:pt x="685" y="963"/>
                </a:lnTo>
                <a:lnTo>
                  <a:pt x="620" y="1049"/>
                </a:lnTo>
                <a:lnTo>
                  <a:pt x="566" y="1125"/>
                </a:lnTo>
                <a:lnTo>
                  <a:pt x="500" y="1201"/>
                </a:lnTo>
                <a:lnTo>
                  <a:pt x="446" y="1265"/>
                </a:lnTo>
                <a:lnTo>
                  <a:pt x="391" y="1330"/>
                </a:lnTo>
                <a:lnTo>
                  <a:pt x="337" y="1395"/>
                </a:lnTo>
                <a:lnTo>
                  <a:pt x="283" y="1438"/>
                </a:lnTo>
                <a:lnTo>
                  <a:pt x="228" y="1482"/>
                </a:lnTo>
                <a:lnTo>
                  <a:pt x="185" y="1525"/>
                </a:lnTo>
                <a:lnTo>
                  <a:pt x="141" y="1557"/>
                </a:lnTo>
                <a:lnTo>
                  <a:pt x="108" y="1590"/>
                </a:lnTo>
                <a:lnTo>
                  <a:pt x="76" y="1612"/>
                </a:lnTo>
                <a:lnTo>
                  <a:pt x="43" y="1622"/>
                </a:lnTo>
                <a:lnTo>
                  <a:pt x="21" y="1633"/>
                </a:lnTo>
                <a:lnTo>
                  <a:pt x="10" y="1633"/>
                </a:lnTo>
                <a:lnTo>
                  <a:pt x="0" y="1633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36" name="Freeform 48"/>
          <p:cNvSpPr/>
          <p:nvPr/>
        </p:nvSpPr>
        <p:spPr>
          <a:xfrm>
            <a:off x="5128260" y="2886075"/>
            <a:ext cx="144463" cy="1208088"/>
          </a:xfrm>
          <a:custGeom>
            <a:gdLst>
              <a:gd name="txL" fmla="*/ 0 w 228"/>
              <a:gd name="txT" fmla="*/ 0 h 1904"/>
              <a:gd name="txR" fmla="*/ 228 w 228"/>
              <a:gd name="txB" fmla="*/ 1904 h 1904"/>
            </a:gdLst>
            <a:cxnLst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228" h="1904">
                <a:moveTo>
                  <a:pt x="43" y="1817"/>
                </a:moveTo>
                <a:lnTo>
                  <a:pt x="21" y="1774"/>
                </a:lnTo>
                <a:lnTo>
                  <a:pt x="11" y="1741"/>
                </a:lnTo>
                <a:lnTo>
                  <a:pt x="0" y="1698"/>
                </a:lnTo>
                <a:lnTo>
                  <a:pt x="0" y="1676"/>
                </a:lnTo>
                <a:lnTo>
                  <a:pt x="0" y="1655"/>
                </a:lnTo>
                <a:lnTo>
                  <a:pt x="0" y="1644"/>
                </a:lnTo>
                <a:lnTo>
                  <a:pt x="0" y="1612"/>
                </a:lnTo>
                <a:lnTo>
                  <a:pt x="0" y="1590"/>
                </a:lnTo>
                <a:lnTo>
                  <a:pt x="11" y="1557"/>
                </a:lnTo>
                <a:lnTo>
                  <a:pt x="11" y="1525"/>
                </a:lnTo>
                <a:lnTo>
                  <a:pt x="11" y="1493"/>
                </a:lnTo>
                <a:lnTo>
                  <a:pt x="21" y="1449"/>
                </a:lnTo>
                <a:lnTo>
                  <a:pt x="21" y="1428"/>
                </a:lnTo>
                <a:lnTo>
                  <a:pt x="21" y="1406"/>
                </a:lnTo>
                <a:lnTo>
                  <a:pt x="21" y="1384"/>
                </a:lnTo>
                <a:lnTo>
                  <a:pt x="32" y="1352"/>
                </a:lnTo>
                <a:lnTo>
                  <a:pt x="32" y="1320"/>
                </a:lnTo>
                <a:lnTo>
                  <a:pt x="32" y="1287"/>
                </a:lnTo>
                <a:lnTo>
                  <a:pt x="43" y="1255"/>
                </a:lnTo>
                <a:lnTo>
                  <a:pt x="43" y="1211"/>
                </a:lnTo>
                <a:lnTo>
                  <a:pt x="43" y="1168"/>
                </a:lnTo>
                <a:lnTo>
                  <a:pt x="43" y="1125"/>
                </a:lnTo>
                <a:lnTo>
                  <a:pt x="54" y="1082"/>
                </a:lnTo>
                <a:lnTo>
                  <a:pt x="54" y="1027"/>
                </a:lnTo>
                <a:lnTo>
                  <a:pt x="54" y="973"/>
                </a:lnTo>
                <a:lnTo>
                  <a:pt x="54" y="919"/>
                </a:lnTo>
                <a:lnTo>
                  <a:pt x="65" y="865"/>
                </a:lnTo>
                <a:lnTo>
                  <a:pt x="65" y="800"/>
                </a:lnTo>
                <a:lnTo>
                  <a:pt x="65" y="692"/>
                </a:lnTo>
                <a:lnTo>
                  <a:pt x="65" y="573"/>
                </a:lnTo>
                <a:lnTo>
                  <a:pt x="65" y="465"/>
                </a:lnTo>
                <a:lnTo>
                  <a:pt x="65" y="368"/>
                </a:lnTo>
                <a:lnTo>
                  <a:pt x="65" y="270"/>
                </a:lnTo>
                <a:lnTo>
                  <a:pt x="65" y="173"/>
                </a:lnTo>
                <a:lnTo>
                  <a:pt x="54" y="86"/>
                </a:lnTo>
                <a:lnTo>
                  <a:pt x="54" y="0"/>
                </a:lnTo>
                <a:lnTo>
                  <a:pt x="76" y="21"/>
                </a:lnTo>
                <a:lnTo>
                  <a:pt x="109" y="43"/>
                </a:lnTo>
                <a:lnTo>
                  <a:pt x="130" y="65"/>
                </a:lnTo>
                <a:lnTo>
                  <a:pt x="152" y="86"/>
                </a:lnTo>
                <a:lnTo>
                  <a:pt x="174" y="108"/>
                </a:lnTo>
                <a:lnTo>
                  <a:pt x="185" y="119"/>
                </a:lnTo>
                <a:lnTo>
                  <a:pt x="196" y="130"/>
                </a:lnTo>
                <a:lnTo>
                  <a:pt x="207" y="140"/>
                </a:lnTo>
                <a:lnTo>
                  <a:pt x="217" y="162"/>
                </a:lnTo>
                <a:lnTo>
                  <a:pt x="217" y="184"/>
                </a:lnTo>
                <a:lnTo>
                  <a:pt x="217" y="205"/>
                </a:lnTo>
                <a:lnTo>
                  <a:pt x="228" y="238"/>
                </a:lnTo>
                <a:lnTo>
                  <a:pt x="228" y="270"/>
                </a:lnTo>
                <a:lnTo>
                  <a:pt x="228" y="314"/>
                </a:lnTo>
                <a:lnTo>
                  <a:pt x="228" y="357"/>
                </a:lnTo>
                <a:lnTo>
                  <a:pt x="217" y="411"/>
                </a:lnTo>
                <a:lnTo>
                  <a:pt x="217" y="476"/>
                </a:lnTo>
                <a:lnTo>
                  <a:pt x="217" y="552"/>
                </a:lnTo>
                <a:lnTo>
                  <a:pt x="217" y="627"/>
                </a:lnTo>
                <a:lnTo>
                  <a:pt x="207" y="714"/>
                </a:lnTo>
                <a:lnTo>
                  <a:pt x="207" y="800"/>
                </a:lnTo>
                <a:lnTo>
                  <a:pt x="207" y="908"/>
                </a:lnTo>
                <a:lnTo>
                  <a:pt x="207" y="1017"/>
                </a:lnTo>
                <a:lnTo>
                  <a:pt x="196" y="1071"/>
                </a:lnTo>
                <a:lnTo>
                  <a:pt x="196" y="1136"/>
                </a:lnTo>
                <a:lnTo>
                  <a:pt x="196" y="1201"/>
                </a:lnTo>
                <a:lnTo>
                  <a:pt x="196" y="1255"/>
                </a:lnTo>
                <a:lnTo>
                  <a:pt x="196" y="1309"/>
                </a:lnTo>
                <a:lnTo>
                  <a:pt x="185" y="1363"/>
                </a:lnTo>
                <a:lnTo>
                  <a:pt x="185" y="1406"/>
                </a:lnTo>
                <a:lnTo>
                  <a:pt x="185" y="1460"/>
                </a:lnTo>
                <a:lnTo>
                  <a:pt x="185" y="1503"/>
                </a:lnTo>
                <a:lnTo>
                  <a:pt x="174" y="1536"/>
                </a:lnTo>
                <a:lnTo>
                  <a:pt x="174" y="1579"/>
                </a:lnTo>
                <a:lnTo>
                  <a:pt x="174" y="1612"/>
                </a:lnTo>
                <a:lnTo>
                  <a:pt x="163" y="1644"/>
                </a:lnTo>
                <a:lnTo>
                  <a:pt x="163" y="1676"/>
                </a:lnTo>
                <a:lnTo>
                  <a:pt x="163" y="1698"/>
                </a:lnTo>
                <a:lnTo>
                  <a:pt x="163" y="1720"/>
                </a:lnTo>
                <a:lnTo>
                  <a:pt x="152" y="1741"/>
                </a:lnTo>
                <a:lnTo>
                  <a:pt x="152" y="1763"/>
                </a:lnTo>
                <a:lnTo>
                  <a:pt x="152" y="1795"/>
                </a:lnTo>
                <a:lnTo>
                  <a:pt x="141" y="1828"/>
                </a:lnTo>
                <a:lnTo>
                  <a:pt x="141" y="1850"/>
                </a:lnTo>
                <a:lnTo>
                  <a:pt x="130" y="1871"/>
                </a:lnTo>
                <a:lnTo>
                  <a:pt x="130" y="1882"/>
                </a:lnTo>
                <a:lnTo>
                  <a:pt x="119" y="1893"/>
                </a:lnTo>
                <a:lnTo>
                  <a:pt x="109" y="1904"/>
                </a:lnTo>
                <a:lnTo>
                  <a:pt x="98" y="1904"/>
                </a:lnTo>
                <a:lnTo>
                  <a:pt x="87" y="1893"/>
                </a:lnTo>
                <a:lnTo>
                  <a:pt x="87" y="1882"/>
                </a:lnTo>
                <a:lnTo>
                  <a:pt x="76" y="1871"/>
                </a:lnTo>
                <a:lnTo>
                  <a:pt x="65" y="1860"/>
                </a:lnTo>
                <a:lnTo>
                  <a:pt x="54" y="1839"/>
                </a:lnTo>
                <a:lnTo>
                  <a:pt x="43" y="1817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37" name="Freeform 49"/>
          <p:cNvSpPr/>
          <p:nvPr/>
        </p:nvSpPr>
        <p:spPr>
          <a:xfrm>
            <a:off x="5466398" y="2700338"/>
            <a:ext cx="919162" cy="1331912"/>
          </a:xfrm>
          <a:custGeom>
            <a:gdLst>
              <a:gd name="txL" fmla="*/ 0 w 1448"/>
              <a:gd name="txT" fmla="*/ 0 h 2098"/>
              <a:gd name="txR" fmla="*/ 1448 w 1448"/>
              <a:gd name="txB" fmla="*/ 2098 h 2098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448" h="2098">
                <a:moveTo>
                  <a:pt x="1110" y="1168"/>
                </a:moveTo>
                <a:lnTo>
                  <a:pt x="1121" y="1060"/>
                </a:lnTo>
                <a:lnTo>
                  <a:pt x="1132" y="952"/>
                </a:lnTo>
                <a:lnTo>
                  <a:pt x="1143" y="865"/>
                </a:lnTo>
                <a:lnTo>
                  <a:pt x="1154" y="779"/>
                </a:lnTo>
                <a:lnTo>
                  <a:pt x="1165" y="692"/>
                </a:lnTo>
                <a:lnTo>
                  <a:pt x="1165" y="616"/>
                </a:lnTo>
                <a:lnTo>
                  <a:pt x="1176" y="551"/>
                </a:lnTo>
                <a:lnTo>
                  <a:pt x="1176" y="497"/>
                </a:lnTo>
                <a:lnTo>
                  <a:pt x="1176" y="454"/>
                </a:lnTo>
                <a:lnTo>
                  <a:pt x="1176" y="411"/>
                </a:lnTo>
                <a:lnTo>
                  <a:pt x="1165" y="368"/>
                </a:lnTo>
                <a:lnTo>
                  <a:pt x="1165" y="335"/>
                </a:lnTo>
                <a:lnTo>
                  <a:pt x="1165" y="303"/>
                </a:lnTo>
                <a:lnTo>
                  <a:pt x="1165" y="281"/>
                </a:lnTo>
                <a:lnTo>
                  <a:pt x="1154" y="259"/>
                </a:lnTo>
                <a:lnTo>
                  <a:pt x="1154" y="249"/>
                </a:lnTo>
                <a:lnTo>
                  <a:pt x="1132" y="249"/>
                </a:lnTo>
                <a:lnTo>
                  <a:pt x="1110" y="238"/>
                </a:lnTo>
                <a:lnTo>
                  <a:pt x="1078" y="227"/>
                </a:lnTo>
                <a:lnTo>
                  <a:pt x="1034" y="227"/>
                </a:lnTo>
                <a:lnTo>
                  <a:pt x="1012" y="227"/>
                </a:lnTo>
                <a:lnTo>
                  <a:pt x="980" y="238"/>
                </a:lnTo>
                <a:lnTo>
                  <a:pt x="936" y="238"/>
                </a:lnTo>
                <a:lnTo>
                  <a:pt x="882" y="249"/>
                </a:lnTo>
                <a:lnTo>
                  <a:pt x="827" y="259"/>
                </a:lnTo>
                <a:lnTo>
                  <a:pt x="762" y="270"/>
                </a:lnTo>
                <a:lnTo>
                  <a:pt x="686" y="281"/>
                </a:lnTo>
                <a:lnTo>
                  <a:pt x="599" y="303"/>
                </a:lnTo>
                <a:lnTo>
                  <a:pt x="512" y="324"/>
                </a:lnTo>
                <a:lnTo>
                  <a:pt x="435" y="346"/>
                </a:lnTo>
                <a:lnTo>
                  <a:pt x="403" y="346"/>
                </a:lnTo>
                <a:lnTo>
                  <a:pt x="370" y="357"/>
                </a:lnTo>
                <a:lnTo>
                  <a:pt x="348" y="368"/>
                </a:lnTo>
                <a:lnTo>
                  <a:pt x="316" y="368"/>
                </a:lnTo>
                <a:lnTo>
                  <a:pt x="294" y="368"/>
                </a:lnTo>
                <a:lnTo>
                  <a:pt x="272" y="378"/>
                </a:lnTo>
                <a:lnTo>
                  <a:pt x="250" y="378"/>
                </a:lnTo>
                <a:lnTo>
                  <a:pt x="229" y="378"/>
                </a:lnTo>
                <a:lnTo>
                  <a:pt x="218" y="389"/>
                </a:lnTo>
                <a:lnTo>
                  <a:pt x="207" y="389"/>
                </a:lnTo>
                <a:lnTo>
                  <a:pt x="196" y="389"/>
                </a:lnTo>
                <a:lnTo>
                  <a:pt x="185" y="389"/>
                </a:lnTo>
                <a:lnTo>
                  <a:pt x="152" y="389"/>
                </a:lnTo>
                <a:lnTo>
                  <a:pt x="131" y="378"/>
                </a:lnTo>
                <a:lnTo>
                  <a:pt x="98" y="357"/>
                </a:lnTo>
                <a:lnTo>
                  <a:pt x="87" y="346"/>
                </a:lnTo>
                <a:lnTo>
                  <a:pt x="76" y="335"/>
                </a:lnTo>
                <a:lnTo>
                  <a:pt x="44" y="313"/>
                </a:lnTo>
                <a:lnTo>
                  <a:pt x="22" y="292"/>
                </a:lnTo>
                <a:lnTo>
                  <a:pt x="11" y="270"/>
                </a:lnTo>
                <a:lnTo>
                  <a:pt x="0" y="249"/>
                </a:lnTo>
                <a:lnTo>
                  <a:pt x="120" y="238"/>
                </a:lnTo>
                <a:lnTo>
                  <a:pt x="218" y="227"/>
                </a:lnTo>
                <a:lnTo>
                  <a:pt x="327" y="205"/>
                </a:lnTo>
                <a:lnTo>
                  <a:pt x="414" y="194"/>
                </a:lnTo>
                <a:lnTo>
                  <a:pt x="512" y="173"/>
                </a:lnTo>
                <a:lnTo>
                  <a:pt x="599" y="162"/>
                </a:lnTo>
                <a:lnTo>
                  <a:pt x="675" y="140"/>
                </a:lnTo>
                <a:lnTo>
                  <a:pt x="762" y="130"/>
                </a:lnTo>
                <a:lnTo>
                  <a:pt x="827" y="119"/>
                </a:lnTo>
                <a:lnTo>
                  <a:pt x="893" y="108"/>
                </a:lnTo>
                <a:lnTo>
                  <a:pt x="947" y="97"/>
                </a:lnTo>
                <a:lnTo>
                  <a:pt x="991" y="86"/>
                </a:lnTo>
                <a:lnTo>
                  <a:pt x="1034" y="65"/>
                </a:lnTo>
                <a:lnTo>
                  <a:pt x="1067" y="54"/>
                </a:lnTo>
                <a:lnTo>
                  <a:pt x="1078" y="43"/>
                </a:lnTo>
                <a:lnTo>
                  <a:pt x="1099" y="32"/>
                </a:lnTo>
                <a:lnTo>
                  <a:pt x="1110" y="21"/>
                </a:lnTo>
                <a:lnTo>
                  <a:pt x="1121" y="0"/>
                </a:lnTo>
                <a:lnTo>
                  <a:pt x="1143" y="0"/>
                </a:lnTo>
                <a:lnTo>
                  <a:pt x="1165" y="0"/>
                </a:lnTo>
                <a:lnTo>
                  <a:pt x="1186" y="0"/>
                </a:lnTo>
                <a:lnTo>
                  <a:pt x="1208" y="11"/>
                </a:lnTo>
                <a:lnTo>
                  <a:pt x="1230" y="11"/>
                </a:lnTo>
                <a:lnTo>
                  <a:pt x="1241" y="21"/>
                </a:lnTo>
                <a:lnTo>
                  <a:pt x="1263" y="32"/>
                </a:lnTo>
                <a:lnTo>
                  <a:pt x="1295" y="54"/>
                </a:lnTo>
                <a:lnTo>
                  <a:pt x="1317" y="65"/>
                </a:lnTo>
                <a:lnTo>
                  <a:pt x="1350" y="86"/>
                </a:lnTo>
                <a:lnTo>
                  <a:pt x="1372" y="108"/>
                </a:lnTo>
                <a:lnTo>
                  <a:pt x="1393" y="130"/>
                </a:lnTo>
                <a:lnTo>
                  <a:pt x="1404" y="140"/>
                </a:lnTo>
                <a:lnTo>
                  <a:pt x="1426" y="162"/>
                </a:lnTo>
                <a:lnTo>
                  <a:pt x="1437" y="173"/>
                </a:lnTo>
                <a:lnTo>
                  <a:pt x="1437" y="184"/>
                </a:lnTo>
                <a:lnTo>
                  <a:pt x="1448" y="194"/>
                </a:lnTo>
                <a:lnTo>
                  <a:pt x="1448" y="216"/>
                </a:lnTo>
                <a:lnTo>
                  <a:pt x="1437" y="238"/>
                </a:lnTo>
                <a:lnTo>
                  <a:pt x="1426" y="259"/>
                </a:lnTo>
                <a:lnTo>
                  <a:pt x="1415" y="281"/>
                </a:lnTo>
                <a:lnTo>
                  <a:pt x="1404" y="292"/>
                </a:lnTo>
                <a:lnTo>
                  <a:pt x="1393" y="303"/>
                </a:lnTo>
                <a:lnTo>
                  <a:pt x="1393" y="335"/>
                </a:lnTo>
                <a:lnTo>
                  <a:pt x="1382" y="357"/>
                </a:lnTo>
                <a:lnTo>
                  <a:pt x="1382" y="400"/>
                </a:lnTo>
                <a:lnTo>
                  <a:pt x="1382" y="443"/>
                </a:lnTo>
                <a:lnTo>
                  <a:pt x="1382" y="487"/>
                </a:lnTo>
                <a:lnTo>
                  <a:pt x="1372" y="551"/>
                </a:lnTo>
                <a:lnTo>
                  <a:pt x="1372" y="606"/>
                </a:lnTo>
                <a:lnTo>
                  <a:pt x="1372" y="670"/>
                </a:lnTo>
                <a:lnTo>
                  <a:pt x="1361" y="746"/>
                </a:lnTo>
                <a:lnTo>
                  <a:pt x="1350" y="822"/>
                </a:lnTo>
                <a:lnTo>
                  <a:pt x="1339" y="898"/>
                </a:lnTo>
                <a:lnTo>
                  <a:pt x="1328" y="973"/>
                </a:lnTo>
                <a:lnTo>
                  <a:pt x="1317" y="1060"/>
                </a:lnTo>
                <a:lnTo>
                  <a:pt x="1306" y="1146"/>
                </a:lnTo>
                <a:lnTo>
                  <a:pt x="1295" y="1233"/>
                </a:lnTo>
                <a:lnTo>
                  <a:pt x="1284" y="1319"/>
                </a:lnTo>
                <a:lnTo>
                  <a:pt x="1263" y="1395"/>
                </a:lnTo>
                <a:lnTo>
                  <a:pt x="1252" y="1471"/>
                </a:lnTo>
                <a:lnTo>
                  <a:pt x="1241" y="1547"/>
                </a:lnTo>
                <a:lnTo>
                  <a:pt x="1219" y="1612"/>
                </a:lnTo>
                <a:lnTo>
                  <a:pt x="1208" y="1666"/>
                </a:lnTo>
                <a:lnTo>
                  <a:pt x="1197" y="1720"/>
                </a:lnTo>
                <a:lnTo>
                  <a:pt x="1186" y="1774"/>
                </a:lnTo>
                <a:lnTo>
                  <a:pt x="1165" y="1817"/>
                </a:lnTo>
                <a:lnTo>
                  <a:pt x="1154" y="1860"/>
                </a:lnTo>
                <a:lnTo>
                  <a:pt x="1143" y="1893"/>
                </a:lnTo>
                <a:lnTo>
                  <a:pt x="1121" y="1925"/>
                </a:lnTo>
                <a:lnTo>
                  <a:pt x="1099" y="1958"/>
                </a:lnTo>
                <a:lnTo>
                  <a:pt x="1078" y="1990"/>
                </a:lnTo>
                <a:lnTo>
                  <a:pt x="1067" y="2012"/>
                </a:lnTo>
                <a:lnTo>
                  <a:pt x="1045" y="2033"/>
                </a:lnTo>
                <a:lnTo>
                  <a:pt x="1023" y="2055"/>
                </a:lnTo>
                <a:lnTo>
                  <a:pt x="1012" y="2066"/>
                </a:lnTo>
                <a:lnTo>
                  <a:pt x="991" y="2077"/>
                </a:lnTo>
                <a:lnTo>
                  <a:pt x="980" y="2087"/>
                </a:lnTo>
                <a:lnTo>
                  <a:pt x="969" y="2098"/>
                </a:lnTo>
                <a:lnTo>
                  <a:pt x="947" y="2098"/>
                </a:lnTo>
                <a:lnTo>
                  <a:pt x="936" y="2098"/>
                </a:lnTo>
                <a:lnTo>
                  <a:pt x="914" y="2087"/>
                </a:lnTo>
                <a:lnTo>
                  <a:pt x="903" y="2066"/>
                </a:lnTo>
                <a:lnTo>
                  <a:pt x="893" y="2044"/>
                </a:lnTo>
                <a:lnTo>
                  <a:pt x="893" y="2033"/>
                </a:lnTo>
                <a:lnTo>
                  <a:pt x="893" y="2012"/>
                </a:lnTo>
                <a:lnTo>
                  <a:pt x="893" y="1990"/>
                </a:lnTo>
                <a:lnTo>
                  <a:pt x="893" y="1968"/>
                </a:lnTo>
                <a:lnTo>
                  <a:pt x="893" y="1947"/>
                </a:lnTo>
                <a:lnTo>
                  <a:pt x="882" y="1925"/>
                </a:lnTo>
                <a:lnTo>
                  <a:pt x="871" y="1893"/>
                </a:lnTo>
                <a:lnTo>
                  <a:pt x="849" y="1871"/>
                </a:lnTo>
                <a:lnTo>
                  <a:pt x="827" y="1839"/>
                </a:lnTo>
                <a:lnTo>
                  <a:pt x="806" y="1817"/>
                </a:lnTo>
                <a:lnTo>
                  <a:pt x="773" y="1785"/>
                </a:lnTo>
                <a:lnTo>
                  <a:pt x="740" y="1752"/>
                </a:lnTo>
                <a:lnTo>
                  <a:pt x="708" y="1720"/>
                </a:lnTo>
                <a:lnTo>
                  <a:pt x="686" y="1698"/>
                </a:lnTo>
                <a:lnTo>
                  <a:pt x="675" y="1676"/>
                </a:lnTo>
                <a:lnTo>
                  <a:pt x="664" y="1666"/>
                </a:lnTo>
                <a:lnTo>
                  <a:pt x="653" y="1655"/>
                </a:lnTo>
                <a:lnTo>
                  <a:pt x="653" y="1644"/>
                </a:lnTo>
                <a:lnTo>
                  <a:pt x="653" y="1633"/>
                </a:lnTo>
                <a:lnTo>
                  <a:pt x="664" y="1633"/>
                </a:lnTo>
                <a:lnTo>
                  <a:pt x="675" y="1633"/>
                </a:lnTo>
                <a:lnTo>
                  <a:pt x="686" y="1633"/>
                </a:lnTo>
                <a:lnTo>
                  <a:pt x="697" y="1633"/>
                </a:lnTo>
                <a:lnTo>
                  <a:pt x="718" y="1644"/>
                </a:lnTo>
                <a:lnTo>
                  <a:pt x="751" y="1644"/>
                </a:lnTo>
                <a:lnTo>
                  <a:pt x="784" y="1655"/>
                </a:lnTo>
                <a:lnTo>
                  <a:pt x="816" y="1676"/>
                </a:lnTo>
                <a:lnTo>
                  <a:pt x="849" y="1687"/>
                </a:lnTo>
                <a:lnTo>
                  <a:pt x="871" y="1698"/>
                </a:lnTo>
                <a:lnTo>
                  <a:pt x="903" y="1698"/>
                </a:lnTo>
                <a:lnTo>
                  <a:pt x="925" y="1698"/>
                </a:lnTo>
                <a:lnTo>
                  <a:pt x="947" y="1698"/>
                </a:lnTo>
                <a:lnTo>
                  <a:pt x="969" y="1698"/>
                </a:lnTo>
                <a:lnTo>
                  <a:pt x="980" y="1687"/>
                </a:lnTo>
                <a:lnTo>
                  <a:pt x="991" y="1676"/>
                </a:lnTo>
                <a:lnTo>
                  <a:pt x="1001" y="1666"/>
                </a:lnTo>
                <a:lnTo>
                  <a:pt x="1001" y="1655"/>
                </a:lnTo>
                <a:lnTo>
                  <a:pt x="1012" y="1633"/>
                </a:lnTo>
                <a:lnTo>
                  <a:pt x="1023" y="1622"/>
                </a:lnTo>
                <a:lnTo>
                  <a:pt x="1023" y="1601"/>
                </a:lnTo>
                <a:lnTo>
                  <a:pt x="1034" y="1579"/>
                </a:lnTo>
                <a:lnTo>
                  <a:pt x="1045" y="1547"/>
                </a:lnTo>
                <a:lnTo>
                  <a:pt x="1045" y="1514"/>
                </a:lnTo>
                <a:lnTo>
                  <a:pt x="1056" y="1482"/>
                </a:lnTo>
                <a:lnTo>
                  <a:pt x="1056" y="1449"/>
                </a:lnTo>
                <a:lnTo>
                  <a:pt x="1067" y="1406"/>
                </a:lnTo>
                <a:lnTo>
                  <a:pt x="1078" y="1363"/>
                </a:lnTo>
                <a:lnTo>
                  <a:pt x="1078" y="1319"/>
                </a:lnTo>
                <a:lnTo>
                  <a:pt x="1089" y="1276"/>
                </a:lnTo>
                <a:lnTo>
                  <a:pt x="1099" y="1222"/>
                </a:lnTo>
                <a:lnTo>
                  <a:pt x="1110" y="1168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38" name="Freeform 50"/>
          <p:cNvSpPr/>
          <p:nvPr/>
        </p:nvSpPr>
        <p:spPr>
          <a:xfrm>
            <a:off x="5320348" y="2830513"/>
            <a:ext cx="663575" cy="1189037"/>
          </a:xfrm>
          <a:custGeom>
            <a:gdLst>
              <a:gd name="txL" fmla="*/ 0 w 1045"/>
              <a:gd name="txT" fmla="*/ 0 h 1872"/>
              <a:gd name="txR" fmla="*/ 1045 w 1045"/>
              <a:gd name="txB" fmla="*/ 1872 h 1872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045" h="1872">
                <a:moveTo>
                  <a:pt x="523" y="1428"/>
                </a:moveTo>
                <a:lnTo>
                  <a:pt x="479" y="1493"/>
                </a:lnTo>
                <a:lnTo>
                  <a:pt x="436" y="1547"/>
                </a:lnTo>
                <a:lnTo>
                  <a:pt x="392" y="1590"/>
                </a:lnTo>
                <a:lnTo>
                  <a:pt x="338" y="1644"/>
                </a:lnTo>
                <a:lnTo>
                  <a:pt x="294" y="1677"/>
                </a:lnTo>
                <a:lnTo>
                  <a:pt x="251" y="1720"/>
                </a:lnTo>
                <a:lnTo>
                  <a:pt x="218" y="1753"/>
                </a:lnTo>
                <a:lnTo>
                  <a:pt x="175" y="1785"/>
                </a:lnTo>
                <a:lnTo>
                  <a:pt x="142" y="1807"/>
                </a:lnTo>
                <a:lnTo>
                  <a:pt x="109" y="1828"/>
                </a:lnTo>
                <a:lnTo>
                  <a:pt x="77" y="1850"/>
                </a:lnTo>
                <a:lnTo>
                  <a:pt x="55" y="1861"/>
                </a:lnTo>
                <a:lnTo>
                  <a:pt x="44" y="1872"/>
                </a:lnTo>
                <a:lnTo>
                  <a:pt x="22" y="1872"/>
                </a:lnTo>
                <a:lnTo>
                  <a:pt x="11" y="1872"/>
                </a:lnTo>
                <a:lnTo>
                  <a:pt x="0" y="1861"/>
                </a:lnTo>
                <a:lnTo>
                  <a:pt x="11" y="1850"/>
                </a:lnTo>
                <a:lnTo>
                  <a:pt x="11" y="1839"/>
                </a:lnTo>
                <a:lnTo>
                  <a:pt x="22" y="1828"/>
                </a:lnTo>
                <a:lnTo>
                  <a:pt x="44" y="1807"/>
                </a:lnTo>
                <a:lnTo>
                  <a:pt x="55" y="1785"/>
                </a:lnTo>
                <a:lnTo>
                  <a:pt x="77" y="1753"/>
                </a:lnTo>
                <a:lnTo>
                  <a:pt x="109" y="1720"/>
                </a:lnTo>
                <a:lnTo>
                  <a:pt x="142" y="1699"/>
                </a:lnTo>
                <a:lnTo>
                  <a:pt x="175" y="1655"/>
                </a:lnTo>
                <a:lnTo>
                  <a:pt x="207" y="1623"/>
                </a:lnTo>
                <a:lnTo>
                  <a:pt x="251" y="1580"/>
                </a:lnTo>
                <a:lnTo>
                  <a:pt x="294" y="1526"/>
                </a:lnTo>
                <a:lnTo>
                  <a:pt x="338" y="1471"/>
                </a:lnTo>
                <a:lnTo>
                  <a:pt x="381" y="1407"/>
                </a:lnTo>
                <a:lnTo>
                  <a:pt x="425" y="1342"/>
                </a:lnTo>
                <a:lnTo>
                  <a:pt x="469" y="1277"/>
                </a:lnTo>
                <a:lnTo>
                  <a:pt x="512" y="1201"/>
                </a:lnTo>
                <a:lnTo>
                  <a:pt x="545" y="1136"/>
                </a:lnTo>
                <a:lnTo>
                  <a:pt x="588" y="1060"/>
                </a:lnTo>
                <a:lnTo>
                  <a:pt x="654" y="909"/>
                </a:lnTo>
                <a:lnTo>
                  <a:pt x="686" y="822"/>
                </a:lnTo>
                <a:lnTo>
                  <a:pt x="719" y="747"/>
                </a:lnTo>
                <a:lnTo>
                  <a:pt x="741" y="660"/>
                </a:lnTo>
                <a:lnTo>
                  <a:pt x="762" y="574"/>
                </a:lnTo>
                <a:lnTo>
                  <a:pt x="784" y="487"/>
                </a:lnTo>
                <a:lnTo>
                  <a:pt x="806" y="390"/>
                </a:lnTo>
                <a:lnTo>
                  <a:pt x="817" y="303"/>
                </a:lnTo>
                <a:lnTo>
                  <a:pt x="828" y="206"/>
                </a:lnTo>
                <a:lnTo>
                  <a:pt x="839" y="98"/>
                </a:lnTo>
                <a:lnTo>
                  <a:pt x="849" y="0"/>
                </a:lnTo>
                <a:lnTo>
                  <a:pt x="893" y="33"/>
                </a:lnTo>
                <a:lnTo>
                  <a:pt x="937" y="54"/>
                </a:lnTo>
                <a:lnTo>
                  <a:pt x="958" y="76"/>
                </a:lnTo>
                <a:lnTo>
                  <a:pt x="991" y="108"/>
                </a:lnTo>
                <a:lnTo>
                  <a:pt x="1013" y="119"/>
                </a:lnTo>
                <a:lnTo>
                  <a:pt x="1024" y="141"/>
                </a:lnTo>
                <a:lnTo>
                  <a:pt x="1035" y="152"/>
                </a:lnTo>
                <a:lnTo>
                  <a:pt x="1045" y="173"/>
                </a:lnTo>
                <a:lnTo>
                  <a:pt x="1045" y="184"/>
                </a:lnTo>
                <a:lnTo>
                  <a:pt x="1045" y="206"/>
                </a:lnTo>
                <a:lnTo>
                  <a:pt x="1035" y="227"/>
                </a:lnTo>
                <a:lnTo>
                  <a:pt x="1035" y="260"/>
                </a:lnTo>
                <a:lnTo>
                  <a:pt x="1024" y="292"/>
                </a:lnTo>
                <a:lnTo>
                  <a:pt x="1024" y="325"/>
                </a:lnTo>
                <a:lnTo>
                  <a:pt x="1013" y="368"/>
                </a:lnTo>
                <a:lnTo>
                  <a:pt x="1002" y="411"/>
                </a:lnTo>
                <a:lnTo>
                  <a:pt x="980" y="465"/>
                </a:lnTo>
                <a:lnTo>
                  <a:pt x="969" y="520"/>
                </a:lnTo>
                <a:lnTo>
                  <a:pt x="947" y="574"/>
                </a:lnTo>
                <a:lnTo>
                  <a:pt x="937" y="639"/>
                </a:lnTo>
                <a:lnTo>
                  <a:pt x="915" y="693"/>
                </a:lnTo>
                <a:lnTo>
                  <a:pt x="893" y="757"/>
                </a:lnTo>
                <a:lnTo>
                  <a:pt x="860" y="822"/>
                </a:lnTo>
                <a:lnTo>
                  <a:pt x="839" y="887"/>
                </a:lnTo>
                <a:lnTo>
                  <a:pt x="806" y="963"/>
                </a:lnTo>
                <a:lnTo>
                  <a:pt x="773" y="1039"/>
                </a:lnTo>
                <a:lnTo>
                  <a:pt x="741" y="1104"/>
                </a:lnTo>
                <a:lnTo>
                  <a:pt x="708" y="1179"/>
                </a:lnTo>
                <a:lnTo>
                  <a:pt x="664" y="1244"/>
                </a:lnTo>
                <a:lnTo>
                  <a:pt x="621" y="1309"/>
                </a:lnTo>
                <a:lnTo>
                  <a:pt x="577" y="1374"/>
                </a:lnTo>
                <a:lnTo>
                  <a:pt x="523" y="1428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339" name="Freeform 51"/>
          <p:cNvSpPr/>
          <p:nvPr/>
        </p:nvSpPr>
        <p:spPr>
          <a:xfrm>
            <a:off x="5404485" y="3111500"/>
            <a:ext cx="200025" cy="392113"/>
          </a:xfrm>
          <a:custGeom>
            <a:gdLst>
              <a:gd name="txL" fmla="*/ 0 w 316"/>
              <a:gd name="txT" fmla="*/ 0 h 616"/>
              <a:gd name="txR" fmla="*/ 316 w 316"/>
              <a:gd name="txB" fmla="*/ 616 h 616"/>
            </a:gdLst>
            <a:cxnLst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</a:cxnLst>
            <a:rect l="txL" t="txT" r="txR" b="txB"/>
            <a:pathLst>
              <a:path w="316" h="616">
                <a:moveTo>
                  <a:pt x="250" y="0"/>
                </a:moveTo>
                <a:lnTo>
                  <a:pt x="272" y="43"/>
                </a:lnTo>
                <a:lnTo>
                  <a:pt x="294" y="86"/>
                </a:lnTo>
                <a:lnTo>
                  <a:pt x="316" y="130"/>
                </a:lnTo>
                <a:lnTo>
                  <a:pt x="316" y="162"/>
                </a:lnTo>
                <a:lnTo>
                  <a:pt x="316" y="195"/>
                </a:lnTo>
                <a:lnTo>
                  <a:pt x="316" y="216"/>
                </a:lnTo>
                <a:lnTo>
                  <a:pt x="305" y="238"/>
                </a:lnTo>
                <a:lnTo>
                  <a:pt x="294" y="270"/>
                </a:lnTo>
                <a:lnTo>
                  <a:pt x="283" y="303"/>
                </a:lnTo>
                <a:lnTo>
                  <a:pt x="272" y="335"/>
                </a:lnTo>
                <a:lnTo>
                  <a:pt x="250" y="368"/>
                </a:lnTo>
                <a:lnTo>
                  <a:pt x="240" y="411"/>
                </a:lnTo>
                <a:lnTo>
                  <a:pt x="218" y="454"/>
                </a:lnTo>
                <a:lnTo>
                  <a:pt x="196" y="487"/>
                </a:lnTo>
                <a:lnTo>
                  <a:pt x="185" y="519"/>
                </a:lnTo>
                <a:lnTo>
                  <a:pt x="163" y="541"/>
                </a:lnTo>
                <a:lnTo>
                  <a:pt x="152" y="573"/>
                </a:lnTo>
                <a:lnTo>
                  <a:pt x="142" y="584"/>
                </a:lnTo>
                <a:lnTo>
                  <a:pt x="131" y="595"/>
                </a:lnTo>
                <a:lnTo>
                  <a:pt x="109" y="606"/>
                </a:lnTo>
                <a:lnTo>
                  <a:pt x="98" y="616"/>
                </a:lnTo>
                <a:lnTo>
                  <a:pt x="87" y="616"/>
                </a:lnTo>
                <a:lnTo>
                  <a:pt x="76" y="616"/>
                </a:lnTo>
                <a:lnTo>
                  <a:pt x="65" y="616"/>
                </a:lnTo>
                <a:lnTo>
                  <a:pt x="55" y="606"/>
                </a:lnTo>
                <a:lnTo>
                  <a:pt x="55" y="595"/>
                </a:lnTo>
                <a:lnTo>
                  <a:pt x="44" y="584"/>
                </a:lnTo>
                <a:lnTo>
                  <a:pt x="33" y="573"/>
                </a:lnTo>
                <a:lnTo>
                  <a:pt x="22" y="541"/>
                </a:lnTo>
                <a:lnTo>
                  <a:pt x="11" y="519"/>
                </a:lnTo>
                <a:lnTo>
                  <a:pt x="0" y="497"/>
                </a:lnTo>
                <a:lnTo>
                  <a:pt x="0" y="476"/>
                </a:lnTo>
                <a:lnTo>
                  <a:pt x="0" y="454"/>
                </a:lnTo>
                <a:lnTo>
                  <a:pt x="11" y="443"/>
                </a:lnTo>
                <a:lnTo>
                  <a:pt x="22" y="432"/>
                </a:lnTo>
                <a:lnTo>
                  <a:pt x="22" y="422"/>
                </a:lnTo>
                <a:lnTo>
                  <a:pt x="44" y="400"/>
                </a:lnTo>
                <a:lnTo>
                  <a:pt x="55" y="389"/>
                </a:lnTo>
                <a:lnTo>
                  <a:pt x="65" y="357"/>
                </a:lnTo>
                <a:lnTo>
                  <a:pt x="87" y="335"/>
                </a:lnTo>
                <a:lnTo>
                  <a:pt x="109" y="303"/>
                </a:lnTo>
                <a:lnTo>
                  <a:pt x="120" y="270"/>
                </a:lnTo>
                <a:lnTo>
                  <a:pt x="142" y="227"/>
                </a:lnTo>
                <a:lnTo>
                  <a:pt x="163" y="173"/>
                </a:lnTo>
                <a:lnTo>
                  <a:pt x="196" y="119"/>
                </a:lnTo>
                <a:lnTo>
                  <a:pt x="218" y="65"/>
                </a:lnTo>
                <a:lnTo>
                  <a:pt x="250" y="0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矩形 4"/>
          <p:cNvSpPr/>
          <p:nvPr/>
        </p:nvSpPr>
        <p:spPr>
          <a:xfrm>
            <a:off x="464340" y="2035576"/>
            <a:ext cx="1203325" cy="13220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0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仞</a:t>
            </a:r>
            <a:endParaRPr lang="zh-CN" altLang="en-US" sz="80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464658" y="1383432"/>
            <a:ext cx="155257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rèn</a:t>
            </a:r>
            <a:endParaRPr lang="en-US" altLang="zh-CN" sz="48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454025" y="3725565"/>
            <a:ext cx="23399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</a:rPr>
              <a:t>结构：</a:t>
            </a:r>
            <a:r>
              <a:rPr lang="zh-CN" altLang="en-US" sz="2400" b="1">
                <a:latin typeface="宋体" panose="02010600030101010101" pitchFamily="2" charset="-122"/>
              </a:rPr>
              <a:t>左右</a:t>
            </a:r>
            <a:endParaRPr lang="zh-CN" altLang="en-US" sz="2400" b="1">
              <a:latin typeface="宋体" panose="02010600030101010101" pitchFamily="2" charset="-122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43392" y="4533900"/>
            <a:ext cx="3843973" cy="4603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</a:rPr>
              <a:t>组词：</a:t>
            </a:r>
            <a:r>
              <a:rPr lang="zh-CN" altLang="en-US" sz="2400" b="1">
                <a:latin typeface="宋体" panose="02010600030101010101" pitchFamily="2" charset="-122"/>
              </a:rPr>
              <a:t>五</a:t>
            </a:r>
            <a:r>
              <a:rPr lang="zh-CN" altLang="en-US" sz="2400" b="1" smtClean="0">
                <a:latin typeface="宋体" panose="02010600030101010101" pitchFamily="2" charset="-122"/>
              </a:rPr>
              <a:t>千仞   万仞高山</a:t>
            </a:r>
            <a:endParaRPr lang="zh-CN" altLang="en-US" sz="2400" b="1">
              <a:latin typeface="宋体" panose="02010600030101010101" pitchFamily="2" charset="-122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411493" y="4135917"/>
            <a:ext cx="290512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</a:rPr>
              <a:t>音序：</a:t>
            </a:r>
            <a:r>
              <a:rPr lang="en-US" altLang="zh-CN" sz="2400" b="1">
                <a:latin typeface="宋体" panose="02010600030101010101" pitchFamily="2" charset="-122"/>
              </a:rPr>
              <a:t>R  </a:t>
            </a:r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</a:rPr>
              <a:t>部首：</a:t>
            </a:r>
            <a:r>
              <a:rPr lang="zh-CN" altLang="en-US" sz="2400" b="1">
                <a:latin typeface="宋体" panose="02010600030101010101" pitchFamily="2" charset="-122"/>
              </a:rPr>
              <a:t>亻</a:t>
            </a:r>
            <a:endParaRPr lang="zh-CN" altLang="en-US" sz="2400" b="1">
              <a:latin typeface="宋体" panose="02010600030101010101" pitchFamily="2" charset="-122"/>
            </a:endParaRPr>
          </a:p>
        </p:txBody>
      </p:sp>
      <p:pic>
        <p:nvPicPr>
          <p:cNvPr id="18460" name="Picture 37">
            <a:hlinkClick r:id="rId5" action="ppaction://hlinksldjump?num=6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9813" y="1562100"/>
            <a:ext cx="901700" cy="512763"/>
          </a:xfrm>
          <a:prstGeom prst="rect">
            <a:avLst/>
          </a:prstGeom>
          <a:noFill/>
          <a:ln w="9525">
            <a:noFill/>
          </a:ln>
          <a:effectLst>
            <a:outerShdw dist="38100" dir="8100000" algn="tr" rotWithShape="0">
              <a:srgbClr val="000000">
                <a:alpha val="39998"/>
              </a:srgbClr>
            </a:outerShdw>
          </a:effectLst>
        </p:spPr>
      </p:pic>
      <p:sp>
        <p:nvSpPr>
          <p:cNvPr id="2" name="TextBox 32"/>
          <p:cNvSpPr txBox="1"/>
          <p:nvPr/>
        </p:nvSpPr>
        <p:spPr>
          <a:xfrm>
            <a:off x="453708" y="4983642"/>
            <a:ext cx="23399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</a:rPr>
              <a:t>笔画：</a:t>
            </a:r>
            <a:r>
              <a:rPr lang="zh-CN" altLang="en-US" sz="2400" b="1">
                <a:latin typeface="宋体" panose="02010600030101010101" pitchFamily="2" charset="-122"/>
              </a:rPr>
              <a:t>五</a:t>
            </a:r>
            <a:endParaRPr lang="zh-CN" altLang="en-US" sz="2400" b="1">
              <a:latin typeface="宋体" panose="02010600030101010101" pitchFamily="2" charset="-122"/>
            </a:endParaRPr>
          </a:p>
        </p:txBody>
      </p:sp>
      <p:sp>
        <p:nvSpPr>
          <p:cNvPr id="3" name="线形标注 2 2"/>
          <p:cNvSpPr/>
          <p:nvPr/>
        </p:nvSpPr>
        <p:spPr>
          <a:xfrm>
            <a:off x="2115185" y="2254885"/>
            <a:ext cx="1823720" cy="1163320"/>
          </a:xfrm>
          <a:prstGeom prst="borderCallout2">
            <a:avLst>
              <a:gd name="adj1" fmla="val 47210"/>
              <a:gd name="adj2" fmla="val 99795"/>
              <a:gd name="adj3" fmla="val 43433"/>
              <a:gd name="adj4" fmla="val 114427"/>
              <a:gd name="adj5" fmla="val 59652"/>
              <a:gd name="adj6" fmla="val 147632"/>
            </a:avLst>
          </a:prstGeom>
          <a:grpFill/>
          <a:ln w="31750">
            <a:solidFill>
              <a:srgbClr val="FF0000"/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“亻”的撇起笔要高、稍长</a:t>
            </a:r>
            <a:r>
              <a:rPr lang="zh-CN" altLang="en-US" sz="20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。</a:t>
            </a:r>
            <a:endParaRPr kumimoji="0" lang="zh-CN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54" name="线形标注 2 53"/>
          <p:cNvSpPr/>
          <p:nvPr/>
        </p:nvSpPr>
        <p:spPr>
          <a:xfrm>
            <a:off x="7073900" y="2397125"/>
            <a:ext cx="1734820" cy="1153795"/>
          </a:xfrm>
          <a:prstGeom prst="borderCallout2">
            <a:avLst>
              <a:gd name="adj1" fmla="val 43442"/>
              <a:gd name="adj2" fmla="val 324"/>
              <a:gd name="adj3" fmla="val 41678"/>
              <a:gd name="adj4" fmla="val -13781"/>
              <a:gd name="adj5" fmla="val 73567"/>
              <a:gd name="adj6" fmla="val -44973"/>
            </a:avLst>
          </a:prstGeom>
          <a:grpFill/>
          <a:ln w="31750">
            <a:solidFill>
              <a:srgbClr val="FF0000"/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0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“刀”的折</a:t>
            </a:r>
            <a:r>
              <a:rPr lang="zh-CN" altLang="en-US" sz="20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稍向</a:t>
            </a:r>
            <a:r>
              <a:rPr lang="zh-CN" altLang="en-US" sz="20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左拉，左边</a:t>
            </a:r>
            <a:r>
              <a:rPr lang="zh-CN" altLang="en-US" sz="20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一点</a:t>
            </a:r>
            <a:r>
              <a:rPr lang="zh-CN" altLang="en-US" sz="2000" b="1">
                <a:solidFill>
                  <a:srgbClr val="0000FF"/>
                </a:solidFill>
                <a:latin typeface="宋体" panose="02010600030101010101" pitchFamily="2" charset="-122"/>
                <a:sym typeface="+mn-ea"/>
              </a:rPr>
              <a:t>居中</a:t>
            </a:r>
            <a:r>
              <a:rPr lang="zh-CN" altLang="en-US" sz="20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。</a:t>
            </a:r>
            <a:endParaRPr kumimoji="0" lang="zh-CN" altLang="en-US" sz="20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宋体" panose="02010600030101010101" pitchFamily="2" charset="-122"/>
              <a:ea typeface="+mn-ea"/>
              <a:cs typeface="+mn-cs"/>
            </a:endParaRPr>
          </a:p>
        </p:txBody>
      </p:sp>
      <p:pic>
        <p:nvPicPr>
          <p:cNvPr id="23576" name="图片 2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9948" y="1065213"/>
            <a:ext cx="1677987" cy="7080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4" name="组合 3"/>
          <p:cNvGrpSpPr/>
          <p:nvPr/>
        </p:nvGrpSpPr>
        <p:grpSpPr>
          <a:xfrm>
            <a:off x="6967220" y="3998913"/>
            <a:ext cx="2105343" cy="1425257"/>
            <a:chOff x="6397625" y="2122488"/>
            <a:chExt cx="1800225" cy="1241425"/>
          </a:xfrm>
        </p:grpSpPr>
        <p:sp>
          <p:nvSpPr>
            <p:cNvPr id="5" name="云形标注 4"/>
            <p:cNvSpPr/>
            <p:nvPr/>
          </p:nvSpPr>
          <p:spPr>
            <a:xfrm>
              <a:off x="6397625" y="2122488"/>
              <a:ext cx="1800225" cy="1241425"/>
            </a:xfrm>
            <a:prstGeom prst="cloudCallout">
              <a:avLst>
                <a:gd name="adj1" fmla="val -126296"/>
                <a:gd name="adj2" fmla="val -60767"/>
              </a:avLst>
            </a:prstGeom>
            <a:gradFill>
              <a:gsLst>
                <a:gs pos="0">
                  <a:schemeClr val="bg1"/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3592" name="TextBox 3"/>
            <p:cNvSpPr txBox="1"/>
            <p:nvPr/>
          </p:nvSpPr>
          <p:spPr>
            <a:xfrm>
              <a:off x="6530975" y="2363849"/>
              <a:ext cx="1572260" cy="803096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b="1">
                  <a:latin typeface="+mj-ea"/>
                  <a:ea typeface="+mj-ea"/>
                </a:rPr>
                <a:t>易错提示：右边是</a:t>
              </a:r>
              <a:r>
                <a:rPr lang="en-US" altLang="zh-CN" b="1">
                  <a:latin typeface="+mj-ea"/>
                  <a:ea typeface="+mj-ea"/>
                </a:rPr>
                <a:t>“</a:t>
              </a:r>
              <a:r>
                <a:rPr lang="zh-CN" altLang="en-US" b="1">
                  <a:latin typeface="+mj-ea"/>
                  <a:ea typeface="+mj-ea"/>
                </a:rPr>
                <a:t>刃</a:t>
              </a:r>
              <a:r>
                <a:rPr lang="en-US" altLang="zh-CN" b="1">
                  <a:latin typeface="+mj-ea"/>
                  <a:ea typeface="+mj-ea"/>
                </a:rPr>
                <a:t>”</a:t>
              </a:r>
              <a:r>
                <a:rPr lang="zh-CN" altLang="en-US" b="1">
                  <a:latin typeface="+mj-ea"/>
                  <a:ea typeface="+mj-ea"/>
                </a:rPr>
                <a:t>不要少写一点哦！</a:t>
              </a:r>
              <a:endParaRPr lang="zh-CN" altLang="en-US" b="1">
                <a:latin typeface="+mj-ea"/>
                <a:ea typeface="+mj-ea"/>
              </a:endParaRP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12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23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2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12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123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5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30" grpId="0"/>
      <p:bldP spid="2" grpId="0"/>
      <p:bldP spid="3" grpId="0"/>
      <p:bldP spid="5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" name="Group 47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276408" y="2083435"/>
          <a:ext cx="2590800" cy="2279650"/>
        </p:xfrm>
        <a:graphic>
          <a:graphicData uri="http://schemas.openxmlformats.org/drawingml/2006/table">
            <a:tbl>
              <a:tblPr/>
              <a:tblGrid>
                <a:gridCol w="1284605"/>
                <a:gridCol w="1306195"/>
              </a:tblGrid>
              <a:tr h="1134468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45182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3872" name="Freeform 80"/>
          <p:cNvSpPr/>
          <p:nvPr/>
        </p:nvSpPr>
        <p:spPr>
          <a:xfrm>
            <a:off x="5254308" y="2354898"/>
            <a:ext cx="554037" cy="398462"/>
          </a:xfrm>
          <a:custGeom>
            <a:gdLst>
              <a:gd name="txL" fmla="*/ 0 w 871"/>
              <a:gd name="txT" fmla="*/ 0 h 627"/>
              <a:gd name="txR" fmla="*/ 871 w 871"/>
              <a:gd name="txB" fmla="*/ 627 h 627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871" h="627">
                <a:moveTo>
                  <a:pt x="544" y="184"/>
                </a:moveTo>
                <a:lnTo>
                  <a:pt x="566" y="162"/>
                </a:lnTo>
                <a:lnTo>
                  <a:pt x="588" y="140"/>
                </a:lnTo>
                <a:lnTo>
                  <a:pt x="599" y="119"/>
                </a:lnTo>
                <a:lnTo>
                  <a:pt x="610" y="108"/>
                </a:lnTo>
                <a:lnTo>
                  <a:pt x="621" y="86"/>
                </a:lnTo>
                <a:lnTo>
                  <a:pt x="621" y="75"/>
                </a:lnTo>
                <a:lnTo>
                  <a:pt x="621" y="65"/>
                </a:lnTo>
                <a:lnTo>
                  <a:pt x="621" y="54"/>
                </a:lnTo>
                <a:lnTo>
                  <a:pt x="621" y="43"/>
                </a:lnTo>
                <a:lnTo>
                  <a:pt x="610" y="32"/>
                </a:lnTo>
                <a:lnTo>
                  <a:pt x="610" y="21"/>
                </a:lnTo>
                <a:lnTo>
                  <a:pt x="610" y="11"/>
                </a:lnTo>
                <a:lnTo>
                  <a:pt x="621" y="11"/>
                </a:lnTo>
                <a:lnTo>
                  <a:pt x="631" y="0"/>
                </a:lnTo>
                <a:lnTo>
                  <a:pt x="642" y="0"/>
                </a:lnTo>
                <a:lnTo>
                  <a:pt x="653" y="0"/>
                </a:lnTo>
                <a:lnTo>
                  <a:pt x="664" y="0"/>
                </a:lnTo>
                <a:lnTo>
                  <a:pt x="686" y="0"/>
                </a:lnTo>
                <a:lnTo>
                  <a:pt x="708" y="11"/>
                </a:lnTo>
                <a:lnTo>
                  <a:pt x="719" y="21"/>
                </a:lnTo>
                <a:lnTo>
                  <a:pt x="740" y="32"/>
                </a:lnTo>
                <a:lnTo>
                  <a:pt x="773" y="43"/>
                </a:lnTo>
                <a:lnTo>
                  <a:pt x="795" y="54"/>
                </a:lnTo>
                <a:lnTo>
                  <a:pt x="816" y="65"/>
                </a:lnTo>
                <a:lnTo>
                  <a:pt x="827" y="86"/>
                </a:lnTo>
                <a:lnTo>
                  <a:pt x="849" y="97"/>
                </a:lnTo>
                <a:lnTo>
                  <a:pt x="860" y="119"/>
                </a:lnTo>
                <a:lnTo>
                  <a:pt x="860" y="130"/>
                </a:lnTo>
                <a:lnTo>
                  <a:pt x="871" y="151"/>
                </a:lnTo>
                <a:lnTo>
                  <a:pt x="871" y="162"/>
                </a:lnTo>
                <a:lnTo>
                  <a:pt x="871" y="173"/>
                </a:lnTo>
                <a:lnTo>
                  <a:pt x="860" y="194"/>
                </a:lnTo>
                <a:lnTo>
                  <a:pt x="838" y="216"/>
                </a:lnTo>
                <a:lnTo>
                  <a:pt x="806" y="238"/>
                </a:lnTo>
                <a:lnTo>
                  <a:pt x="773" y="259"/>
                </a:lnTo>
                <a:lnTo>
                  <a:pt x="729" y="281"/>
                </a:lnTo>
                <a:lnTo>
                  <a:pt x="686" y="313"/>
                </a:lnTo>
                <a:lnTo>
                  <a:pt x="621" y="346"/>
                </a:lnTo>
                <a:lnTo>
                  <a:pt x="555" y="378"/>
                </a:lnTo>
                <a:lnTo>
                  <a:pt x="490" y="411"/>
                </a:lnTo>
                <a:lnTo>
                  <a:pt x="414" y="443"/>
                </a:lnTo>
                <a:lnTo>
                  <a:pt x="338" y="476"/>
                </a:lnTo>
                <a:lnTo>
                  <a:pt x="261" y="508"/>
                </a:lnTo>
                <a:lnTo>
                  <a:pt x="185" y="551"/>
                </a:lnTo>
                <a:lnTo>
                  <a:pt x="98" y="584"/>
                </a:lnTo>
                <a:lnTo>
                  <a:pt x="0" y="627"/>
                </a:lnTo>
                <a:lnTo>
                  <a:pt x="0" y="551"/>
                </a:lnTo>
                <a:lnTo>
                  <a:pt x="55" y="519"/>
                </a:lnTo>
                <a:lnTo>
                  <a:pt x="109" y="486"/>
                </a:lnTo>
                <a:lnTo>
                  <a:pt x="153" y="454"/>
                </a:lnTo>
                <a:lnTo>
                  <a:pt x="196" y="422"/>
                </a:lnTo>
                <a:lnTo>
                  <a:pt x="240" y="400"/>
                </a:lnTo>
                <a:lnTo>
                  <a:pt x="283" y="368"/>
                </a:lnTo>
                <a:lnTo>
                  <a:pt x="327" y="346"/>
                </a:lnTo>
                <a:lnTo>
                  <a:pt x="359" y="324"/>
                </a:lnTo>
                <a:lnTo>
                  <a:pt x="392" y="303"/>
                </a:lnTo>
                <a:lnTo>
                  <a:pt x="425" y="281"/>
                </a:lnTo>
                <a:lnTo>
                  <a:pt x="446" y="259"/>
                </a:lnTo>
                <a:lnTo>
                  <a:pt x="468" y="249"/>
                </a:lnTo>
                <a:lnTo>
                  <a:pt x="490" y="227"/>
                </a:lnTo>
                <a:lnTo>
                  <a:pt x="512" y="216"/>
                </a:lnTo>
                <a:lnTo>
                  <a:pt x="533" y="194"/>
                </a:lnTo>
                <a:lnTo>
                  <a:pt x="544" y="184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877" name="Freeform 85"/>
          <p:cNvSpPr/>
          <p:nvPr/>
        </p:nvSpPr>
        <p:spPr>
          <a:xfrm>
            <a:off x="5462270" y="3358198"/>
            <a:ext cx="173038" cy="412750"/>
          </a:xfrm>
          <a:custGeom>
            <a:gdLst>
              <a:gd name="txL" fmla="*/ 0 w 272"/>
              <a:gd name="txT" fmla="*/ 0 h 649"/>
              <a:gd name="txR" fmla="*/ 272 w 272"/>
              <a:gd name="txB" fmla="*/ 649 h 649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272" h="649">
                <a:moveTo>
                  <a:pt x="250" y="206"/>
                </a:moveTo>
                <a:lnTo>
                  <a:pt x="250" y="216"/>
                </a:lnTo>
                <a:lnTo>
                  <a:pt x="250" y="227"/>
                </a:lnTo>
                <a:lnTo>
                  <a:pt x="239" y="238"/>
                </a:lnTo>
                <a:lnTo>
                  <a:pt x="239" y="260"/>
                </a:lnTo>
                <a:lnTo>
                  <a:pt x="239" y="281"/>
                </a:lnTo>
                <a:lnTo>
                  <a:pt x="239" y="303"/>
                </a:lnTo>
                <a:lnTo>
                  <a:pt x="239" y="325"/>
                </a:lnTo>
                <a:lnTo>
                  <a:pt x="239" y="346"/>
                </a:lnTo>
                <a:lnTo>
                  <a:pt x="228" y="379"/>
                </a:lnTo>
                <a:lnTo>
                  <a:pt x="228" y="411"/>
                </a:lnTo>
                <a:lnTo>
                  <a:pt x="228" y="444"/>
                </a:lnTo>
                <a:lnTo>
                  <a:pt x="228" y="476"/>
                </a:lnTo>
                <a:lnTo>
                  <a:pt x="228" y="519"/>
                </a:lnTo>
                <a:lnTo>
                  <a:pt x="217" y="563"/>
                </a:lnTo>
                <a:lnTo>
                  <a:pt x="217" y="606"/>
                </a:lnTo>
                <a:lnTo>
                  <a:pt x="217" y="649"/>
                </a:lnTo>
                <a:lnTo>
                  <a:pt x="87" y="649"/>
                </a:lnTo>
                <a:lnTo>
                  <a:pt x="87" y="573"/>
                </a:lnTo>
                <a:lnTo>
                  <a:pt x="87" y="498"/>
                </a:lnTo>
                <a:lnTo>
                  <a:pt x="87" y="433"/>
                </a:lnTo>
                <a:lnTo>
                  <a:pt x="87" y="379"/>
                </a:lnTo>
                <a:lnTo>
                  <a:pt x="87" y="325"/>
                </a:lnTo>
                <a:lnTo>
                  <a:pt x="87" y="281"/>
                </a:lnTo>
                <a:lnTo>
                  <a:pt x="87" y="238"/>
                </a:lnTo>
                <a:lnTo>
                  <a:pt x="87" y="206"/>
                </a:lnTo>
                <a:lnTo>
                  <a:pt x="76" y="162"/>
                </a:lnTo>
                <a:lnTo>
                  <a:pt x="65" y="151"/>
                </a:lnTo>
                <a:lnTo>
                  <a:pt x="54" y="130"/>
                </a:lnTo>
                <a:lnTo>
                  <a:pt x="54" y="119"/>
                </a:lnTo>
                <a:lnTo>
                  <a:pt x="43" y="108"/>
                </a:lnTo>
                <a:lnTo>
                  <a:pt x="43" y="97"/>
                </a:lnTo>
                <a:lnTo>
                  <a:pt x="32" y="87"/>
                </a:lnTo>
                <a:lnTo>
                  <a:pt x="21" y="76"/>
                </a:lnTo>
                <a:lnTo>
                  <a:pt x="11" y="65"/>
                </a:lnTo>
                <a:lnTo>
                  <a:pt x="11" y="43"/>
                </a:lnTo>
                <a:lnTo>
                  <a:pt x="0" y="22"/>
                </a:lnTo>
                <a:lnTo>
                  <a:pt x="11" y="22"/>
                </a:lnTo>
                <a:lnTo>
                  <a:pt x="21" y="11"/>
                </a:lnTo>
                <a:lnTo>
                  <a:pt x="43" y="0"/>
                </a:lnTo>
                <a:lnTo>
                  <a:pt x="76" y="0"/>
                </a:lnTo>
                <a:lnTo>
                  <a:pt x="98" y="11"/>
                </a:lnTo>
                <a:lnTo>
                  <a:pt x="130" y="22"/>
                </a:lnTo>
                <a:lnTo>
                  <a:pt x="163" y="32"/>
                </a:lnTo>
                <a:lnTo>
                  <a:pt x="206" y="43"/>
                </a:lnTo>
                <a:lnTo>
                  <a:pt x="239" y="54"/>
                </a:lnTo>
                <a:lnTo>
                  <a:pt x="261" y="65"/>
                </a:lnTo>
                <a:lnTo>
                  <a:pt x="272" y="87"/>
                </a:lnTo>
                <a:lnTo>
                  <a:pt x="272" y="108"/>
                </a:lnTo>
                <a:lnTo>
                  <a:pt x="272" y="141"/>
                </a:lnTo>
                <a:lnTo>
                  <a:pt x="261" y="162"/>
                </a:lnTo>
                <a:lnTo>
                  <a:pt x="261" y="184"/>
                </a:lnTo>
                <a:lnTo>
                  <a:pt x="250" y="206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871" name="Freeform 79"/>
          <p:cNvSpPr/>
          <p:nvPr/>
        </p:nvSpPr>
        <p:spPr>
          <a:xfrm>
            <a:off x="5144770" y="2650173"/>
            <a:ext cx="185738" cy="639762"/>
          </a:xfrm>
          <a:custGeom>
            <a:gdLst>
              <a:gd name="txL" fmla="*/ 0 w 294"/>
              <a:gd name="txT" fmla="*/ 0 h 1006"/>
              <a:gd name="txR" fmla="*/ 294 w 294"/>
              <a:gd name="txB" fmla="*/ 1006 h 1006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294" h="1004">
                <a:moveTo>
                  <a:pt x="33" y="86"/>
                </a:moveTo>
                <a:lnTo>
                  <a:pt x="22" y="76"/>
                </a:lnTo>
                <a:lnTo>
                  <a:pt x="11" y="65"/>
                </a:lnTo>
                <a:lnTo>
                  <a:pt x="11" y="43"/>
                </a:lnTo>
                <a:lnTo>
                  <a:pt x="0" y="32"/>
                </a:lnTo>
                <a:lnTo>
                  <a:pt x="0" y="21"/>
                </a:lnTo>
                <a:lnTo>
                  <a:pt x="11" y="21"/>
                </a:lnTo>
                <a:lnTo>
                  <a:pt x="11" y="11"/>
                </a:lnTo>
                <a:lnTo>
                  <a:pt x="22" y="0"/>
                </a:lnTo>
                <a:lnTo>
                  <a:pt x="33" y="0"/>
                </a:lnTo>
                <a:lnTo>
                  <a:pt x="44" y="0"/>
                </a:lnTo>
                <a:lnTo>
                  <a:pt x="65" y="0"/>
                </a:lnTo>
                <a:lnTo>
                  <a:pt x="87" y="0"/>
                </a:lnTo>
                <a:lnTo>
                  <a:pt x="120" y="11"/>
                </a:lnTo>
                <a:lnTo>
                  <a:pt x="152" y="21"/>
                </a:lnTo>
                <a:lnTo>
                  <a:pt x="185" y="32"/>
                </a:lnTo>
                <a:lnTo>
                  <a:pt x="229" y="54"/>
                </a:lnTo>
                <a:lnTo>
                  <a:pt x="239" y="140"/>
                </a:lnTo>
                <a:lnTo>
                  <a:pt x="250" y="227"/>
                </a:lnTo>
                <a:lnTo>
                  <a:pt x="250" y="314"/>
                </a:lnTo>
                <a:lnTo>
                  <a:pt x="261" y="389"/>
                </a:lnTo>
                <a:lnTo>
                  <a:pt x="261" y="443"/>
                </a:lnTo>
                <a:lnTo>
                  <a:pt x="261" y="497"/>
                </a:lnTo>
                <a:lnTo>
                  <a:pt x="272" y="562"/>
                </a:lnTo>
                <a:lnTo>
                  <a:pt x="272" y="627"/>
                </a:lnTo>
                <a:lnTo>
                  <a:pt x="283" y="714"/>
                </a:lnTo>
                <a:lnTo>
                  <a:pt x="283" y="800"/>
                </a:lnTo>
                <a:lnTo>
                  <a:pt x="283" y="898"/>
                </a:lnTo>
                <a:lnTo>
                  <a:pt x="294" y="1006"/>
                </a:lnTo>
                <a:lnTo>
                  <a:pt x="141" y="1006"/>
                </a:lnTo>
                <a:lnTo>
                  <a:pt x="141" y="908"/>
                </a:lnTo>
                <a:lnTo>
                  <a:pt x="131" y="811"/>
                </a:lnTo>
                <a:lnTo>
                  <a:pt x="131" y="725"/>
                </a:lnTo>
                <a:lnTo>
                  <a:pt x="131" y="649"/>
                </a:lnTo>
                <a:lnTo>
                  <a:pt x="120" y="573"/>
                </a:lnTo>
                <a:lnTo>
                  <a:pt x="120" y="497"/>
                </a:lnTo>
                <a:lnTo>
                  <a:pt x="120" y="433"/>
                </a:lnTo>
                <a:lnTo>
                  <a:pt x="109" y="368"/>
                </a:lnTo>
                <a:lnTo>
                  <a:pt x="98" y="314"/>
                </a:lnTo>
                <a:lnTo>
                  <a:pt x="98" y="270"/>
                </a:lnTo>
                <a:lnTo>
                  <a:pt x="87" y="227"/>
                </a:lnTo>
                <a:lnTo>
                  <a:pt x="76" y="184"/>
                </a:lnTo>
                <a:lnTo>
                  <a:pt x="65" y="151"/>
                </a:lnTo>
                <a:lnTo>
                  <a:pt x="54" y="130"/>
                </a:lnTo>
                <a:lnTo>
                  <a:pt x="44" y="108"/>
                </a:lnTo>
                <a:lnTo>
                  <a:pt x="33" y="86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873" name="Freeform 81"/>
          <p:cNvSpPr/>
          <p:nvPr/>
        </p:nvSpPr>
        <p:spPr>
          <a:xfrm>
            <a:off x="5254308" y="2739073"/>
            <a:ext cx="774700" cy="200025"/>
          </a:xfrm>
          <a:custGeom>
            <a:gdLst>
              <a:gd name="txL" fmla="*/ 0 w 1219"/>
              <a:gd name="txT" fmla="*/ 0 h 314"/>
              <a:gd name="txR" fmla="*/ 1219 w 1219"/>
              <a:gd name="txB" fmla="*/ 314 h 314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219" h="314">
                <a:moveTo>
                  <a:pt x="1219" y="98"/>
                </a:moveTo>
                <a:lnTo>
                  <a:pt x="1219" y="109"/>
                </a:lnTo>
                <a:lnTo>
                  <a:pt x="1208" y="109"/>
                </a:lnTo>
                <a:lnTo>
                  <a:pt x="1197" y="119"/>
                </a:lnTo>
                <a:lnTo>
                  <a:pt x="1187" y="130"/>
                </a:lnTo>
                <a:lnTo>
                  <a:pt x="1176" y="141"/>
                </a:lnTo>
                <a:lnTo>
                  <a:pt x="1154" y="141"/>
                </a:lnTo>
                <a:lnTo>
                  <a:pt x="1132" y="152"/>
                </a:lnTo>
                <a:lnTo>
                  <a:pt x="1110" y="152"/>
                </a:lnTo>
                <a:lnTo>
                  <a:pt x="1078" y="163"/>
                </a:lnTo>
                <a:lnTo>
                  <a:pt x="1045" y="174"/>
                </a:lnTo>
                <a:lnTo>
                  <a:pt x="1002" y="174"/>
                </a:lnTo>
                <a:lnTo>
                  <a:pt x="958" y="184"/>
                </a:lnTo>
                <a:lnTo>
                  <a:pt x="860" y="195"/>
                </a:lnTo>
                <a:lnTo>
                  <a:pt x="762" y="217"/>
                </a:lnTo>
                <a:lnTo>
                  <a:pt x="653" y="238"/>
                </a:lnTo>
                <a:lnTo>
                  <a:pt x="544" y="271"/>
                </a:lnTo>
                <a:lnTo>
                  <a:pt x="479" y="282"/>
                </a:lnTo>
                <a:lnTo>
                  <a:pt x="425" y="293"/>
                </a:lnTo>
                <a:lnTo>
                  <a:pt x="294" y="303"/>
                </a:lnTo>
                <a:lnTo>
                  <a:pt x="153" y="314"/>
                </a:lnTo>
                <a:lnTo>
                  <a:pt x="0" y="314"/>
                </a:lnTo>
                <a:lnTo>
                  <a:pt x="0" y="206"/>
                </a:lnTo>
                <a:lnTo>
                  <a:pt x="22" y="206"/>
                </a:lnTo>
                <a:lnTo>
                  <a:pt x="44" y="206"/>
                </a:lnTo>
                <a:lnTo>
                  <a:pt x="55" y="206"/>
                </a:lnTo>
                <a:lnTo>
                  <a:pt x="87" y="195"/>
                </a:lnTo>
                <a:lnTo>
                  <a:pt x="109" y="195"/>
                </a:lnTo>
                <a:lnTo>
                  <a:pt x="142" y="195"/>
                </a:lnTo>
                <a:lnTo>
                  <a:pt x="174" y="184"/>
                </a:lnTo>
                <a:lnTo>
                  <a:pt x="207" y="174"/>
                </a:lnTo>
                <a:lnTo>
                  <a:pt x="240" y="174"/>
                </a:lnTo>
                <a:lnTo>
                  <a:pt x="283" y="163"/>
                </a:lnTo>
                <a:lnTo>
                  <a:pt x="327" y="152"/>
                </a:lnTo>
                <a:lnTo>
                  <a:pt x="370" y="141"/>
                </a:lnTo>
                <a:lnTo>
                  <a:pt x="414" y="130"/>
                </a:lnTo>
                <a:lnTo>
                  <a:pt x="457" y="119"/>
                </a:lnTo>
                <a:lnTo>
                  <a:pt x="512" y="109"/>
                </a:lnTo>
                <a:lnTo>
                  <a:pt x="566" y="98"/>
                </a:lnTo>
                <a:lnTo>
                  <a:pt x="621" y="87"/>
                </a:lnTo>
                <a:lnTo>
                  <a:pt x="664" y="76"/>
                </a:lnTo>
                <a:lnTo>
                  <a:pt x="708" y="65"/>
                </a:lnTo>
                <a:lnTo>
                  <a:pt x="751" y="55"/>
                </a:lnTo>
                <a:lnTo>
                  <a:pt x="795" y="44"/>
                </a:lnTo>
                <a:lnTo>
                  <a:pt x="838" y="33"/>
                </a:lnTo>
                <a:lnTo>
                  <a:pt x="871" y="33"/>
                </a:lnTo>
                <a:lnTo>
                  <a:pt x="904" y="22"/>
                </a:lnTo>
                <a:lnTo>
                  <a:pt x="936" y="22"/>
                </a:lnTo>
                <a:lnTo>
                  <a:pt x="958" y="11"/>
                </a:lnTo>
                <a:lnTo>
                  <a:pt x="980" y="11"/>
                </a:lnTo>
                <a:lnTo>
                  <a:pt x="1002" y="0"/>
                </a:lnTo>
                <a:lnTo>
                  <a:pt x="1023" y="0"/>
                </a:lnTo>
                <a:lnTo>
                  <a:pt x="1034" y="0"/>
                </a:lnTo>
                <a:lnTo>
                  <a:pt x="1056" y="0"/>
                </a:lnTo>
                <a:lnTo>
                  <a:pt x="1067" y="0"/>
                </a:lnTo>
                <a:lnTo>
                  <a:pt x="1089" y="0"/>
                </a:lnTo>
                <a:lnTo>
                  <a:pt x="1121" y="11"/>
                </a:lnTo>
                <a:lnTo>
                  <a:pt x="1143" y="22"/>
                </a:lnTo>
                <a:lnTo>
                  <a:pt x="1176" y="33"/>
                </a:lnTo>
                <a:lnTo>
                  <a:pt x="1197" y="55"/>
                </a:lnTo>
                <a:lnTo>
                  <a:pt x="1208" y="65"/>
                </a:lnTo>
                <a:lnTo>
                  <a:pt x="1219" y="87"/>
                </a:lnTo>
                <a:lnTo>
                  <a:pt x="1219" y="98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874" name="Freeform 82"/>
          <p:cNvSpPr/>
          <p:nvPr/>
        </p:nvSpPr>
        <p:spPr>
          <a:xfrm>
            <a:off x="5621020" y="2835910"/>
            <a:ext cx="111125" cy="398463"/>
          </a:xfrm>
          <a:custGeom>
            <a:gdLst>
              <a:gd name="txL" fmla="*/ 0 w 174"/>
              <a:gd name="txT" fmla="*/ 0 h 627"/>
              <a:gd name="txR" fmla="*/ 174 w 174"/>
              <a:gd name="txB" fmla="*/ 627 h 627"/>
            </a:gdLst>
            <a:cxnLst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</a:cxnLst>
            <a:rect l="txL" t="txT" r="txR" b="txB"/>
            <a:pathLst>
              <a:path w="174" h="627">
                <a:moveTo>
                  <a:pt x="174" y="0"/>
                </a:moveTo>
                <a:lnTo>
                  <a:pt x="174" y="22"/>
                </a:lnTo>
                <a:lnTo>
                  <a:pt x="174" y="43"/>
                </a:lnTo>
                <a:lnTo>
                  <a:pt x="163" y="65"/>
                </a:lnTo>
                <a:lnTo>
                  <a:pt x="163" y="86"/>
                </a:lnTo>
                <a:lnTo>
                  <a:pt x="163" y="119"/>
                </a:lnTo>
                <a:lnTo>
                  <a:pt x="163" y="151"/>
                </a:lnTo>
                <a:lnTo>
                  <a:pt x="163" y="184"/>
                </a:lnTo>
                <a:lnTo>
                  <a:pt x="163" y="227"/>
                </a:lnTo>
                <a:lnTo>
                  <a:pt x="163" y="270"/>
                </a:lnTo>
                <a:lnTo>
                  <a:pt x="152" y="314"/>
                </a:lnTo>
                <a:lnTo>
                  <a:pt x="152" y="357"/>
                </a:lnTo>
                <a:lnTo>
                  <a:pt x="152" y="400"/>
                </a:lnTo>
                <a:lnTo>
                  <a:pt x="152" y="454"/>
                </a:lnTo>
                <a:lnTo>
                  <a:pt x="142" y="508"/>
                </a:lnTo>
                <a:lnTo>
                  <a:pt x="142" y="573"/>
                </a:lnTo>
                <a:lnTo>
                  <a:pt x="131" y="627"/>
                </a:lnTo>
                <a:lnTo>
                  <a:pt x="0" y="627"/>
                </a:lnTo>
                <a:lnTo>
                  <a:pt x="0" y="43"/>
                </a:lnTo>
                <a:lnTo>
                  <a:pt x="174" y="0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875" name="Freeform 83"/>
          <p:cNvSpPr/>
          <p:nvPr/>
        </p:nvSpPr>
        <p:spPr>
          <a:xfrm>
            <a:off x="4689158" y="3124835"/>
            <a:ext cx="1692275" cy="288925"/>
          </a:xfrm>
          <a:custGeom>
            <a:gdLst>
              <a:gd name="txL" fmla="*/ 0 w 2666"/>
              <a:gd name="txT" fmla="*/ 0 h 455"/>
              <a:gd name="txR" fmla="*/ 2666 w 2666"/>
              <a:gd name="txB" fmla="*/ 455 h 455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2666" h="455">
                <a:moveTo>
                  <a:pt x="1806" y="54"/>
                </a:moveTo>
                <a:lnTo>
                  <a:pt x="1883" y="44"/>
                </a:lnTo>
                <a:lnTo>
                  <a:pt x="1959" y="33"/>
                </a:lnTo>
                <a:lnTo>
                  <a:pt x="2024" y="22"/>
                </a:lnTo>
                <a:lnTo>
                  <a:pt x="2089" y="11"/>
                </a:lnTo>
                <a:lnTo>
                  <a:pt x="2144" y="11"/>
                </a:lnTo>
                <a:lnTo>
                  <a:pt x="2198" y="11"/>
                </a:lnTo>
                <a:lnTo>
                  <a:pt x="2253" y="0"/>
                </a:lnTo>
                <a:lnTo>
                  <a:pt x="2307" y="0"/>
                </a:lnTo>
                <a:lnTo>
                  <a:pt x="2351" y="0"/>
                </a:lnTo>
                <a:lnTo>
                  <a:pt x="2394" y="11"/>
                </a:lnTo>
                <a:lnTo>
                  <a:pt x="2427" y="11"/>
                </a:lnTo>
                <a:lnTo>
                  <a:pt x="2460" y="11"/>
                </a:lnTo>
                <a:lnTo>
                  <a:pt x="2492" y="22"/>
                </a:lnTo>
                <a:lnTo>
                  <a:pt x="2525" y="33"/>
                </a:lnTo>
                <a:lnTo>
                  <a:pt x="2547" y="44"/>
                </a:lnTo>
                <a:lnTo>
                  <a:pt x="2568" y="54"/>
                </a:lnTo>
                <a:lnTo>
                  <a:pt x="2590" y="65"/>
                </a:lnTo>
                <a:lnTo>
                  <a:pt x="2612" y="76"/>
                </a:lnTo>
                <a:lnTo>
                  <a:pt x="2623" y="87"/>
                </a:lnTo>
                <a:lnTo>
                  <a:pt x="2634" y="98"/>
                </a:lnTo>
                <a:lnTo>
                  <a:pt x="2645" y="108"/>
                </a:lnTo>
                <a:lnTo>
                  <a:pt x="2655" y="119"/>
                </a:lnTo>
                <a:lnTo>
                  <a:pt x="2666" y="119"/>
                </a:lnTo>
                <a:lnTo>
                  <a:pt x="2666" y="130"/>
                </a:lnTo>
                <a:lnTo>
                  <a:pt x="2666" y="141"/>
                </a:lnTo>
                <a:lnTo>
                  <a:pt x="2655" y="152"/>
                </a:lnTo>
                <a:lnTo>
                  <a:pt x="2645" y="173"/>
                </a:lnTo>
                <a:lnTo>
                  <a:pt x="2634" y="173"/>
                </a:lnTo>
                <a:lnTo>
                  <a:pt x="2623" y="184"/>
                </a:lnTo>
                <a:lnTo>
                  <a:pt x="2612" y="184"/>
                </a:lnTo>
                <a:lnTo>
                  <a:pt x="2601" y="184"/>
                </a:lnTo>
                <a:lnTo>
                  <a:pt x="2590" y="184"/>
                </a:lnTo>
                <a:lnTo>
                  <a:pt x="2568" y="184"/>
                </a:lnTo>
                <a:lnTo>
                  <a:pt x="2536" y="195"/>
                </a:lnTo>
                <a:lnTo>
                  <a:pt x="2481" y="195"/>
                </a:lnTo>
                <a:lnTo>
                  <a:pt x="2427" y="195"/>
                </a:lnTo>
                <a:lnTo>
                  <a:pt x="2362" y="195"/>
                </a:lnTo>
                <a:lnTo>
                  <a:pt x="2285" y="195"/>
                </a:lnTo>
                <a:lnTo>
                  <a:pt x="2198" y="195"/>
                </a:lnTo>
                <a:lnTo>
                  <a:pt x="2122" y="195"/>
                </a:lnTo>
                <a:lnTo>
                  <a:pt x="2046" y="195"/>
                </a:lnTo>
                <a:lnTo>
                  <a:pt x="1970" y="195"/>
                </a:lnTo>
                <a:lnTo>
                  <a:pt x="1894" y="206"/>
                </a:lnTo>
                <a:lnTo>
                  <a:pt x="1828" y="206"/>
                </a:lnTo>
                <a:lnTo>
                  <a:pt x="1763" y="206"/>
                </a:lnTo>
                <a:lnTo>
                  <a:pt x="1698" y="206"/>
                </a:lnTo>
                <a:lnTo>
                  <a:pt x="1665" y="217"/>
                </a:lnTo>
                <a:lnTo>
                  <a:pt x="1621" y="217"/>
                </a:lnTo>
                <a:lnTo>
                  <a:pt x="1589" y="217"/>
                </a:lnTo>
                <a:lnTo>
                  <a:pt x="1545" y="227"/>
                </a:lnTo>
                <a:lnTo>
                  <a:pt x="1502" y="227"/>
                </a:lnTo>
                <a:lnTo>
                  <a:pt x="1458" y="238"/>
                </a:lnTo>
                <a:lnTo>
                  <a:pt x="1404" y="249"/>
                </a:lnTo>
                <a:lnTo>
                  <a:pt x="1360" y="260"/>
                </a:lnTo>
                <a:lnTo>
                  <a:pt x="1306" y="260"/>
                </a:lnTo>
                <a:lnTo>
                  <a:pt x="1251" y="271"/>
                </a:lnTo>
                <a:lnTo>
                  <a:pt x="1186" y="281"/>
                </a:lnTo>
                <a:lnTo>
                  <a:pt x="1121" y="292"/>
                </a:lnTo>
                <a:lnTo>
                  <a:pt x="1055" y="303"/>
                </a:lnTo>
                <a:lnTo>
                  <a:pt x="990" y="314"/>
                </a:lnTo>
                <a:lnTo>
                  <a:pt x="925" y="336"/>
                </a:lnTo>
                <a:lnTo>
                  <a:pt x="849" y="346"/>
                </a:lnTo>
                <a:lnTo>
                  <a:pt x="783" y="357"/>
                </a:lnTo>
                <a:lnTo>
                  <a:pt x="707" y="368"/>
                </a:lnTo>
                <a:lnTo>
                  <a:pt x="653" y="379"/>
                </a:lnTo>
                <a:lnTo>
                  <a:pt x="587" y="390"/>
                </a:lnTo>
                <a:lnTo>
                  <a:pt x="533" y="400"/>
                </a:lnTo>
                <a:lnTo>
                  <a:pt x="489" y="411"/>
                </a:lnTo>
                <a:lnTo>
                  <a:pt x="446" y="422"/>
                </a:lnTo>
                <a:lnTo>
                  <a:pt x="402" y="433"/>
                </a:lnTo>
                <a:lnTo>
                  <a:pt x="370" y="433"/>
                </a:lnTo>
                <a:lnTo>
                  <a:pt x="337" y="444"/>
                </a:lnTo>
                <a:lnTo>
                  <a:pt x="304" y="444"/>
                </a:lnTo>
                <a:lnTo>
                  <a:pt x="283" y="444"/>
                </a:lnTo>
                <a:lnTo>
                  <a:pt x="272" y="455"/>
                </a:lnTo>
                <a:lnTo>
                  <a:pt x="261" y="455"/>
                </a:lnTo>
                <a:lnTo>
                  <a:pt x="250" y="455"/>
                </a:lnTo>
                <a:lnTo>
                  <a:pt x="239" y="455"/>
                </a:lnTo>
                <a:lnTo>
                  <a:pt x="217" y="455"/>
                </a:lnTo>
                <a:lnTo>
                  <a:pt x="196" y="444"/>
                </a:lnTo>
                <a:lnTo>
                  <a:pt x="152" y="433"/>
                </a:lnTo>
                <a:lnTo>
                  <a:pt x="130" y="422"/>
                </a:lnTo>
                <a:lnTo>
                  <a:pt x="108" y="411"/>
                </a:lnTo>
                <a:lnTo>
                  <a:pt x="76" y="400"/>
                </a:lnTo>
                <a:lnTo>
                  <a:pt x="54" y="390"/>
                </a:lnTo>
                <a:lnTo>
                  <a:pt x="32" y="379"/>
                </a:lnTo>
                <a:lnTo>
                  <a:pt x="21" y="368"/>
                </a:lnTo>
                <a:lnTo>
                  <a:pt x="10" y="368"/>
                </a:lnTo>
                <a:lnTo>
                  <a:pt x="0" y="357"/>
                </a:lnTo>
                <a:lnTo>
                  <a:pt x="0" y="346"/>
                </a:lnTo>
                <a:lnTo>
                  <a:pt x="0" y="336"/>
                </a:lnTo>
                <a:lnTo>
                  <a:pt x="10" y="336"/>
                </a:lnTo>
                <a:lnTo>
                  <a:pt x="32" y="325"/>
                </a:lnTo>
                <a:lnTo>
                  <a:pt x="43" y="325"/>
                </a:lnTo>
                <a:lnTo>
                  <a:pt x="65" y="314"/>
                </a:lnTo>
                <a:lnTo>
                  <a:pt x="87" y="314"/>
                </a:lnTo>
                <a:lnTo>
                  <a:pt x="119" y="314"/>
                </a:lnTo>
                <a:lnTo>
                  <a:pt x="152" y="303"/>
                </a:lnTo>
                <a:lnTo>
                  <a:pt x="185" y="303"/>
                </a:lnTo>
                <a:lnTo>
                  <a:pt x="228" y="292"/>
                </a:lnTo>
                <a:lnTo>
                  <a:pt x="272" y="292"/>
                </a:lnTo>
                <a:lnTo>
                  <a:pt x="315" y="281"/>
                </a:lnTo>
                <a:lnTo>
                  <a:pt x="370" y="281"/>
                </a:lnTo>
                <a:lnTo>
                  <a:pt x="424" y="271"/>
                </a:lnTo>
                <a:lnTo>
                  <a:pt x="489" y="260"/>
                </a:lnTo>
                <a:lnTo>
                  <a:pt x="555" y="249"/>
                </a:lnTo>
                <a:lnTo>
                  <a:pt x="631" y="249"/>
                </a:lnTo>
                <a:lnTo>
                  <a:pt x="696" y="238"/>
                </a:lnTo>
                <a:lnTo>
                  <a:pt x="772" y="227"/>
                </a:lnTo>
                <a:lnTo>
                  <a:pt x="859" y="217"/>
                </a:lnTo>
                <a:lnTo>
                  <a:pt x="947" y="195"/>
                </a:lnTo>
                <a:lnTo>
                  <a:pt x="1034" y="184"/>
                </a:lnTo>
                <a:lnTo>
                  <a:pt x="1121" y="162"/>
                </a:lnTo>
                <a:lnTo>
                  <a:pt x="1306" y="130"/>
                </a:lnTo>
                <a:lnTo>
                  <a:pt x="1480" y="108"/>
                </a:lnTo>
                <a:lnTo>
                  <a:pt x="1643" y="76"/>
                </a:lnTo>
                <a:lnTo>
                  <a:pt x="1806" y="54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876" name="Freeform 84"/>
          <p:cNvSpPr/>
          <p:nvPr/>
        </p:nvSpPr>
        <p:spPr>
          <a:xfrm>
            <a:off x="5013008" y="3509010"/>
            <a:ext cx="954087" cy="446088"/>
          </a:xfrm>
          <a:custGeom>
            <a:gdLst>
              <a:gd name="txL" fmla="*/ 0 w 1502"/>
              <a:gd name="txT" fmla="*/ 0 h 703"/>
              <a:gd name="txR" fmla="*/ 1502 w 1502"/>
              <a:gd name="txB" fmla="*/ 703 h 703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502" h="703">
                <a:moveTo>
                  <a:pt x="196" y="660"/>
                </a:moveTo>
                <a:lnTo>
                  <a:pt x="174" y="671"/>
                </a:lnTo>
                <a:lnTo>
                  <a:pt x="163" y="681"/>
                </a:lnTo>
                <a:lnTo>
                  <a:pt x="131" y="692"/>
                </a:lnTo>
                <a:lnTo>
                  <a:pt x="120" y="703"/>
                </a:lnTo>
                <a:lnTo>
                  <a:pt x="98" y="703"/>
                </a:lnTo>
                <a:lnTo>
                  <a:pt x="87" y="703"/>
                </a:lnTo>
                <a:lnTo>
                  <a:pt x="65" y="692"/>
                </a:lnTo>
                <a:lnTo>
                  <a:pt x="55" y="681"/>
                </a:lnTo>
                <a:lnTo>
                  <a:pt x="44" y="671"/>
                </a:lnTo>
                <a:lnTo>
                  <a:pt x="33" y="660"/>
                </a:lnTo>
                <a:lnTo>
                  <a:pt x="22" y="627"/>
                </a:lnTo>
                <a:lnTo>
                  <a:pt x="11" y="606"/>
                </a:lnTo>
                <a:lnTo>
                  <a:pt x="0" y="584"/>
                </a:lnTo>
                <a:lnTo>
                  <a:pt x="0" y="562"/>
                </a:lnTo>
                <a:lnTo>
                  <a:pt x="11" y="530"/>
                </a:lnTo>
                <a:lnTo>
                  <a:pt x="22" y="508"/>
                </a:lnTo>
                <a:lnTo>
                  <a:pt x="44" y="498"/>
                </a:lnTo>
                <a:lnTo>
                  <a:pt x="65" y="487"/>
                </a:lnTo>
                <a:lnTo>
                  <a:pt x="98" y="476"/>
                </a:lnTo>
                <a:lnTo>
                  <a:pt x="120" y="454"/>
                </a:lnTo>
                <a:lnTo>
                  <a:pt x="131" y="433"/>
                </a:lnTo>
                <a:lnTo>
                  <a:pt x="153" y="400"/>
                </a:lnTo>
                <a:lnTo>
                  <a:pt x="153" y="389"/>
                </a:lnTo>
                <a:lnTo>
                  <a:pt x="153" y="368"/>
                </a:lnTo>
                <a:lnTo>
                  <a:pt x="163" y="346"/>
                </a:lnTo>
                <a:lnTo>
                  <a:pt x="163" y="314"/>
                </a:lnTo>
                <a:lnTo>
                  <a:pt x="163" y="292"/>
                </a:lnTo>
                <a:lnTo>
                  <a:pt x="163" y="260"/>
                </a:lnTo>
                <a:lnTo>
                  <a:pt x="174" y="216"/>
                </a:lnTo>
                <a:lnTo>
                  <a:pt x="174" y="184"/>
                </a:lnTo>
                <a:lnTo>
                  <a:pt x="174" y="141"/>
                </a:lnTo>
                <a:lnTo>
                  <a:pt x="174" y="119"/>
                </a:lnTo>
                <a:lnTo>
                  <a:pt x="174" y="87"/>
                </a:lnTo>
                <a:lnTo>
                  <a:pt x="174" y="65"/>
                </a:lnTo>
                <a:lnTo>
                  <a:pt x="174" y="43"/>
                </a:lnTo>
                <a:lnTo>
                  <a:pt x="174" y="32"/>
                </a:lnTo>
                <a:lnTo>
                  <a:pt x="174" y="11"/>
                </a:lnTo>
                <a:lnTo>
                  <a:pt x="185" y="11"/>
                </a:lnTo>
                <a:lnTo>
                  <a:pt x="196" y="0"/>
                </a:lnTo>
                <a:lnTo>
                  <a:pt x="207" y="0"/>
                </a:lnTo>
                <a:lnTo>
                  <a:pt x="218" y="11"/>
                </a:lnTo>
                <a:lnTo>
                  <a:pt x="229" y="11"/>
                </a:lnTo>
                <a:lnTo>
                  <a:pt x="251" y="22"/>
                </a:lnTo>
                <a:lnTo>
                  <a:pt x="261" y="32"/>
                </a:lnTo>
                <a:lnTo>
                  <a:pt x="294" y="65"/>
                </a:lnTo>
                <a:lnTo>
                  <a:pt x="316" y="87"/>
                </a:lnTo>
                <a:lnTo>
                  <a:pt x="338" y="108"/>
                </a:lnTo>
                <a:lnTo>
                  <a:pt x="348" y="119"/>
                </a:lnTo>
                <a:lnTo>
                  <a:pt x="359" y="130"/>
                </a:lnTo>
                <a:lnTo>
                  <a:pt x="359" y="151"/>
                </a:lnTo>
                <a:lnTo>
                  <a:pt x="348" y="162"/>
                </a:lnTo>
                <a:lnTo>
                  <a:pt x="348" y="184"/>
                </a:lnTo>
                <a:lnTo>
                  <a:pt x="338" y="206"/>
                </a:lnTo>
                <a:lnTo>
                  <a:pt x="338" y="227"/>
                </a:lnTo>
                <a:lnTo>
                  <a:pt x="327" y="249"/>
                </a:lnTo>
                <a:lnTo>
                  <a:pt x="316" y="281"/>
                </a:lnTo>
                <a:lnTo>
                  <a:pt x="316" y="314"/>
                </a:lnTo>
                <a:lnTo>
                  <a:pt x="305" y="335"/>
                </a:lnTo>
                <a:lnTo>
                  <a:pt x="305" y="357"/>
                </a:lnTo>
                <a:lnTo>
                  <a:pt x="305" y="379"/>
                </a:lnTo>
                <a:lnTo>
                  <a:pt x="294" y="389"/>
                </a:lnTo>
                <a:lnTo>
                  <a:pt x="294" y="422"/>
                </a:lnTo>
                <a:lnTo>
                  <a:pt x="294" y="433"/>
                </a:lnTo>
                <a:lnTo>
                  <a:pt x="305" y="433"/>
                </a:lnTo>
                <a:lnTo>
                  <a:pt x="316" y="433"/>
                </a:lnTo>
                <a:lnTo>
                  <a:pt x="327" y="433"/>
                </a:lnTo>
                <a:lnTo>
                  <a:pt x="338" y="433"/>
                </a:lnTo>
                <a:lnTo>
                  <a:pt x="348" y="433"/>
                </a:lnTo>
                <a:lnTo>
                  <a:pt x="370" y="433"/>
                </a:lnTo>
                <a:lnTo>
                  <a:pt x="392" y="433"/>
                </a:lnTo>
                <a:lnTo>
                  <a:pt x="414" y="433"/>
                </a:lnTo>
                <a:lnTo>
                  <a:pt x="436" y="433"/>
                </a:lnTo>
                <a:lnTo>
                  <a:pt x="457" y="433"/>
                </a:lnTo>
                <a:lnTo>
                  <a:pt x="490" y="433"/>
                </a:lnTo>
                <a:lnTo>
                  <a:pt x="523" y="422"/>
                </a:lnTo>
                <a:lnTo>
                  <a:pt x="555" y="422"/>
                </a:lnTo>
                <a:lnTo>
                  <a:pt x="588" y="411"/>
                </a:lnTo>
                <a:lnTo>
                  <a:pt x="631" y="411"/>
                </a:lnTo>
                <a:lnTo>
                  <a:pt x="675" y="411"/>
                </a:lnTo>
                <a:lnTo>
                  <a:pt x="719" y="400"/>
                </a:lnTo>
                <a:lnTo>
                  <a:pt x="762" y="389"/>
                </a:lnTo>
                <a:lnTo>
                  <a:pt x="806" y="389"/>
                </a:lnTo>
                <a:lnTo>
                  <a:pt x="860" y="379"/>
                </a:lnTo>
                <a:lnTo>
                  <a:pt x="914" y="368"/>
                </a:lnTo>
                <a:lnTo>
                  <a:pt x="969" y="368"/>
                </a:lnTo>
                <a:lnTo>
                  <a:pt x="1023" y="357"/>
                </a:lnTo>
                <a:lnTo>
                  <a:pt x="1078" y="346"/>
                </a:lnTo>
                <a:lnTo>
                  <a:pt x="1143" y="335"/>
                </a:lnTo>
                <a:lnTo>
                  <a:pt x="1208" y="325"/>
                </a:lnTo>
                <a:lnTo>
                  <a:pt x="1274" y="314"/>
                </a:lnTo>
                <a:lnTo>
                  <a:pt x="1339" y="303"/>
                </a:lnTo>
                <a:lnTo>
                  <a:pt x="1415" y="292"/>
                </a:lnTo>
                <a:lnTo>
                  <a:pt x="1491" y="281"/>
                </a:lnTo>
                <a:lnTo>
                  <a:pt x="1502" y="389"/>
                </a:lnTo>
                <a:lnTo>
                  <a:pt x="1361" y="411"/>
                </a:lnTo>
                <a:lnTo>
                  <a:pt x="1230" y="433"/>
                </a:lnTo>
                <a:lnTo>
                  <a:pt x="1110" y="454"/>
                </a:lnTo>
                <a:lnTo>
                  <a:pt x="1002" y="476"/>
                </a:lnTo>
                <a:lnTo>
                  <a:pt x="893" y="487"/>
                </a:lnTo>
                <a:lnTo>
                  <a:pt x="795" y="508"/>
                </a:lnTo>
                <a:lnTo>
                  <a:pt x="697" y="519"/>
                </a:lnTo>
                <a:lnTo>
                  <a:pt x="610" y="530"/>
                </a:lnTo>
                <a:lnTo>
                  <a:pt x="534" y="552"/>
                </a:lnTo>
                <a:lnTo>
                  <a:pt x="457" y="573"/>
                </a:lnTo>
                <a:lnTo>
                  <a:pt x="392" y="584"/>
                </a:lnTo>
                <a:lnTo>
                  <a:pt x="338" y="606"/>
                </a:lnTo>
                <a:lnTo>
                  <a:pt x="294" y="617"/>
                </a:lnTo>
                <a:lnTo>
                  <a:pt x="251" y="627"/>
                </a:lnTo>
                <a:lnTo>
                  <a:pt x="218" y="638"/>
                </a:lnTo>
                <a:lnTo>
                  <a:pt x="196" y="660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3878" name="Freeform 86"/>
          <p:cNvSpPr/>
          <p:nvPr/>
        </p:nvSpPr>
        <p:spPr>
          <a:xfrm>
            <a:off x="5862320" y="3461385"/>
            <a:ext cx="193675" cy="584200"/>
          </a:xfrm>
          <a:custGeom>
            <a:gdLst>
              <a:gd name="txL" fmla="*/ 0 w 305"/>
              <a:gd name="txT" fmla="*/ 0 h 920"/>
              <a:gd name="txR" fmla="*/ 305 w 305"/>
              <a:gd name="txB" fmla="*/ 920 h 920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305" h="920">
                <a:moveTo>
                  <a:pt x="76" y="227"/>
                </a:moveTo>
                <a:lnTo>
                  <a:pt x="76" y="184"/>
                </a:lnTo>
                <a:lnTo>
                  <a:pt x="54" y="152"/>
                </a:lnTo>
                <a:lnTo>
                  <a:pt x="54" y="141"/>
                </a:lnTo>
                <a:lnTo>
                  <a:pt x="44" y="130"/>
                </a:lnTo>
                <a:lnTo>
                  <a:pt x="44" y="119"/>
                </a:lnTo>
                <a:lnTo>
                  <a:pt x="33" y="108"/>
                </a:lnTo>
                <a:lnTo>
                  <a:pt x="22" y="98"/>
                </a:lnTo>
                <a:lnTo>
                  <a:pt x="11" y="87"/>
                </a:lnTo>
                <a:lnTo>
                  <a:pt x="0" y="65"/>
                </a:lnTo>
                <a:lnTo>
                  <a:pt x="0" y="33"/>
                </a:lnTo>
                <a:lnTo>
                  <a:pt x="0" y="22"/>
                </a:lnTo>
                <a:lnTo>
                  <a:pt x="11" y="11"/>
                </a:lnTo>
                <a:lnTo>
                  <a:pt x="22" y="0"/>
                </a:lnTo>
                <a:lnTo>
                  <a:pt x="44" y="0"/>
                </a:lnTo>
                <a:lnTo>
                  <a:pt x="76" y="0"/>
                </a:lnTo>
                <a:lnTo>
                  <a:pt x="109" y="11"/>
                </a:lnTo>
                <a:lnTo>
                  <a:pt x="141" y="22"/>
                </a:lnTo>
                <a:lnTo>
                  <a:pt x="185" y="33"/>
                </a:lnTo>
                <a:lnTo>
                  <a:pt x="207" y="54"/>
                </a:lnTo>
                <a:lnTo>
                  <a:pt x="218" y="65"/>
                </a:lnTo>
                <a:lnTo>
                  <a:pt x="229" y="76"/>
                </a:lnTo>
                <a:lnTo>
                  <a:pt x="239" y="87"/>
                </a:lnTo>
                <a:lnTo>
                  <a:pt x="261" y="98"/>
                </a:lnTo>
                <a:lnTo>
                  <a:pt x="272" y="108"/>
                </a:lnTo>
                <a:lnTo>
                  <a:pt x="272" y="119"/>
                </a:lnTo>
                <a:lnTo>
                  <a:pt x="272" y="141"/>
                </a:lnTo>
                <a:lnTo>
                  <a:pt x="272" y="163"/>
                </a:lnTo>
                <a:lnTo>
                  <a:pt x="272" y="195"/>
                </a:lnTo>
                <a:lnTo>
                  <a:pt x="272" y="206"/>
                </a:lnTo>
                <a:lnTo>
                  <a:pt x="272" y="227"/>
                </a:lnTo>
                <a:lnTo>
                  <a:pt x="272" y="260"/>
                </a:lnTo>
                <a:lnTo>
                  <a:pt x="283" y="282"/>
                </a:lnTo>
                <a:lnTo>
                  <a:pt x="283" y="314"/>
                </a:lnTo>
                <a:lnTo>
                  <a:pt x="283" y="357"/>
                </a:lnTo>
                <a:lnTo>
                  <a:pt x="294" y="401"/>
                </a:lnTo>
                <a:lnTo>
                  <a:pt x="294" y="444"/>
                </a:lnTo>
                <a:lnTo>
                  <a:pt x="294" y="487"/>
                </a:lnTo>
                <a:lnTo>
                  <a:pt x="305" y="519"/>
                </a:lnTo>
                <a:lnTo>
                  <a:pt x="305" y="563"/>
                </a:lnTo>
                <a:lnTo>
                  <a:pt x="305" y="595"/>
                </a:lnTo>
                <a:lnTo>
                  <a:pt x="305" y="628"/>
                </a:lnTo>
                <a:lnTo>
                  <a:pt x="305" y="649"/>
                </a:lnTo>
                <a:lnTo>
                  <a:pt x="305" y="671"/>
                </a:lnTo>
                <a:lnTo>
                  <a:pt x="305" y="682"/>
                </a:lnTo>
                <a:lnTo>
                  <a:pt x="305" y="714"/>
                </a:lnTo>
                <a:lnTo>
                  <a:pt x="305" y="747"/>
                </a:lnTo>
                <a:lnTo>
                  <a:pt x="305" y="790"/>
                </a:lnTo>
                <a:lnTo>
                  <a:pt x="294" y="833"/>
                </a:lnTo>
                <a:lnTo>
                  <a:pt x="294" y="855"/>
                </a:lnTo>
                <a:lnTo>
                  <a:pt x="283" y="866"/>
                </a:lnTo>
                <a:lnTo>
                  <a:pt x="283" y="887"/>
                </a:lnTo>
                <a:lnTo>
                  <a:pt x="272" y="898"/>
                </a:lnTo>
                <a:lnTo>
                  <a:pt x="261" y="909"/>
                </a:lnTo>
                <a:lnTo>
                  <a:pt x="250" y="920"/>
                </a:lnTo>
                <a:lnTo>
                  <a:pt x="239" y="920"/>
                </a:lnTo>
                <a:lnTo>
                  <a:pt x="229" y="909"/>
                </a:lnTo>
                <a:lnTo>
                  <a:pt x="229" y="898"/>
                </a:lnTo>
                <a:lnTo>
                  <a:pt x="218" y="887"/>
                </a:lnTo>
                <a:lnTo>
                  <a:pt x="207" y="876"/>
                </a:lnTo>
                <a:lnTo>
                  <a:pt x="196" y="855"/>
                </a:lnTo>
                <a:lnTo>
                  <a:pt x="196" y="844"/>
                </a:lnTo>
                <a:lnTo>
                  <a:pt x="185" y="822"/>
                </a:lnTo>
                <a:lnTo>
                  <a:pt x="174" y="790"/>
                </a:lnTo>
                <a:lnTo>
                  <a:pt x="163" y="768"/>
                </a:lnTo>
                <a:lnTo>
                  <a:pt x="163" y="736"/>
                </a:lnTo>
                <a:lnTo>
                  <a:pt x="152" y="703"/>
                </a:lnTo>
                <a:lnTo>
                  <a:pt x="152" y="660"/>
                </a:lnTo>
                <a:lnTo>
                  <a:pt x="141" y="617"/>
                </a:lnTo>
                <a:lnTo>
                  <a:pt x="141" y="574"/>
                </a:lnTo>
                <a:lnTo>
                  <a:pt x="141" y="530"/>
                </a:lnTo>
                <a:lnTo>
                  <a:pt x="131" y="476"/>
                </a:lnTo>
                <a:lnTo>
                  <a:pt x="131" y="433"/>
                </a:lnTo>
                <a:lnTo>
                  <a:pt x="120" y="390"/>
                </a:lnTo>
                <a:lnTo>
                  <a:pt x="109" y="346"/>
                </a:lnTo>
                <a:lnTo>
                  <a:pt x="109" y="314"/>
                </a:lnTo>
                <a:lnTo>
                  <a:pt x="98" y="282"/>
                </a:lnTo>
                <a:lnTo>
                  <a:pt x="87" y="260"/>
                </a:lnTo>
                <a:lnTo>
                  <a:pt x="76" y="227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矩形 4"/>
          <p:cNvSpPr/>
          <p:nvPr/>
        </p:nvSpPr>
        <p:spPr>
          <a:xfrm>
            <a:off x="511804" y="2320018"/>
            <a:ext cx="1203325" cy="13220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0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岳</a:t>
            </a:r>
            <a:endParaRPr lang="zh-CN" altLang="en-US" sz="80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512121" y="1532605"/>
            <a:ext cx="1430020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yuè</a:t>
            </a:r>
            <a:endParaRPr lang="en-US" altLang="zh-CN" sz="48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490538" y="3816201"/>
            <a:ext cx="2339975" cy="4298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宋体" panose="02010600030101010101" pitchFamily="2" charset="-122"/>
              </a:rPr>
              <a:t>结构</a:t>
            </a:r>
            <a:r>
              <a:rPr lang="zh-CN" altLang="en-US" sz="2200" b="1" smtClean="0">
                <a:solidFill>
                  <a:srgbClr val="0000FF"/>
                </a:solidFill>
                <a:latin typeface="宋体" panose="02010600030101010101" pitchFamily="2" charset="-122"/>
              </a:rPr>
              <a:t>：</a:t>
            </a:r>
            <a:r>
              <a:rPr lang="zh-CN" altLang="en-US" sz="2200" b="1" smtClean="0">
                <a:latin typeface="宋体" panose="02010600030101010101" pitchFamily="2" charset="-122"/>
              </a:rPr>
              <a:t>上下</a:t>
            </a:r>
            <a:endParaRPr lang="zh-CN" altLang="en-US" sz="2200" b="1">
              <a:latin typeface="宋体" panose="02010600030101010101" pitchFamily="2" charset="-122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490538" y="4592638"/>
            <a:ext cx="3497262" cy="4298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宋体" panose="02010600030101010101" pitchFamily="2" charset="-122"/>
              </a:rPr>
              <a:t>组词：</a:t>
            </a:r>
            <a:r>
              <a:rPr lang="zh-CN" altLang="en-US" sz="2200" b="1">
                <a:solidFill>
                  <a:srgbClr val="000000"/>
                </a:solidFill>
                <a:latin typeface="宋体" panose="02010600030101010101" pitchFamily="2" charset="-122"/>
              </a:rPr>
              <a:t>望岳   三山五岳</a:t>
            </a:r>
            <a:endParaRPr lang="zh-CN" altLang="en-US" sz="2200" b="1">
              <a:solidFill>
                <a:srgbClr val="000000"/>
              </a:solidFill>
              <a:latin typeface="宋体" panose="02010600030101010101" pitchFamily="2" charset="-122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458639" y="4215921"/>
            <a:ext cx="2905125" cy="4298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宋体" panose="02010600030101010101" pitchFamily="2" charset="-122"/>
              </a:rPr>
              <a:t>音序：</a:t>
            </a:r>
            <a:r>
              <a:rPr lang="en-US" altLang="zh-CN" sz="2200" b="1">
                <a:latin typeface="宋体" panose="02010600030101010101" pitchFamily="2" charset="-122"/>
              </a:rPr>
              <a:t>Y  </a:t>
            </a:r>
            <a:r>
              <a:rPr lang="zh-CN" altLang="en-US" sz="2200" b="1">
                <a:solidFill>
                  <a:srgbClr val="0000FF"/>
                </a:solidFill>
                <a:latin typeface="宋体" panose="02010600030101010101" pitchFamily="2" charset="-122"/>
              </a:rPr>
              <a:t>部首：</a:t>
            </a:r>
            <a:r>
              <a:rPr lang="zh-CN" altLang="en-US" sz="2200" b="1">
                <a:latin typeface="宋体" panose="02010600030101010101" pitchFamily="2" charset="-122"/>
              </a:rPr>
              <a:t>山</a:t>
            </a:r>
            <a:endParaRPr lang="zh-CN" altLang="en-US" sz="2200" b="1">
              <a:latin typeface="宋体" panose="02010600030101010101" pitchFamily="2" charset="-122"/>
            </a:endParaRPr>
          </a:p>
        </p:txBody>
      </p:sp>
      <p:sp>
        <p:nvSpPr>
          <p:cNvPr id="2" name="TextBox 32"/>
          <p:cNvSpPr txBox="1"/>
          <p:nvPr/>
        </p:nvSpPr>
        <p:spPr>
          <a:xfrm>
            <a:off x="490538" y="5012217"/>
            <a:ext cx="2339975" cy="4298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宋体" panose="02010600030101010101" pitchFamily="2" charset="-122"/>
              </a:rPr>
              <a:t>笔画：</a:t>
            </a:r>
            <a:r>
              <a:rPr lang="zh-CN" altLang="en-US" sz="2200" b="1">
                <a:latin typeface="宋体" panose="02010600030101010101" pitchFamily="2" charset="-122"/>
              </a:rPr>
              <a:t>八</a:t>
            </a:r>
            <a:endParaRPr lang="zh-CN" altLang="en-US" sz="2200" b="1">
              <a:latin typeface="宋体" panose="02010600030101010101" pitchFamily="2" charset="-122"/>
            </a:endParaRPr>
          </a:p>
        </p:txBody>
      </p:sp>
      <p:sp>
        <p:nvSpPr>
          <p:cNvPr id="3" name="线形标注 2 2"/>
          <p:cNvSpPr/>
          <p:nvPr/>
        </p:nvSpPr>
        <p:spPr>
          <a:xfrm>
            <a:off x="2242781" y="2233619"/>
            <a:ext cx="1823720" cy="1163320"/>
          </a:xfrm>
          <a:prstGeom prst="borderCallout2">
            <a:avLst>
              <a:gd name="adj1" fmla="val 47210"/>
              <a:gd name="adj2" fmla="val 99795"/>
              <a:gd name="adj3" fmla="val 43433"/>
              <a:gd name="adj4" fmla="val 114427"/>
              <a:gd name="adj5" fmla="val 76028"/>
              <a:gd name="adj6" fmla="val 147632"/>
            </a:avLst>
          </a:prstGeom>
          <a:grpFill/>
          <a:ln w="31750">
            <a:solidFill>
              <a:srgbClr val="FF0000"/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defRPr/>
            </a:pPr>
            <a:r>
              <a:rPr lang="en-US" altLang="zh-CN" sz="24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 </a:t>
            </a:r>
            <a:r>
              <a:rPr lang="zh-CN" altLang="en-US" sz="2400" b="1" smtClean="0">
                <a:solidFill>
                  <a:srgbClr val="0000FF"/>
                </a:solidFill>
                <a:latin typeface="宋体" panose="02010600030101010101" pitchFamily="2" charset="-122"/>
                <a:sym typeface="+mn-ea"/>
              </a:rPr>
              <a:t>“丘”末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横要长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54" name="线形标注 2 53"/>
          <p:cNvSpPr/>
          <p:nvPr/>
        </p:nvSpPr>
        <p:spPr>
          <a:xfrm>
            <a:off x="7031368" y="2830195"/>
            <a:ext cx="1953142" cy="583565"/>
          </a:xfrm>
          <a:prstGeom prst="borderCallout2">
            <a:avLst>
              <a:gd name="adj1" fmla="val 43442"/>
              <a:gd name="adj2" fmla="val 324"/>
              <a:gd name="adj3" fmla="val 41678"/>
              <a:gd name="adj4" fmla="val -13781"/>
              <a:gd name="adj5" fmla="val 129901"/>
              <a:gd name="adj6" fmla="val -46214"/>
            </a:avLst>
          </a:prstGeom>
          <a:grpFill/>
          <a:ln w="31750">
            <a:solidFill>
              <a:srgbClr val="FF0000"/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smtClean="0">
                <a:solidFill>
                  <a:srgbClr val="0000FF"/>
                </a:solidFill>
                <a:latin typeface="宋体" panose="02010600030101010101" pitchFamily="2" charset="-122"/>
                <a:sym typeface="+mn-ea"/>
              </a:rPr>
              <a:t>“山”略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扁。</a:t>
            </a:r>
            <a:endParaRPr kumimoji="0" lang="zh-CN" altLang="en-US" sz="2400" b="1" i="0" u="none" strike="noStrike" kern="1200" cap="none" spc="0" normalizeH="0" baseline="0" noProof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宋体" panose="02010600030101010101" pitchFamily="2" charset="-122"/>
            </a:endParaRPr>
          </a:p>
        </p:txBody>
      </p:sp>
      <p:pic>
        <p:nvPicPr>
          <p:cNvPr id="23576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9948" y="1065213"/>
            <a:ext cx="1677987" cy="7080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4" name="组合 3"/>
          <p:cNvGrpSpPr/>
          <p:nvPr/>
        </p:nvGrpSpPr>
        <p:grpSpPr>
          <a:xfrm>
            <a:off x="6967220" y="3998913"/>
            <a:ext cx="1800225" cy="1241425"/>
            <a:chOff x="6397625" y="2122488"/>
            <a:chExt cx="1800225" cy="1241425"/>
          </a:xfrm>
        </p:grpSpPr>
        <p:sp>
          <p:nvSpPr>
            <p:cNvPr id="5" name="云形标注 4"/>
            <p:cNvSpPr/>
            <p:nvPr/>
          </p:nvSpPr>
          <p:spPr>
            <a:xfrm>
              <a:off x="6397625" y="2122488"/>
              <a:ext cx="1800225" cy="1241425"/>
            </a:xfrm>
            <a:prstGeom prst="cloudCallout">
              <a:avLst>
                <a:gd name="adj1" fmla="val -126296"/>
                <a:gd name="adj2" fmla="val -60767"/>
              </a:avLst>
            </a:prstGeom>
            <a:gradFill>
              <a:gsLst>
                <a:gs pos="0">
                  <a:schemeClr val="bg1"/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3592" name="TextBox 3"/>
            <p:cNvSpPr txBox="1"/>
            <p:nvPr/>
          </p:nvSpPr>
          <p:spPr>
            <a:xfrm>
              <a:off x="6530975" y="2320284"/>
              <a:ext cx="1572260" cy="92202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b="1">
                  <a:latin typeface="+mj-ea"/>
                  <a:ea typeface="+mj-ea"/>
                </a:rPr>
                <a:t>易错提示：上部是</a:t>
              </a:r>
              <a:r>
                <a:rPr lang="en-US" altLang="zh-CN" b="1">
                  <a:latin typeface="+mj-ea"/>
                  <a:ea typeface="+mj-ea"/>
                </a:rPr>
                <a:t>“</a:t>
              </a:r>
              <a:r>
                <a:rPr lang="zh-CN" altLang="en-US" b="1">
                  <a:latin typeface="+mj-ea"/>
                  <a:ea typeface="+mj-ea"/>
                </a:rPr>
                <a:t>丘</a:t>
              </a:r>
              <a:r>
                <a:rPr lang="en-US" altLang="zh-CN" b="1">
                  <a:latin typeface="+mj-ea"/>
                  <a:ea typeface="+mj-ea"/>
                </a:rPr>
                <a:t>”</a:t>
              </a:r>
              <a:r>
                <a:rPr lang="zh-CN" altLang="en-US" b="1">
                  <a:latin typeface="+mj-ea"/>
                  <a:ea typeface="+mj-ea"/>
                </a:rPr>
                <a:t>不是</a:t>
              </a:r>
              <a:r>
                <a:rPr lang="en-US" altLang="zh-CN" b="1">
                  <a:latin typeface="+mj-ea"/>
                  <a:ea typeface="+mj-ea"/>
                </a:rPr>
                <a:t>“</a:t>
              </a:r>
              <a:r>
                <a:rPr lang="zh-CN" altLang="en-US" b="1">
                  <a:latin typeface="+mj-ea"/>
                  <a:ea typeface="+mj-ea"/>
                </a:rPr>
                <a:t>斤</a:t>
              </a:r>
              <a:r>
                <a:rPr lang="en-US" altLang="zh-CN" b="1">
                  <a:latin typeface="+mj-ea"/>
                  <a:ea typeface="+mj-ea"/>
                </a:rPr>
                <a:t>”</a:t>
              </a:r>
              <a:r>
                <a:rPr lang="zh-CN" altLang="en-US" b="1">
                  <a:latin typeface="+mj-ea"/>
                  <a:ea typeface="+mj-ea"/>
                </a:rPr>
                <a:t>哦！</a:t>
              </a:r>
              <a:endParaRPr lang="zh-CN" altLang="en-US" b="1">
                <a:latin typeface="+mj-ea"/>
                <a:ea typeface="+mj-ea"/>
              </a:endParaRPr>
            </a:p>
          </p:txBody>
        </p:sp>
      </p:grpSp>
      <p:pic>
        <p:nvPicPr>
          <p:cNvPr id="24" name="Picture 37">
            <a:hlinkClick r:id="rId6" action="ppaction://hlinksldjump?num=6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9813" y="1562100"/>
            <a:ext cx="901700" cy="512763"/>
          </a:xfrm>
          <a:prstGeom prst="rect">
            <a:avLst/>
          </a:prstGeom>
          <a:noFill/>
          <a:ln w="9525">
            <a:noFill/>
          </a:ln>
          <a:effectLst>
            <a:outerShdw dist="38100" dir="8100000" algn="tr" rotWithShape="0">
              <a:srgbClr val="000000">
                <a:alpha val="39998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3" dur="500"/>
                                        <p:tgtEl>
                                          <p:spTgt spid="338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338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3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3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38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38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3" dur="500"/>
                                        <p:tgtEl>
                                          <p:spTgt spid="338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338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0" grpId="0"/>
      <p:bldP spid="31" grpId="0"/>
      <p:bldP spid="33" grpId="0"/>
      <p:bldP spid="2" grpId="0"/>
      <p:bldP spid="3" grpId="0"/>
      <p:bldP spid="5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" name="Group 47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146650" y="2075180"/>
          <a:ext cx="2590800" cy="2279650"/>
        </p:xfrm>
        <a:graphic>
          <a:graphicData uri="http://schemas.openxmlformats.org/drawingml/2006/table">
            <a:tbl>
              <a:tblPr/>
              <a:tblGrid>
                <a:gridCol w="1284605"/>
                <a:gridCol w="1306195"/>
              </a:tblGrid>
              <a:tr h="1134468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45182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5668" name="Freeform 68"/>
          <p:cNvSpPr/>
          <p:nvPr/>
        </p:nvSpPr>
        <p:spPr>
          <a:xfrm>
            <a:off x="5000725" y="2499043"/>
            <a:ext cx="993775" cy="185737"/>
          </a:xfrm>
          <a:custGeom>
            <a:gdLst>
              <a:gd name="txL" fmla="*/ 0 w 1567"/>
              <a:gd name="txT" fmla="*/ 0 h 292"/>
              <a:gd name="txR" fmla="*/ 1567 w 1567"/>
              <a:gd name="txB" fmla="*/ 292 h 292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1567" h="292">
                <a:moveTo>
                  <a:pt x="0" y="184"/>
                </a:moveTo>
                <a:lnTo>
                  <a:pt x="55" y="194"/>
                </a:lnTo>
                <a:lnTo>
                  <a:pt x="120" y="194"/>
                </a:lnTo>
                <a:lnTo>
                  <a:pt x="185" y="184"/>
                </a:lnTo>
                <a:lnTo>
                  <a:pt x="261" y="173"/>
                </a:lnTo>
                <a:lnTo>
                  <a:pt x="294" y="173"/>
                </a:lnTo>
                <a:lnTo>
                  <a:pt x="327" y="173"/>
                </a:lnTo>
                <a:lnTo>
                  <a:pt x="370" y="162"/>
                </a:lnTo>
                <a:lnTo>
                  <a:pt x="425" y="162"/>
                </a:lnTo>
                <a:lnTo>
                  <a:pt x="479" y="151"/>
                </a:lnTo>
                <a:lnTo>
                  <a:pt x="533" y="140"/>
                </a:lnTo>
                <a:lnTo>
                  <a:pt x="588" y="130"/>
                </a:lnTo>
                <a:lnTo>
                  <a:pt x="664" y="119"/>
                </a:lnTo>
                <a:lnTo>
                  <a:pt x="718" y="108"/>
                </a:lnTo>
                <a:lnTo>
                  <a:pt x="784" y="97"/>
                </a:lnTo>
                <a:lnTo>
                  <a:pt x="838" y="86"/>
                </a:lnTo>
                <a:lnTo>
                  <a:pt x="893" y="75"/>
                </a:lnTo>
                <a:lnTo>
                  <a:pt x="947" y="65"/>
                </a:lnTo>
                <a:lnTo>
                  <a:pt x="1001" y="54"/>
                </a:lnTo>
                <a:lnTo>
                  <a:pt x="1045" y="43"/>
                </a:lnTo>
                <a:lnTo>
                  <a:pt x="1089" y="32"/>
                </a:lnTo>
                <a:lnTo>
                  <a:pt x="1165" y="21"/>
                </a:lnTo>
                <a:lnTo>
                  <a:pt x="1241" y="11"/>
                </a:lnTo>
                <a:lnTo>
                  <a:pt x="1306" y="0"/>
                </a:lnTo>
                <a:lnTo>
                  <a:pt x="1372" y="0"/>
                </a:lnTo>
                <a:lnTo>
                  <a:pt x="1393" y="0"/>
                </a:lnTo>
                <a:lnTo>
                  <a:pt x="1415" y="0"/>
                </a:lnTo>
                <a:lnTo>
                  <a:pt x="1437" y="0"/>
                </a:lnTo>
                <a:lnTo>
                  <a:pt x="1459" y="11"/>
                </a:lnTo>
                <a:lnTo>
                  <a:pt x="1491" y="11"/>
                </a:lnTo>
                <a:lnTo>
                  <a:pt x="1524" y="21"/>
                </a:lnTo>
                <a:lnTo>
                  <a:pt x="1546" y="32"/>
                </a:lnTo>
                <a:lnTo>
                  <a:pt x="1557" y="43"/>
                </a:lnTo>
                <a:lnTo>
                  <a:pt x="1557" y="54"/>
                </a:lnTo>
                <a:lnTo>
                  <a:pt x="1567" y="65"/>
                </a:lnTo>
                <a:lnTo>
                  <a:pt x="1557" y="75"/>
                </a:lnTo>
                <a:lnTo>
                  <a:pt x="1535" y="75"/>
                </a:lnTo>
                <a:lnTo>
                  <a:pt x="1524" y="86"/>
                </a:lnTo>
                <a:lnTo>
                  <a:pt x="1502" y="97"/>
                </a:lnTo>
                <a:lnTo>
                  <a:pt x="1470" y="97"/>
                </a:lnTo>
                <a:lnTo>
                  <a:pt x="1437" y="108"/>
                </a:lnTo>
                <a:lnTo>
                  <a:pt x="1393" y="119"/>
                </a:lnTo>
                <a:lnTo>
                  <a:pt x="1350" y="119"/>
                </a:lnTo>
                <a:lnTo>
                  <a:pt x="1295" y="130"/>
                </a:lnTo>
                <a:lnTo>
                  <a:pt x="1241" y="140"/>
                </a:lnTo>
                <a:lnTo>
                  <a:pt x="1187" y="151"/>
                </a:lnTo>
                <a:lnTo>
                  <a:pt x="1121" y="162"/>
                </a:lnTo>
                <a:lnTo>
                  <a:pt x="1045" y="162"/>
                </a:lnTo>
                <a:lnTo>
                  <a:pt x="969" y="173"/>
                </a:lnTo>
                <a:lnTo>
                  <a:pt x="893" y="184"/>
                </a:lnTo>
                <a:lnTo>
                  <a:pt x="806" y="194"/>
                </a:lnTo>
                <a:lnTo>
                  <a:pt x="729" y="205"/>
                </a:lnTo>
                <a:lnTo>
                  <a:pt x="653" y="216"/>
                </a:lnTo>
                <a:lnTo>
                  <a:pt x="577" y="227"/>
                </a:lnTo>
                <a:lnTo>
                  <a:pt x="512" y="238"/>
                </a:lnTo>
                <a:lnTo>
                  <a:pt x="446" y="238"/>
                </a:lnTo>
                <a:lnTo>
                  <a:pt x="381" y="249"/>
                </a:lnTo>
                <a:lnTo>
                  <a:pt x="327" y="259"/>
                </a:lnTo>
                <a:lnTo>
                  <a:pt x="272" y="259"/>
                </a:lnTo>
                <a:lnTo>
                  <a:pt x="218" y="270"/>
                </a:lnTo>
                <a:lnTo>
                  <a:pt x="174" y="270"/>
                </a:lnTo>
                <a:lnTo>
                  <a:pt x="131" y="270"/>
                </a:lnTo>
                <a:lnTo>
                  <a:pt x="98" y="281"/>
                </a:lnTo>
                <a:lnTo>
                  <a:pt x="65" y="281"/>
                </a:lnTo>
                <a:lnTo>
                  <a:pt x="33" y="281"/>
                </a:lnTo>
                <a:lnTo>
                  <a:pt x="11" y="292"/>
                </a:lnTo>
                <a:lnTo>
                  <a:pt x="0" y="184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2" name="Freeform 72"/>
          <p:cNvSpPr/>
          <p:nvPr/>
        </p:nvSpPr>
        <p:spPr>
          <a:xfrm>
            <a:off x="5089625" y="2814955"/>
            <a:ext cx="422275" cy="115888"/>
          </a:xfrm>
          <a:custGeom>
            <a:gdLst>
              <a:gd name="txL" fmla="*/ 0 w 664"/>
              <a:gd name="txT" fmla="*/ 0 h 184"/>
              <a:gd name="txR" fmla="*/ 664 w 664"/>
              <a:gd name="txB" fmla="*/ 184 h 184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664" h="184">
                <a:moveTo>
                  <a:pt x="620" y="11"/>
                </a:moveTo>
                <a:lnTo>
                  <a:pt x="631" y="22"/>
                </a:lnTo>
                <a:lnTo>
                  <a:pt x="653" y="33"/>
                </a:lnTo>
                <a:lnTo>
                  <a:pt x="664" y="44"/>
                </a:lnTo>
                <a:lnTo>
                  <a:pt x="653" y="54"/>
                </a:lnTo>
                <a:lnTo>
                  <a:pt x="642" y="65"/>
                </a:lnTo>
                <a:lnTo>
                  <a:pt x="631" y="65"/>
                </a:lnTo>
                <a:lnTo>
                  <a:pt x="620" y="76"/>
                </a:lnTo>
                <a:lnTo>
                  <a:pt x="609" y="76"/>
                </a:lnTo>
                <a:lnTo>
                  <a:pt x="576" y="87"/>
                </a:lnTo>
                <a:lnTo>
                  <a:pt x="555" y="98"/>
                </a:lnTo>
                <a:lnTo>
                  <a:pt x="522" y="108"/>
                </a:lnTo>
                <a:lnTo>
                  <a:pt x="489" y="119"/>
                </a:lnTo>
                <a:lnTo>
                  <a:pt x="457" y="119"/>
                </a:lnTo>
                <a:lnTo>
                  <a:pt x="424" y="130"/>
                </a:lnTo>
                <a:lnTo>
                  <a:pt x="381" y="141"/>
                </a:lnTo>
                <a:lnTo>
                  <a:pt x="348" y="141"/>
                </a:lnTo>
                <a:lnTo>
                  <a:pt x="304" y="141"/>
                </a:lnTo>
                <a:lnTo>
                  <a:pt x="261" y="152"/>
                </a:lnTo>
                <a:lnTo>
                  <a:pt x="217" y="163"/>
                </a:lnTo>
                <a:lnTo>
                  <a:pt x="185" y="163"/>
                </a:lnTo>
                <a:lnTo>
                  <a:pt x="163" y="173"/>
                </a:lnTo>
                <a:lnTo>
                  <a:pt x="141" y="173"/>
                </a:lnTo>
                <a:lnTo>
                  <a:pt x="119" y="173"/>
                </a:lnTo>
                <a:lnTo>
                  <a:pt x="108" y="184"/>
                </a:lnTo>
                <a:lnTo>
                  <a:pt x="98" y="173"/>
                </a:lnTo>
                <a:lnTo>
                  <a:pt x="76" y="173"/>
                </a:lnTo>
                <a:lnTo>
                  <a:pt x="65" y="163"/>
                </a:lnTo>
                <a:lnTo>
                  <a:pt x="43" y="163"/>
                </a:lnTo>
                <a:lnTo>
                  <a:pt x="21" y="152"/>
                </a:lnTo>
                <a:lnTo>
                  <a:pt x="0" y="141"/>
                </a:lnTo>
                <a:lnTo>
                  <a:pt x="0" y="119"/>
                </a:lnTo>
                <a:lnTo>
                  <a:pt x="0" y="98"/>
                </a:lnTo>
                <a:lnTo>
                  <a:pt x="43" y="98"/>
                </a:lnTo>
                <a:lnTo>
                  <a:pt x="87" y="87"/>
                </a:lnTo>
                <a:lnTo>
                  <a:pt x="141" y="87"/>
                </a:lnTo>
                <a:lnTo>
                  <a:pt x="185" y="76"/>
                </a:lnTo>
                <a:lnTo>
                  <a:pt x="206" y="76"/>
                </a:lnTo>
                <a:lnTo>
                  <a:pt x="228" y="76"/>
                </a:lnTo>
                <a:lnTo>
                  <a:pt x="250" y="65"/>
                </a:lnTo>
                <a:lnTo>
                  <a:pt x="283" y="65"/>
                </a:lnTo>
                <a:lnTo>
                  <a:pt x="315" y="54"/>
                </a:lnTo>
                <a:lnTo>
                  <a:pt x="348" y="44"/>
                </a:lnTo>
                <a:lnTo>
                  <a:pt x="381" y="33"/>
                </a:lnTo>
                <a:lnTo>
                  <a:pt x="424" y="22"/>
                </a:lnTo>
                <a:lnTo>
                  <a:pt x="457" y="11"/>
                </a:lnTo>
                <a:lnTo>
                  <a:pt x="489" y="0"/>
                </a:lnTo>
                <a:lnTo>
                  <a:pt x="511" y="0"/>
                </a:lnTo>
                <a:lnTo>
                  <a:pt x="544" y="0"/>
                </a:lnTo>
                <a:lnTo>
                  <a:pt x="566" y="0"/>
                </a:lnTo>
                <a:lnTo>
                  <a:pt x="587" y="0"/>
                </a:lnTo>
                <a:lnTo>
                  <a:pt x="598" y="0"/>
                </a:lnTo>
                <a:lnTo>
                  <a:pt x="620" y="11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3" name="Freeform 73"/>
          <p:cNvSpPr/>
          <p:nvPr/>
        </p:nvSpPr>
        <p:spPr>
          <a:xfrm>
            <a:off x="5221387" y="3145155"/>
            <a:ext cx="587375" cy="204788"/>
          </a:xfrm>
          <a:custGeom>
            <a:gdLst>
              <a:gd name="txL" fmla="*/ 0 w 926"/>
              <a:gd name="txT" fmla="*/ 0 h 324"/>
              <a:gd name="txR" fmla="*/ 926 w 926"/>
              <a:gd name="txB" fmla="*/ 324 h 324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924" h="324">
                <a:moveTo>
                  <a:pt x="849" y="43"/>
                </a:moveTo>
                <a:lnTo>
                  <a:pt x="860" y="64"/>
                </a:lnTo>
                <a:lnTo>
                  <a:pt x="882" y="75"/>
                </a:lnTo>
                <a:lnTo>
                  <a:pt x="893" y="86"/>
                </a:lnTo>
                <a:lnTo>
                  <a:pt x="904" y="86"/>
                </a:lnTo>
                <a:lnTo>
                  <a:pt x="915" y="97"/>
                </a:lnTo>
                <a:lnTo>
                  <a:pt x="915" y="108"/>
                </a:lnTo>
                <a:lnTo>
                  <a:pt x="926" y="119"/>
                </a:lnTo>
                <a:lnTo>
                  <a:pt x="926" y="129"/>
                </a:lnTo>
                <a:lnTo>
                  <a:pt x="915" y="129"/>
                </a:lnTo>
                <a:lnTo>
                  <a:pt x="904" y="140"/>
                </a:lnTo>
                <a:lnTo>
                  <a:pt x="893" y="151"/>
                </a:lnTo>
                <a:lnTo>
                  <a:pt x="871" y="162"/>
                </a:lnTo>
                <a:lnTo>
                  <a:pt x="849" y="173"/>
                </a:lnTo>
                <a:lnTo>
                  <a:pt x="806" y="194"/>
                </a:lnTo>
                <a:lnTo>
                  <a:pt x="773" y="205"/>
                </a:lnTo>
                <a:lnTo>
                  <a:pt x="730" y="216"/>
                </a:lnTo>
                <a:lnTo>
                  <a:pt x="621" y="237"/>
                </a:lnTo>
                <a:lnTo>
                  <a:pt x="523" y="259"/>
                </a:lnTo>
                <a:lnTo>
                  <a:pt x="436" y="281"/>
                </a:lnTo>
                <a:lnTo>
                  <a:pt x="349" y="292"/>
                </a:lnTo>
                <a:lnTo>
                  <a:pt x="305" y="302"/>
                </a:lnTo>
                <a:lnTo>
                  <a:pt x="262" y="302"/>
                </a:lnTo>
                <a:lnTo>
                  <a:pt x="229" y="313"/>
                </a:lnTo>
                <a:lnTo>
                  <a:pt x="185" y="313"/>
                </a:lnTo>
                <a:lnTo>
                  <a:pt x="153" y="324"/>
                </a:lnTo>
                <a:lnTo>
                  <a:pt x="131" y="324"/>
                </a:lnTo>
                <a:lnTo>
                  <a:pt x="109" y="324"/>
                </a:lnTo>
                <a:lnTo>
                  <a:pt x="87" y="324"/>
                </a:lnTo>
                <a:lnTo>
                  <a:pt x="66" y="324"/>
                </a:lnTo>
                <a:lnTo>
                  <a:pt x="44" y="324"/>
                </a:lnTo>
                <a:lnTo>
                  <a:pt x="33" y="324"/>
                </a:lnTo>
                <a:lnTo>
                  <a:pt x="22" y="324"/>
                </a:lnTo>
                <a:lnTo>
                  <a:pt x="11" y="313"/>
                </a:lnTo>
                <a:lnTo>
                  <a:pt x="0" y="313"/>
                </a:lnTo>
                <a:lnTo>
                  <a:pt x="0" y="302"/>
                </a:lnTo>
                <a:lnTo>
                  <a:pt x="11" y="292"/>
                </a:lnTo>
                <a:lnTo>
                  <a:pt x="22" y="292"/>
                </a:lnTo>
                <a:lnTo>
                  <a:pt x="44" y="281"/>
                </a:lnTo>
                <a:lnTo>
                  <a:pt x="77" y="270"/>
                </a:lnTo>
                <a:lnTo>
                  <a:pt x="109" y="259"/>
                </a:lnTo>
                <a:lnTo>
                  <a:pt x="153" y="248"/>
                </a:lnTo>
                <a:lnTo>
                  <a:pt x="207" y="237"/>
                </a:lnTo>
                <a:lnTo>
                  <a:pt x="294" y="216"/>
                </a:lnTo>
                <a:lnTo>
                  <a:pt x="392" y="183"/>
                </a:lnTo>
                <a:lnTo>
                  <a:pt x="479" y="162"/>
                </a:lnTo>
                <a:lnTo>
                  <a:pt x="577" y="129"/>
                </a:lnTo>
                <a:lnTo>
                  <a:pt x="610" y="119"/>
                </a:lnTo>
                <a:lnTo>
                  <a:pt x="643" y="97"/>
                </a:lnTo>
                <a:lnTo>
                  <a:pt x="664" y="86"/>
                </a:lnTo>
                <a:lnTo>
                  <a:pt x="686" y="75"/>
                </a:lnTo>
                <a:lnTo>
                  <a:pt x="708" y="64"/>
                </a:lnTo>
                <a:lnTo>
                  <a:pt x="708" y="54"/>
                </a:lnTo>
                <a:lnTo>
                  <a:pt x="719" y="43"/>
                </a:lnTo>
                <a:lnTo>
                  <a:pt x="719" y="32"/>
                </a:lnTo>
                <a:lnTo>
                  <a:pt x="708" y="21"/>
                </a:lnTo>
                <a:lnTo>
                  <a:pt x="708" y="10"/>
                </a:lnTo>
                <a:lnTo>
                  <a:pt x="719" y="10"/>
                </a:lnTo>
                <a:lnTo>
                  <a:pt x="730" y="0"/>
                </a:lnTo>
                <a:lnTo>
                  <a:pt x="741" y="0"/>
                </a:lnTo>
                <a:lnTo>
                  <a:pt x="751" y="10"/>
                </a:lnTo>
                <a:lnTo>
                  <a:pt x="773" y="10"/>
                </a:lnTo>
                <a:lnTo>
                  <a:pt x="806" y="32"/>
                </a:lnTo>
                <a:lnTo>
                  <a:pt x="849" y="43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4" name="Freeform 74"/>
          <p:cNvSpPr/>
          <p:nvPr/>
        </p:nvSpPr>
        <p:spPr>
          <a:xfrm>
            <a:off x="5248375" y="3357880"/>
            <a:ext cx="615950" cy="150813"/>
          </a:xfrm>
          <a:custGeom>
            <a:gdLst>
              <a:gd name="txL" fmla="*/ 0 w 969"/>
              <a:gd name="txT" fmla="*/ 0 h 238"/>
              <a:gd name="txR" fmla="*/ 969 w 969"/>
              <a:gd name="txB" fmla="*/ 238 h 238"/>
            </a:gdLst>
            <a:cxnLst>
              <a:cxn ang="0">
                <a:pos x="0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969" h="238">
                <a:moveTo>
                  <a:pt x="11" y="205"/>
                </a:moveTo>
                <a:lnTo>
                  <a:pt x="0" y="195"/>
                </a:lnTo>
                <a:lnTo>
                  <a:pt x="0" y="184"/>
                </a:lnTo>
                <a:lnTo>
                  <a:pt x="0" y="173"/>
                </a:lnTo>
                <a:lnTo>
                  <a:pt x="0" y="162"/>
                </a:lnTo>
                <a:lnTo>
                  <a:pt x="11" y="162"/>
                </a:lnTo>
                <a:lnTo>
                  <a:pt x="22" y="162"/>
                </a:lnTo>
                <a:lnTo>
                  <a:pt x="43" y="162"/>
                </a:lnTo>
                <a:lnTo>
                  <a:pt x="54" y="162"/>
                </a:lnTo>
                <a:lnTo>
                  <a:pt x="65" y="151"/>
                </a:lnTo>
                <a:lnTo>
                  <a:pt x="87" y="151"/>
                </a:lnTo>
                <a:lnTo>
                  <a:pt x="109" y="151"/>
                </a:lnTo>
                <a:lnTo>
                  <a:pt x="141" y="140"/>
                </a:lnTo>
                <a:lnTo>
                  <a:pt x="163" y="140"/>
                </a:lnTo>
                <a:lnTo>
                  <a:pt x="196" y="130"/>
                </a:lnTo>
                <a:lnTo>
                  <a:pt x="239" y="119"/>
                </a:lnTo>
                <a:lnTo>
                  <a:pt x="272" y="119"/>
                </a:lnTo>
                <a:lnTo>
                  <a:pt x="316" y="108"/>
                </a:lnTo>
                <a:lnTo>
                  <a:pt x="359" y="108"/>
                </a:lnTo>
                <a:lnTo>
                  <a:pt x="403" y="97"/>
                </a:lnTo>
                <a:lnTo>
                  <a:pt x="446" y="86"/>
                </a:lnTo>
                <a:lnTo>
                  <a:pt x="501" y="76"/>
                </a:lnTo>
                <a:lnTo>
                  <a:pt x="555" y="54"/>
                </a:lnTo>
                <a:lnTo>
                  <a:pt x="620" y="43"/>
                </a:lnTo>
                <a:lnTo>
                  <a:pt x="675" y="32"/>
                </a:lnTo>
                <a:lnTo>
                  <a:pt x="718" y="21"/>
                </a:lnTo>
                <a:lnTo>
                  <a:pt x="762" y="21"/>
                </a:lnTo>
                <a:lnTo>
                  <a:pt x="795" y="11"/>
                </a:lnTo>
                <a:lnTo>
                  <a:pt x="827" y="11"/>
                </a:lnTo>
                <a:lnTo>
                  <a:pt x="849" y="0"/>
                </a:lnTo>
                <a:lnTo>
                  <a:pt x="860" y="0"/>
                </a:lnTo>
                <a:lnTo>
                  <a:pt x="871" y="0"/>
                </a:lnTo>
                <a:lnTo>
                  <a:pt x="882" y="0"/>
                </a:lnTo>
                <a:lnTo>
                  <a:pt x="903" y="11"/>
                </a:lnTo>
                <a:lnTo>
                  <a:pt x="925" y="11"/>
                </a:lnTo>
                <a:lnTo>
                  <a:pt x="936" y="21"/>
                </a:lnTo>
                <a:lnTo>
                  <a:pt x="958" y="32"/>
                </a:lnTo>
                <a:lnTo>
                  <a:pt x="958" y="43"/>
                </a:lnTo>
                <a:lnTo>
                  <a:pt x="969" y="54"/>
                </a:lnTo>
                <a:lnTo>
                  <a:pt x="958" y="76"/>
                </a:lnTo>
                <a:lnTo>
                  <a:pt x="958" y="86"/>
                </a:lnTo>
                <a:lnTo>
                  <a:pt x="936" y="97"/>
                </a:lnTo>
                <a:lnTo>
                  <a:pt x="925" y="97"/>
                </a:lnTo>
                <a:lnTo>
                  <a:pt x="903" y="108"/>
                </a:lnTo>
                <a:lnTo>
                  <a:pt x="882" y="119"/>
                </a:lnTo>
                <a:lnTo>
                  <a:pt x="849" y="119"/>
                </a:lnTo>
                <a:lnTo>
                  <a:pt x="805" y="130"/>
                </a:lnTo>
                <a:lnTo>
                  <a:pt x="784" y="140"/>
                </a:lnTo>
                <a:lnTo>
                  <a:pt x="751" y="140"/>
                </a:lnTo>
                <a:lnTo>
                  <a:pt x="718" y="151"/>
                </a:lnTo>
                <a:lnTo>
                  <a:pt x="697" y="151"/>
                </a:lnTo>
                <a:lnTo>
                  <a:pt x="653" y="162"/>
                </a:lnTo>
                <a:lnTo>
                  <a:pt x="620" y="162"/>
                </a:lnTo>
                <a:lnTo>
                  <a:pt x="577" y="173"/>
                </a:lnTo>
                <a:lnTo>
                  <a:pt x="544" y="184"/>
                </a:lnTo>
                <a:lnTo>
                  <a:pt x="457" y="195"/>
                </a:lnTo>
                <a:lnTo>
                  <a:pt x="392" y="205"/>
                </a:lnTo>
                <a:lnTo>
                  <a:pt x="326" y="216"/>
                </a:lnTo>
                <a:lnTo>
                  <a:pt x="272" y="216"/>
                </a:lnTo>
                <a:lnTo>
                  <a:pt x="218" y="227"/>
                </a:lnTo>
                <a:lnTo>
                  <a:pt x="185" y="227"/>
                </a:lnTo>
                <a:lnTo>
                  <a:pt x="152" y="238"/>
                </a:lnTo>
                <a:lnTo>
                  <a:pt x="131" y="238"/>
                </a:lnTo>
                <a:lnTo>
                  <a:pt x="87" y="238"/>
                </a:lnTo>
                <a:lnTo>
                  <a:pt x="54" y="227"/>
                </a:lnTo>
                <a:lnTo>
                  <a:pt x="22" y="216"/>
                </a:lnTo>
                <a:lnTo>
                  <a:pt x="11" y="205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5" name="Freeform 75"/>
          <p:cNvSpPr/>
          <p:nvPr/>
        </p:nvSpPr>
        <p:spPr>
          <a:xfrm>
            <a:off x="4924525" y="3529330"/>
            <a:ext cx="1249362" cy="212725"/>
          </a:xfrm>
          <a:custGeom>
            <a:gdLst>
              <a:gd name="txL" fmla="*/ 0 w 1970"/>
              <a:gd name="txT" fmla="*/ 0 h 336"/>
              <a:gd name="txR" fmla="*/ 1970 w 1970"/>
              <a:gd name="txB" fmla="*/ 336 h 336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969" h="336">
                <a:moveTo>
                  <a:pt x="77" y="314"/>
                </a:moveTo>
                <a:lnTo>
                  <a:pt x="55" y="292"/>
                </a:lnTo>
                <a:lnTo>
                  <a:pt x="33" y="282"/>
                </a:lnTo>
                <a:lnTo>
                  <a:pt x="22" y="282"/>
                </a:lnTo>
                <a:lnTo>
                  <a:pt x="11" y="271"/>
                </a:lnTo>
                <a:lnTo>
                  <a:pt x="0" y="260"/>
                </a:lnTo>
                <a:lnTo>
                  <a:pt x="0" y="249"/>
                </a:lnTo>
                <a:lnTo>
                  <a:pt x="0" y="238"/>
                </a:lnTo>
                <a:lnTo>
                  <a:pt x="11" y="238"/>
                </a:lnTo>
                <a:lnTo>
                  <a:pt x="22" y="227"/>
                </a:lnTo>
                <a:lnTo>
                  <a:pt x="33" y="227"/>
                </a:lnTo>
                <a:lnTo>
                  <a:pt x="55" y="227"/>
                </a:lnTo>
                <a:lnTo>
                  <a:pt x="77" y="227"/>
                </a:lnTo>
                <a:lnTo>
                  <a:pt x="142" y="227"/>
                </a:lnTo>
                <a:lnTo>
                  <a:pt x="175" y="227"/>
                </a:lnTo>
                <a:lnTo>
                  <a:pt x="218" y="217"/>
                </a:lnTo>
                <a:lnTo>
                  <a:pt x="229" y="217"/>
                </a:lnTo>
                <a:lnTo>
                  <a:pt x="240" y="217"/>
                </a:lnTo>
                <a:lnTo>
                  <a:pt x="262" y="217"/>
                </a:lnTo>
                <a:lnTo>
                  <a:pt x="294" y="206"/>
                </a:lnTo>
                <a:lnTo>
                  <a:pt x="327" y="206"/>
                </a:lnTo>
                <a:lnTo>
                  <a:pt x="360" y="195"/>
                </a:lnTo>
                <a:lnTo>
                  <a:pt x="403" y="195"/>
                </a:lnTo>
                <a:lnTo>
                  <a:pt x="447" y="184"/>
                </a:lnTo>
                <a:lnTo>
                  <a:pt x="490" y="173"/>
                </a:lnTo>
                <a:lnTo>
                  <a:pt x="555" y="173"/>
                </a:lnTo>
                <a:lnTo>
                  <a:pt x="610" y="163"/>
                </a:lnTo>
                <a:lnTo>
                  <a:pt x="675" y="152"/>
                </a:lnTo>
                <a:lnTo>
                  <a:pt x="751" y="141"/>
                </a:lnTo>
                <a:lnTo>
                  <a:pt x="817" y="130"/>
                </a:lnTo>
                <a:lnTo>
                  <a:pt x="904" y="108"/>
                </a:lnTo>
                <a:lnTo>
                  <a:pt x="991" y="98"/>
                </a:lnTo>
                <a:lnTo>
                  <a:pt x="1067" y="87"/>
                </a:lnTo>
                <a:lnTo>
                  <a:pt x="1154" y="76"/>
                </a:lnTo>
                <a:lnTo>
                  <a:pt x="1230" y="65"/>
                </a:lnTo>
                <a:lnTo>
                  <a:pt x="1296" y="54"/>
                </a:lnTo>
                <a:lnTo>
                  <a:pt x="1361" y="44"/>
                </a:lnTo>
                <a:lnTo>
                  <a:pt x="1415" y="33"/>
                </a:lnTo>
                <a:lnTo>
                  <a:pt x="1470" y="33"/>
                </a:lnTo>
                <a:lnTo>
                  <a:pt x="1524" y="22"/>
                </a:lnTo>
                <a:lnTo>
                  <a:pt x="1568" y="22"/>
                </a:lnTo>
                <a:lnTo>
                  <a:pt x="1600" y="11"/>
                </a:lnTo>
                <a:lnTo>
                  <a:pt x="1633" y="11"/>
                </a:lnTo>
                <a:lnTo>
                  <a:pt x="1666" y="0"/>
                </a:lnTo>
                <a:lnTo>
                  <a:pt x="1687" y="0"/>
                </a:lnTo>
                <a:lnTo>
                  <a:pt x="1709" y="0"/>
                </a:lnTo>
                <a:lnTo>
                  <a:pt x="1720" y="0"/>
                </a:lnTo>
                <a:lnTo>
                  <a:pt x="1731" y="0"/>
                </a:lnTo>
                <a:lnTo>
                  <a:pt x="1753" y="0"/>
                </a:lnTo>
                <a:lnTo>
                  <a:pt x="1785" y="0"/>
                </a:lnTo>
                <a:lnTo>
                  <a:pt x="1818" y="11"/>
                </a:lnTo>
                <a:lnTo>
                  <a:pt x="1862" y="22"/>
                </a:lnTo>
                <a:lnTo>
                  <a:pt x="1894" y="33"/>
                </a:lnTo>
                <a:lnTo>
                  <a:pt x="1927" y="44"/>
                </a:lnTo>
                <a:lnTo>
                  <a:pt x="1938" y="54"/>
                </a:lnTo>
                <a:lnTo>
                  <a:pt x="1960" y="65"/>
                </a:lnTo>
                <a:lnTo>
                  <a:pt x="1960" y="76"/>
                </a:lnTo>
                <a:lnTo>
                  <a:pt x="1960" y="87"/>
                </a:lnTo>
                <a:lnTo>
                  <a:pt x="1970" y="98"/>
                </a:lnTo>
                <a:lnTo>
                  <a:pt x="1970" y="108"/>
                </a:lnTo>
                <a:lnTo>
                  <a:pt x="1960" y="119"/>
                </a:lnTo>
                <a:lnTo>
                  <a:pt x="1949" y="119"/>
                </a:lnTo>
                <a:lnTo>
                  <a:pt x="1927" y="130"/>
                </a:lnTo>
                <a:lnTo>
                  <a:pt x="1905" y="130"/>
                </a:lnTo>
                <a:lnTo>
                  <a:pt x="1862" y="141"/>
                </a:lnTo>
                <a:lnTo>
                  <a:pt x="1818" y="141"/>
                </a:lnTo>
                <a:lnTo>
                  <a:pt x="1764" y="141"/>
                </a:lnTo>
                <a:lnTo>
                  <a:pt x="1709" y="141"/>
                </a:lnTo>
                <a:lnTo>
                  <a:pt x="1644" y="141"/>
                </a:lnTo>
                <a:lnTo>
                  <a:pt x="1579" y="141"/>
                </a:lnTo>
                <a:lnTo>
                  <a:pt x="1524" y="141"/>
                </a:lnTo>
                <a:lnTo>
                  <a:pt x="1470" y="141"/>
                </a:lnTo>
                <a:lnTo>
                  <a:pt x="1426" y="141"/>
                </a:lnTo>
                <a:lnTo>
                  <a:pt x="1383" y="152"/>
                </a:lnTo>
                <a:lnTo>
                  <a:pt x="1339" y="152"/>
                </a:lnTo>
                <a:lnTo>
                  <a:pt x="1307" y="152"/>
                </a:lnTo>
                <a:lnTo>
                  <a:pt x="1285" y="152"/>
                </a:lnTo>
                <a:lnTo>
                  <a:pt x="1263" y="163"/>
                </a:lnTo>
                <a:lnTo>
                  <a:pt x="1241" y="163"/>
                </a:lnTo>
                <a:lnTo>
                  <a:pt x="1209" y="163"/>
                </a:lnTo>
                <a:lnTo>
                  <a:pt x="1176" y="173"/>
                </a:lnTo>
                <a:lnTo>
                  <a:pt x="1154" y="173"/>
                </a:lnTo>
                <a:lnTo>
                  <a:pt x="1111" y="184"/>
                </a:lnTo>
                <a:lnTo>
                  <a:pt x="1078" y="184"/>
                </a:lnTo>
                <a:lnTo>
                  <a:pt x="1045" y="195"/>
                </a:lnTo>
                <a:lnTo>
                  <a:pt x="1002" y="195"/>
                </a:lnTo>
                <a:lnTo>
                  <a:pt x="958" y="206"/>
                </a:lnTo>
                <a:lnTo>
                  <a:pt x="904" y="217"/>
                </a:lnTo>
                <a:lnTo>
                  <a:pt x="860" y="227"/>
                </a:lnTo>
                <a:lnTo>
                  <a:pt x="806" y="238"/>
                </a:lnTo>
                <a:lnTo>
                  <a:pt x="751" y="238"/>
                </a:lnTo>
                <a:lnTo>
                  <a:pt x="697" y="249"/>
                </a:lnTo>
                <a:lnTo>
                  <a:pt x="632" y="260"/>
                </a:lnTo>
                <a:lnTo>
                  <a:pt x="577" y="271"/>
                </a:lnTo>
                <a:lnTo>
                  <a:pt x="534" y="282"/>
                </a:lnTo>
                <a:lnTo>
                  <a:pt x="479" y="292"/>
                </a:lnTo>
                <a:lnTo>
                  <a:pt x="436" y="292"/>
                </a:lnTo>
                <a:lnTo>
                  <a:pt x="403" y="303"/>
                </a:lnTo>
                <a:lnTo>
                  <a:pt x="360" y="314"/>
                </a:lnTo>
                <a:lnTo>
                  <a:pt x="327" y="314"/>
                </a:lnTo>
                <a:lnTo>
                  <a:pt x="294" y="314"/>
                </a:lnTo>
                <a:lnTo>
                  <a:pt x="272" y="325"/>
                </a:lnTo>
                <a:lnTo>
                  <a:pt x="251" y="325"/>
                </a:lnTo>
                <a:lnTo>
                  <a:pt x="229" y="325"/>
                </a:lnTo>
                <a:lnTo>
                  <a:pt x="207" y="325"/>
                </a:lnTo>
                <a:lnTo>
                  <a:pt x="196" y="336"/>
                </a:lnTo>
                <a:lnTo>
                  <a:pt x="185" y="336"/>
                </a:lnTo>
                <a:lnTo>
                  <a:pt x="164" y="336"/>
                </a:lnTo>
                <a:lnTo>
                  <a:pt x="142" y="336"/>
                </a:lnTo>
                <a:lnTo>
                  <a:pt x="109" y="325"/>
                </a:lnTo>
                <a:lnTo>
                  <a:pt x="77" y="314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6" name="Freeform 76"/>
          <p:cNvSpPr/>
          <p:nvPr/>
        </p:nvSpPr>
        <p:spPr>
          <a:xfrm>
            <a:off x="5338862" y="3261043"/>
            <a:ext cx="311150" cy="865187"/>
          </a:xfrm>
          <a:custGeom>
            <a:gdLst>
              <a:gd name="txL" fmla="*/ 0 w 490"/>
              <a:gd name="txT" fmla="*/ 0 h 1363"/>
              <a:gd name="txR" fmla="*/ 490 w 490"/>
              <a:gd name="txB" fmla="*/ 1363 h 1363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490" h="1363">
                <a:moveTo>
                  <a:pt x="316" y="1060"/>
                </a:moveTo>
                <a:lnTo>
                  <a:pt x="316" y="1060"/>
                </a:lnTo>
                <a:lnTo>
                  <a:pt x="316" y="1050"/>
                </a:lnTo>
                <a:lnTo>
                  <a:pt x="327" y="1039"/>
                </a:lnTo>
                <a:lnTo>
                  <a:pt x="327" y="1028"/>
                </a:lnTo>
                <a:lnTo>
                  <a:pt x="338" y="996"/>
                </a:lnTo>
                <a:lnTo>
                  <a:pt x="349" y="952"/>
                </a:lnTo>
                <a:lnTo>
                  <a:pt x="349" y="931"/>
                </a:lnTo>
                <a:lnTo>
                  <a:pt x="349" y="909"/>
                </a:lnTo>
                <a:lnTo>
                  <a:pt x="349" y="877"/>
                </a:lnTo>
                <a:lnTo>
                  <a:pt x="349" y="844"/>
                </a:lnTo>
                <a:lnTo>
                  <a:pt x="360" y="812"/>
                </a:lnTo>
                <a:lnTo>
                  <a:pt x="360" y="779"/>
                </a:lnTo>
                <a:lnTo>
                  <a:pt x="360" y="736"/>
                </a:lnTo>
                <a:lnTo>
                  <a:pt x="360" y="693"/>
                </a:lnTo>
                <a:lnTo>
                  <a:pt x="349" y="671"/>
                </a:lnTo>
                <a:lnTo>
                  <a:pt x="349" y="649"/>
                </a:lnTo>
                <a:lnTo>
                  <a:pt x="349" y="628"/>
                </a:lnTo>
                <a:lnTo>
                  <a:pt x="349" y="595"/>
                </a:lnTo>
                <a:lnTo>
                  <a:pt x="338" y="563"/>
                </a:lnTo>
                <a:lnTo>
                  <a:pt x="338" y="520"/>
                </a:lnTo>
                <a:lnTo>
                  <a:pt x="338" y="487"/>
                </a:lnTo>
                <a:lnTo>
                  <a:pt x="327" y="444"/>
                </a:lnTo>
                <a:lnTo>
                  <a:pt x="327" y="401"/>
                </a:lnTo>
                <a:lnTo>
                  <a:pt x="316" y="347"/>
                </a:lnTo>
                <a:lnTo>
                  <a:pt x="316" y="303"/>
                </a:lnTo>
                <a:lnTo>
                  <a:pt x="305" y="249"/>
                </a:lnTo>
                <a:lnTo>
                  <a:pt x="305" y="195"/>
                </a:lnTo>
                <a:lnTo>
                  <a:pt x="294" y="130"/>
                </a:lnTo>
                <a:lnTo>
                  <a:pt x="283" y="76"/>
                </a:lnTo>
                <a:lnTo>
                  <a:pt x="283" y="11"/>
                </a:lnTo>
                <a:lnTo>
                  <a:pt x="403" y="0"/>
                </a:lnTo>
                <a:lnTo>
                  <a:pt x="403" y="76"/>
                </a:lnTo>
                <a:lnTo>
                  <a:pt x="414" y="163"/>
                </a:lnTo>
                <a:lnTo>
                  <a:pt x="425" y="238"/>
                </a:lnTo>
                <a:lnTo>
                  <a:pt x="436" y="303"/>
                </a:lnTo>
                <a:lnTo>
                  <a:pt x="447" y="379"/>
                </a:lnTo>
                <a:lnTo>
                  <a:pt x="447" y="444"/>
                </a:lnTo>
                <a:lnTo>
                  <a:pt x="458" y="509"/>
                </a:lnTo>
                <a:lnTo>
                  <a:pt x="458" y="563"/>
                </a:lnTo>
                <a:lnTo>
                  <a:pt x="468" y="617"/>
                </a:lnTo>
                <a:lnTo>
                  <a:pt x="468" y="671"/>
                </a:lnTo>
                <a:lnTo>
                  <a:pt x="479" y="725"/>
                </a:lnTo>
                <a:lnTo>
                  <a:pt x="479" y="768"/>
                </a:lnTo>
                <a:lnTo>
                  <a:pt x="479" y="823"/>
                </a:lnTo>
                <a:lnTo>
                  <a:pt x="479" y="855"/>
                </a:lnTo>
                <a:lnTo>
                  <a:pt x="490" y="898"/>
                </a:lnTo>
                <a:lnTo>
                  <a:pt x="490" y="931"/>
                </a:lnTo>
                <a:lnTo>
                  <a:pt x="479" y="996"/>
                </a:lnTo>
                <a:lnTo>
                  <a:pt x="479" y="1060"/>
                </a:lnTo>
                <a:lnTo>
                  <a:pt x="468" y="1115"/>
                </a:lnTo>
                <a:lnTo>
                  <a:pt x="458" y="1158"/>
                </a:lnTo>
                <a:lnTo>
                  <a:pt x="447" y="1201"/>
                </a:lnTo>
                <a:lnTo>
                  <a:pt x="436" y="1234"/>
                </a:lnTo>
                <a:lnTo>
                  <a:pt x="425" y="1266"/>
                </a:lnTo>
                <a:lnTo>
                  <a:pt x="414" y="1288"/>
                </a:lnTo>
                <a:lnTo>
                  <a:pt x="392" y="1309"/>
                </a:lnTo>
                <a:lnTo>
                  <a:pt x="381" y="1320"/>
                </a:lnTo>
                <a:lnTo>
                  <a:pt x="371" y="1331"/>
                </a:lnTo>
                <a:lnTo>
                  <a:pt x="349" y="1342"/>
                </a:lnTo>
                <a:lnTo>
                  <a:pt x="349" y="1353"/>
                </a:lnTo>
                <a:lnTo>
                  <a:pt x="338" y="1363"/>
                </a:lnTo>
                <a:lnTo>
                  <a:pt x="327" y="1363"/>
                </a:lnTo>
                <a:lnTo>
                  <a:pt x="305" y="1363"/>
                </a:lnTo>
                <a:lnTo>
                  <a:pt x="294" y="1353"/>
                </a:lnTo>
                <a:lnTo>
                  <a:pt x="283" y="1331"/>
                </a:lnTo>
                <a:lnTo>
                  <a:pt x="273" y="1298"/>
                </a:lnTo>
                <a:lnTo>
                  <a:pt x="262" y="1277"/>
                </a:lnTo>
                <a:lnTo>
                  <a:pt x="251" y="1266"/>
                </a:lnTo>
                <a:lnTo>
                  <a:pt x="229" y="1244"/>
                </a:lnTo>
                <a:lnTo>
                  <a:pt x="207" y="1234"/>
                </a:lnTo>
                <a:lnTo>
                  <a:pt x="196" y="1212"/>
                </a:lnTo>
                <a:lnTo>
                  <a:pt x="164" y="1201"/>
                </a:lnTo>
                <a:lnTo>
                  <a:pt x="120" y="1169"/>
                </a:lnTo>
                <a:lnTo>
                  <a:pt x="88" y="1147"/>
                </a:lnTo>
                <a:lnTo>
                  <a:pt x="66" y="1125"/>
                </a:lnTo>
                <a:lnTo>
                  <a:pt x="44" y="1115"/>
                </a:lnTo>
                <a:lnTo>
                  <a:pt x="33" y="1093"/>
                </a:lnTo>
                <a:lnTo>
                  <a:pt x="11" y="1082"/>
                </a:lnTo>
                <a:lnTo>
                  <a:pt x="0" y="1071"/>
                </a:lnTo>
                <a:lnTo>
                  <a:pt x="11" y="1060"/>
                </a:lnTo>
                <a:lnTo>
                  <a:pt x="22" y="1060"/>
                </a:lnTo>
                <a:lnTo>
                  <a:pt x="44" y="1060"/>
                </a:lnTo>
                <a:lnTo>
                  <a:pt x="66" y="1060"/>
                </a:lnTo>
                <a:lnTo>
                  <a:pt x="88" y="1060"/>
                </a:lnTo>
                <a:lnTo>
                  <a:pt x="109" y="1060"/>
                </a:lnTo>
                <a:lnTo>
                  <a:pt x="153" y="1060"/>
                </a:lnTo>
                <a:lnTo>
                  <a:pt x="185" y="1071"/>
                </a:lnTo>
                <a:lnTo>
                  <a:pt x="218" y="1071"/>
                </a:lnTo>
                <a:lnTo>
                  <a:pt x="240" y="1071"/>
                </a:lnTo>
                <a:lnTo>
                  <a:pt x="262" y="1071"/>
                </a:lnTo>
                <a:lnTo>
                  <a:pt x="283" y="1071"/>
                </a:lnTo>
                <a:lnTo>
                  <a:pt x="294" y="1071"/>
                </a:lnTo>
                <a:lnTo>
                  <a:pt x="305" y="1071"/>
                </a:lnTo>
                <a:lnTo>
                  <a:pt x="316" y="1060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7" name="Freeform 77"/>
          <p:cNvSpPr/>
          <p:nvPr/>
        </p:nvSpPr>
        <p:spPr>
          <a:xfrm>
            <a:off x="5365850" y="2381568"/>
            <a:ext cx="193675" cy="179387"/>
          </a:xfrm>
          <a:custGeom>
            <a:gdLst>
              <a:gd name="txL" fmla="*/ 0 w 305"/>
              <a:gd name="txT" fmla="*/ 0 h 281"/>
              <a:gd name="txR" fmla="*/ 305 w 305"/>
              <a:gd name="txB" fmla="*/ 281 h 281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0"/>
              </a:cxn>
              <a:cxn ang="0">
                <a:pos x="0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305" h="281">
                <a:moveTo>
                  <a:pt x="305" y="151"/>
                </a:moveTo>
                <a:lnTo>
                  <a:pt x="305" y="173"/>
                </a:lnTo>
                <a:lnTo>
                  <a:pt x="305" y="195"/>
                </a:lnTo>
                <a:lnTo>
                  <a:pt x="294" y="216"/>
                </a:lnTo>
                <a:lnTo>
                  <a:pt x="294" y="238"/>
                </a:lnTo>
                <a:lnTo>
                  <a:pt x="272" y="259"/>
                </a:lnTo>
                <a:lnTo>
                  <a:pt x="261" y="281"/>
                </a:lnTo>
                <a:lnTo>
                  <a:pt x="250" y="281"/>
                </a:lnTo>
                <a:lnTo>
                  <a:pt x="239" y="281"/>
                </a:lnTo>
                <a:lnTo>
                  <a:pt x="229" y="281"/>
                </a:lnTo>
                <a:lnTo>
                  <a:pt x="218" y="270"/>
                </a:lnTo>
                <a:lnTo>
                  <a:pt x="207" y="259"/>
                </a:lnTo>
                <a:lnTo>
                  <a:pt x="196" y="249"/>
                </a:lnTo>
                <a:lnTo>
                  <a:pt x="174" y="227"/>
                </a:lnTo>
                <a:lnTo>
                  <a:pt x="152" y="205"/>
                </a:lnTo>
                <a:lnTo>
                  <a:pt x="131" y="184"/>
                </a:lnTo>
                <a:lnTo>
                  <a:pt x="109" y="151"/>
                </a:lnTo>
                <a:lnTo>
                  <a:pt x="76" y="119"/>
                </a:lnTo>
                <a:lnTo>
                  <a:pt x="54" y="97"/>
                </a:lnTo>
                <a:lnTo>
                  <a:pt x="33" y="76"/>
                </a:lnTo>
                <a:lnTo>
                  <a:pt x="22" y="54"/>
                </a:lnTo>
                <a:lnTo>
                  <a:pt x="11" y="32"/>
                </a:lnTo>
                <a:lnTo>
                  <a:pt x="0" y="21"/>
                </a:lnTo>
                <a:lnTo>
                  <a:pt x="0" y="0"/>
                </a:lnTo>
                <a:lnTo>
                  <a:pt x="44" y="0"/>
                </a:lnTo>
                <a:lnTo>
                  <a:pt x="76" y="0"/>
                </a:lnTo>
                <a:lnTo>
                  <a:pt x="109" y="0"/>
                </a:lnTo>
                <a:lnTo>
                  <a:pt x="141" y="11"/>
                </a:lnTo>
                <a:lnTo>
                  <a:pt x="174" y="21"/>
                </a:lnTo>
                <a:lnTo>
                  <a:pt x="196" y="32"/>
                </a:lnTo>
                <a:lnTo>
                  <a:pt x="218" y="43"/>
                </a:lnTo>
                <a:lnTo>
                  <a:pt x="239" y="54"/>
                </a:lnTo>
                <a:lnTo>
                  <a:pt x="261" y="76"/>
                </a:lnTo>
                <a:lnTo>
                  <a:pt x="283" y="97"/>
                </a:lnTo>
                <a:lnTo>
                  <a:pt x="294" y="130"/>
                </a:lnTo>
                <a:lnTo>
                  <a:pt x="305" y="151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9" name="Freeform 79"/>
          <p:cNvSpPr/>
          <p:nvPr/>
        </p:nvSpPr>
        <p:spPr>
          <a:xfrm>
            <a:off x="5567462" y="2718118"/>
            <a:ext cx="482600" cy="123825"/>
          </a:xfrm>
          <a:custGeom>
            <a:gdLst>
              <a:gd name="txL" fmla="*/ 0 w 762"/>
              <a:gd name="txT" fmla="*/ 0 h 195"/>
              <a:gd name="txR" fmla="*/ 762 w 762"/>
              <a:gd name="txB" fmla="*/ 195 h 195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762" h="195">
                <a:moveTo>
                  <a:pt x="54" y="195"/>
                </a:moveTo>
                <a:lnTo>
                  <a:pt x="43" y="195"/>
                </a:lnTo>
                <a:lnTo>
                  <a:pt x="32" y="184"/>
                </a:lnTo>
                <a:lnTo>
                  <a:pt x="21" y="184"/>
                </a:lnTo>
                <a:lnTo>
                  <a:pt x="11" y="162"/>
                </a:lnTo>
                <a:lnTo>
                  <a:pt x="0" y="151"/>
                </a:lnTo>
                <a:lnTo>
                  <a:pt x="0" y="140"/>
                </a:lnTo>
                <a:lnTo>
                  <a:pt x="11" y="130"/>
                </a:lnTo>
                <a:lnTo>
                  <a:pt x="21" y="130"/>
                </a:lnTo>
                <a:lnTo>
                  <a:pt x="43" y="119"/>
                </a:lnTo>
                <a:lnTo>
                  <a:pt x="65" y="119"/>
                </a:lnTo>
                <a:lnTo>
                  <a:pt x="87" y="119"/>
                </a:lnTo>
                <a:lnTo>
                  <a:pt x="108" y="108"/>
                </a:lnTo>
                <a:lnTo>
                  <a:pt x="141" y="97"/>
                </a:lnTo>
                <a:lnTo>
                  <a:pt x="185" y="97"/>
                </a:lnTo>
                <a:lnTo>
                  <a:pt x="228" y="86"/>
                </a:lnTo>
                <a:lnTo>
                  <a:pt x="272" y="76"/>
                </a:lnTo>
                <a:lnTo>
                  <a:pt x="326" y="65"/>
                </a:lnTo>
                <a:lnTo>
                  <a:pt x="391" y="54"/>
                </a:lnTo>
                <a:lnTo>
                  <a:pt x="446" y="43"/>
                </a:lnTo>
                <a:lnTo>
                  <a:pt x="489" y="32"/>
                </a:lnTo>
                <a:lnTo>
                  <a:pt x="533" y="21"/>
                </a:lnTo>
                <a:lnTo>
                  <a:pt x="577" y="11"/>
                </a:lnTo>
                <a:lnTo>
                  <a:pt x="609" y="11"/>
                </a:lnTo>
                <a:lnTo>
                  <a:pt x="631" y="0"/>
                </a:lnTo>
                <a:lnTo>
                  <a:pt x="653" y="0"/>
                </a:lnTo>
                <a:lnTo>
                  <a:pt x="674" y="0"/>
                </a:lnTo>
                <a:lnTo>
                  <a:pt x="696" y="0"/>
                </a:lnTo>
                <a:lnTo>
                  <a:pt x="718" y="11"/>
                </a:lnTo>
                <a:lnTo>
                  <a:pt x="740" y="21"/>
                </a:lnTo>
                <a:lnTo>
                  <a:pt x="762" y="43"/>
                </a:lnTo>
                <a:lnTo>
                  <a:pt x="762" y="54"/>
                </a:lnTo>
                <a:lnTo>
                  <a:pt x="751" y="65"/>
                </a:lnTo>
                <a:lnTo>
                  <a:pt x="740" y="76"/>
                </a:lnTo>
                <a:lnTo>
                  <a:pt x="729" y="76"/>
                </a:lnTo>
                <a:lnTo>
                  <a:pt x="707" y="86"/>
                </a:lnTo>
                <a:lnTo>
                  <a:pt x="696" y="86"/>
                </a:lnTo>
                <a:lnTo>
                  <a:pt x="674" y="97"/>
                </a:lnTo>
                <a:lnTo>
                  <a:pt x="653" y="108"/>
                </a:lnTo>
                <a:lnTo>
                  <a:pt x="620" y="108"/>
                </a:lnTo>
                <a:lnTo>
                  <a:pt x="587" y="119"/>
                </a:lnTo>
                <a:lnTo>
                  <a:pt x="555" y="119"/>
                </a:lnTo>
                <a:lnTo>
                  <a:pt x="522" y="130"/>
                </a:lnTo>
                <a:lnTo>
                  <a:pt x="479" y="140"/>
                </a:lnTo>
                <a:lnTo>
                  <a:pt x="446" y="140"/>
                </a:lnTo>
                <a:lnTo>
                  <a:pt x="402" y="151"/>
                </a:lnTo>
                <a:lnTo>
                  <a:pt x="359" y="151"/>
                </a:lnTo>
                <a:lnTo>
                  <a:pt x="315" y="162"/>
                </a:lnTo>
                <a:lnTo>
                  <a:pt x="283" y="162"/>
                </a:lnTo>
                <a:lnTo>
                  <a:pt x="250" y="173"/>
                </a:lnTo>
                <a:lnTo>
                  <a:pt x="217" y="173"/>
                </a:lnTo>
                <a:lnTo>
                  <a:pt x="185" y="184"/>
                </a:lnTo>
                <a:lnTo>
                  <a:pt x="163" y="184"/>
                </a:lnTo>
                <a:lnTo>
                  <a:pt x="141" y="184"/>
                </a:lnTo>
                <a:lnTo>
                  <a:pt x="119" y="184"/>
                </a:lnTo>
                <a:lnTo>
                  <a:pt x="98" y="195"/>
                </a:lnTo>
                <a:lnTo>
                  <a:pt x="87" y="195"/>
                </a:lnTo>
                <a:lnTo>
                  <a:pt x="76" y="195"/>
                </a:lnTo>
                <a:lnTo>
                  <a:pt x="65" y="195"/>
                </a:lnTo>
                <a:lnTo>
                  <a:pt x="54" y="195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67" name="Freeform 67"/>
          <p:cNvSpPr/>
          <p:nvPr/>
        </p:nvSpPr>
        <p:spPr>
          <a:xfrm>
            <a:off x="4592737" y="2602230"/>
            <a:ext cx="476250" cy="1304925"/>
          </a:xfrm>
          <a:custGeom>
            <a:gdLst>
              <a:gd name="txL" fmla="*/ 0 w 751"/>
              <a:gd name="txT" fmla="*/ 0 h 2055"/>
              <a:gd name="txR" fmla="*/ 751 w 751"/>
              <a:gd name="txB" fmla="*/ 2055 h 2055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751" h="2055">
                <a:moveTo>
                  <a:pt x="751" y="32"/>
                </a:moveTo>
                <a:lnTo>
                  <a:pt x="751" y="130"/>
                </a:lnTo>
                <a:lnTo>
                  <a:pt x="740" y="227"/>
                </a:lnTo>
                <a:lnTo>
                  <a:pt x="740" y="335"/>
                </a:lnTo>
                <a:lnTo>
                  <a:pt x="740" y="433"/>
                </a:lnTo>
                <a:lnTo>
                  <a:pt x="718" y="562"/>
                </a:lnTo>
                <a:lnTo>
                  <a:pt x="707" y="681"/>
                </a:lnTo>
                <a:lnTo>
                  <a:pt x="675" y="822"/>
                </a:lnTo>
                <a:lnTo>
                  <a:pt x="653" y="974"/>
                </a:lnTo>
                <a:lnTo>
                  <a:pt x="631" y="1049"/>
                </a:lnTo>
                <a:lnTo>
                  <a:pt x="599" y="1125"/>
                </a:lnTo>
                <a:lnTo>
                  <a:pt x="555" y="1276"/>
                </a:lnTo>
                <a:lnTo>
                  <a:pt x="490" y="1417"/>
                </a:lnTo>
                <a:lnTo>
                  <a:pt x="424" y="1558"/>
                </a:lnTo>
                <a:lnTo>
                  <a:pt x="381" y="1623"/>
                </a:lnTo>
                <a:lnTo>
                  <a:pt x="337" y="1687"/>
                </a:lnTo>
                <a:lnTo>
                  <a:pt x="305" y="1752"/>
                </a:lnTo>
                <a:lnTo>
                  <a:pt x="261" y="1796"/>
                </a:lnTo>
                <a:lnTo>
                  <a:pt x="228" y="1850"/>
                </a:lnTo>
                <a:lnTo>
                  <a:pt x="196" y="1893"/>
                </a:lnTo>
                <a:lnTo>
                  <a:pt x="163" y="1925"/>
                </a:lnTo>
                <a:lnTo>
                  <a:pt x="141" y="1958"/>
                </a:lnTo>
                <a:lnTo>
                  <a:pt x="109" y="1990"/>
                </a:lnTo>
                <a:lnTo>
                  <a:pt x="76" y="2012"/>
                </a:lnTo>
                <a:lnTo>
                  <a:pt x="54" y="2034"/>
                </a:lnTo>
                <a:lnTo>
                  <a:pt x="43" y="2044"/>
                </a:lnTo>
                <a:lnTo>
                  <a:pt x="22" y="2055"/>
                </a:lnTo>
                <a:lnTo>
                  <a:pt x="11" y="2055"/>
                </a:lnTo>
                <a:lnTo>
                  <a:pt x="0" y="2044"/>
                </a:lnTo>
                <a:lnTo>
                  <a:pt x="11" y="2034"/>
                </a:lnTo>
                <a:lnTo>
                  <a:pt x="22" y="2001"/>
                </a:lnTo>
                <a:lnTo>
                  <a:pt x="33" y="1979"/>
                </a:lnTo>
                <a:lnTo>
                  <a:pt x="54" y="1936"/>
                </a:lnTo>
                <a:lnTo>
                  <a:pt x="87" y="1904"/>
                </a:lnTo>
                <a:lnTo>
                  <a:pt x="109" y="1850"/>
                </a:lnTo>
                <a:lnTo>
                  <a:pt x="152" y="1806"/>
                </a:lnTo>
                <a:lnTo>
                  <a:pt x="185" y="1742"/>
                </a:lnTo>
                <a:lnTo>
                  <a:pt x="218" y="1687"/>
                </a:lnTo>
                <a:lnTo>
                  <a:pt x="250" y="1623"/>
                </a:lnTo>
                <a:lnTo>
                  <a:pt x="283" y="1558"/>
                </a:lnTo>
                <a:lnTo>
                  <a:pt x="316" y="1493"/>
                </a:lnTo>
                <a:lnTo>
                  <a:pt x="337" y="1417"/>
                </a:lnTo>
                <a:lnTo>
                  <a:pt x="370" y="1352"/>
                </a:lnTo>
                <a:lnTo>
                  <a:pt x="403" y="1266"/>
                </a:lnTo>
                <a:lnTo>
                  <a:pt x="424" y="1190"/>
                </a:lnTo>
                <a:lnTo>
                  <a:pt x="446" y="1114"/>
                </a:lnTo>
                <a:lnTo>
                  <a:pt x="468" y="1038"/>
                </a:lnTo>
                <a:lnTo>
                  <a:pt x="490" y="963"/>
                </a:lnTo>
                <a:lnTo>
                  <a:pt x="522" y="800"/>
                </a:lnTo>
                <a:lnTo>
                  <a:pt x="555" y="649"/>
                </a:lnTo>
                <a:lnTo>
                  <a:pt x="566" y="573"/>
                </a:lnTo>
                <a:lnTo>
                  <a:pt x="566" y="498"/>
                </a:lnTo>
                <a:lnTo>
                  <a:pt x="577" y="443"/>
                </a:lnTo>
                <a:lnTo>
                  <a:pt x="588" y="379"/>
                </a:lnTo>
                <a:lnTo>
                  <a:pt x="588" y="335"/>
                </a:lnTo>
                <a:lnTo>
                  <a:pt x="588" y="292"/>
                </a:lnTo>
                <a:lnTo>
                  <a:pt x="599" y="260"/>
                </a:lnTo>
                <a:lnTo>
                  <a:pt x="599" y="227"/>
                </a:lnTo>
                <a:lnTo>
                  <a:pt x="588" y="173"/>
                </a:lnTo>
                <a:lnTo>
                  <a:pt x="588" y="141"/>
                </a:lnTo>
                <a:lnTo>
                  <a:pt x="577" y="97"/>
                </a:lnTo>
                <a:lnTo>
                  <a:pt x="577" y="76"/>
                </a:lnTo>
                <a:lnTo>
                  <a:pt x="566" y="43"/>
                </a:lnTo>
                <a:lnTo>
                  <a:pt x="566" y="32"/>
                </a:lnTo>
                <a:lnTo>
                  <a:pt x="566" y="11"/>
                </a:lnTo>
                <a:lnTo>
                  <a:pt x="577" y="0"/>
                </a:lnTo>
                <a:lnTo>
                  <a:pt x="588" y="0"/>
                </a:lnTo>
                <a:lnTo>
                  <a:pt x="599" y="0"/>
                </a:lnTo>
                <a:lnTo>
                  <a:pt x="620" y="0"/>
                </a:lnTo>
                <a:lnTo>
                  <a:pt x="642" y="11"/>
                </a:lnTo>
                <a:lnTo>
                  <a:pt x="675" y="11"/>
                </a:lnTo>
                <a:lnTo>
                  <a:pt x="707" y="22"/>
                </a:lnTo>
                <a:lnTo>
                  <a:pt x="751" y="32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69" name="Freeform 69"/>
          <p:cNvSpPr/>
          <p:nvPr/>
        </p:nvSpPr>
        <p:spPr>
          <a:xfrm>
            <a:off x="5235675" y="2670493"/>
            <a:ext cx="123825" cy="563562"/>
          </a:xfrm>
          <a:custGeom>
            <a:gdLst>
              <a:gd name="txL" fmla="*/ 0 w 196"/>
              <a:gd name="txT" fmla="*/ 0 h 887"/>
              <a:gd name="txR" fmla="*/ 196 w 196"/>
              <a:gd name="txB" fmla="*/ 887 h 887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96" h="885">
                <a:moveTo>
                  <a:pt x="153" y="530"/>
                </a:moveTo>
                <a:lnTo>
                  <a:pt x="153" y="563"/>
                </a:lnTo>
                <a:lnTo>
                  <a:pt x="153" y="606"/>
                </a:lnTo>
                <a:lnTo>
                  <a:pt x="142" y="638"/>
                </a:lnTo>
                <a:lnTo>
                  <a:pt x="142" y="671"/>
                </a:lnTo>
                <a:lnTo>
                  <a:pt x="142" y="725"/>
                </a:lnTo>
                <a:lnTo>
                  <a:pt x="142" y="768"/>
                </a:lnTo>
                <a:lnTo>
                  <a:pt x="142" y="811"/>
                </a:lnTo>
                <a:lnTo>
                  <a:pt x="131" y="844"/>
                </a:lnTo>
                <a:lnTo>
                  <a:pt x="131" y="866"/>
                </a:lnTo>
                <a:lnTo>
                  <a:pt x="131" y="876"/>
                </a:lnTo>
                <a:lnTo>
                  <a:pt x="120" y="876"/>
                </a:lnTo>
                <a:lnTo>
                  <a:pt x="109" y="887"/>
                </a:lnTo>
                <a:lnTo>
                  <a:pt x="98" y="887"/>
                </a:lnTo>
                <a:lnTo>
                  <a:pt x="87" y="876"/>
                </a:lnTo>
                <a:lnTo>
                  <a:pt x="76" y="866"/>
                </a:lnTo>
                <a:lnTo>
                  <a:pt x="76" y="855"/>
                </a:lnTo>
                <a:lnTo>
                  <a:pt x="65" y="833"/>
                </a:lnTo>
                <a:lnTo>
                  <a:pt x="65" y="822"/>
                </a:lnTo>
                <a:lnTo>
                  <a:pt x="65" y="790"/>
                </a:lnTo>
                <a:lnTo>
                  <a:pt x="55" y="768"/>
                </a:lnTo>
                <a:lnTo>
                  <a:pt x="55" y="736"/>
                </a:lnTo>
                <a:lnTo>
                  <a:pt x="55" y="703"/>
                </a:lnTo>
                <a:lnTo>
                  <a:pt x="55" y="660"/>
                </a:lnTo>
                <a:lnTo>
                  <a:pt x="65" y="617"/>
                </a:lnTo>
                <a:lnTo>
                  <a:pt x="65" y="573"/>
                </a:lnTo>
                <a:lnTo>
                  <a:pt x="65" y="530"/>
                </a:lnTo>
                <a:lnTo>
                  <a:pt x="65" y="487"/>
                </a:lnTo>
                <a:lnTo>
                  <a:pt x="65" y="454"/>
                </a:lnTo>
                <a:lnTo>
                  <a:pt x="76" y="422"/>
                </a:lnTo>
                <a:lnTo>
                  <a:pt x="76" y="390"/>
                </a:lnTo>
                <a:lnTo>
                  <a:pt x="76" y="368"/>
                </a:lnTo>
                <a:lnTo>
                  <a:pt x="76" y="335"/>
                </a:lnTo>
                <a:lnTo>
                  <a:pt x="76" y="292"/>
                </a:lnTo>
                <a:lnTo>
                  <a:pt x="65" y="249"/>
                </a:lnTo>
                <a:lnTo>
                  <a:pt x="65" y="206"/>
                </a:lnTo>
                <a:lnTo>
                  <a:pt x="65" y="152"/>
                </a:lnTo>
                <a:lnTo>
                  <a:pt x="55" y="108"/>
                </a:lnTo>
                <a:lnTo>
                  <a:pt x="44" y="87"/>
                </a:lnTo>
                <a:lnTo>
                  <a:pt x="33" y="65"/>
                </a:lnTo>
                <a:lnTo>
                  <a:pt x="22" y="54"/>
                </a:lnTo>
                <a:lnTo>
                  <a:pt x="0" y="43"/>
                </a:lnTo>
                <a:lnTo>
                  <a:pt x="0" y="33"/>
                </a:lnTo>
                <a:lnTo>
                  <a:pt x="0" y="22"/>
                </a:lnTo>
                <a:lnTo>
                  <a:pt x="11" y="11"/>
                </a:lnTo>
                <a:lnTo>
                  <a:pt x="22" y="0"/>
                </a:lnTo>
                <a:lnTo>
                  <a:pt x="44" y="0"/>
                </a:lnTo>
                <a:lnTo>
                  <a:pt x="65" y="0"/>
                </a:lnTo>
                <a:lnTo>
                  <a:pt x="109" y="11"/>
                </a:lnTo>
                <a:lnTo>
                  <a:pt x="120" y="11"/>
                </a:lnTo>
                <a:lnTo>
                  <a:pt x="142" y="22"/>
                </a:lnTo>
                <a:lnTo>
                  <a:pt x="153" y="33"/>
                </a:lnTo>
                <a:lnTo>
                  <a:pt x="163" y="43"/>
                </a:lnTo>
                <a:lnTo>
                  <a:pt x="185" y="54"/>
                </a:lnTo>
                <a:lnTo>
                  <a:pt x="196" y="65"/>
                </a:lnTo>
                <a:lnTo>
                  <a:pt x="185" y="76"/>
                </a:lnTo>
                <a:lnTo>
                  <a:pt x="185" y="97"/>
                </a:lnTo>
                <a:lnTo>
                  <a:pt x="174" y="152"/>
                </a:lnTo>
                <a:lnTo>
                  <a:pt x="163" y="162"/>
                </a:lnTo>
                <a:lnTo>
                  <a:pt x="163" y="173"/>
                </a:lnTo>
                <a:lnTo>
                  <a:pt x="163" y="195"/>
                </a:lnTo>
                <a:lnTo>
                  <a:pt x="163" y="227"/>
                </a:lnTo>
                <a:lnTo>
                  <a:pt x="153" y="271"/>
                </a:lnTo>
                <a:lnTo>
                  <a:pt x="153" y="325"/>
                </a:lnTo>
                <a:lnTo>
                  <a:pt x="153" y="390"/>
                </a:lnTo>
                <a:lnTo>
                  <a:pt x="153" y="454"/>
                </a:lnTo>
                <a:lnTo>
                  <a:pt x="153" y="530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0" name="Freeform 70"/>
          <p:cNvSpPr/>
          <p:nvPr/>
        </p:nvSpPr>
        <p:spPr>
          <a:xfrm>
            <a:off x="5027712" y="2883218"/>
            <a:ext cx="284163" cy="309562"/>
          </a:xfrm>
          <a:custGeom>
            <a:gdLst>
              <a:gd name="txL" fmla="*/ 0 w 446"/>
              <a:gd name="txT" fmla="*/ 0 h 487"/>
              <a:gd name="txR" fmla="*/ 446 w 446"/>
              <a:gd name="txB" fmla="*/ 487 h 487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446" h="487">
                <a:moveTo>
                  <a:pt x="163" y="401"/>
                </a:moveTo>
                <a:lnTo>
                  <a:pt x="119" y="433"/>
                </a:lnTo>
                <a:lnTo>
                  <a:pt x="98" y="444"/>
                </a:lnTo>
                <a:lnTo>
                  <a:pt x="65" y="466"/>
                </a:lnTo>
                <a:lnTo>
                  <a:pt x="54" y="476"/>
                </a:lnTo>
                <a:lnTo>
                  <a:pt x="32" y="476"/>
                </a:lnTo>
                <a:lnTo>
                  <a:pt x="21" y="487"/>
                </a:lnTo>
                <a:lnTo>
                  <a:pt x="11" y="487"/>
                </a:lnTo>
                <a:lnTo>
                  <a:pt x="0" y="476"/>
                </a:lnTo>
                <a:lnTo>
                  <a:pt x="11" y="466"/>
                </a:lnTo>
                <a:lnTo>
                  <a:pt x="11" y="455"/>
                </a:lnTo>
                <a:lnTo>
                  <a:pt x="21" y="444"/>
                </a:lnTo>
                <a:lnTo>
                  <a:pt x="32" y="433"/>
                </a:lnTo>
                <a:lnTo>
                  <a:pt x="54" y="412"/>
                </a:lnTo>
                <a:lnTo>
                  <a:pt x="76" y="390"/>
                </a:lnTo>
                <a:lnTo>
                  <a:pt x="108" y="357"/>
                </a:lnTo>
                <a:lnTo>
                  <a:pt x="130" y="325"/>
                </a:lnTo>
                <a:lnTo>
                  <a:pt x="163" y="293"/>
                </a:lnTo>
                <a:lnTo>
                  <a:pt x="196" y="260"/>
                </a:lnTo>
                <a:lnTo>
                  <a:pt x="228" y="217"/>
                </a:lnTo>
                <a:lnTo>
                  <a:pt x="261" y="174"/>
                </a:lnTo>
                <a:lnTo>
                  <a:pt x="294" y="119"/>
                </a:lnTo>
                <a:lnTo>
                  <a:pt x="326" y="65"/>
                </a:lnTo>
                <a:lnTo>
                  <a:pt x="370" y="0"/>
                </a:lnTo>
                <a:lnTo>
                  <a:pt x="446" y="65"/>
                </a:lnTo>
                <a:lnTo>
                  <a:pt x="402" y="119"/>
                </a:lnTo>
                <a:lnTo>
                  <a:pt x="370" y="174"/>
                </a:lnTo>
                <a:lnTo>
                  <a:pt x="337" y="217"/>
                </a:lnTo>
                <a:lnTo>
                  <a:pt x="304" y="260"/>
                </a:lnTo>
                <a:lnTo>
                  <a:pt x="261" y="303"/>
                </a:lnTo>
                <a:lnTo>
                  <a:pt x="228" y="336"/>
                </a:lnTo>
                <a:lnTo>
                  <a:pt x="196" y="379"/>
                </a:lnTo>
                <a:lnTo>
                  <a:pt x="163" y="401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1" name="Freeform 71"/>
          <p:cNvSpPr/>
          <p:nvPr/>
        </p:nvSpPr>
        <p:spPr>
          <a:xfrm>
            <a:off x="5311875" y="2945130"/>
            <a:ext cx="158750" cy="109538"/>
          </a:xfrm>
          <a:custGeom>
            <a:gdLst>
              <a:gd name="txL" fmla="*/ 0 w 250"/>
              <a:gd name="txT" fmla="*/ 0 h 173"/>
              <a:gd name="txR" fmla="*/ 250 w 250"/>
              <a:gd name="txB" fmla="*/ 173 h 173"/>
            </a:gdLst>
            <a:cxnLst>
              <a:cxn ang="0">
                <a:pos x="0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0"/>
              </a:cxn>
              <a:cxn ang="0">
                <a:pos x="0" y="0"/>
              </a:cxn>
            </a:cxnLst>
            <a:rect l="txL" t="txT" r="txR" b="txB"/>
            <a:pathLst>
              <a:path w="250" h="173">
                <a:moveTo>
                  <a:pt x="0" y="0"/>
                </a:moveTo>
                <a:lnTo>
                  <a:pt x="33" y="0"/>
                </a:lnTo>
                <a:lnTo>
                  <a:pt x="65" y="0"/>
                </a:lnTo>
                <a:lnTo>
                  <a:pt x="98" y="0"/>
                </a:lnTo>
                <a:lnTo>
                  <a:pt x="120" y="11"/>
                </a:lnTo>
                <a:lnTo>
                  <a:pt x="141" y="11"/>
                </a:lnTo>
                <a:lnTo>
                  <a:pt x="163" y="21"/>
                </a:lnTo>
                <a:lnTo>
                  <a:pt x="185" y="32"/>
                </a:lnTo>
                <a:lnTo>
                  <a:pt x="207" y="43"/>
                </a:lnTo>
                <a:lnTo>
                  <a:pt x="228" y="65"/>
                </a:lnTo>
                <a:lnTo>
                  <a:pt x="239" y="86"/>
                </a:lnTo>
                <a:lnTo>
                  <a:pt x="250" y="97"/>
                </a:lnTo>
                <a:lnTo>
                  <a:pt x="250" y="108"/>
                </a:lnTo>
                <a:lnTo>
                  <a:pt x="250" y="119"/>
                </a:lnTo>
                <a:lnTo>
                  <a:pt x="250" y="130"/>
                </a:lnTo>
                <a:lnTo>
                  <a:pt x="239" y="151"/>
                </a:lnTo>
                <a:lnTo>
                  <a:pt x="228" y="162"/>
                </a:lnTo>
                <a:lnTo>
                  <a:pt x="218" y="173"/>
                </a:lnTo>
                <a:lnTo>
                  <a:pt x="207" y="173"/>
                </a:lnTo>
                <a:lnTo>
                  <a:pt x="196" y="173"/>
                </a:lnTo>
                <a:lnTo>
                  <a:pt x="185" y="162"/>
                </a:lnTo>
                <a:lnTo>
                  <a:pt x="163" y="151"/>
                </a:lnTo>
                <a:lnTo>
                  <a:pt x="141" y="130"/>
                </a:lnTo>
                <a:lnTo>
                  <a:pt x="109" y="108"/>
                </a:lnTo>
                <a:lnTo>
                  <a:pt x="76" y="76"/>
                </a:lnTo>
                <a:lnTo>
                  <a:pt x="43" y="43"/>
                </a:lnTo>
                <a:lnTo>
                  <a:pt x="0" y="0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78" name="Freeform 78"/>
          <p:cNvSpPr/>
          <p:nvPr/>
        </p:nvSpPr>
        <p:spPr>
          <a:xfrm>
            <a:off x="5711925" y="2622868"/>
            <a:ext cx="111125" cy="508000"/>
          </a:xfrm>
          <a:custGeom>
            <a:gdLst>
              <a:gd name="txL" fmla="*/ 0 w 174"/>
              <a:gd name="txT" fmla="*/ 0 h 801"/>
              <a:gd name="txR" fmla="*/ 174 w 174"/>
              <a:gd name="txB" fmla="*/ 801 h 801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74" h="801">
                <a:moveTo>
                  <a:pt x="98" y="11"/>
                </a:moveTo>
                <a:lnTo>
                  <a:pt x="109" y="22"/>
                </a:lnTo>
                <a:lnTo>
                  <a:pt x="131" y="33"/>
                </a:lnTo>
                <a:lnTo>
                  <a:pt x="142" y="33"/>
                </a:lnTo>
                <a:lnTo>
                  <a:pt x="153" y="44"/>
                </a:lnTo>
                <a:lnTo>
                  <a:pt x="163" y="65"/>
                </a:lnTo>
                <a:lnTo>
                  <a:pt x="174" y="76"/>
                </a:lnTo>
                <a:lnTo>
                  <a:pt x="174" y="87"/>
                </a:lnTo>
                <a:lnTo>
                  <a:pt x="174" y="109"/>
                </a:lnTo>
                <a:lnTo>
                  <a:pt x="163" y="130"/>
                </a:lnTo>
                <a:lnTo>
                  <a:pt x="163" y="152"/>
                </a:lnTo>
                <a:lnTo>
                  <a:pt x="163" y="184"/>
                </a:lnTo>
                <a:lnTo>
                  <a:pt x="153" y="228"/>
                </a:lnTo>
                <a:lnTo>
                  <a:pt x="153" y="271"/>
                </a:lnTo>
                <a:lnTo>
                  <a:pt x="153" y="314"/>
                </a:lnTo>
                <a:lnTo>
                  <a:pt x="153" y="368"/>
                </a:lnTo>
                <a:lnTo>
                  <a:pt x="153" y="422"/>
                </a:lnTo>
                <a:lnTo>
                  <a:pt x="153" y="487"/>
                </a:lnTo>
                <a:lnTo>
                  <a:pt x="153" y="541"/>
                </a:lnTo>
                <a:lnTo>
                  <a:pt x="153" y="585"/>
                </a:lnTo>
                <a:lnTo>
                  <a:pt x="142" y="628"/>
                </a:lnTo>
                <a:lnTo>
                  <a:pt x="142" y="671"/>
                </a:lnTo>
                <a:lnTo>
                  <a:pt x="142" y="704"/>
                </a:lnTo>
                <a:lnTo>
                  <a:pt x="142" y="725"/>
                </a:lnTo>
                <a:lnTo>
                  <a:pt x="142" y="736"/>
                </a:lnTo>
                <a:lnTo>
                  <a:pt x="131" y="768"/>
                </a:lnTo>
                <a:lnTo>
                  <a:pt x="131" y="790"/>
                </a:lnTo>
                <a:lnTo>
                  <a:pt x="120" y="801"/>
                </a:lnTo>
                <a:lnTo>
                  <a:pt x="109" y="801"/>
                </a:lnTo>
                <a:lnTo>
                  <a:pt x="98" y="790"/>
                </a:lnTo>
                <a:lnTo>
                  <a:pt x="87" y="768"/>
                </a:lnTo>
                <a:lnTo>
                  <a:pt x="76" y="736"/>
                </a:lnTo>
                <a:lnTo>
                  <a:pt x="55" y="704"/>
                </a:lnTo>
                <a:lnTo>
                  <a:pt x="55" y="671"/>
                </a:lnTo>
                <a:lnTo>
                  <a:pt x="44" y="639"/>
                </a:lnTo>
                <a:lnTo>
                  <a:pt x="55" y="606"/>
                </a:lnTo>
                <a:lnTo>
                  <a:pt x="55" y="595"/>
                </a:lnTo>
                <a:lnTo>
                  <a:pt x="55" y="574"/>
                </a:lnTo>
                <a:lnTo>
                  <a:pt x="55" y="552"/>
                </a:lnTo>
                <a:lnTo>
                  <a:pt x="66" y="530"/>
                </a:lnTo>
                <a:lnTo>
                  <a:pt x="66" y="498"/>
                </a:lnTo>
                <a:lnTo>
                  <a:pt x="66" y="476"/>
                </a:lnTo>
                <a:lnTo>
                  <a:pt x="66" y="444"/>
                </a:lnTo>
                <a:lnTo>
                  <a:pt x="76" y="401"/>
                </a:lnTo>
                <a:lnTo>
                  <a:pt x="76" y="336"/>
                </a:lnTo>
                <a:lnTo>
                  <a:pt x="66" y="282"/>
                </a:lnTo>
                <a:lnTo>
                  <a:pt x="66" y="228"/>
                </a:lnTo>
                <a:lnTo>
                  <a:pt x="66" y="173"/>
                </a:lnTo>
                <a:lnTo>
                  <a:pt x="55" y="130"/>
                </a:lnTo>
                <a:lnTo>
                  <a:pt x="44" y="98"/>
                </a:lnTo>
                <a:lnTo>
                  <a:pt x="33" y="65"/>
                </a:lnTo>
                <a:lnTo>
                  <a:pt x="22" y="55"/>
                </a:lnTo>
                <a:lnTo>
                  <a:pt x="0" y="44"/>
                </a:lnTo>
                <a:lnTo>
                  <a:pt x="0" y="22"/>
                </a:lnTo>
                <a:lnTo>
                  <a:pt x="0" y="11"/>
                </a:lnTo>
                <a:lnTo>
                  <a:pt x="11" y="0"/>
                </a:lnTo>
                <a:lnTo>
                  <a:pt x="22" y="0"/>
                </a:lnTo>
                <a:lnTo>
                  <a:pt x="33" y="0"/>
                </a:lnTo>
                <a:lnTo>
                  <a:pt x="44" y="0"/>
                </a:lnTo>
                <a:lnTo>
                  <a:pt x="55" y="11"/>
                </a:lnTo>
                <a:lnTo>
                  <a:pt x="76" y="11"/>
                </a:lnTo>
                <a:lnTo>
                  <a:pt x="98" y="11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80" name="Freeform 80"/>
          <p:cNvSpPr/>
          <p:nvPr/>
        </p:nvSpPr>
        <p:spPr>
          <a:xfrm>
            <a:off x="5449987" y="2794318"/>
            <a:ext cx="344488" cy="342900"/>
          </a:xfrm>
          <a:custGeom>
            <a:gdLst>
              <a:gd name="txL" fmla="*/ 0 w 544"/>
              <a:gd name="txT" fmla="*/ 0 h 541"/>
              <a:gd name="txR" fmla="*/ 544 w 544"/>
              <a:gd name="txB" fmla="*/ 541 h 541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544" h="541">
                <a:moveTo>
                  <a:pt x="370" y="314"/>
                </a:moveTo>
                <a:lnTo>
                  <a:pt x="326" y="357"/>
                </a:lnTo>
                <a:lnTo>
                  <a:pt x="272" y="389"/>
                </a:lnTo>
                <a:lnTo>
                  <a:pt x="206" y="422"/>
                </a:lnTo>
                <a:lnTo>
                  <a:pt x="152" y="465"/>
                </a:lnTo>
                <a:lnTo>
                  <a:pt x="119" y="487"/>
                </a:lnTo>
                <a:lnTo>
                  <a:pt x="87" y="497"/>
                </a:lnTo>
                <a:lnTo>
                  <a:pt x="65" y="519"/>
                </a:lnTo>
                <a:lnTo>
                  <a:pt x="54" y="530"/>
                </a:lnTo>
                <a:lnTo>
                  <a:pt x="32" y="530"/>
                </a:lnTo>
                <a:lnTo>
                  <a:pt x="21" y="541"/>
                </a:lnTo>
                <a:lnTo>
                  <a:pt x="10" y="541"/>
                </a:lnTo>
                <a:lnTo>
                  <a:pt x="10" y="530"/>
                </a:lnTo>
                <a:lnTo>
                  <a:pt x="0" y="530"/>
                </a:lnTo>
                <a:lnTo>
                  <a:pt x="10" y="530"/>
                </a:lnTo>
                <a:lnTo>
                  <a:pt x="10" y="519"/>
                </a:lnTo>
                <a:lnTo>
                  <a:pt x="21" y="497"/>
                </a:lnTo>
                <a:lnTo>
                  <a:pt x="43" y="487"/>
                </a:lnTo>
                <a:lnTo>
                  <a:pt x="65" y="465"/>
                </a:lnTo>
                <a:lnTo>
                  <a:pt x="98" y="443"/>
                </a:lnTo>
                <a:lnTo>
                  <a:pt x="130" y="411"/>
                </a:lnTo>
                <a:lnTo>
                  <a:pt x="163" y="378"/>
                </a:lnTo>
                <a:lnTo>
                  <a:pt x="196" y="346"/>
                </a:lnTo>
                <a:lnTo>
                  <a:pt x="239" y="292"/>
                </a:lnTo>
                <a:lnTo>
                  <a:pt x="283" y="249"/>
                </a:lnTo>
                <a:lnTo>
                  <a:pt x="326" y="195"/>
                </a:lnTo>
                <a:lnTo>
                  <a:pt x="370" y="130"/>
                </a:lnTo>
                <a:lnTo>
                  <a:pt x="424" y="65"/>
                </a:lnTo>
                <a:lnTo>
                  <a:pt x="479" y="0"/>
                </a:lnTo>
                <a:lnTo>
                  <a:pt x="544" y="32"/>
                </a:lnTo>
                <a:lnTo>
                  <a:pt x="522" y="76"/>
                </a:lnTo>
                <a:lnTo>
                  <a:pt x="500" y="119"/>
                </a:lnTo>
                <a:lnTo>
                  <a:pt x="479" y="162"/>
                </a:lnTo>
                <a:lnTo>
                  <a:pt x="457" y="195"/>
                </a:lnTo>
                <a:lnTo>
                  <a:pt x="435" y="227"/>
                </a:lnTo>
                <a:lnTo>
                  <a:pt x="413" y="259"/>
                </a:lnTo>
                <a:lnTo>
                  <a:pt x="391" y="292"/>
                </a:lnTo>
                <a:lnTo>
                  <a:pt x="370" y="314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5681" name="Freeform 81"/>
          <p:cNvSpPr/>
          <p:nvPr/>
        </p:nvSpPr>
        <p:spPr>
          <a:xfrm>
            <a:off x="5781775" y="2814955"/>
            <a:ext cx="476250" cy="309563"/>
          </a:xfrm>
          <a:custGeom>
            <a:gdLst>
              <a:gd name="txL" fmla="*/ 0 w 751"/>
              <a:gd name="txT" fmla="*/ 0 h 487"/>
              <a:gd name="txR" fmla="*/ 751 w 751"/>
              <a:gd name="txB" fmla="*/ 487 h 487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751" h="487">
                <a:moveTo>
                  <a:pt x="446" y="476"/>
                </a:moveTo>
                <a:lnTo>
                  <a:pt x="435" y="476"/>
                </a:lnTo>
                <a:lnTo>
                  <a:pt x="425" y="465"/>
                </a:lnTo>
                <a:lnTo>
                  <a:pt x="403" y="465"/>
                </a:lnTo>
                <a:lnTo>
                  <a:pt x="392" y="444"/>
                </a:lnTo>
                <a:lnTo>
                  <a:pt x="370" y="433"/>
                </a:lnTo>
                <a:lnTo>
                  <a:pt x="348" y="411"/>
                </a:lnTo>
                <a:lnTo>
                  <a:pt x="327" y="390"/>
                </a:lnTo>
                <a:lnTo>
                  <a:pt x="294" y="368"/>
                </a:lnTo>
                <a:lnTo>
                  <a:pt x="261" y="346"/>
                </a:lnTo>
                <a:lnTo>
                  <a:pt x="240" y="314"/>
                </a:lnTo>
                <a:lnTo>
                  <a:pt x="196" y="282"/>
                </a:lnTo>
                <a:lnTo>
                  <a:pt x="163" y="249"/>
                </a:lnTo>
                <a:lnTo>
                  <a:pt x="131" y="206"/>
                </a:lnTo>
                <a:lnTo>
                  <a:pt x="87" y="163"/>
                </a:lnTo>
                <a:lnTo>
                  <a:pt x="44" y="119"/>
                </a:lnTo>
                <a:lnTo>
                  <a:pt x="0" y="65"/>
                </a:lnTo>
                <a:lnTo>
                  <a:pt x="11" y="0"/>
                </a:lnTo>
                <a:lnTo>
                  <a:pt x="87" y="65"/>
                </a:lnTo>
                <a:lnTo>
                  <a:pt x="163" y="119"/>
                </a:lnTo>
                <a:lnTo>
                  <a:pt x="240" y="163"/>
                </a:lnTo>
                <a:lnTo>
                  <a:pt x="305" y="206"/>
                </a:lnTo>
                <a:lnTo>
                  <a:pt x="370" y="249"/>
                </a:lnTo>
                <a:lnTo>
                  <a:pt x="435" y="282"/>
                </a:lnTo>
                <a:lnTo>
                  <a:pt x="501" y="314"/>
                </a:lnTo>
                <a:lnTo>
                  <a:pt x="555" y="336"/>
                </a:lnTo>
                <a:lnTo>
                  <a:pt x="599" y="357"/>
                </a:lnTo>
                <a:lnTo>
                  <a:pt x="642" y="368"/>
                </a:lnTo>
                <a:lnTo>
                  <a:pt x="675" y="390"/>
                </a:lnTo>
                <a:lnTo>
                  <a:pt x="708" y="401"/>
                </a:lnTo>
                <a:lnTo>
                  <a:pt x="729" y="401"/>
                </a:lnTo>
                <a:lnTo>
                  <a:pt x="740" y="411"/>
                </a:lnTo>
                <a:lnTo>
                  <a:pt x="751" y="422"/>
                </a:lnTo>
                <a:lnTo>
                  <a:pt x="740" y="433"/>
                </a:lnTo>
                <a:lnTo>
                  <a:pt x="729" y="433"/>
                </a:lnTo>
                <a:lnTo>
                  <a:pt x="729" y="444"/>
                </a:lnTo>
                <a:lnTo>
                  <a:pt x="708" y="444"/>
                </a:lnTo>
                <a:lnTo>
                  <a:pt x="697" y="455"/>
                </a:lnTo>
                <a:lnTo>
                  <a:pt x="675" y="455"/>
                </a:lnTo>
                <a:lnTo>
                  <a:pt x="653" y="465"/>
                </a:lnTo>
                <a:lnTo>
                  <a:pt x="631" y="465"/>
                </a:lnTo>
                <a:lnTo>
                  <a:pt x="577" y="476"/>
                </a:lnTo>
                <a:lnTo>
                  <a:pt x="523" y="487"/>
                </a:lnTo>
                <a:lnTo>
                  <a:pt x="479" y="487"/>
                </a:lnTo>
                <a:lnTo>
                  <a:pt x="446" y="476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" name="矩形 4"/>
          <p:cNvSpPr/>
          <p:nvPr/>
        </p:nvSpPr>
        <p:spPr>
          <a:xfrm>
            <a:off x="509904" y="2344112"/>
            <a:ext cx="1203325" cy="13220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0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摩</a:t>
            </a:r>
            <a:endParaRPr lang="zh-CN" altLang="en-US" sz="80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445122" y="1673860"/>
            <a:ext cx="1430655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mó</a:t>
            </a:r>
            <a:endParaRPr lang="en-US" altLang="zh-CN" sz="48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636439" y="3816201"/>
            <a:ext cx="2339975" cy="4298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宋体" panose="02010600030101010101" pitchFamily="2" charset="-122"/>
              </a:rPr>
              <a:t>结构：</a:t>
            </a:r>
            <a:r>
              <a:rPr lang="zh-CN" altLang="en-US" sz="2200" b="1">
                <a:latin typeface="宋体" panose="02010600030101010101" pitchFamily="2" charset="-122"/>
              </a:rPr>
              <a:t>半包围</a:t>
            </a:r>
            <a:endParaRPr lang="zh-CN" altLang="en-US" sz="2200" b="1">
              <a:latin typeface="宋体" panose="02010600030101010101" pitchFamily="2" charset="-122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636439" y="4613904"/>
            <a:ext cx="3497262" cy="4298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宋体" panose="02010600030101010101" pitchFamily="2" charset="-122"/>
              </a:rPr>
              <a:t>组词：</a:t>
            </a:r>
            <a:r>
              <a:rPr lang="zh-CN" altLang="en-US" sz="2200" b="1">
                <a:solidFill>
                  <a:srgbClr val="000000"/>
                </a:solidFill>
                <a:latin typeface="宋体" panose="02010600030101010101" pitchFamily="2" charset="-122"/>
              </a:rPr>
              <a:t>摩擦   摩拳擦掌</a:t>
            </a:r>
            <a:endParaRPr lang="zh-CN" altLang="en-US" sz="2200" b="1">
              <a:solidFill>
                <a:srgbClr val="000000"/>
              </a:solidFill>
              <a:latin typeface="宋体" panose="02010600030101010101" pitchFamily="2" charset="-122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615173" y="4215921"/>
            <a:ext cx="2905125" cy="4298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宋体" panose="02010600030101010101" pitchFamily="2" charset="-122"/>
              </a:rPr>
              <a:t>音序：</a:t>
            </a:r>
            <a:r>
              <a:rPr lang="en-US" altLang="zh-CN" sz="2200" b="1">
                <a:latin typeface="宋体" panose="02010600030101010101" pitchFamily="2" charset="-122"/>
              </a:rPr>
              <a:t>M  </a:t>
            </a:r>
            <a:r>
              <a:rPr lang="zh-CN" altLang="en-US" sz="2200" b="1">
                <a:solidFill>
                  <a:srgbClr val="0000FF"/>
                </a:solidFill>
                <a:latin typeface="宋体" panose="02010600030101010101" pitchFamily="2" charset="-122"/>
              </a:rPr>
              <a:t>部首：</a:t>
            </a:r>
            <a:r>
              <a:rPr lang="zh-CN" altLang="en-US" sz="2200" b="1">
                <a:latin typeface="宋体" panose="02010600030101010101" pitchFamily="2" charset="-122"/>
              </a:rPr>
              <a:t>麻</a:t>
            </a:r>
            <a:endParaRPr lang="zh-CN" altLang="en-US" sz="2200" b="1">
              <a:latin typeface="宋体" panose="02010600030101010101" pitchFamily="2" charset="-122"/>
            </a:endParaRPr>
          </a:p>
        </p:txBody>
      </p:sp>
      <p:sp>
        <p:nvSpPr>
          <p:cNvPr id="2" name="TextBox 32"/>
          <p:cNvSpPr txBox="1"/>
          <p:nvPr/>
        </p:nvSpPr>
        <p:spPr>
          <a:xfrm>
            <a:off x="636439" y="5022850"/>
            <a:ext cx="2339975" cy="42989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200" b="1">
                <a:solidFill>
                  <a:srgbClr val="0000FF"/>
                </a:solidFill>
                <a:latin typeface="宋体" panose="02010600030101010101" pitchFamily="2" charset="-122"/>
              </a:rPr>
              <a:t>笔画：</a:t>
            </a:r>
            <a:r>
              <a:rPr lang="zh-CN" altLang="en-US" sz="2200" b="1">
                <a:latin typeface="宋体" panose="02010600030101010101" pitchFamily="2" charset="-122"/>
              </a:rPr>
              <a:t>十五</a:t>
            </a:r>
            <a:endParaRPr lang="zh-CN" altLang="en-US" sz="2200" b="1">
              <a:latin typeface="宋体" panose="02010600030101010101" pitchFamily="2" charset="-122"/>
            </a:endParaRPr>
          </a:p>
        </p:txBody>
      </p:sp>
      <p:sp>
        <p:nvSpPr>
          <p:cNvPr id="3" name="线形标注 2 2"/>
          <p:cNvSpPr/>
          <p:nvPr/>
        </p:nvSpPr>
        <p:spPr>
          <a:xfrm>
            <a:off x="2115185" y="2254885"/>
            <a:ext cx="1823720" cy="1163320"/>
          </a:xfrm>
          <a:prstGeom prst="borderCallout2">
            <a:avLst>
              <a:gd name="adj1" fmla="val 47210"/>
              <a:gd name="adj2" fmla="val 99795"/>
              <a:gd name="adj3" fmla="val 43433"/>
              <a:gd name="adj4" fmla="val 114427"/>
              <a:gd name="adj5" fmla="val 59652"/>
              <a:gd name="adj6" fmla="val 147632"/>
            </a:avLst>
          </a:prstGeom>
          <a:grpFill/>
          <a:ln w="31750">
            <a:solidFill>
              <a:srgbClr val="FF0000"/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defRPr/>
            </a:pPr>
            <a:r>
              <a:rPr lang="en-US" altLang="zh-CN" sz="2000" b="1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 </a:t>
            </a:r>
            <a:r>
              <a:rPr lang="en-US" altLang="zh-CN" sz="20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 </a:t>
            </a:r>
            <a:r>
              <a:rPr lang="zh-CN" altLang="en-US" sz="2000" b="1" smtClean="0">
                <a:solidFill>
                  <a:srgbClr val="0000FF"/>
                </a:solidFill>
                <a:latin typeface="宋体" panose="02010600030101010101" pitchFamily="2" charset="-122"/>
                <a:sym typeface="+mn-ea"/>
              </a:rPr>
              <a:t>“广”横</a:t>
            </a:r>
            <a:r>
              <a:rPr lang="zh-CN" altLang="en-US" sz="20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稍短、竖撇要长</a:t>
            </a:r>
            <a:r>
              <a:rPr lang="zh-CN" altLang="en-US" sz="20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。</a:t>
            </a:r>
            <a:endParaRPr kumimoji="0" lang="zh-CN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54" name="线形标注 2 53"/>
          <p:cNvSpPr/>
          <p:nvPr/>
        </p:nvSpPr>
        <p:spPr>
          <a:xfrm>
            <a:off x="6855242" y="2223621"/>
            <a:ext cx="1970706" cy="1591945"/>
          </a:xfrm>
          <a:prstGeom prst="borderCallout2">
            <a:avLst>
              <a:gd name="adj1" fmla="val 43442"/>
              <a:gd name="adj2" fmla="val 324"/>
              <a:gd name="adj3" fmla="val 41678"/>
              <a:gd name="adj4" fmla="val -13781"/>
              <a:gd name="adj5" fmla="val 73567"/>
              <a:gd name="adj6" fmla="val -44973"/>
            </a:avLst>
          </a:prstGeom>
          <a:grpFill/>
          <a:ln w="31750">
            <a:solidFill>
              <a:srgbClr val="FF0000"/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defRPr/>
            </a:pPr>
            <a:r>
              <a:rPr lang="zh-CN" altLang="en-US" sz="2000" b="1" smtClean="0">
                <a:solidFill>
                  <a:srgbClr val="0000FF"/>
                </a:solidFill>
                <a:latin typeface="宋体" panose="02010600030101010101" pitchFamily="2" charset="-122"/>
                <a:sym typeface="+mn-ea"/>
              </a:rPr>
              <a:t>“林”扁</a:t>
            </a:r>
            <a:r>
              <a:rPr lang="zh-CN" altLang="en-US" sz="20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宽</a:t>
            </a:r>
            <a:r>
              <a:rPr lang="zh-CN" altLang="en-US" sz="20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，</a:t>
            </a:r>
            <a:r>
              <a:rPr lang="zh-CN" altLang="en-US" sz="2000" b="1" smtClean="0">
                <a:solidFill>
                  <a:srgbClr val="0000FF"/>
                </a:solidFill>
                <a:latin typeface="宋体" panose="02010600030101010101" pitchFamily="2" charset="-122"/>
                <a:sym typeface="+mn-ea"/>
              </a:rPr>
              <a:t> “手”上</a:t>
            </a:r>
            <a:r>
              <a:rPr lang="zh-CN" altLang="en-US" sz="20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撇短平、下横要长</a:t>
            </a:r>
            <a:r>
              <a:rPr lang="zh-CN" altLang="en-US" sz="20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、竖钩的竖</a:t>
            </a:r>
            <a:r>
              <a:rPr lang="zh-CN" altLang="en-US" sz="20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稍弯曲。</a:t>
            </a:r>
            <a:endParaRPr kumimoji="0" lang="zh-CN" altLang="en-US" sz="2000" b="1" i="0" u="none" strike="noStrike" kern="1200" cap="none" spc="0" normalizeH="0" baseline="0" noProof="0" smtClean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+mn-cs"/>
              <a:sym typeface="+mn-ea"/>
            </a:endParaRPr>
          </a:p>
        </p:txBody>
      </p:sp>
      <p:pic>
        <p:nvPicPr>
          <p:cNvPr id="23576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1290" y="1065213"/>
            <a:ext cx="1677987" cy="7080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4" name="组合 3"/>
          <p:cNvGrpSpPr/>
          <p:nvPr/>
        </p:nvGrpSpPr>
        <p:grpSpPr>
          <a:xfrm>
            <a:off x="6967220" y="3998913"/>
            <a:ext cx="2000250" cy="1453832"/>
            <a:chOff x="6397625" y="2122488"/>
            <a:chExt cx="1800225" cy="1241425"/>
          </a:xfrm>
        </p:grpSpPr>
        <p:sp>
          <p:nvSpPr>
            <p:cNvPr id="5" name="云形标注 4"/>
            <p:cNvSpPr/>
            <p:nvPr/>
          </p:nvSpPr>
          <p:spPr>
            <a:xfrm>
              <a:off x="6397625" y="2122488"/>
              <a:ext cx="1800225" cy="1241425"/>
            </a:xfrm>
            <a:prstGeom prst="cloudCallout">
              <a:avLst>
                <a:gd name="adj1" fmla="val -126296"/>
                <a:gd name="adj2" fmla="val -60767"/>
              </a:avLst>
            </a:prstGeom>
            <a:gradFill>
              <a:gsLst>
                <a:gs pos="0">
                  <a:schemeClr val="bg1"/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3592" name="TextBox 3"/>
            <p:cNvSpPr txBox="1"/>
            <p:nvPr/>
          </p:nvSpPr>
          <p:spPr>
            <a:xfrm>
              <a:off x="6578914" y="2228589"/>
              <a:ext cx="1572260" cy="1023722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b="1">
                  <a:latin typeface="+mj-ea"/>
                  <a:ea typeface="+mj-ea"/>
                </a:rPr>
                <a:t>易错提示：是半包围结构，不要写成上下</a:t>
              </a:r>
              <a:r>
                <a:rPr lang="zh-CN" altLang="en-US" b="1" smtClean="0">
                  <a:latin typeface="+mj-ea"/>
                  <a:ea typeface="+mj-ea"/>
                </a:rPr>
                <a:t>结构哦</a:t>
              </a:r>
              <a:r>
                <a:rPr lang="zh-CN" altLang="en-US" b="1">
                  <a:latin typeface="+mj-ea"/>
                  <a:ea typeface="+mj-ea"/>
                </a:rPr>
                <a:t>！</a:t>
              </a:r>
              <a:endParaRPr lang="zh-CN" altLang="en-US" b="1">
                <a:latin typeface="+mj-ea"/>
                <a:ea typeface="+mj-ea"/>
              </a:endParaRPr>
            </a:p>
          </p:txBody>
        </p:sp>
      </p:grpSp>
      <p:pic>
        <p:nvPicPr>
          <p:cNvPr id="35" name="Picture 37">
            <a:hlinkClick r:id="rId6" action="ppaction://hlinksldjump?num=6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1155" y="1562100"/>
            <a:ext cx="901700" cy="512763"/>
          </a:xfrm>
          <a:prstGeom prst="rect">
            <a:avLst/>
          </a:prstGeom>
          <a:noFill/>
          <a:ln w="9525">
            <a:noFill/>
          </a:ln>
          <a:effectLst>
            <a:outerShdw dist="38100" dir="8100000" algn="tr" rotWithShape="0">
              <a:srgbClr val="000000">
                <a:alpha val="39998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256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256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256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256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500"/>
                                        <p:tgtEl>
                                          <p:spTgt spid="256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256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256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8" dur="500"/>
                                        <p:tgtEl>
                                          <p:spTgt spid="256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256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256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256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8" dur="500"/>
                                        <p:tgtEl>
                                          <p:spTgt spid="256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3" dur="500"/>
                                        <p:tgtEl>
                                          <p:spTgt spid="25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256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3" dur="500"/>
                                        <p:tgtEl>
                                          <p:spTgt spid="25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 nodeType="clickPar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0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 nodeType="clickPar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 nodeType="clickPar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33" grpId="0"/>
      <p:bldP spid="34" grpId="0"/>
      <p:bldP spid="36" grpId="0"/>
      <p:bldP spid="2" grpId="0"/>
      <p:bldP spid="3" grpId="0"/>
      <p:bldP spid="5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8" name="Group 47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365308" y="2085975"/>
          <a:ext cx="2590800" cy="2279650"/>
        </p:xfrm>
        <a:graphic>
          <a:graphicData uri="http://schemas.openxmlformats.org/drawingml/2006/table">
            <a:tbl>
              <a:tblPr/>
              <a:tblGrid>
                <a:gridCol w="1284605"/>
                <a:gridCol w="1306195"/>
              </a:tblGrid>
              <a:tr h="1134468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45182"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4572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endParaRPr kumimoji="0" lang="zh-CN" altLang="en-US" sz="14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宋体" panose="02010600030101010101" pitchFamily="2" charset="-122"/>
                      </a:endParaRPr>
                    </a:p>
                  </a:txBody>
                  <a:tcPr marL="91449" marR="91449" marT="34299" marB="34299" horzOverflow="overflow">
                    <a:lnL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821" name="Freeform 77"/>
          <p:cNvSpPr/>
          <p:nvPr/>
        </p:nvSpPr>
        <p:spPr>
          <a:xfrm>
            <a:off x="5413058" y="2649538"/>
            <a:ext cx="171450" cy="254000"/>
          </a:xfrm>
          <a:custGeom>
            <a:gdLst>
              <a:gd name="txL" fmla="*/ 0 w 272"/>
              <a:gd name="txT" fmla="*/ 0 h 400"/>
              <a:gd name="txR" fmla="*/ 272 w 272"/>
              <a:gd name="txB" fmla="*/ 400 h 400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272" h="400">
                <a:moveTo>
                  <a:pt x="11" y="33"/>
                </a:moveTo>
                <a:lnTo>
                  <a:pt x="22" y="11"/>
                </a:lnTo>
                <a:lnTo>
                  <a:pt x="32" y="0"/>
                </a:lnTo>
                <a:lnTo>
                  <a:pt x="43" y="0"/>
                </a:lnTo>
                <a:lnTo>
                  <a:pt x="54" y="0"/>
                </a:lnTo>
                <a:lnTo>
                  <a:pt x="76" y="0"/>
                </a:lnTo>
                <a:lnTo>
                  <a:pt x="98" y="0"/>
                </a:lnTo>
                <a:lnTo>
                  <a:pt x="120" y="11"/>
                </a:lnTo>
                <a:lnTo>
                  <a:pt x="141" y="22"/>
                </a:lnTo>
                <a:lnTo>
                  <a:pt x="163" y="22"/>
                </a:lnTo>
                <a:lnTo>
                  <a:pt x="174" y="33"/>
                </a:lnTo>
                <a:lnTo>
                  <a:pt x="185" y="43"/>
                </a:lnTo>
                <a:lnTo>
                  <a:pt x="185" y="54"/>
                </a:lnTo>
                <a:lnTo>
                  <a:pt x="196" y="76"/>
                </a:lnTo>
                <a:lnTo>
                  <a:pt x="207" y="108"/>
                </a:lnTo>
                <a:lnTo>
                  <a:pt x="218" y="130"/>
                </a:lnTo>
                <a:lnTo>
                  <a:pt x="228" y="162"/>
                </a:lnTo>
                <a:lnTo>
                  <a:pt x="239" y="206"/>
                </a:lnTo>
                <a:lnTo>
                  <a:pt x="250" y="249"/>
                </a:lnTo>
                <a:lnTo>
                  <a:pt x="250" y="281"/>
                </a:lnTo>
                <a:lnTo>
                  <a:pt x="261" y="314"/>
                </a:lnTo>
                <a:lnTo>
                  <a:pt x="272" y="346"/>
                </a:lnTo>
                <a:lnTo>
                  <a:pt x="272" y="357"/>
                </a:lnTo>
                <a:lnTo>
                  <a:pt x="272" y="379"/>
                </a:lnTo>
                <a:lnTo>
                  <a:pt x="261" y="389"/>
                </a:lnTo>
                <a:lnTo>
                  <a:pt x="250" y="400"/>
                </a:lnTo>
                <a:lnTo>
                  <a:pt x="228" y="389"/>
                </a:lnTo>
                <a:lnTo>
                  <a:pt x="218" y="379"/>
                </a:lnTo>
                <a:lnTo>
                  <a:pt x="207" y="368"/>
                </a:lnTo>
                <a:lnTo>
                  <a:pt x="196" y="346"/>
                </a:lnTo>
                <a:lnTo>
                  <a:pt x="185" y="325"/>
                </a:lnTo>
                <a:lnTo>
                  <a:pt x="174" y="292"/>
                </a:lnTo>
                <a:lnTo>
                  <a:pt x="163" y="260"/>
                </a:lnTo>
                <a:lnTo>
                  <a:pt x="141" y="227"/>
                </a:lnTo>
                <a:lnTo>
                  <a:pt x="130" y="206"/>
                </a:lnTo>
                <a:lnTo>
                  <a:pt x="120" y="173"/>
                </a:lnTo>
                <a:lnTo>
                  <a:pt x="109" y="151"/>
                </a:lnTo>
                <a:lnTo>
                  <a:pt x="87" y="130"/>
                </a:lnTo>
                <a:lnTo>
                  <a:pt x="76" y="108"/>
                </a:lnTo>
                <a:lnTo>
                  <a:pt x="65" y="97"/>
                </a:lnTo>
                <a:lnTo>
                  <a:pt x="54" y="87"/>
                </a:lnTo>
                <a:lnTo>
                  <a:pt x="32" y="65"/>
                </a:lnTo>
                <a:lnTo>
                  <a:pt x="11" y="54"/>
                </a:lnTo>
                <a:lnTo>
                  <a:pt x="11" y="43"/>
                </a:lnTo>
                <a:lnTo>
                  <a:pt x="0" y="33"/>
                </a:lnTo>
                <a:lnTo>
                  <a:pt x="11" y="33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823" name="Freeform 79"/>
          <p:cNvSpPr/>
          <p:nvPr/>
        </p:nvSpPr>
        <p:spPr>
          <a:xfrm>
            <a:off x="5467033" y="2566988"/>
            <a:ext cx="663575" cy="220662"/>
          </a:xfrm>
          <a:custGeom>
            <a:gdLst>
              <a:gd name="txL" fmla="*/ 0 w 1045"/>
              <a:gd name="txT" fmla="*/ 0 h 346"/>
              <a:gd name="txR" fmla="*/ 1045 w 1045"/>
              <a:gd name="txB" fmla="*/ 346 h 346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045" h="346">
                <a:moveTo>
                  <a:pt x="816" y="346"/>
                </a:moveTo>
                <a:lnTo>
                  <a:pt x="697" y="346"/>
                </a:lnTo>
                <a:lnTo>
                  <a:pt x="718" y="303"/>
                </a:lnTo>
                <a:lnTo>
                  <a:pt x="740" y="260"/>
                </a:lnTo>
                <a:lnTo>
                  <a:pt x="762" y="227"/>
                </a:lnTo>
                <a:lnTo>
                  <a:pt x="773" y="206"/>
                </a:lnTo>
                <a:lnTo>
                  <a:pt x="784" y="184"/>
                </a:lnTo>
                <a:lnTo>
                  <a:pt x="784" y="163"/>
                </a:lnTo>
                <a:lnTo>
                  <a:pt x="784" y="141"/>
                </a:lnTo>
                <a:lnTo>
                  <a:pt x="784" y="130"/>
                </a:lnTo>
                <a:lnTo>
                  <a:pt x="773" y="130"/>
                </a:lnTo>
                <a:lnTo>
                  <a:pt x="762" y="130"/>
                </a:lnTo>
                <a:lnTo>
                  <a:pt x="740" y="130"/>
                </a:lnTo>
                <a:lnTo>
                  <a:pt x="718" y="130"/>
                </a:lnTo>
                <a:lnTo>
                  <a:pt x="675" y="130"/>
                </a:lnTo>
                <a:lnTo>
                  <a:pt x="631" y="141"/>
                </a:lnTo>
                <a:lnTo>
                  <a:pt x="566" y="152"/>
                </a:lnTo>
                <a:lnTo>
                  <a:pt x="501" y="152"/>
                </a:lnTo>
                <a:lnTo>
                  <a:pt x="435" y="173"/>
                </a:lnTo>
                <a:lnTo>
                  <a:pt x="359" y="184"/>
                </a:lnTo>
                <a:lnTo>
                  <a:pt x="283" y="195"/>
                </a:lnTo>
                <a:lnTo>
                  <a:pt x="228" y="206"/>
                </a:lnTo>
                <a:lnTo>
                  <a:pt x="163" y="206"/>
                </a:lnTo>
                <a:lnTo>
                  <a:pt x="109" y="217"/>
                </a:lnTo>
                <a:lnTo>
                  <a:pt x="65" y="217"/>
                </a:lnTo>
                <a:lnTo>
                  <a:pt x="33" y="227"/>
                </a:lnTo>
                <a:lnTo>
                  <a:pt x="0" y="227"/>
                </a:lnTo>
                <a:lnTo>
                  <a:pt x="0" y="163"/>
                </a:lnTo>
                <a:lnTo>
                  <a:pt x="33" y="152"/>
                </a:lnTo>
                <a:lnTo>
                  <a:pt x="65" y="152"/>
                </a:lnTo>
                <a:lnTo>
                  <a:pt x="109" y="152"/>
                </a:lnTo>
                <a:lnTo>
                  <a:pt x="163" y="141"/>
                </a:lnTo>
                <a:lnTo>
                  <a:pt x="228" y="130"/>
                </a:lnTo>
                <a:lnTo>
                  <a:pt x="283" y="130"/>
                </a:lnTo>
                <a:lnTo>
                  <a:pt x="359" y="119"/>
                </a:lnTo>
                <a:lnTo>
                  <a:pt x="435" y="98"/>
                </a:lnTo>
                <a:lnTo>
                  <a:pt x="501" y="87"/>
                </a:lnTo>
                <a:lnTo>
                  <a:pt x="566" y="76"/>
                </a:lnTo>
                <a:lnTo>
                  <a:pt x="620" y="65"/>
                </a:lnTo>
                <a:lnTo>
                  <a:pt x="675" y="54"/>
                </a:lnTo>
                <a:lnTo>
                  <a:pt x="707" y="44"/>
                </a:lnTo>
                <a:lnTo>
                  <a:pt x="740" y="33"/>
                </a:lnTo>
                <a:lnTo>
                  <a:pt x="762" y="22"/>
                </a:lnTo>
                <a:lnTo>
                  <a:pt x="784" y="11"/>
                </a:lnTo>
                <a:lnTo>
                  <a:pt x="794" y="0"/>
                </a:lnTo>
                <a:lnTo>
                  <a:pt x="816" y="0"/>
                </a:lnTo>
                <a:lnTo>
                  <a:pt x="838" y="0"/>
                </a:lnTo>
                <a:lnTo>
                  <a:pt x="860" y="0"/>
                </a:lnTo>
                <a:lnTo>
                  <a:pt x="882" y="11"/>
                </a:lnTo>
                <a:lnTo>
                  <a:pt x="903" y="22"/>
                </a:lnTo>
                <a:lnTo>
                  <a:pt x="936" y="44"/>
                </a:lnTo>
                <a:lnTo>
                  <a:pt x="980" y="54"/>
                </a:lnTo>
                <a:lnTo>
                  <a:pt x="1001" y="76"/>
                </a:lnTo>
                <a:lnTo>
                  <a:pt x="1023" y="87"/>
                </a:lnTo>
                <a:lnTo>
                  <a:pt x="1034" y="98"/>
                </a:lnTo>
                <a:lnTo>
                  <a:pt x="1045" y="108"/>
                </a:lnTo>
                <a:lnTo>
                  <a:pt x="1034" y="130"/>
                </a:lnTo>
                <a:lnTo>
                  <a:pt x="1034" y="141"/>
                </a:lnTo>
                <a:lnTo>
                  <a:pt x="1023" y="152"/>
                </a:lnTo>
                <a:lnTo>
                  <a:pt x="1001" y="163"/>
                </a:lnTo>
                <a:lnTo>
                  <a:pt x="980" y="163"/>
                </a:lnTo>
                <a:lnTo>
                  <a:pt x="969" y="173"/>
                </a:lnTo>
                <a:lnTo>
                  <a:pt x="947" y="195"/>
                </a:lnTo>
                <a:lnTo>
                  <a:pt x="925" y="217"/>
                </a:lnTo>
                <a:lnTo>
                  <a:pt x="903" y="238"/>
                </a:lnTo>
                <a:lnTo>
                  <a:pt x="882" y="271"/>
                </a:lnTo>
                <a:lnTo>
                  <a:pt x="849" y="303"/>
                </a:lnTo>
                <a:lnTo>
                  <a:pt x="816" y="346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824" name="Freeform 80"/>
          <p:cNvSpPr/>
          <p:nvPr/>
        </p:nvSpPr>
        <p:spPr>
          <a:xfrm>
            <a:off x="5551170" y="2773363"/>
            <a:ext cx="482600" cy="88900"/>
          </a:xfrm>
          <a:custGeom>
            <a:gdLst>
              <a:gd name="txL" fmla="*/ 0 w 761"/>
              <a:gd name="txT" fmla="*/ 0 h 140"/>
              <a:gd name="txR" fmla="*/ 761 w 761"/>
              <a:gd name="txB" fmla="*/ 140 h 140"/>
            </a:gdLst>
            <a:cxnLst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</a:cxnLst>
            <a:rect l="txL" t="txT" r="txR" b="txB"/>
            <a:pathLst>
              <a:path w="761" h="140">
                <a:moveTo>
                  <a:pt x="0" y="75"/>
                </a:moveTo>
                <a:lnTo>
                  <a:pt x="87" y="65"/>
                </a:lnTo>
                <a:lnTo>
                  <a:pt x="174" y="54"/>
                </a:lnTo>
                <a:lnTo>
                  <a:pt x="250" y="43"/>
                </a:lnTo>
                <a:lnTo>
                  <a:pt x="315" y="32"/>
                </a:lnTo>
                <a:lnTo>
                  <a:pt x="391" y="21"/>
                </a:lnTo>
                <a:lnTo>
                  <a:pt x="446" y="11"/>
                </a:lnTo>
                <a:lnTo>
                  <a:pt x="511" y="11"/>
                </a:lnTo>
                <a:lnTo>
                  <a:pt x="555" y="0"/>
                </a:lnTo>
                <a:lnTo>
                  <a:pt x="598" y="0"/>
                </a:lnTo>
                <a:lnTo>
                  <a:pt x="642" y="0"/>
                </a:lnTo>
                <a:lnTo>
                  <a:pt x="674" y="0"/>
                </a:lnTo>
                <a:lnTo>
                  <a:pt x="707" y="0"/>
                </a:lnTo>
                <a:lnTo>
                  <a:pt x="729" y="0"/>
                </a:lnTo>
                <a:lnTo>
                  <a:pt x="740" y="0"/>
                </a:lnTo>
                <a:lnTo>
                  <a:pt x="751" y="0"/>
                </a:lnTo>
                <a:lnTo>
                  <a:pt x="761" y="11"/>
                </a:lnTo>
                <a:lnTo>
                  <a:pt x="761" y="32"/>
                </a:lnTo>
                <a:lnTo>
                  <a:pt x="761" y="43"/>
                </a:lnTo>
                <a:lnTo>
                  <a:pt x="751" y="54"/>
                </a:lnTo>
                <a:lnTo>
                  <a:pt x="740" y="65"/>
                </a:lnTo>
                <a:lnTo>
                  <a:pt x="729" y="65"/>
                </a:lnTo>
                <a:lnTo>
                  <a:pt x="718" y="75"/>
                </a:lnTo>
                <a:lnTo>
                  <a:pt x="696" y="75"/>
                </a:lnTo>
                <a:lnTo>
                  <a:pt x="674" y="75"/>
                </a:lnTo>
                <a:lnTo>
                  <a:pt x="642" y="75"/>
                </a:lnTo>
                <a:lnTo>
                  <a:pt x="609" y="86"/>
                </a:lnTo>
                <a:lnTo>
                  <a:pt x="576" y="86"/>
                </a:lnTo>
                <a:lnTo>
                  <a:pt x="533" y="97"/>
                </a:lnTo>
                <a:lnTo>
                  <a:pt x="489" y="97"/>
                </a:lnTo>
                <a:lnTo>
                  <a:pt x="435" y="97"/>
                </a:lnTo>
                <a:lnTo>
                  <a:pt x="380" y="108"/>
                </a:lnTo>
                <a:lnTo>
                  <a:pt x="315" y="119"/>
                </a:lnTo>
                <a:lnTo>
                  <a:pt x="250" y="119"/>
                </a:lnTo>
                <a:lnTo>
                  <a:pt x="174" y="130"/>
                </a:lnTo>
                <a:lnTo>
                  <a:pt x="97" y="140"/>
                </a:lnTo>
                <a:lnTo>
                  <a:pt x="21" y="140"/>
                </a:lnTo>
                <a:lnTo>
                  <a:pt x="0" y="75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826" name="Freeform 82"/>
          <p:cNvSpPr/>
          <p:nvPr/>
        </p:nvSpPr>
        <p:spPr>
          <a:xfrm>
            <a:off x="5474970" y="3159125"/>
            <a:ext cx="82550" cy="446088"/>
          </a:xfrm>
          <a:custGeom>
            <a:gdLst>
              <a:gd name="txL" fmla="*/ 0 w 130"/>
              <a:gd name="txT" fmla="*/ 0 h 703"/>
              <a:gd name="txR" fmla="*/ 130 w 130"/>
              <a:gd name="txB" fmla="*/ 703 h 703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130" h="703">
                <a:moveTo>
                  <a:pt x="22" y="313"/>
                </a:moveTo>
                <a:lnTo>
                  <a:pt x="22" y="259"/>
                </a:lnTo>
                <a:lnTo>
                  <a:pt x="22" y="205"/>
                </a:lnTo>
                <a:lnTo>
                  <a:pt x="11" y="151"/>
                </a:lnTo>
                <a:lnTo>
                  <a:pt x="11" y="108"/>
                </a:lnTo>
                <a:lnTo>
                  <a:pt x="0" y="64"/>
                </a:lnTo>
                <a:lnTo>
                  <a:pt x="0" y="32"/>
                </a:lnTo>
                <a:lnTo>
                  <a:pt x="0" y="21"/>
                </a:lnTo>
                <a:lnTo>
                  <a:pt x="11" y="0"/>
                </a:lnTo>
                <a:lnTo>
                  <a:pt x="22" y="0"/>
                </a:lnTo>
                <a:lnTo>
                  <a:pt x="32" y="0"/>
                </a:lnTo>
                <a:lnTo>
                  <a:pt x="43" y="0"/>
                </a:lnTo>
                <a:lnTo>
                  <a:pt x="54" y="0"/>
                </a:lnTo>
                <a:lnTo>
                  <a:pt x="76" y="10"/>
                </a:lnTo>
                <a:lnTo>
                  <a:pt x="98" y="10"/>
                </a:lnTo>
                <a:lnTo>
                  <a:pt x="130" y="10"/>
                </a:lnTo>
                <a:lnTo>
                  <a:pt x="130" y="86"/>
                </a:lnTo>
                <a:lnTo>
                  <a:pt x="130" y="151"/>
                </a:lnTo>
                <a:lnTo>
                  <a:pt x="130" y="205"/>
                </a:lnTo>
                <a:lnTo>
                  <a:pt x="130" y="270"/>
                </a:lnTo>
                <a:lnTo>
                  <a:pt x="130" y="324"/>
                </a:lnTo>
                <a:lnTo>
                  <a:pt x="130" y="367"/>
                </a:lnTo>
                <a:lnTo>
                  <a:pt x="130" y="411"/>
                </a:lnTo>
                <a:lnTo>
                  <a:pt x="130" y="454"/>
                </a:lnTo>
                <a:lnTo>
                  <a:pt x="120" y="497"/>
                </a:lnTo>
                <a:lnTo>
                  <a:pt x="120" y="530"/>
                </a:lnTo>
                <a:lnTo>
                  <a:pt x="120" y="562"/>
                </a:lnTo>
                <a:lnTo>
                  <a:pt x="120" y="584"/>
                </a:lnTo>
                <a:lnTo>
                  <a:pt x="120" y="605"/>
                </a:lnTo>
                <a:lnTo>
                  <a:pt x="120" y="627"/>
                </a:lnTo>
                <a:lnTo>
                  <a:pt x="120" y="638"/>
                </a:lnTo>
                <a:lnTo>
                  <a:pt x="120" y="649"/>
                </a:lnTo>
                <a:lnTo>
                  <a:pt x="109" y="659"/>
                </a:lnTo>
                <a:lnTo>
                  <a:pt x="109" y="681"/>
                </a:lnTo>
                <a:lnTo>
                  <a:pt x="109" y="692"/>
                </a:lnTo>
                <a:lnTo>
                  <a:pt x="98" y="692"/>
                </a:lnTo>
                <a:lnTo>
                  <a:pt x="98" y="703"/>
                </a:lnTo>
                <a:lnTo>
                  <a:pt x="87" y="703"/>
                </a:lnTo>
                <a:lnTo>
                  <a:pt x="76" y="703"/>
                </a:lnTo>
                <a:lnTo>
                  <a:pt x="65" y="692"/>
                </a:lnTo>
                <a:lnTo>
                  <a:pt x="65" y="681"/>
                </a:lnTo>
                <a:lnTo>
                  <a:pt x="54" y="670"/>
                </a:lnTo>
                <a:lnTo>
                  <a:pt x="43" y="659"/>
                </a:lnTo>
                <a:lnTo>
                  <a:pt x="32" y="649"/>
                </a:lnTo>
                <a:lnTo>
                  <a:pt x="32" y="627"/>
                </a:lnTo>
                <a:lnTo>
                  <a:pt x="11" y="594"/>
                </a:lnTo>
                <a:lnTo>
                  <a:pt x="11" y="562"/>
                </a:lnTo>
                <a:lnTo>
                  <a:pt x="0" y="530"/>
                </a:lnTo>
                <a:lnTo>
                  <a:pt x="11" y="497"/>
                </a:lnTo>
                <a:lnTo>
                  <a:pt x="11" y="475"/>
                </a:lnTo>
                <a:lnTo>
                  <a:pt x="11" y="465"/>
                </a:lnTo>
                <a:lnTo>
                  <a:pt x="11" y="443"/>
                </a:lnTo>
                <a:lnTo>
                  <a:pt x="22" y="421"/>
                </a:lnTo>
                <a:lnTo>
                  <a:pt x="22" y="367"/>
                </a:lnTo>
                <a:lnTo>
                  <a:pt x="22" y="313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827" name="Freeform 83"/>
          <p:cNvSpPr/>
          <p:nvPr/>
        </p:nvSpPr>
        <p:spPr>
          <a:xfrm>
            <a:off x="5522595" y="3089275"/>
            <a:ext cx="539750" cy="474663"/>
          </a:xfrm>
          <a:custGeom>
            <a:gdLst>
              <a:gd name="txL" fmla="*/ 0 w 849"/>
              <a:gd name="txT" fmla="*/ 0 h 747"/>
              <a:gd name="txR" fmla="*/ 849 w 849"/>
              <a:gd name="txB" fmla="*/ 747 h 747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849" h="747">
                <a:moveTo>
                  <a:pt x="337" y="184"/>
                </a:moveTo>
                <a:lnTo>
                  <a:pt x="272" y="184"/>
                </a:lnTo>
                <a:lnTo>
                  <a:pt x="218" y="195"/>
                </a:lnTo>
                <a:lnTo>
                  <a:pt x="174" y="195"/>
                </a:lnTo>
                <a:lnTo>
                  <a:pt x="120" y="206"/>
                </a:lnTo>
                <a:lnTo>
                  <a:pt x="87" y="206"/>
                </a:lnTo>
                <a:lnTo>
                  <a:pt x="54" y="206"/>
                </a:lnTo>
                <a:lnTo>
                  <a:pt x="22" y="217"/>
                </a:lnTo>
                <a:lnTo>
                  <a:pt x="0" y="217"/>
                </a:lnTo>
                <a:lnTo>
                  <a:pt x="0" y="119"/>
                </a:lnTo>
                <a:lnTo>
                  <a:pt x="76" y="119"/>
                </a:lnTo>
                <a:lnTo>
                  <a:pt x="152" y="119"/>
                </a:lnTo>
                <a:lnTo>
                  <a:pt x="239" y="109"/>
                </a:lnTo>
                <a:lnTo>
                  <a:pt x="337" y="87"/>
                </a:lnTo>
                <a:lnTo>
                  <a:pt x="381" y="87"/>
                </a:lnTo>
                <a:lnTo>
                  <a:pt x="424" y="76"/>
                </a:lnTo>
                <a:lnTo>
                  <a:pt x="457" y="65"/>
                </a:lnTo>
                <a:lnTo>
                  <a:pt x="490" y="54"/>
                </a:lnTo>
                <a:lnTo>
                  <a:pt x="512" y="44"/>
                </a:lnTo>
                <a:lnTo>
                  <a:pt x="533" y="44"/>
                </a:lnTo>
                <a:lnTo>
                  <a:pt x="544" y="33"/>
                </a:lnTo>
                <a:lnTo>
                  <a:pt x="555" y="22"/>
                </a:lnTo>
                <a:lnTo>
                  <a:pt x="566" y="11"/>
                </a:lnTo>
                <a:lnTo>
                  <a:pt x="577" y="11"/>
                </a:lnTo>
                <a:lnTo>
                  <a:pt x="588" y="0"/>
                </a:lnTo>
                <a:lnTo>
                  <a:pt x="610" y="0"/>
                </a:lnTo>
                <a:lnTo>
                  <a:pt x="631" y="0"/>
                </a:lnTo>
                <a:lnTo>
                  <a:pt x="653" y="22"/>
                </a:lnTo>
                <a:lnTo>
                  <a:pt x="697" y="33"/>
                </a:lnTo>
                <a:lnTo>
                  <a:pt x="740" y="54"/>
                </a:lnTo>
                <a:lnTo>
                  <a:pt x="762" y="76"/>
                </a:lnTo>
                <a:lnTo>
                  <a:pt x="784" y="87"/>
                </a:lnTo>
                <a:lnTo>
                  <a:pt x="795" y="98"/>
                </a:lnTo>
                <a:lnTo>
                  <a:pt x="816" y="119"/>
                </a:lnTo>
                <a:lnTo>
                  <a:pt x="827" y="130"/>
                </a:lnTo>
                <a:lnTo>
                  <a:pt x="838" y="130"/>
                </a:lnTo>
                <a:lnTo>
                  <a:pt x="838" y="141"/>
                </a:lnTo>
                <a:lnTo>
                  <a:pt x="849" y="141"/>
                </a:lnTo>
                <a:lnTo>
                  <a:pt x="838" y="163"/>
                </a:lnTo>
                <a:lnTo>
                  <a:pt x="838" y="173"/>
                </a:lnTo>
                <a:lnTo>
                  <a:pt x="827" y="184"/>
                </a:lnTo>
                <a:lnTo>
                  <a:pt x="816" y="195"/>
                </a:lnTo>
                <a:lnTo>
                  <a:pt x="805" y="195"/>
                </a:lnTo>
                <a:lnTo>
                  <a:pt x="795" y="217"/>
                </a:lnTo>
                <a:lnTo>
                  <a:pt x="795" y="238"/>
                </a:lnTo>
                <a:lnTo>
                  <a:pt x="784" y="260"/>
                </a:lnTo>
                <a:lnTo>
                  <a:pt x="784" y="303"/>
                </a:lnTo>
                <a:lnTo>
                  <a:pt x="784" y="346"/>
                </a:lnTo>
                <a:lnTo>
                  <a:pt x="784" y="390"/>
                </a:lnTo>
                <a:lnTo>
                  <a:pt x="784" y="444"/>
                </a:lnTo>
                <a:lnTo>
                  <a:pt x="784" y="498"/>
                </a:lnTo>
                <a:lnTo>
                  <a:pt x="773" y="552"/>
                </a:lnTo>
                <a:lnTo>
                  <a:pt x="773" y="595"/>
                </a:lnTo>
                <a:lnTo>
                  <a:pt x="773" y="628"/>
                </a:lnTo>
                <a:lnTo>
                  <a:pt x="762" y="660"/>
                </a:lnTo>
                <a:lnTo>
                  <a:pt x="762" y="693"/>
                </a:lnTo>
                <a:lnTo>
                  <a:pt x="751" y="703"/>
                </a:lnTo>
                <a:lnTo>
                  <a:pt x="740" y="725"/>
                </a:lnTo>
                <a:lnTo>
                  <a:pt x="729" y="736"/>
                </a:lnTo>
                <a:lnTo>
                  <a:pt x="718" y="747"/>
                </a:lnTo>
                <a:lnTo>
                  <a:pt x="707" y="747"/>
                </a:lnTo>
                <a:lnTo>
                  <a:pt x="697" y="747"/>
                </a:lnTo>
                <a:lnTo>
                  <a:pt x="686" y="747"/>
                </a:lnTo>
                <a:lnTo>
                  <a:pt x="675" y="736"/>
                </a:lnTo>
                <a:lnTo>
                  <a:pt x="675" y="725"/>
                </a:lnTo>
                <a:lnTo>
                  <a:pt x="664" y="703"/>
                </a:lnTo>
                <a:lnTo>
                  <a:pt x="664" y="682"/>
                </a:lnTo>
                <a:lnTo>
                  <a:pt x="664" y="660"/>
                </a:lnTo>
                <a:lnTo>
                  <a:pt x="653" y="628"/>
                </a:lnTo>
                <a:lnTo>
                  <a:pt x="653" y="584"/>
                </a:lnTo>
                <a:lnTo>
                  <a:pt x="653" y="541"/>
                </a:lnTo>
                <a:lnTo>
                  <a:pt x="653" y="487"/>
                </a:lnTo>
                <a:lnTo>
                  <a:pt x="653" y="422"/>
                </a:lnTo>
                <a:lnTo>
                  <a:pt x="653" y="368"/>
                </a:lnTo>
                <a:lnTo>
                  <a:pt x="653" y="314"/>
                </a:lnTo>
                <a:lnTo>
                  <a:pt x="642" y="271"/>
                </a:lnTo>
                <a:lnTo>
                  <a:pt x="642" y="228"/>
                </a:lnTo>
                <a:lnTo>
                  <a:pt x="642" y="206"/>
                </a:lnTo>
                <a:lnTo>
                  <a:pt x="631" y="184"/>
                </a:lnTo>
                <a:lnTo>
                  <a:pt x="631" y="163"/>
                </a:lnTo>
                <a:lnTo>
                  <a:pt x="631" y="152"/>
                </a:lnTo>
                <a:lnTo>
                  <a:pt x="620" y="152"/>
                </a:lnTo>
                <a:lnTo>
                  <a:pt x="599" y="152"/>
                </a:lnTo>
                <a:lnTo>
                  <a:pt x="566" y="152"/>
                </a:lnTo>
                <a:lnTo>
                  <a:pt x="533" y="152"/>
                </a:lnTo>
                <a:lnTo>
                  <a:pt x="501" y="152"/>
                </a:lnTo>
                <a:lnTo>
                  <a:pt x="446" y="163"/>
                </a:lnTo>
                <a:lnTo>
                  <a:pt x="392" y="173"/>
                </a:lnTo>
                <a:lnTo>
                  <a:pt x="337" y="184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828" name="Freeform 84"/>
          <p:cNvSpPr/>
          <p:nvPr/>
        </p:nvSpPr>
        <p:spPr>
          <a:xfrm>
            <a:off x="5432108" y="3254375"/>
            <a:ext cx="381000" cy="522288"/>
          </a:xfrm>
          <a:custGeom>
            <a:gdLst>
              <a:gd name="txL" fmla="*/ 0 w 599"/>
              <a:gd name="txT" fmla="*/ 0 h 822"/>
              <a:gd name="txR" fmla="*/ 599 w 599"/>
              <a:gd name="txB" fmla="*/ 822 h 822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599" h="822">
                <a:moveTo>
                  <a:pt x="403" y="411"/>
                </a:moveTo>
                <a:lnTo>
                  <a:pt x="425" y="346"/>
                </a:lnTo>
                <a:lnTo>
                  <a:pt x="436" y="292"/>
                </a:lnTo>
                <a:lnTo>
                  <a:pt x="447" y="238"/>
                </a:lnTo>
                <a:lnTo>
                  <a:pt x="458" y="195"/>
                </a:lnTo>
                <a:lnTo>
                  <a:pt x="447" y="162"/>
                </a:lnTo>
                <a:lnTo>
                  <a:pt x="447" y="130"/>
                </a:lnTo>
                <a:lnTo>
                  <a:pt x="436" y="97"/>
                </a:lnTo>
                <a:lnTo>
                  <a:pt x="436" y="76"/>
                </a:lnTo>
                <a:lnTo>
                  <a:pt x="425" y="54"/>
                </a:lnTo>
                <a:lnTo>
                  <a:pt x="414" y="32"/>
                </a:lnTo>
                <a:lnTo>
                  <a:pt x="425" y="22"/>
                </a:lnTo>
                <a:lnTo>
                  <a:pt x="436" y="11"/>
                </a:lnTo>
                <a:lnTo>
                  <a:pt x="447" y="0"/>
                </a:lnTo>
                <a:lnTo>
                  <a:pt x="469" y="11"/>
                </a:lnTo>
                <a:lnTo>
                  <a:pt x="501" y="11"/>
                </a:lnTo>
                <a:lnTo>
                  <a:pt x="534" y="22"/>
                </a:lnTo>
                <a:lnTo>
                  <a:pt x="556" y="32"/>
                </a:lnTo>
                <a:lnTo>
                  <a:pt x="566" y="54"/>
                </a:lnTo>
                <a:lnTo>
                  <a:pt x="588" y="65"/>
                </a:lnTo>
                <a:lnTo>
                  <a:pt x="599" y="86"/>
                </a:lnTo>
                <a:lnTo>
                  <a:pt x="599" y="97"/>
                </a:lnTo>
                <a:lnTo>
                  <a:pt x="599" y="108"/>
                </a:lnTo>
                <a:lnTo>
                  <a:pt x="599" y="130"/>
                </a:lnTo>
                <a:lnTo>
                  <a:pt x="599" y="162"/>
                </a:lnTo>
                <a:lnTo>
                  <a:pt x="588" y="195"/>
                </a:lnTo>
                <a:lnTo>
                  <a:pt x="588" y="227"/>
                </a:lnTo>
                <a:lnTo>
                  <a:pt x="577" y="260"/>
                </a:lnTo>
                <a:lnTo>
                  <a:pt x="566" y="303"/>
                </a:lnTo>
                <a:lnTo>
                  <a:pt x="534" y="400"/>
                </a:lnTo>
                <a:lnTo>
                  <a:pt x="501" y="476"/>
                </a:lnTo>
                <a:lnTo>
                  <a:pt x="479" y="519"/>
                </a:lnTo>
                <a:lnTo>
                  <a:pt x="458" y="552"/>
                </a:lnTo>
                <a:lnTo>
                  <a:pt x="436" y="584"/>
                </a:lnTo>
                <a:lnTo>
                  <a:pt x="414" y="617"/>
                </a:lnTo>
                <a:lnTo>
                  <a:pt x="349" y="671"/>
                </a:lnTo>
                <a:lnTo>
                  <a:pt x="283" y="714"/>
                </a:lnTo>
                <a:lnTo>
                  <a:pt x="218" y="757"/>
                </a:lnTo>
                <a:lnTo>
                  <a:pt x="153" y="790"/>
                </a:lnTo>
                <a:lnTo>
                  <a:pt x="109" y="800"/>
                </a:lnTo>
                <a:lnTo>
                  <a:pt x="88" y="811"/>
                </a:lnTo>
                <a:lnTo>
                  <a:pt x="55" y="811"/>
                </a:lnTo>
                <a:lnTo>
                  <a:pt x="33" y="822"/>
                </a:lnTo>
                <a:lnTo>
                  <a:pt x="22" y="822"/>
                </a:lnTo>
                <a:lnTo>
                  <a:pt x="11" y="822"/>
                </a:lnTo>
                <a:lnTo>
                  <a:pt x="0" y="822"/>
                </a:lnTo>
                <a:lnTo>
                  <a:pt x="0" y="811"/>
                </a:lnTo>
                <a:lnTo>
                  <a:pt x="11" y="800"/>
                </a:lnTo>
                <a:lnTo>
                  <a:pt x="22" y="790"/>
                </a:lnTo>
                <a:lnTo>
                  <a:pt x="33" y="779"/>
                </a:lnTo>
                <a:lnTo>
                  <a:pt x="55" y="768"/>
                </a:lnTo>
                <a:lnTo>
                  <a:pt x="77" y="757"/>
                </a:lnTo>
                <a:lnTo>
                  <a:pt x="109" y="746"/>
                </a:lnTo>
                <a:lnTo>
                  <a:pt x="153" y="714"/>
                </a:lnTo>
                <a:lnTo>
                  <a:pt x="196" y="681"/>
                </a:lnTo>
                <a:lnTo>
                  <a:pt x="240" y="649"/>
                </a:lnTo>
                <a:lnTo>
                  <a:pt x="283" y="606"/>
                </a:lnTo>
                <a:lnTo>
                  <a:pt x="316" y="562"/>
                </a:lnTo>
                <a:lnTo>
                  <a:pt x="349" y="519"/>
                </a:lnTo>
                <a:lnTo>
                  <a:pt x="371" y="465"/>
                </a:lnTo>
                <a:lnTo>
                  <a:pt x="403" y="411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829" name="Freeform 85"/>
          <p:cNvSpPr/>
          <p:nvPr/>
        </p:nvSpPr>
        <p:spPr>
          <a:xfrm>
            <a:off x="5792470" y="3598863"/>
            <a:ext cx="296863" cy="225425"/>
          </a:xfrm>
          <a:custGeom>
            <a:gdLst>
              <a:gd name="txL" fmla="*/ 0 w 469"/>
              <a:gd name="txT" fmla="*/ 0 h 357"/>
              <a:gd name="txR" fmla="*/ 469 w 469"/>
              <a:gd name="txB" fmla="*/ 357 h 357"/>
            </a:gdLst>
            <a:cxnLst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0"/>
              </a:cxn>
              <a:cxn ang="0">
                <a:pos x="2147483647" y="0"/>
              </a:cxn>
            </a:cxnLst>
            <a:rect l="txL" t="txT" r="txR" b="txB"/>
            <a:pathLst>
              <a:path w="469" h="357">
                <a:moveTo>
                  <a:pt x="11" y="0"/>
                </a:moveTo>
                <a:lnTo>
                  <a:pt x="44" y="0"/>
                </a:lnTo>
                <a:lnTo>
                  <a:pt x="77" y="11"/>
                </a:lnTo>
                <a:lnTo>
                  <a:pt x="120" y="11"/>
                </a:lnTo>
                <a:lnTo>
                  <a:pt x="153" y="21"/>
                </a:lnTo>
                <a:lnTo>
                  <a:pt x="196" y="32"/>
                </a:lnTo>
                <a:lnTo>
                  <a:pt x="229" y="54"/>
                </a:lnTo>
                <a:lnTo>
                  <a:pt x="262" y="65"/>
                </a:lnTo>
                <a:lnTo>
                  <a:pt x="305" y="86"/>
                </a:lnTo>
                <a:lnTo>
                  <a:pt x="338" y="108"/>
                </a:lnTo>
                <a:lnTo>
                  <a:pt x="371" y="130"/>
                </a:lnTo>
                <a:lnTo>
                  <a:pt x="392" y="151"/>
                </a:lnTo>
                <a:lnTo>
                  <a:pt x="414" y="184"/>
                </a:lnTo>
                <a:lnTo>
                  <a:pt x="436" y="205"/>
                </a:lnTo>
                <a:lnTo>
                  <a:pt x="447" y="227"/>
                </a:lnTo>
                <a:lnTo>
                  <a:pt x="458" y="249"/>
                </a:lnTo>
                <a:lnTo>
                  <a:pt x="469" y="270"/>
                </a:lnTo>
                <a:lnTo>
                  <a:pt x="469" y="292"/>
                </a:lnTo>
                <a:lnTo>
                  <a:pt x="469" y="303"/>
                </a:lnTo>
                <a:lnTo>
                  <a:pt x="469" y="324"/>
                </a:lnTo>
                <a:lnTo>
                  <a:pt x="469" y="335"/>
                </a:lnTo>
                <a:lnTo>
                  <a:pt x="458" y="346"/>
                </a:lnTo>
                <a:lnTo>
                  <a:pt x="447" y="357"/>
                </a:lnTo>
                <a:lnTo>
                  <a:pt x="436" y="357"/>
                </a:lnTo>
                <a:lnTo>
                  <a:pt x="425" y="346"/>
                </a:lnTo>
                <a:lnTo>
                  <a:pt x="414" y="346"/>
                </a:lnTo>
                <a:lnTo>
                  <a:pt x="403" y="335"/>
                </a:lnTo>
                <a:lnTo>
                  <a:pt x="381" y="324"/>
                </a:lnTo>
                <a:lnTo>
                  <a:pt x="360" y="314"/>
                </a:lnTo>
                <a:lnTo>
                  <a:pt x="338" y="292"/>
                </a:lnTo>
                <a:lnTo>
                  <a:pt x="316" y="270"/>
                </a:lnTo>
                <a:lnTo>
                  <a:pt x="283" y="249"/>
                </a:lnTo>
                <a:lnTo>
                  <a:pt x="251" y="227"/>
                </a:lnTo>
                <a:lnTo>
                  <a:pt x="218" y="205"/>
                </a:lnTo>
                <a:lnTo>
                  <a:pt x="175" y="173"/>
                </a:lnTo>
                <a:lnTo>
                  <a:pt x="131" y="140"/>
                </a:lnTo>
                <a:lnTo>
                  <a:pt x="88" y="108"/>
                </a:lnTo>
                <a:lnTo>
                  <a:pt x="44" y="76"/>
                </a:lnTo>
                <a:lnTo>
                  <a:pt x="0" y="32"/>
                </a:lnTo>
                <a:lnTo>
                  <a:pt x="11" y="0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830" name="Freeform 86"/>
          <p:cNvSpPr/>
          <p:nvPr/>
        </p:nvSpPr>
        <p:spPr>
          <a:xfrm>
            <a:off x="4984433" y="2678113"/>
            <a:ext cx="247650" cy="198437"/>
          </a:xfrm>
          <a:custGeom>
            <a:gdLst>
              <a:gd name="txL" fmla="*/ 0 w 392"/>
              <a:gd name="txT" fmla="*/ 0 h 314"/>
              <a:gd name="txR" fmla="*/ 392 w 392"/>
              <a:gd name="txB" fmla="*/ 314 h 314"/>
            </a:gdLst>
            <a:cxnLst>
              <a:cxn ang="0">
                <a:pos x="0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0" y="2147483647"/>
              </a:cxn>
              <a:cxn ang="0">
                <a:pos x="0" y="2147483647"/>
              </a:cxn>
            </a:cxnLst>
            <a:rect l="txL" t="txT" r="txR" b="txB"/>
            <a:pathLst>
              <a:path w="392" h="314">
                <a:moveTo>
                  <a:pt x="0" y="22"/>
                </a:moveTo>
                <a:lnTo>
                  <a:pt x="0" y="11"/>
                </a:lnTo>
                <a:lnTo>
                  <a:pt x="11" y="11"/>
                </a:lnTo>
                <a:lnTo>
                  <a:pt x="22" y="11"/>
                </a:lnTo>
                <a:lnTo>
                  <a:pt x="33" y="0"/>
                </a:lnTo>
                <a:lnTo>
                  <a:pt x="44" y="0"/>
                </a:lnTo>
                <a:lnTo>
                  <a:pt x="65" y="0"/>
                </a:lnTo>
                <a:lnTo>
                  <a:pt x="87" y="0"/>
                </a:lnTo>
                <a:lnTo>
                  <a:pt x="120" y="0"/>
                </a:lnTo>
                <a:lnTo>
                  <a:pt x="163" y="0"/>
                </a:lnTo>
                <a:lnTo>
                  <a:pt x="218" y="11"/>
                </a:lnTo>
                <a:lnTo>
                  <a:pt x="261" y="33"/>
                </a:lnTo>
                <a:lnTo>
                  <a:pt x="305" y="65"/>
                </a:lnTo>
                <a:lnTo>
                  <a:pt x="337" y="98"/>
                </a:lnTo>
                <a:lnTo>
                  <a:pt x="348" y="119"/>
                </a:lnTo>
                <a:lnTo>
                  <a:pt x="370" y="141"/>
                </a:lnTo>
                <a:lnTo>
                  <a:pt x="370" y="163"/>
                </a:lnTo>
                <a:lnTo>
                  <a:pt x="381" y="173"/>
                </a:lnTo>
                <a:lnTo>
                  <a:pt x="392" y="195"/>
                </a:lnTo>
                <a:lnTo>
                  <a:pt x="392" y="217"/>
                </a:lnTo>
                <a:lnTo>
                  <a:pt x="392" y="238"/>
                </a:lnTo>
                <a:lnTo>
                  <a:pt x="392" y="249"/>
                </a:lnTo>
                <a:lnTo>
                  <a:pt x="392" y="271"/>
                </a:lnTo>
                <a:lnTo>
                  <a:pt x="392" y="282"/>
                </a:lnTo>
                <a:lnTo>
                  <a:pt x="381" y="292"/>
                </a:lnTo>
                <a:lnTo>
                  <a:pt x="381" y="303"/>
                </a:lnTo>
                <a:lnTo>
                  <a:pt x="370" y="314"/>
                </a:lnTo>
                <a:lnTo>
                  <a:pt x="359" y="314"/>
                </a:lnTo>
                <a:lnTo>
                  <a:pt x="348" y="314"/>
                </a:lnTo>
                <a:lnTo>
                  <a:pt x="337" y="314"/>
                </a:lnTo>
                <a:lnTo>
                  <a:pt x="327" y="314"/>
                </a:lnTo>
                <a:lnTo>
                  <a:pt x="316" y="314"/>
                </a:lnTo>
                <a:lnTo>
                  <a:pt x="305" y="303"/>
                </a:lnTo>
                <a:lnTo>
                  <a:pt x="283" y="303"/>
                </a:lnTo>
                <a:lnTo>
                  <a:pt x="272" y="292"/>
                </a:lnTo>
                <a:lnTo>
                  <a:pt x="250" y="271"/>
                </a:lnTo>
                <a:lnTo>
                  <a:pt x="229" y="260"/>
                </a:lnTo>
                <a:lnTo>
                  <a:pt x="218" y="238"/>
                </a:lnTo>
                <a:lnTo>
                  <a:pt x="131" y="173"/>
                </a:lnTo>
                <a:lnTo>
                  <a:pt x="98" y="130"/>
                </a:lnTo>
                <a:lnTo>
                  <a:pt x="65" y="98"/>
                </a:lnTo>
                <a:lnTo>
                  <a:pt x="33" y="65"/>
                </a:lnTo>
                <a:lnTo>
                  <a:pt x="11" y="44"/>
                </a:lnTo>
                <a:lnTo>
                  <a:pt x="0" y="33"/>
                </a:lnTo>
                <a:lnTo>
                  <a:pt x="0" y="22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831" name="Freeform 87"/>
          <p:cNvSpPr/>
          <p:nvPr/>
        </p:nvSpPr>
        <p:spPr>
          <a:xfrm>
            <a:off x="4825683" y="3076575"/>
            <a:ext cx="406400" cy="673100"/>
          </a:xfrm>
          <a:custGeom>
            <a:gdLst>
              <a:gd name="txL" fmla="*/ 0 w 642"/>
              <a:gd name="txT" fmla="*/ 0 h 1060"/>
              <a:gd name="txR" fmla="*/ 642 w 642"/>
              <a:gd name="txB" fmla="*/ 1060 h 1060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642" h="1060">
                <a:moveTo>
                  <a:pt x="435" y="530"/>
                </a:moveTo>
                <a:lnTo>
                  <a:pt x="435" y="551"/>
                </a:lnTo>
                <a:lnTo>
                  <a:pt x="446" y="562"/>
                </a:lnTo>
                <a:lnTo>
                  <a:pt x="457" y="584"/>
                </a:lnTo>
                <a:lnTo>
                  <a:pt x="457" y="605"/>
                </a:lnTo>
                <a:lnTo>
                  <a:pt x="468" y="627"/>
                </a:lnTo>
                <a:lnTo>
                  <a:pt x="479" y="649"/>
                </a:lnTo>
                <a:lnTo>
                  <a:pt x="500" y="681"/>
                </a:lnTo>
                <a:lnTo>
                  <a:pt x="511" y="714"/>
                </a:lnTo>
                <a:lnTo>
                  <a:pt x="522" y="746"/>
                </a:lnTo>
                <a:lnTo>
                  <a:pt x="533" y="779"/>
                </a:lnTo>
                <a:lnTo>
                  <a:pt x="533" y="822"/>
                </a:lnTo>
                <a:lnTo>
                  <a:pt x="544" y="865"/>
                </a:lnTo>
                <a:lnTo>
                  <a:pt x="544" y="908"/>
                </a:lnTo>
                <a:lnTo>
                  <a:pt x="544" y="952"/>
                </a:lnTo>
                <a:lnTo>
                  <a:pt x="555" y="1006"/>
                </a:lnTo>
                <a:lnTo>
                  <a:pt x="555" y="1060"/>
                </a:lnTo>
                <a:lnTo>
                  <a:pt x="479" y="1060"/>
                </a:lnTo>
                <a:lnTo>
                  <a:pt x="468" y="1017"/>
                </a:lnTo>
                <a:lnTo>
                  <a:pt x="468" y="973"/>
                </a:lnTo>
                <a:lnTo>
                  <a:pt x="457" y="930"/>
                </a:lnTo>
                <a:lnTo>
                  <a:pt x="457" y="887"/>
                </a:lnTo>
                <a:lnTo>
                  <a:pt x="446" y="854"/>
                </a:lnTo>
                <a:lnTo>
                  <a:pt x="424" y="811"/>
                </a:lnTo>
                <a:lnTo>
                  <a:pt x="402" y="757"/>
                </a:lnTo>
                <a:lnTo>
                  <a:pt x="381" y="692"/>
                </a:lnTo>
                <a:lnTo>
                  <a:pt x="359" y="660"/>
                </a:lnTo>
                <a:lnTo>
                  <a:pt x="348" y="638"/>
                </a:lnTo>
                <a:lnTo>
                  <a:pt x="337" y="616"/>
                </a:lnTo>
                <a:lnTo>
                  <a:pt x="326" y="595"/>
                </a:lnTo>
                <a:lnTo>
                  <a:pt x="326" y="573"/>
                </a:lnTo>
                <a:lnTo>
                  <a:pt x="315" y="551"/>
                </a:lnTo>
                <a:lnTo>
                  <a:pt x="315" y="541"/>
                </a:lnTo>
                <a:lnTo>
                  <a:pt x="315" y="530"/>
                </a:lnTo>
                <a:lnTo>
                  <a:pt x="315" y="519"/>
                </a:lnTo>
                <a:lnTo>
                  <a:pt x="326" y="497"/>
                </a:lnTo>
                <a:lnTo>
                  <a:pt x="326" y="476"/>
                </a:lnTo>
                <a:lnTo>
                  <a:pt x="337" y="443"/>
                </a:lnTo>
                <a:lnTo>
                  <a:pt x="348" y="411"/>
                </a:lnTo>
                <a:lnTo>
                  <a:pt x="359" y="378"/>
                </a:lnTo>
                <a:lnTo>
                  <a:pt x="381" y="335"/>
                </a:lnTo>
                <a:lnTo>
                  <a:pt x="391" y="292"/>
                </a:lnTo>
                <a:lnTo>
                  <a:pt x="402" y="259"/>
                </a:lnTo>
                <a:lnTo>
                  <a:pt x="402" y="227"/>
                </a:lnTo>
                <a:lnTo>
                  <a:pt x="413" y="205"/>
                </a:lnTo>
                <a:lnTo>
                  <a:pt x="413" y="184"/>
                </a:lnTo>
                <a:lnTo>
                  <a:pt x="413" y="173"/>
                </a:lnTo>
                <a:lnTo>
                  <a:pt x="413" y="162"/>
                </a:lnTo>
                <a:lnTo>
                  <a:pt x="413" y="151"/>
                </a:lnTo>
                <a:lnTo>
                  <a:pt x="402" y="151"/>
                </a:lnTo>
                <a:lnTo>
                  <a:pt x="391" y="151"/>
                </a:lnTo>
                <a:lnTo>
                  <a:pt x="370" y="151"/>
                </a:lnTo>
                <a:lnTo>
                  <a:pt x="359" y="151"/>
                </a:lnTo>
                <a:lnTo>
                  <a:pt x="337" y="162"/>
                </a:lnTo>
                <a:lnTo>
                  <a:pt x="304" y="162"/>
                </a:lnTo>
                <a:lnTo>
                  <a:pt x="261" y="173"/>
                </a:lnTo>
                <a:lnTo>
                  <a:pt x="228" y="194"/>
                </a:lnTo>
                <a:lnTo>
                  <a:pt x="206" y="194"/>
                </a:lnTo>
                <a:lnTo>
                  <a:pt x="185" y="205"/>
                </a:lnTo>
                <a:lnTo>
                  <a:pt x="163" y="216"/>
                </a:lnTo>
                <a:lnTo>
                  <a:pt x="141" y="216"/>
                </a:lnTo>
                <a:lnTo>
                  <a:pt x="130" y="216"/>
                </a:lnTo>
                <a:lnTo>
                  <a:pt x="119" y="227"/>
                </a:lnTo>
                <a:lnTo>
                  <a:pt x="108" y="227"/>
                </a:lnTo>
                <a:lnTo>
                  <a:pt x="98" y="216"/>
                </a:lnTo>
                <a:lnTo>
                  <a:pt x="87" y="216"/>
                </a:lnTo>
                <a:lnTo>
                  <a:pt x="76" y="205"/>
                </a:lnTo>
                <a:lnTo>
                  <a:pt x="54" y="194"/>
                </a:lnTo>
                <a:lnTo>
                  <a:pt x="43" y="194"/>
                </a:lnTo>
                <a:lnTo>
                  <a:pt x="0" y="162"/>
                </a:lnTo>
                <a:lnTo>
                  <a:pt x="43" y="151"/>
                </a:lnTo>
                <a:lnTo>
                  <a:pt x="76" y="140"/>
                </a:lnTo>
                <a:lnTo>
                  <a:pt x="119" y="130"/>
                </a:lnTo>
                <a:lnTo>
                  <a:pt x="152" y="119"/>
                </a:lnTo>
                <a:lnTo>
                  <a:pt x="185" y="108"/>
                </a:lnTo>
                <a:lnTo>
                  <a:pt x="217" y="97"/>
                </a:lnTo>
                <a:lnTo>
                  <a:pt x="250" y="97"/>
                </a:lnTo>
                <a:lnTo>
                  <a:pt x="272" y="86"/>
                </a:lnTo>
                <a:lnTo>
                  <a:pt x="294" y="75"/>
                </a:lnTo>
                <a:lnTo>
                  <a:pt x="315" y="65"/>
                </a:lnTo>
                <a:lnTo>
                  <a:pt x="337" y="65"/>
                </a:lnTo>
                <a:lnTo>
                  <a:pt x="348" y="54"/>
                </a:lnTo>
                <a:lnTo>
                  <a:pt x="359" y="54"/>
                </a:lnTo>
                <a:lnTo>
                  <a:pt x="370" y="43"/>
                </a:lnTo>
                <a:lnTo>
                  <a:pt x="381" y="32"/>
                </a:lnTo>
                <a:lnTo>
                  <a:pt x="391" y="21"/>
                </a:lnTo>
                <a:lnTo>
                  <a:pt x="402" y="11"/>
                </a:lnTo>
                <a:lnTo>
                  <a:pt x="424" y="0"/>
                </a:lnTo>
                <a:lnTo>
                  <a:pt x="446" y="0"/>
                </a:lnTo>
                <a:lnTo>
                  <a:pt x="468" y="11"/>
                </a:lnTo>
                <a:lnTo>
                  <a:pt x="489" y="21"/>
                </a:lnTo>
                <a:lnTo>
                  <a:pt x="522" y="32"/>
                </a:lnTo>
                <a:lnTo>
                  <a:pt x="566" y="54"/>
                </a:lnTo>
                <a:lnTo>
                  <a:pt x="577" y="65"/>
                </a:lnTo>
                <a:lnTo>
                  <a:pt x="598" y="75"/>
                </a:lnTo>
                <a:lnTo>
                  <a:pt x="609" y="86"/>
                </a:lnTo>
                <a:lnTo>
                  <a:pt x="620" y="97"/>
                </a:lnTo>
                <a:lnTo>
                  <a:pt x="631" y="108"/>
                </a:lnTo>
                <a:lnTo>
                  <a:pt x="642" y="119"/>
                </a:lnTo>
                <a:lnTo>
                  <a:pt x="631" y="130"/>
                </a:lnTo>
                <a:lnTo>
                  <a:pt x="631" y="140"/>
                </a:lnTo>
                <a:lnTo>
                  <a:pt x="620" y="162"/>
                </a:lnTo>
                <a:lnTo>
                  <a:pt x="609" y="162"/>
                </a:lnTo>
                <a:lnTo>
                  <a:pt x="598" y="173"/>
                </a:lnTo>
                <a:lnTo>
                  <a:pt x="587" y="194"/>
                </a:lnTo>
                <a:lnTo>
                  <a:pt x="577" y="205"/>
                </a:lnTo>
                <a:lnTo>
                  <a:pt x="566" y="227"/>
                </a:lnTo>
                <a:lnTo>
                  <a:pt x="544" y="249"/>
                </a:lnTo>
                <a:lnTo>
                  <a:pt x="533" y="281"/>
                </a:lnTo>
                <a:lnTo>
                  <a:pt x="511" y="313"/>
                </a:lnTo>
                <a:lnTo>
                  <a:pt x="500" y="346"/>
                </a:lnTo>
                <a:lnTo>
                  <a:pt x="479" y="378"/>
                </a:lnTo>
                <a:lnTo>
                  <a:pt x="468" y="411"/>
                </a:lnTo>
                <a:lnTo>
                  <a:pt x="446" y="443"/>
                </a:lnTo>
                <a:lnTo>
                  <a:pt x="435" y="465"/>
                </a:lnTo>
                <a:lnTo>
                  <a:pt x="435" y="486"/>
                </a:lnTo>
                <a:lnTo>
                  <a:pt x="424" y="508"/>
                </a:lnTo>
                <a:lnTo>
                  <a:pt x="424" y="519"/>
                </a:lnTo>
                <a:lnTo>
                  <a:pt x="435" y="530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832" name="Freeform 88"/>
          <p:cNvSpPr/>
          <p:nvPr/>
        </p:nvSpPr>
        <p:spPr>
          <a:xfrm>
            <a:off x="4790758" y="3714750"/>
            <a:ext cx="1665287" cy="350838"/>
          </a:xfrm>
          <a:custGeom>
            <a:gdLst>
              <a:gd name="txL" fmla="*/ 0 w 2623"/>
              <a:gd name="txT" fmla="*/ 0 h 551"/>
              <a:gd name="txR" fmla="*/ 2623 w 2623"/>
              <a:gd name="txB" fmla="*/ 551 h 551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2623" h="551">
                <a:moveTo>
                  <a:pt x="283" y="140"/>
                </a:moveTo>
                <a:lnTo>
                  <a:pt x="251" y="151"/>
                </a:lnTo>
                <a:lnTo>
                  <a:pt x="229" y="151"/>
                </a:lnTo>
                <a:lnTo>
                  <a:pt x="207" y="162"/>
                </a:lnTo>
                <a:lnTo>
                  <a:pt x="185" y="162"/>
                </a:lnTo>
                <a:lnTo>
                  <a:pt x="174" y="162"/>
                </a:lnTo>
                <a:lnTo>
                  <a:pt x="163" y="173"/>
                </a:lnTo>
                <a:lnTo>
                  <a:pt x="153" y="173"/>
                </a:lnTo>
                <a:lnTo>
                  <a:pt x="142" y="173"/>
                </a:lnTo>
                <a:lnTo>
                  <a:pt x="131" y="162"/>
                </a:lnTo>
                <a:lnTo>
                  <a:pt x="109" y="162"/>
                </a:lnTo>
                <a:lnTo>
                  <a:pt x="87" y="151"/>
                </a:lnTo>
                <a:lnTo>
                  <a:pt x="76" y="140"/>
                </a:lnTo>
                <a:lnTo>
                  <a:pt x="44" y="119"/>
                </a:lnTo>
                <a:lnTo>
                  <a:pt x="22" y="108"/>
                </a:lnTo>
                <a:lnTo>
                  <a:pt x="0" y="86"/>
                </a:lnTo>
                <a:lnTo>
                  <a:pt x="76" y="65"/>
                </a:lnTo>
                <a:lnTo>
                  <a:pt x="142" y="43"/>
                </a:lnTo>
                <a:lnTo>
                  <a:pt x="207" y="32"/>
                </a:lnTo>
                <a:lnTo>
                  <a:pt x="261" y="21"/>
                </a:lnTo>
                <a:lnTo>
                  <a:pt x="316" y="11"/>
                </a:lnTo>
                <a:lnTo>
                  <a:pt x="370" y="0"/>
                </a:lnTo>
                <a:lnTo>
                  <a:pt x="403" y="0"/>
                </a:lnTo>
                <a:lnTo>
                  <a:pt x="446" y="0"/>
                </a:lnTo>
                <a:lnTo>
                  <a:pt x="479" y="11"/>
                </a:lnTo>
                <a:lnTo>
                  <a:pt x="501" y="11"/>
                </a:lnTo>
                <a:lnTo>
                  <a:pt x="523" y="21"/>
                </a:lnTo>
                <a:lnTo>
                  <a:pt x="544" y="21"/>
                </a:lnTo>
                <a:lnTo>
                  <a:pt x="566" y="21"/>
                </a:lnTo>
                <a:lnTo>
                  <a:pt x="577" y="21"/>
                </a:lnTo>
                <a:lnTo>
                  <a:pt x="588" y="32"/>
                </a:lnTo>
                <a:lnTo>
                  <a:pt x="599" y="32"/>
                </a:lnTo>
                <a:lnTo>
                  <a:pt x="610" y="32"/>
                </a:lnTo>
                <a:lnTo>
                  <a:pt x="632" y="32"/>
                </a:lnTo>
                <a:lnTo>
                  <a:pt x="653" y="43"/>
                </a:lnTo>
                <a:lnTo>
                  <a:pt x="686" y="54"/>
                </a:lnTo>
                <a:lnTo>
                  <a:pt x="719" y="65"/>
                </a:lnTo>
                <a:lnTo>
                  <a:pt x="751" y="75"/>
                </a:lnTo>
                <a:lnTo>
                  <a:pt x="806" y="86"/>
                </a:lnTo>
                <a:lnTo>
                  <a:pt x="827" y="86"/>
                </a:lnTo>
                <a:lnTo>
                  <a:pt x="849" y="97"/>
                </a:lnTo>
                <a:lnTo>
                  <a:pt x="882" y="108"/>
                </a:lnTo>
                <a:lnTo>
                  <a:pt x="915" y="108"/>
                </a:lnTo>
                <a:lnTo>
                  <a:pt x="947" y="119"/>
                </a:lnTo>
                <a:lnTo>
                  <a:pt x="991" y="130"/>
                </a:lnTo>
                <a:lnTo>
                  <a:pt x="1023" y="140"/>
                </a:lnTo>
                <a:lnTo>
                  <a:pt x="1067" y="151"/>
                </a:lnTo>
                <a:lnTo>
                  <a:pt x="1110" y="151"/>
                </a:lnTo>
                <a:lnTo>
                  <a:pt x="1165" y="162"/>
                </a:lnTo>
                <a:lnTo>
                  <a:pt x="1219" y="173"/>
                </a:lnTo>
                <a:lnTo>
                  <a:pt x="1274" y="184"/>
                </a:lnTo>
                <a:lnTo>
                  <a:pt x="1328" y="194"/>
                </a:lnTo>
                <a:lnTo>
                  <a:pt x="1383" y="205"/>
                </a:lnTo>
                <a:lnTo>
                  <a:pt x="1448" y="216"/>
                </a:lnTo>
                <a:lnTo>
                  <a:pt x="1513" y="227"/>
                </a:lnTo>
                <a:lnTo>
                  <a:pt x="1633" y="248"/>
                </a:lnTo>
                <a:lnTo>
                  <a:pt x="1753" y="270"/>
                </a:lnTo>
                <a:lnTo>
                  <a:pt x="1872" y="281"/>
                </a:lnTo>
                <a:lnTo>
                  <a:pt x="1981" y="292"/>
                </a:lnTo>
                <a:lnTo>
                  <a:pt x="2079" y="303"/>
                </a:lnTo>
                <a:lnTo>
                  <a:pt x="2166" y="313"/>
                </a:lnTo>
                <a:lnTo>
                  <a:pt x="2253" y="313"/>
                </a:lnTo>
                <a:lnTo>
                  <a:pt x="2340" y="313"/>
                </a:lnTo>
                <a:lnTo>
                  <a:pt x="2373" y="313"/>
                </a:lnTo>
                <a:lnTo>
                  <a:pt x="2406" y="313"/>
                </a:lnTo>
                <a:lnTo>
                  <a:pt x="2438" y="313"/>
                </a:lnTo>
                <a:lnTo>
                  <a:pt x="2471" y="313"/>
                </a:lnTo>
                <a:lnTo>
                  <a:pt x="2493" y="324"/>
                </a:lnTo>
                <a:lnTo>
                  <a:pt x="2525" y="324"/>
                </a:lnTo>
                <a:lnTo>
                  <a:pt x="2536" y="324"/>
                </a:lnTo>
                <a:lnTo>
                  <a:pt x="2558" y="324"/>
                </a:lnTo>
                <a:lnTo>
                  <a:pt x="2580" y="324"/>
                </a:lnTo>
                <a:lnTo>
                  <a:pt x="2591" y="324"/>
                </a:lnTo>
                <a:lnTo>
                  <a:pt x="2602" y="335"/>
                </a:lnTo>
                <a:lnTo>
                  <a:pt x="2613" y="335"/>
                </a:lnTo>
                <a:lnTo>
                  <a:pt x="2623" y="346"/>
                </a:lnTo>
                <a:lnTo>
                  <a:pt x="2613" y="357"/>
                </a:lnTo>
                <a:lnTo>
                  <a:pt x="2602" y="367"/>
                </a:lnTo>
                <a:lnTo>
                  <a:pt x="2580" y="378"/>
                </a:lnTo>
                <a:lnTo>
                  <a:pt x="2558" y="389"/>
                </a:lnTo>
                <a:lnTo>
                  <a:pt x="2525" y="400"/>
                </a:lnTo>
                <a:lnTo>
                  <a:pt x="2493" y="411"/>
                </a:lnTo>
                <a:lnTo>
                  <a:pt x="2449" y="422"/>
                </a:lnTo>
                <a:lnTo>
                  <a:pt x="2406" y="443"/>
                </a:lnTo>
                <a:lnTo>
                  <a:pt x="2351" y="454"/>
                </a:lnTo>
                <a:lnTo>
                  <a:pt x="2297" y="465"/>
                </a:lnTo>
                <a:lnTo>
                  <a:pt x="2253" y="476"/>
                </a:lnTo>
                <a:lnTo>
                  <a:pt x="2210" y="486"/>
                </a:lnTo>
                <a:lnTo>
                  <a:pt x="2134" y="508"/>
                </a:lnTo>
                <a:lnTo>
                  <a:pt x="2057" y="530"/>
                </a:lnTo>
                <a:lnTo>
                  <a:pt x="2014" y="530"/>
                </a:lnTo>
                <a:lnTo>
                  <a:pt x="1981" y="541"/>
                </a:lnTo>
                <a:lnTo>
                  <a:pt x="1959" y="551"/>
                </a:lnTo>
                <a:lnTo>
                  <a:pt x="1927" y="551"/>
                </a:lnTo>
                <a:lnTo>
                  <a:pt x="1905" y="551"/>
                </a:lnTo>
                <a:lnTo>
                  <a:pt x="1883" y="551"/>
                </a:lnTo>
                <a:lnTo>
                  <a:pt x="1851" y="551"/>
                </a:lnTo>
                <a:lnTo>
                  <a:pt x="1840" y="551"/>
                </a:lnTo>
                <a:lnTo>
                  <a:pt x="1818" y="541"/>
                </a:lnTo>
                <a:lnTo>
                  <a:pt x="1796" y="541"/>
                </a:lnTo>
                <a:lnTo>
                  <a:pt x="1774" y="530"/>
                </a:lnTo>
                <a:lnTo>
                  <a:pt x="1753" y="519"/>
                </a:lnTo>
                <a:lnTo>
                  <a:pt x="1720" y="508"/>
                </a:lnTo>
                <a:lnTo>
                  <a:pt x="1687" y="497"/>
                </a:lnTo>
                <a:lnTo>
                  <a:pt x="1644" y="486"/>
                </a:lnTo>
                <a:lnTo>
                  <a:pt x="1611" y="476"/>
                </a:lnTo>
                <a:lnTo>
                  <a:pt x="1557" y="454"/>
                </a:lnTo>
                <a:lnTo>
                  <a:pt x="1513" y="432"/>
                </a:lnTo>
                <a:lnTo>
                  <a:pt x="1459" y="422"/>
                </a:lnTo>
                <a:lnTo>
                  <a:pt x="1404" y="400"/>
                </a:lnTo>
                <a:lnTo>
                  <a:pt x="1339" y="378"/>
                </a:lnTo>
                <a:lnTo>
                  <a:pt x="1274" y="357"/>
                </a:lnTo>
                <a:lnTo>
                  <a:pt x="1208" y="324"/>
                </a:lnTo>
                <a:lnTo>
                  <a:pt x="1132" y="303"/>
                </a:lnTo>
                <a:lnTo>
                  <a:pt x="1067" y="281"/>
                </a:lnTo>
                <a:lnTo>
                  <a:pt x="1002" y="248"/>
                </a:lnTo>
                <a:lnTo>
                  <a:pt x="947" y="227"/>
                </a:lnTo>
                <a:lnTo>
                  <a:pt x="893" y="216"/>
                </a:lnTo>
                <a:lnTo>
                  <a:pt x="838" y="194"/>
                </a:lnTo>
                <a:lnTo>
                  <a:pt x="795" y="184"/>
                </a:lnTo>
                <a:lnTo>
                  <a:pt x="751" y="162"/>
                </a:lnTo>
                <a:lnTo>
                  <a:pt x="708" y="151"/>
                </a:lnTo>
                <a:lnTo>
                  <a:pt x="664" y="140"/>
                </a:lnTo>
                <a:lnTo>
                  <a:pt x="632" y="130"/>
                </a:lnTo>
                <a:lnTo>
                  <a:pt x="610" y="119"/>
                </a:lnTo>
                <a:lnTo>
                  <a:pt x="577" y="119"/>
                </a:lnTo>
                <a:lnTo>
                  <a:pt x="555" y="108"/>
                </a:lnTo>
                <a:lnTo>
                  <a:pt x="534" y="108"/>
                </a:lnTo>
                <a:lnTo>
                  <a:pt x="523" y="108"/>
                </a:lnTo>
                <a:lnTo>
                  <a:pt x="457" y="97"/>
                </a:lnTo>
                <a:lnTo>
                  <a:pt x="392" y="108"/>
                </a:lnTo>
                <a:lnTo>
                  <a:pt x="338" y="119"/>
                </a:lnTo>
                <a:lnTo>
                  <a:pt x="283" y="140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822" name="Freeform 78"/>
          <p:cNvSpPr/>
          <p:nvPr/>
        </p:nvSpPr>
        <p:spPr>
          <a:xfrm>
            <a:off x="5654358" y="2409825"/>
            <a:ext cx="138112" cy="569913"/>
          </a:xfrm>
          <a:custGeom>
            <a:gdLst>
              <a:gd name="txL" fmla="*/ 0 w 217"/>
              <a:gd name="txT" fmla="*/ 0 h 898"/>
              <a:gd name="txR" fmla="*/ 217 w 217"/>
              <a:gd name="txB" fmla="*/ 898 h 898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</a:cxnLst>
            <a:rect l="txL" t="txT" r="txR" b="txB"/>
            <a:pathLst>
              <a:path w="216" h="898">
                <a:moveTo>
                  <a:pt x="32" y="76"/>
                </a:moveTo>
                <a:lnTo>
                  <a:pt x="11" y="55"/>
                </a:lnTo>
                <a:lnTo>
                  <a:pt x="11" y="44"/>
                </a:lnTo>
                <a:lnTo>
                  <a:pt x="0" y="22"/>
                </a:lnTo>
                <a:lnTo>
                  <a:pt x="11" y="11"/>
                </a:lnTo>
                <a:lnTo>
                  <a:pt x="22" y="0"/>
                </a:lnTo>
                <a:lnTo>
                  <a:pt x="43" y="0"/>
                </a:lnTo>
                <a:lnTo>
                  <a:pt x="65" y="0"/>
                </a:lnTo>
                <a:lnTo>
                  <a:pt x="109" y="11"/>
                </a:lnTo>
                <a:lnTo>
                  <a:pt x="141" y="22"/>
                </a:lnTo>
                <a:lnTo>
                  <a:pt x="174" y="44"/>
                </a:lnTo>
                <a:lnTo>
                  <a:pt x="185" y="44"/>
                </a:lnTo>
                <a:lnTo>
                  <a:pt x="196" y="55"/>
                </a:lnTo>
                <a:lnTo>
                  <a:pt x="207" y="55"/>
                </a:lnTo>
                <a:lnTo>
                  <a:pt x="217" y="65"/>
                </a:lnTo>
                <a:lnTo>
                  <a:pt x="217" y="76"/>
                </a:lnTo>
                <a:lnTo>
                  <a:pt x="217" y="87"/>
                </a:lnTo>
                <a:lnTo>
                  <a:pt x="217" y="98"/>
                </a:lnTo>
                <a:lnTo>
                  <a:pt x="217" y="119"/>
                </a:lnTo>
                <a:lnTo>
                  <a:pt x="217" y="141"/>
                </a:lnTo>
                <a:lnTo>
                  <a:pt x="207" y="174"/>
                </a:lnTo>
                <a:lnTo>
                  <a:pt x="207" y="206"/>
                </a:lnTo>
                <a:lnTo>
                  <a:pt x="207" y="238"/>
                </a:lnTo>
                <a:lnTo>
                  <a:pt x="196" y="260"/>
                </a:lnTo>
                <a:lnTo>
                  <a:pt x="196" y="282"/>
                </a:lnTo>
                <a:lnTo>
                  <a:pt x="196" y="303"/>
                </a:lnTo>
                <a:lnTo>
                  <a:pt x="185" y="336"/>
                </a:lnTo>
                <a:lnTo>
                  <a:pt x="185" y="368"/>
                </a:lnTo>
                <a:lnTo>
                  <a:pt x="185" y="401"/>
                </a:lnTo>
                <a:lnTo>
                  <a:pt x="185" y="433"/>
                </a:lnTo>
                <a:lnTo>
                  <a:pt x="174" y="476"/>
                </a:lnTo>
                <a:lnTo>
                  <a:pt x="174" y="520"/>
                </a:lnTo>
                <a:lnTo>
                  <a:pt x="174" y="563"/>
                </a:lnTo>
                <a:lnTo>
                  <a:pt x="174" y="606"/>
                </a:lnTo>
                <a:lnTo>
                  <a:pt x="174" y="660"/>
                </a:lnTo>
                <a:lnTo>
                  <a:pt x="174" y="714"/>
                </a:lnTo>
                <a:lnTo>
                  <a:pt x="174" y="768"/>
                </a:lnTo>
                <a:lnTo>
                  <a:pt x="174" y="833"/>
                </a:lnTo>
                <a:lnTo>
                  <a:pt x="174" y="898"/>
                </a:lnTo>
                <a:lnTo>
                  <a:pt x="76" y="898"/>
                </a:lnTo>
                <a:lnTo>
                  <a:pt x="76" y="855"/>
                </a:lnTo>
                <a:lnTo>
                  <a:pt x="76" y="812"/>
                </a:lnTo>
                <a:lnTo>
                  <a:pt x="76" y="758"/>
                </a:lnTo>
                <a:lnTo>
                  <a:pt x="76" y="704"/>
                </a:lnTo>
                <a:lnTo>
                  <a:pt x="76" y="639"/>
                </a:lnTo>
                <a:lnTo>
                  <a:pt x="76" y="574"/>
                </a:lnTo>
                <a:lnTo>
                  <a:pt x="76" y="509"/>
                </a:lnTo>
                <a:lnTo>
                  <a:pt x="76" y="433"/>
                </a:lnTo>
                <a:lnTo>
                  <a:pt x="65" y="357"/>
                </a:lnTo>
                <a:lnTo>
                  <a:pt x="65" y="293"/>
                </a:lnTo>
                <a:lnTo>
                  <a:pt x="54" y="228"/>
                </a:lnTo>
                <a:lnTo>
                  <a:pt x="54" y="184"/>
                </a:lnTo>
                <a:lnTo>
                  <a:pt x="54" y="141"/>
                </a:lnTo>
                <a:lnTo>
                  <a:pt x="43" y="109"/>
                </a:lnTo>
                <a:lnTo>
                  <a:pt x="43" y="98"/>
                </a:lnTo>
                <a:lnTo>
                  <a:pt x="32" y="87"/>
                </a:lnTo>
                <a:lnTo>
                  <a:pt x="32" y="76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1825" name="Freeform 81"/>
          <p:cNvSpPr/>
          <p:nvPr/>
        </p:nvSpPr>
        <p:spPr>
          <a:xfrm>
            <a:off x="5267008" y="2897188"/>
            <a:ext cx="1009650" cy="192087"/>
          </a:xfrm>
          <a:custGeom>
            <a:gdLst>
              <a:gd name="txL" fmla="*/ 0 w 1589"/>
              <a:gd name="txT" fmla="*/ 0 h 303"/>
              <a:gd name="txR" fmla="*/ 1589 w 1589"/>
              <a:gd name="txB" fmla="*/ 303 h 303"/>
            </a:gdLst>
            <a:cxnLst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0"/>
              </a:cxn>
              <a:cxn ang="0">
                <a:pos x="2147483647" y="0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2147483647" y="2147483647"/>
              </a:cxn>
              <a:cxn ang="0">
                <a:pos x="0" y="2147483647"/>
              </a:cxn>
            </a:cxnLst>
            <a:rect l="txL" t="txT" r="txR" b="txB"/>
            <a:pathLst>
              <a:path w="1589" h="303">
                <a:moveTo>
                  <a:pt x="0" y="238"/>
                </a:moveTo>
                <a:lnTo>
                  <a:pt x="142" y="206"/>
                </a:lnTo>
                <a:lnTo>
                  <a:pt x="283" y="184"/>
                </a:lnTo>
                <a:lnTo>
                  <a:pt x="403" y="163"/>
                </a:lnTo>
                <a:lnTo>
                  <a:pt x="523" y="130"/>
                </a:lnTo>
                <a:lnTo>
                  <a:pt x="642" y="109"/>
                </a:lnTo>
                <a:lnTo>
                  <a:pt x="740" y="98"/>
                </a:lnTo>
                <a:lnTo>
                  <a:pt x="838" y="76"/>
                </a:lnTo>
                <a:lnTo>
                  <a:pt x="925" y="65"/>
                </a:lnTo>
                <a:lnTo>
                  <a:pt x="1002" y="44"/>
                </a:lnTo>
                <a:lnTo>
                  <a:pt x="1078" y="33"/>
                </a:lnTo>
                <a:lnTo>
                  <a:pt x="1143" y="22"/>
                </a:lnTo>
                <a:lnTo>
                  <a:pt x="1198" y="22"/>
                </a:lnTo>
                <a:lnTo>
                  <a:pt x="1241" y="11"/>
                </a:lnTo>
                <a:lnTo>
                  <a:pt x="1285" y="11"/>
                </a:lnTo>
                <a:lnTo>
                  <a:pt x="1317" y="0"/>
                </a:lnTo>
                <a:lnTo>
                  <a:pt x="1339" y="0"/>
                </a:lnTo>
                <a:lnTo>
                  <a:pt x="1372" y="0"/>
                </a:lnTo>
                <a:lnTo>
                  <a:pt x="1404" y="11"/>
                </a:lnTo>
                <a:lnTo>
                  <a:pt x="1437" y="11"/>
                </a:lnTo>
                <a:lnTo>
                  <a:pt x="1459" y="11"/>
                </a:lnTo>
                <a:lnTo>
                  <a:pt x="1481" y="22"/>
                </a:lnTo>
                <a:lnTo>
                  <a:pt x="1502" y="33"/>
                </a:lnTo>
                <a:lnTo>
                  <a:pt x="1524" y="33"/>
                </a:lnTo>
                <a:lnTo>
                  <a:pt x="1546" y="55"/>
                </a:lnTo>
                <a:lnTo>
                  <a:pt x="1568" y="65"/>
                </a:lnTo>
                <a:lnTo>
                  <a:pt x="1579" y="87"/>
                </a:lnTo>
                <a:lnTo>
                  <a:pt x="1589" y="87"/>
                </a:lnTo>
                <a:lnTo>
                  <a:pt x="1589" y="98"/>
                </a:lnTo>
                <a:lnTo>
                  <a:pt x="1589" y="109"/>
                </a:lnTo>
                <a:lnTo>
                  <a:pt x="1579" y="109"/>
                </a:lnTo>
                <a:lnTo>
                  <a:pt x="1568" y="109"/>
                </a:lnTo>
                <a:lnTo>
                  <a:pt x="1557" y="119"/>
                </a:lnTo>
                <a:lnTo>
                  <a:pt x="1535" y="119"/>
                </a:lnTo>
                <a:lnTo>
                  <a:pt x="1513" y="119"/>
                </a:lnTo>
                <a:lnTo>
                  <a:pt x="1491" y="130"/>
                </a:lnTo>
                <a:lnTo>
                  <a:pt x="1470" y="130"/>
                </a:lnTo>
                <a:lnTo>
                  <a:pt x="1437" y="130"/>
                </a:lnTo>
                <a:lnTo>
                  <a:pt x="1361" y="130"/>
                </a:lnTo>
                <a:lnTo>
                  <a:pt x="1285" y="130"/>
                </a:lnTo>
                <a:lnTo>
                  <a:pt x="1208" y="130"/>
                </a:lnTo>
                <a:lnTo>
                  <a:pt x="1121" y="141"/>
                </a:lnTo>
                <a:lnTo>
                  <a:pt x="1067" y="141"/>
                </a:lnTo>
                <a:lnTo>
                  <a:pt x="1013" y="152"/>
                </a:lnTo>
                <a:lnTo>
                  <a:pt x="947" y="152"/>
                </a:lnTo>
                <a:lnTo>
                  <a:pt x="882" y="163"/>
                </a:lnTo>
                <a:lnTo>
                  <a:pt x="817" y="174"/>
                </a:lnTo>
                <a:lnTo>
                  <a:pt x="740" y="195"/>
                </a:lnTo>
                <a:lnTo>
                  <a:pt x="653" y="206"/>
                </a:lnTo>
                <a:lnTo>
                  <a:pt x="577" y="228"/>
                </a:lnTo>
                <a:lnTo>
                  <a:pt x="534" y="238"/>
                </a:lnTo>
                <a:lnTo>
                  <a:pt x="490" y="249"/>
                </a:lnTo>
                <a:lnTo>
                  <a:pt x="457" y="260"/>
                </a:lnTo>
                <a:lnTo>
                  <a:pt x="425" y="260"/>
                </a:lnTo>
                <a:lnTo>
                  <a:pt x="392" y="271"/>
                </a:lnTo>
                <a:lnTo>
                  <a:pt x="359" y="282"/>
                </a:lnTo>
                <a:lnTo>
                  <a:pt x="327" y="282"/>
                </a:lnTo>
                <a:lnTo>
                  <a:pt x="305" y="293"/>
                </a:lnTo>
                <a:lnTo>
                  <a:pt x="283" y="293"/>
                </a:lnTo>
                <a:lnTo>
                  <a:pt x="261" y="293"/>
                </a:lnTo>
                <a:lnTo>
                  <a:pt x="251" y="303"/>
                </a:lnTo>
                <a:lnTo>
                  <a:pt x="229" y="303"/>
                </a:lnTo>
                <a:lnTo>
                  <a:pt x="218" y="303"/>
                </a:lnTo>
                <a:lnTo>
                  <a:pt x="207" y="303"/>
                </a:lnTo>
                <a:lnTo>
                  <a:pt x="196" y="303"/>
                </a:lnTo>
                <a:lnTo>
                  <a:pt x="174" y="303"/>
                </a:lnTo>
                <a:lnTo>
                  <a:pt x="164" y="293"/>
                </a:lnTo>
                <a:lnTo>
                  <a:pt x="142" y="293"/>
                </a:lnTo>
                <a:lnTo>
                  <a:pt x="109" y="282"/>
                </a:lnTo>
                <a:lnTo>
                  <a:pt x="76" y="271"/>
                </a:lnTo>
                <a:lnTo>
                  <a:pt x="44" y="249"/>
                </a:lnTo>
                <a:lnTo>
                  <a:pt x="0" y="238"/>
                </a:lnTo>
              </a:path>
            </a:pathLst>
          </a:custGeom>
          <a:solidFill>
            <a:srgbClr val="FF0000">
              <a:alpha val="100000"/>
            </a:srgbClr>
          </a:solidFill>
          <a:ln w="12700" cap="flat" cmpd="sng">
            <a:solidFill>
              <a:srgbClr val="000000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  <p:txBody>
          <a:bodyPr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矩形 4"/>
          <p:cNvSpPr/>
          <p:nvPr/>
        </p:nvSpPr>
        <p:spPr>
          <a:xfrm>
            <a:off x="597379" y="2275742"/>
            <a:ext cx="1203325" cy="1322070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8000" b="1">
                <a:solidFill>
                  <a:srgbClr val="000000"/>
                </a:solidFill>
                <a:latin typeface="楷体" panose="02010609060101010101" pitchFamily="49" charset="-122"/>
                <a:ea typeface="楷体" panose="02010609060101010101" pitchFamily="49" charset="-122"/>
              </a:rPr>
              <a:t>遗</a:t>
            </a:r>
            <a:endParaRPr lang="zh-CN" altLang="en-US" sz="8000" b="1">
              <a:solidFill>
                <a:srgbClr val="000000"/>
              </a:solidFill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27" name="矩形 26"/>
          <p:cNvSpPr/>
          <p:nvPr/>
        </p:nvSpPr>
        <p:spPr>
          <a:xfrm>
            <a:off x="653551" y="1605941"/>
            <a:ext cx="1219200" cy="8299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800" b="1">
                <a:solidFill>
                  <a:srgbClr val="FF0000"/>
                </a:solidFill>
                <a:latin typeface="方正姚体" panose="02010601030101010101" pitchFamily="2" charset="-122"/>
                <a:ea typeface="方正姚体" panose="02010601030101010101" pitchFamily="2" charset="-122"/>
              </a:rPr>
              <a:t> yí </a:t>
            </a:r>
            <a:endParaRPr lang="en-US" altLang="zh-CN" sz="4800" b="1">
              <a:solidFill>
                <a:srgbClr val="FF0000"/>
              </a:solidFill>
              <a:latin typeface="方正姚体" panose="02010601030101010101" pitchFamily="2" charset="-122"/>
              <a:ea typeface="方正姚体" panose="02010601030101010101" pitchFamily="2" charset="-122"/>
            </a:endParaRPr>
          </a:p>
        </p:txBody>
      </p:sp>
      <p:sp>
        <p:nvSpPr>
          <p:cNvPr id="30" name="TextBox 29"/>
          <p:cNvSpPr txBox="1"/>
          <p:nvPr/>
        </p:nvSpPr>
        <p:spPr>
          <a:xfrm>
            <a:off x="350209" y="3794935"/>
            <a:ext cx="23399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</a:rPr>
              <a:t>结构：</a:t>
            </a:r>
            <a:r>
              <a:rPr lang="zh-CN" altLang="en-US" sz="2400" b="1">
                <a:latin typeface="宋体" panose="02010600030101010101" pitchFamily="2" charset="-122"/>
              </a:rPr>
              <a:t>半包围</a:t>
            </a:r>
            <a:endParaRPr lang="zh-CN" altLang="en-US" sz="2400" b="1">
              <a:latin typeface="宋体" panose="02010600030101010101" pitchFamily="2" charset="-122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360842" y="4624537"/>
            <a:ext cx="3497263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</a:rPr>
              <a:t>组词：</a:t>
            </a:r>
            <a:r>
              <a:rPr lang="zh-CN" altLang="en-US" sz="2400" b="1">
                <a:solidFill>
                  <a:srgbClr val="000000"/>
                </a:solidFill>
                <a:latin typeface="宋体" panose="02010600030101010101" pitchFamily="2" charset="-122"/>
              </a:rPr>
              <a:t>遗憾   不遗余力</a:t>
            </a:r>
            <a:endParaRPr lang="zh-CN" altLang="en-US" sz="2400" b="1">
              <a:solidFill>
                <a:srgbClr val="000000"/>
              </a:solidFill>
              <a:latin typeface="宋体" panose="02010600030101010101" pitchFamily="2" charset="-122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339576" y="4226554"/>
            <a:ext cx="290512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</a:rPr>
              <a:t>音序：</a:t>
            </a:r>
            <a:r>
              <a:rPr lang="en-US" altLang="zh-CN" sz="2400" b="1">
                <a:latin typeface="宋体" panose="02010600030101010101" pitchFamily="2" charset="-122"/>
              </a:rPr>
              <a:t>Y  </a:t>
            </a:r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</a:rPr>
              <a:t>部首：</a:t>
            </a:r>
            <a:r>
              <a:rPr lang="zh-CN" altLang="en-US" sz="2400" b="1">
                <a:latin typeface="宋体" panose="02010600030101010101" pitchFamily="2" charset="-122"/>
              </a:rPr>
              <a:t>辶</a:t>
            </a:r>
            <a:endParaRPr lang="zh-CN" altLang="en-US" sz="2400" b="1">
              <a:latin typeface="宋体" panose="02010600030101010101" pitchFamily="2" charset="-122"/>
            </a:endParaRPr>
          </a:p>
        </p:txBody>
      </p:sp>
      <p:sp>
        <p:nvSpPr>
          <p:cNvPr id="2" name="TextBox 32"/>
          <p:cNvSpPr txBox="1"/>
          <p:nvPr/>
        </p:nvSpPr>
        <p:spPr>
          <a:xfrm>
            <a:off x="364199" y="5044615"/>
            <a:ext cx="2339975" cy="4603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0000FF"/>
                </a:solidFill>
                <a:latin typeface="宋体" panose="02010600030101010101" pitchFamily="2" charset="-122"/>
              </a:rPr>
              <a:t>笔画：</a:t>
            </a:r>
            <a:r>
              <a:rPr lang="zh-CN" altLang="en-US" sz="2400" b="1">
                <a:solidFill>
                  <a:schemeClr val="tx1"/>
                </a:solidFill>
                <a:latin typeface="宋体" panose="02010600030101010101" pitchFamily="2" charset="-122"/>
              </a:rPr>
              <a:t>十二</a:t>
            </a:r>
            <a:endParaRPr lang="zh-CN" altLang="en-US" sz="2400" b="1">
              <a:solidFill>
                <a:schemeClr val="tx1"/>
              </a:solidFill>
              <a:latin typeface="宋体" panose="02010600030101010101" pitchFamily="2" charset="-122"/>
            </a:endParaRPr>
          </a:p>
        </p:txBody>
      </p:sp>
      <p:sp>
        <p:nvSpPr>
          <p:cNvPr id="3" name="线形标注 2 2"/>
          <p:cNvSpPr/>
          <p:nvPr/>
        </p:nvSpPr>
        <p:spPr>
          <a:xfrm>
            <a:off x="2359744" y="2123152"/>
            <a:ext cx="1823720" cy="1671320"/>
          </a:xfrm>
          <a:prstGeom prst="borderCallout2">
            <a:avLst>
              <a:gd name="adj1" fmla="val 47210"/>
              <a:gd name="adj2" fmla="val 99795"/>
              <a:gd name="adj3" fmla="val 43433"/>
              <a:gd name="adj4" fmla="val 114427"/>
              <a:gd name="adj5" fmla="val 39850"/>
              <a:gd name="adj6" fmla="val 174332"/>
            </a:avLst>
          </a:prstGeom>
          <a:grpFill/>
          <a:ln w="31750">
            <a:solidFill>
              <a:srgbClr val="FF0000"/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上边“口”要扁窄，中竖要短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、中间横</a:t>
            </a:r>
            <a:r>
              <a:rPr lang="zh-CN" altLang="en-US" sz="24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要长</a:t>
            </a:r>
            <a:r>
              <a:rPr lang="zh-CN" altLang="en-US" sz="2400" b="1" noProof="0" smtClean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ea typeface="宋体" panose="02010600030101010101" pitchFamily="2" charset="-122"/>
                <a:sym typeface="+mn-ea"/>
              </a:rPr>
              <a:t>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  <a:sym typeface="+mn-ea"/>
            </a:endParaRPr>
          </a:p>
        </p:txBody>
      </p:sp>
      <p:sp>
        <p:nvSpPr>
          <p:cNvPr id="54" name="线形标注 2 53"/>
          <p:cNvSpPr/>
          <p:nvPr/>
        </p:nvSpPr>
        <p:spPr>
          <a:xfrm>
            <a:off x="7063267" y="2392705"/>
            <a:ext cx="1534795" cy="1148709"/>
          </a:xfrm>
          <a:prstGeom prst="borderCallout2">
            <a:avLst>
              <a:gd name="adj1" fmla="val 43442"/>
              <a:gd name="adj2" fmla="val 324"/>
              <a:gd name="adj3" fmla="val 41678"/>
              <a:gd name="adj4" fmla="val -13781"/>
              <a:gd name="adj5" fmla="val 83749"/>
              <a:gd name="adj6" fmla="val -54672"/>
            </a:avLst>
          </a:prstGeom>
          <a:grpFill/>
          <a:ln w="31750">
            <a:solidFill>
              <a:srgbClr val="FF0000"/>
            </a:solidFill>
          </a:ln>
          <a:effectLst>
            <a:outerShdw blurRad="444500" dist="254000" dir="8100000" algn="tr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68580" tIns="34290" rIns="68580" bIns="34290" anchor="ctr"/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400" b="1" noProof="0">
                <a:ln>
                  <a:noFill/>
                </a:ln>
                <a:solidFill>
                  <a:srgbClr val="0000FF"/>
                </a:solidFill>
                <a:effectLst/>
                <a:uLnTx/>
                <a:uFillTx/>
                <a:latin typeface="宋体" panose="02010600030101010101" pitchFamily="2" charset="-122"/>
                <a:sym typeface="+mn-ea"/>
              </a:rPr>
              <a:t>“贝”稍窄、撇短、点要小。</a:t>
            </a:r>
            <a:endParaRPr kumimoji="0" lang="zh-CN" altLang="en-US" sz="2400" b="1" i="0" u="none" strike="noStrike" kern="1200" cap="none" spc="0" normalizeH="0" baseline="0" noProof="0" smtClean="0">
              <a:ln>
                <a:noFill/>
              </a:ln>
              <a:solidFill>
                <a:srgbClr val="0000FF"/>
              </a:solidFill>
              <a:effectLst/>
              <a:uLnTx/>
              <a:uFillTx/>
              <a:latin typeface="宋体" panose="02010600030101010101" pitchFamily="2" charset="-122"/>
              <a:ea typeface="宋体" panose="02010600030101010101" pitchFamily="2" charset="-122"/>
              <a:sym typeface="+mn-ea"/>
            </a:endParaRPr>
          </a:p>
        </p:txBody>
      </p:sp>
      <p:pic>
        <p:nvPicPr>
          <p:cNvPr id="23576" name="图片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9948" y="1065213"/>
            <a:ext cx="1677987" cy="708025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4" name="组合 3"/>
          <p:cNvGrpSpPr/>
          <p:nvPr/>
        </p:nvGrpSpPr>
        <p:grpSpPr>
          <a:xfrm>
            <a:off x="6967220" y="3998913"/>
            <a:ext cx="1800225" cy="1241425"/>
            <a:chOff x="6397625" y="2122488"/>
            <a:chExt cx="1800225" cy="1241425"/>
          </a:xfrm>
        </p:grpSpPr>
        <p:sp>
          <p:nvSpPr>
            <p:cNvPr id="5" name="云形标注 4"/>
            <p:cNvSpPr/>
            <p:nvPr/>
          </p:nvSpPr>
          <p:spPr>
            <a:xfrm>
              <a:off x="6397625" y="2122488"/>
              <a:ext cx="1800225" cy="1241425"/>
            </a:xfrm>
            <a:prstGeom prst="cloudCallout">
              <a:avLst>
                <a:gd name="adj1" fmla="val -126296"/>
                <a:gd name="adj2" fmla="val -60767"/>
              </a:avLst>
            </a:prstGeom>
            <a:gradFill>
              <a:gsLst>
                <a:gs pos="0">
                  <a:schemeClr val="bg1"/>
                </a:gs>
                <a:gs pos="100000">
                  <a:schemeClr val="accent1">
                    <a:tint val="50000"/>
                    <a:shade val="100000"/>
                    <a:satMod val="350000"/>
                  </a:schemeClr>
                </a:gs>
              </a:gsLst>
            </a:gradFill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rgbClr val="FFFFFF"/>
                  </a:solidFill>
                  <a:latin typeface="Calibri"/>
                  <a:ea typeface="宋体" panose="02010600030101010101" pitchFamily="2" charset="-122"/>
                  <a:cs typeface="+mn-cs"/>
                </a:defRPr>
              </a:lvl9pPr>
            </a:lstStyle>
            <a:p>
              <a:pPr marL="0" marR="0" lvl="0" indent="0" algn="ctr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schemeClr val="lt1"/>
                </a:solidFill>
                <a:effectLst/>
                <a:uLnTx/>
                <a:uFillTx/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3592" name="TextBox 3"/>
            <p:cNvSpPr txBox="1"/>
            <p:nvPr/>
          </p:nvSpPr>
          <p:spPr>
            <a:xfrm>
              <a:off x="6530975" y="2299018"/>
              <a:ext cx="1572260" cy="922020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en-US" b="1">
                  <a:latin typeface="+mj-ea"/>
                  <a:ea typeface="+mj-ea"/>
                </a:rPr>
                <a:t>易错提示：注意和</a:t>
              </a:r>
              <a:r>
                <a:rPr lang="en-US" altLang="zh-CN" b="1">
                  <a:latin typeface="+mj-ea"/>
                  <a:ea typeface="+mj-ea"/>
                </a:rPr>
                <a:t>“</a:t>
              </a:r>
              <a:r>
                <a:rPr lang="zh-CN" altLang="en-US" b="1">
                  <a:latin typeface="+mj-ea"/>
                  <a:ea typeface="+mj-ea"/>
                </a:rPr>
                <a:t>遣</a:t>
              </a:r>
              <a:r>
                <a:rPr lang="en-US" altLang="zh-CN" b="1">
                  <a:latin typeface="+mj-ea"/>
                  <a:ea typeface="+mj-ea"/>
                </a:rPr>
                <a:t>”</a:t>
              </a:r>
              <a:r>
                <a:rPr lang="zh-CN" altLang="en-US" b="1">
                  <a:latin typeface="+mj-ea"/>
                  <a:ea typeface="+mj-ea"/>
                </a:rPr>
                <a:t>字区分开来哦！</a:t>
              </a:r>
              <a:endParaRPr lang="zh-CN" altLang="en-US" b="1">
                <a:latin typeface="+mj-ea"/>
                <a:ea typeface="+mj-ea"/>
              </a:endParaRPr>
            </a:p>
          </p:txBody>
        </p:sp>
      </p:grpSp>
      <p:pic>
        <p:nvPicPr>
          <p:cNvPr id="29" name="Picture 37">
            <a:hlinkClick r:id="rId6" action="ppaction://hlinksldjump?num=6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89813" y="1562100"/>
            <a:ext cx="901700" cy="512763"/>
          </a:xfrm>
          <a:prstGeom prst="rect">
            <a:avLst/>
          </a:prstGeom>
          <a:noFill/>
          <a:ln w="9525">
            <a:noFill/>
          </a:ln>
          <a:effectLst>
            <a:outerShdw dist="38100" dir="8100000" algn="tr" rotWithShape="0">
              <a:srgbClr val="000000">
                <a:alpha val="39998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318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318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18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500"/>
                                        <p:tgtEl>
                                          <p:spTgt spid="318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31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 nodeType="clickPar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500"/>
                                        <p:tgtEl>
                                          <p:spTgt spid="31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 nodeType="clickPar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31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8" dur="500"/>
                                        <p:tgtEl>
                                          <p:spTgt spid="318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31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 nodeType="clickPar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8" dur="500"/>
                                        <p:tgtEl>
                                          <p:spTgt spid="31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 nodeType="clickPar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3" dur="500"/>
                                        <p:tgtEl>
                                          <p:spTgt spid="31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 nodeType="clickPar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8" dur="500"/>
                                        <p:tgtEl>
                                          <p:spTgt spid="318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 nodeType="clickPar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3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9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 nodeType="clickPar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8" presetClass="entr" presetSubtype="1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9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30" grpId="0"/>
      <p:bldP spid="31" grpId="0"/>
      <p:bldP spid="33" grpId="0"/>
      <p:bldP spid="2" grpId="0"/>
      <p:bldP spid="3" grpId="0"/>
      <p:bldP spid="5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/>
          <p:cNvGrpSpPr/>
          <p:nvPr/>
        </p:nvGrpSpPr>
        <p:grpSpPr>
          <a:xfrm>
            <a:off x="422275" y="1540061"/>
            <a:ext cx="3345442" cy="460375"/>
            <a:chOff x="422275" y="900943"/>
            <a:chExt cx="3345442" cy="460375"/>
          </a:xfrm>
        </p:grpSpPr>
        <p:sp>
          <p:nvSpPr>
            <p:cNvPr id="3" name="矩形 2"/>
            <p:cNvSpPr/>
            <p:nvPr/>
          </p:nvSpPr>
          <p:spPr>
            <a:xfrm>
              <a:off x="830207" y="900943"/>
              <a:ext cx="2937510" cy="4603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lvl="0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457200" lvl="1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914400" lvl="2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371600" lvl="3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1828800" lvl="4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286000" lvl="5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743200" lvl="6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200400" lvl="7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657600" lvl="8" indent="0" algn="l" defTabSz="4572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None/>
                <a:defRPr b="0" i="0" u="none" kern="1200" baseline="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r>
                <a:rPr lang="zh-CN" altLang="zh-CN" sz="2400" b="1" smtClean="0">
                  <a:solidFill>
                    <a:srgbClr val="FF0000"/>
                  </a:solidFill>
                </a:rPr>
                <a:t>借助注释，理解诗意</a:t>
              </a:r>
              <a:endParaRPr lang="zh-CN" altLang="en-US" sz="2400">
                <a:solidFill>
                  <a:srgbClr val="FF0000"/>
                </a:solidFill>
              </a:endParaRPr>
            </a:p>
          </p:txBody>
        </p:sp>
        <p:pic>
          <p:nvPicPr>
            <p:cNvPr id="4" name="Picture 2" descr="https://bpic.51yuansu.com/pic2/cover/00/55/35/581fda935a376_610.jpg?x-oss-process=image/sharpen,100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6F6F6"/>
                </a:clrFrom>
                <a:clrTo>
                  <a:srgbClr val="F6F6F6">
                    <a:alpha val="0"/>
                  </a:srgbClr>
                </a:clrTo>
              </a:clrChange>
            </a:blip>
            <a:stretch>
              <a:fillRect/>
            </a:stretch>
          </p:blipFill>
          <p:spPr bwMode="auto">
            <a:xfrm>
              <a:off x="422275" y="902494"/>
              <a:ext cx="573485" cy="458788"/>
            </a:xfrm>
            <a:prstGeom prst="rect">
              <a:avLst/>
            </a:prstGeom>
            <a:noFill/>
          </p:spPr>
        </p:pic>
      </p:grpSp>
      <p:sp>
        <p:nvSpPr>
          <p:cNvPr id="5" name="TextBox 4"/>
          <p:cNvSpPr txBox="1"/>
          <p:nvPr/>
        </p:nvSpPr>
        <p:spPr>
          <a:xfrm>
            <a:off x="1770926" y="2223063"/>
            <a:ext cx="5231757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 b="1" smtClean="0">
                <a:latin typeface="楷体" panose="02010609060101010101" pitchFamily="49" charset="-122"/>
                <a:ea typeface="楷体" panose="02010609060101010101" pitchFamily="49" charset="-122"/>
              </a:rPr>
              <a:t>三万里河东入海，五千仞岳上摩天。遗民泪尽胡尘里，南望王师又一年。</a:t>
            </a:r>
            <a:endParaRPr lang="zh-CN" altLang="en-US" sz="24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95759" y="3612025"/>
            <a:ext cx="7152817" cy="1198880"/>
          </a:xfrm>
          <a:prstGeom prst="rect">
            <a:avLst/>
          </a:prstGeom>
          <a:noFill/>
          <a:ln>
            <a:solidFill>
              <a:srgbClr val="00B050"/>
            </a:solidFill>
            <a:prstDash val="dash"/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4572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 smtClean="0"/>
              <a:t>        </a:t>
            </a:r>
            <a:r>
              <a:rPr lang="zh-CN" altLang="zh-CN" sz="2400" smtClean="0"/>
              <a:t>黄河奔流入海，华山高耸入云。遗民百姓的泪水已经流尽，年复一年地盼望南宋朝廷前来收复失地。</a:t>
            </a:r>
            <a:endParaRPr lang="zh-CN" altLang="en-US" sz="2400" b="1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https://d.book118.com/297130011200006044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TABLE_BEAUTIFY" val="{76c1c9f9-9d03-4d9b-b5c5-e8f26171b70e}"/>
</p:tagLst>
</file>

<file path=ppt/tags/tag2.xml><?xml version="1.0" encoding="utf-8"?>
<p:tagLst xmlns:p="http://schemas.openxmlformats.org/presentationml/2006/main">
  <p:tag name="KSO_WM_UNIT_TABLE_BEAUTIFY" val="{56245247-ae9f-448e-bac2-ff349b99f95b}"/>
</p:tagLst>
</file>

<file path=ppt/tags/tag3.xml><?xml version="1.0" encoding="utf-8"?>
<p:tagLst xmlns:p="http://schemas.openxmlformats.org/presentationml/2006/main">
  <p:tag name="KSO_WM_UNIT_TABLE_BEAUTIFY" val="{41122cab-5125-48d8-b1da-443f67e231d2}"/>
</p:tagLst>
</file>

<file path=ppt/tags/tag4.xml><?xml version="1.0" encoding="utf-8"?>
<p:tagLst xmlns:p="http://schemas.openxmlformats.org/presentationml/2006/main">
  <p:tag name="KSO_WM_UNIT_TABLE_BEAUTIFY" val="{bceb5d72-30ce-4f00-b822-703da427eff1}"/>
</p:tagLst>
</file>

<file path=ppt/tags/tag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自定义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974806"/>
      </a:folHlink>
    </a:clrScheme>
    <a:fontScheme name="办公室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办公室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5</Notes>
  <TotalTime>1</TotalTime>
  <HiddenSlides>4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宋体</vt:lpstr>
      <vt:lpstr>微软雅黑</vt:lpstr>
      <vt:lpstr>楷体</vt:lpstr>
      <vt:lpstr>仿宋</vt:lpstr>
      <vt:lpstr>黑体</vt:lpstr>
      <vt:lpstr>方正姚体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2024-09-19T13:54:15.653</cp:lastPrinted>
  <dcterms:created xsi:type="dcterms:W3CDTF">2024-09-19T05:54:15Z</dcterms:created>
  <dcterms:modified xsi:type="dcterms:W3CDTF">2024-09-19T05:54:18Z</dcterms:modified>
</cp:coreProperties>
</file>