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A298D-CA70-46CF-9CE8-891F18EB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1EE3-EB4C-419B-8DE7-DB8F3AA02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158B0-3638-4E52-A158-47B23F98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FDA69-905D-4B24-911B-AE5F6C997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55F52-1BD5-4503-B289-F684910F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60459-B632-422F-B154-60233097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AD500-E8BD-48A6-AFF7-0948003F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6808C-4C7C-4064-A102-9B163C73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58525-606E-4411-9D5E-00F790C0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72C2-FB90-40C8-942E-0851D8C7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13B76-0D3D-40D0-AFF4-4268091E9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94" r:id="rId2"/>
    <p:sldLayoutId id="2147487795" r:id="rId3"/>
    <p:sldLayoutId id="2147487796" r:id="rId4"/>
    <p:sldLayoutId id="2147487797" r:id="rId5"/>
    <p:sldLayoutId id="2147487798" r:id="rId6"/>
    <p:sldLayoutId id="2147487799" r:id="rId7"/>
    <p:sldLayoutId id="2147487800" r:id="rId8"/>
    <p:sldLayoutId id="2147487801" r:id="rId9"/>
    <p:sldLayoutId id="2147487802" r:id="rId10"/>
    <p:sldLayoutId id="214748780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0015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高校一流大学和一流学科建设管理办法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高校一流大学和一流学科建设的目标和任务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高校一流大学和一流学科建设的实施和管理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高校一流大学和一流学科建设的保障措施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高校一流大学和一流学科建设的评估和监测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高校一流大学和一流学科建设的背景和意义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高校一流大学和一流学科建设的背景和意义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高校一流大学和一流学科建设的背景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高校一流大学和一流学科建设的意义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高校一流大学和一流学科建设的发展历程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高校一流大学和一流学科建设的重要性和必要性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建设意义</a:t>
            </a:r>
            <a:endParaRPr lang="zh-CN" altLang="en-US"/>
          </a:p>
        </p:txBody>
      </p:sp>
      <p:sp>
        <p:nvSpPr>
          <p:cNvPr id="10489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培养创新型人才和推动科技创新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提高高等教育质量和水平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增强国家竞争力和国际影响力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促进经济社会发展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高校一流大学和一流学科建设的目标和任务</a:t>
            </a:r>
            <a:endParaRPr lang="zh-CN" altLang="en-US"/>
          </a:p>
        </p:txBody>
      </p:sp>
      <p:sp>
        <p:nvSpPr>
          <p:cNvPr id="10490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建设目标</a:t>
            </a:r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培养一流人才：提高人才培养质量，培养具有国际视野和创新精神的高素质人才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创造一流成果：加强科研创新，提高科研水平和成果转化率，推动科技进步和社会发展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建设一流师资：引进和培养高水平的教师队伍，提高教师素质和教学水平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打造一流学科：加强学科建设和规划，提高学科水平和影响力，推动学科交叉和融合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提升国际影响力：加强国际交流与合作，提高学校的国际知名度和影响力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建设任务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加强学科社会服务能力建设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完善学科人才培养体系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推进学科国际交流与合作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6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提升学科科研水平和创新能力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制定学科建设计划和实施方案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加强学科师资队伍建设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7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高校一流大学和一流学科建设的实施和管理</a:t>
            </a:r>
            <a:endParaRPr lang="zh-CN" altLang="en-US"/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实施方案</a:t>
            </a:r>
            <a:endParaRPr lang="zh-CN" altLang="en-US"/>
          </a:p>
        </p:txBody>
      </p:sp>
      <p:sp>
        <p:nvSpPr>
          <p:cNvPr id="1049284" name="矩形: 圆角 44"/>
          <p:cNvSpPr/>
          <p:nvPr>
            <p:custDataLst>
              <p:tags r:id="rId2"/>
            </p:custDataLst>
          </p:nvPr>
        </p:nvSpPr>
        <p:spPr>
          <a:xfrm>
            <a:off x="838200" y="1493331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3" name="直接连接符 45"/>
          <p:cNvCxnSpPr/>
          <p:nvPr>
            <p:custDataLst>
              <p:tags r:id="rId3"/>
            </p:custDataLst>
          </p:nvPr>
        </p:nvCxnSpPr>
        <p:spPr>
          <a:xfrm flipH="1">
            <a:off x="2000034" y="1788206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6" name="标题"/>
          <p:cNvSpPr txBox="1"/>
          <p:nvPr>
            <p:custDataLst>
              <p:tags r:id="rId4"/>
            </p:custDataLst>
          </p:nvPr>
        </p:nvSpPr>
        <p:spPr>
          <a:xfrm>
            <a:off x="963096" y="1609088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88" name="正文"/>
          <p:cNvSpPr txBox="1"/>
          <p:nvPr>
            <p:custDataLst>
              <p:tags r:id="rId5"/>
            </p:custDataLst>
          </p:nvPr>
        </p:nvSpPr>
        <p:spPr>
          <a:xfrm>
            <a:off x="2077408" y="1597512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制定建设目标：明确一流大学和一流学科的建设目标，包括学科排名、科研成果、人才培养等方面。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0" name="矩形: 圆角 48"/>
          <p:cNvSpPr/>
          <p:nvPr>
            <p:custDataLst>
              <p:tags r:id="rId6"/>
            </p:custDataLst>
          </p:nvPr>
        </p:nvSpPr>
        <p:spPr>
          <a:xfrm>
            <a:off x="6234908" y="1493331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5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396742" y="1788206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2" name="标题"/>
          <p:cNvSpPr txBox="1"/>
          <p:nvPr>
            <p:custDataLst>
              <p:tags r:id="rId8"/>
            </p:custDataLst>
          </p:nvPr>
        </p:nvSpPr>
        <p:spPr>
          <a:xfrm>
            <a:off x="6359804" y="1609088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94" name="正文"/>
          <p:cNvSpPr txBox="1"/>
          <p:nvPr>
            <p:custDataLst>
              <p:tags r:id="rId9"/>
            </p:custDataLst>
          </p:nvPr>
        </p:nvSpPr>
        <p:spPr>
          <a:xfrm>
            <a:off x="7473507" y="1597512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制定实施计划：根据建设目标，制定具体的实施计划，包括学科布局、师资队伍建设、科研项目、人才培养等方面的工作计划。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矩形: 圆角 53"/>
          <p:cNvSpPr/>
          <p:nvPr>
            <p:custDataLst>
              <p:tags r:id="rId10"/>
            </p:custDataLst>
          </p:nvPr>
        </p:nvSpPr>
        <p:spPr>
          <a:xfrm>
            <a:off x="838200" y="3077982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7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2000034" y="3373466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8" name="标题"/>
          <p:cNvSpPr txBox="1"/>
          <p:nvPr>
            <p:custDataLst>
              <p:tags r:id="rId12"/>
            </p:custDataLst>
          </p:nvPr>
        </p:nvSpPr>
        <p:spPr>
          <a:xfrm>
            <a:off x="963096" y="3194348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00" name="正文"/>
          <p:cNvSpPr txBox="1"/>
          <p:nvPr>
            <p:custDataLst>
              <p:tags r:id="rId13"/>
            </p:custDataLst>
          </p:nvPr>
        </p:nvSpPr>
        <p:spPr>
          <a:xfrm>
            <a:off x="2077408" y="3182772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加强组织领导：建立专门的领导机构，负责一流大学和一流学科建设的组织、协调和监督工作。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2" name="矩形: 圆角 57"/>
          <p:cNvSpPr/>
          <p:nvPr>
            <p:custDataLst>
              <p:tags r:id="rId14"/>
            </p:custDataLst>
          </p:nvPr>
        </p:nvSpPr>
        <p:spPr>
          <a:xfrm>
            <a:off x="6234908" y="3077982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396742" y="3373466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标题"/>
          <p:cNvSpPr txBox="1"/>
          <p:nvPr>
            <p:custDataLst>
              <p:tags r:id="rId16"/>
            </p:custDataLst>
          </p:nvPr>
        </p:nvSpPr>
        <p:spPr>
          <a:xfrm>
            <a:off x="6359804" y="3194348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06" name="正文"/>
          <p:cNvSpPr txBox="1"/>
          <p:nvPr>
            <p:custDataLst>
              <p:tags r:id="rId17"/>
            </p:custDataLst>
          </p:nvPr>
        </p:nvSpPr>
        <p:spPr>
          <a:xfrm>
            <a:off x="7473507" y="3182772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加强资源保障：加大对一流大学和一流学科建设的投入，包括经费、设备、场地等方面的保障。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8" name="矩形: 圆角 62"/>
          <p:cNvSpPr/>
          <p:nvPr>
            <p:custDataLst>
              <p:tags r:id="rId18"/>
            </p:custDataLst>
          </p:nvPr>
        </p:nvSpPr>
        <p:spPr>
          <a:xfrm>
            <a:off x="838200" y="4663242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51" name="直接连接符 63"/>
          <p:cNvCxnSpPr/>
          <p:nvPr>
            <p:custDataLst>
              <p:tags r:id="rId19"/>
            </p:custDataLst>
          </p:nvPr>
        </p:nvCxnSpPr>
        <p:spPr>
          <a:xfrm flipH="1">
            <a:off x="2000034" y="4958727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标题"/>
          <p:cNvSpPr txBox="1"/>
          <p:nvPr>
            <p:custDataLst>
              <p:tags r:id="rId20"/>
            </p:custDataLst>
          </p:nvPr>
        </p:nvSpPr>
        <p:spPr>
          <a:xfrm>
            <a:off x="963096" y="4778999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12" name="正文"/>
          <p:cNvSpPr txBox="1"/>
          <p:nvPr>
            <p:custDataLst>
              <p:tags r:id="rId21"/>
            </p:custDataLst>
          </p:nvPr>
        </p:nvSpPr>
        <p:spPr>
          <a:xfrm>
            <a:off x="2077408" y="4768032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加强评估与监测：建立评估与监测机制，定期对一流大学和一流学科建设进行评估和监测，及时发现问题并进行整改。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管理制度</a:t>
            </a:r>
            <a:endParaRPr lang="zh-CN" altLang="en-US"/>
          </a:p>
        </p:txBody>
      </p:sp>
      <p:sp>
        <p:nvSpPr>
          <p:cNvPr id="10493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高校一流大学和一流学科建设的组织架构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高校一流大学和一流学科建设的实施方案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高校一流大学和一流学科建设的监督与评估机制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高校一流大学和一流学科建设的保障措施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监督机制</a:t>
            </a:r>
            <a:endParaRPr lang="zh-CN" altLang="en-US"/>
          </a:p>
        </p:txBody>
      </p:sp>
      <p:sp>
        <p:nvSpPr>
          <p:cNvPr id="10494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监督机构：成立专门的监督机构，对高校一流大学和一流学科建设进行监督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监督内容：监督高校一流大学和一流学科建设的实施情况、资金使用情况等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监督方式：采用定期检查、随机抽查、专项督查等方式进行监督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监督结果运用：将监督结果作为高校一流大学和一流学科建设评价的重要依据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https://d.book118.com/297130015043006025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4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4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4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4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4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4*l_h_f*1_5_1"/>
  <p:tag name="KSO_WM_UNIT_INDEX" val="1_5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高校一流大学和一流学科建设管理办法</vt:lpstr>
      <vt:lpstr>目录</vt:lpstr>
      <vt:lpstr>添加章节标题</vt:lpstr>
      <vt:lpstr>高校一流大学和一流学科建设的背景和意义</vt:lpstr>
      <vt:lpstr>背景介绍</vt:lpstr>
      <vt:lpstr>建设意义</vt:lpstr>
      <vt:lpstr>高校一流大学和一流学科建设的目标和任务</vt:lpstr>
      <vt:lpstr>建设目标</vt:lpstr>
      <vt:lpstr>建设任务</vt:lpstr>
      <vt:lpstr>高校一流大学和一流学科建设的实施和管理</vt:lpstr>
      <vt:lpstr>实施方案</vt:lpstr>
      <vt:lpstr>管理制度</vt:lpstr>
      <vt:lpstr>监督机制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2024-08-29T18:13:07.474</cp:lastPrinted>
  <dcterms:created xsi:type="dcterms:W3CDTF">2024-08-29T10:13:07Z</dcterms:created>
  <dcterms:modified xsi:type="dcterms:W3CDTF">2024-08-29T10:13:09Z</dcterms:modified>
</cp:coreProperties>
</file>