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5"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tags" Target="tags/tag484.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94E18C-F45E-4417-9B90-8C108786A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8BA44-60BE-49A1-B598-8DDE9FDC62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356484-A901-4F16-9E3E-D39DD7D6F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D04C9B-64CD-47C2-9860-E96DD8C1E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8D436-D093-4676-9A55-AED29C00A8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AF8300-E248-4833-B03F-6CC1005468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9E9493-FB9A-4DD5-A027-A3EC0ABC4D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9D5167-DD60-4C85-9A51-1B3D1747D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A89177-CB71-4A84-BBE5-901241B75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64D426-ECBE-4F83-8EE7-D5EA2C374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73E6D2-3B5E-402E-A0DC-A0493D93D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0.xml" /><Relationship Id="rId2" Type="http://schemas.openxmlformats.org/officeDocument/2006/relationships/notesSlide" Target="../notesSlides/notesSlide3.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 Id="rId6" Type="http://schemas.openxmlformats.org/officeDocument/2006/relationships/tags" Target="../tags/tag41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6.xml" /><Relationship Id="rId2" Type="http://schemas.openxmlformats.org/officeDocument/2006/relationships/notesSlide" Target="../notesSlides/notesSlide4.xml" /><Relationship Id="rId3" Type="http://schemas.openxmlformats.org/officeDocument/2006/relationships/tags" Target="../tags/tag421.xml" /><Relationship Id="rId4" Type="http://schemas.openxmlformats.org/officeDocument/2006/relationships/tags" Target="../tags/tag422.xml" /><Relationship Id="rId5" Type="http://schemas.openxmlformats.org/officeDocument/2006/relationships/tags" Target="../tags/tag423.xml" /><Relationship Id="rId6" Type="http://schemas.openxmlformats.org/officeDocument/2006/relationships/tags" Target="../tags/tag424.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27.xml" /><Relationship Id="rId4" Type="http://schemas.openxmlformats.org/officeDocument/2006/relationships/tags" Target="../tags/tag42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30.xml" /><Relationship Id="rId4" Type="http://schemas.openxmlformats.org/officeDocument/2006/relationships/tags" Target="../tags/tag431.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33.xml" /><Relationship Id="rId4" Type="http://schemas.openxmlformats.org/officeDocument/2006/relationships/tags" Target="../tags/tag43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1.xml" /><Relationship Id="rId2" Type="http://schemas.openxmlformats.org/officeDocument/2006/relationships/notesSlide" Target="../notesSlides/notesSlide8.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tags" Target="../tags/tag438.xml" /><Relationship Id="rId6" Type="http://schemas.openxmlformats.org/officeDocument/2006/relationships/tags" Target="../tags/tag43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42.xml" /><Relationship Id="rId4" Type="http://schemas.openxmlformats.org/officeDocument/2006/relationships/tags" Target="../tags/tag44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45.xml" /><Relationship Id="rId4" Type="http://schemas.openxmlformats.org/officeDocument/2006/relationships/tags" Target="../tags/tag44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48.xml" /><Relationship Id="rId4" Type="http://schemas.openxmlformats.org/officeDocument/2006/relationships/tags" Target="../tags/tag44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6.xml" /><Relationship Id="rId2" Type="http://schemas.openxmlformats.org/officeDocument/2006/relationships/notesSlide" Target="../notesSlides/notesSlide12.xml" /><Relationship Id="rId3" Type="http://schemas.openxmlformats.org/officeDocument/2006/relationships/tags" Target="../tags/tag451.xml" /><Relationship Id="rId4" Type="http://schemas.openxmlformats.org/officeDocument/2006/relationships/tags" Target="../tags/tag452.xml" /><Relationship Id="rId5" Type="http://schemas.openxmlformats.org/officeDocument/2006/relationships/tags" Target="../tags/tag453.xml" /><Relationship Id="rId6" Type="http://schemas.openxmlformats.org/officeDocument/2006/relationships/tags" Target="../tags/tag454.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2.xml" /><Relationship Id="rId2" Type="http://schemas.openxmlformats.org/officeDocument/2006/relationships/notesSlide" Target="../notesSlides/notesSlide13.xml" /><Relationship Id="rId3" Type="http://schemas.openxmlformats.org/officeDocument/2006/relationships/tags" Target="../tags/tag457.xml" /><Relationship Id="rId4" Type="http://schemas.openxmlformats.org/officeDocument/2006/relationships/tags" Target="../tags/tag458.xml" /><Relationship Id="rId5" Type="http://schemas.openxmlformats.org/officeDocument/2006/relationships/tags" Target="../tags/tag459.xml" /><Relationship Id="rId6" Type="http://schemas.openxmlformats.org/officeDocument/2006/relationships/tags" Target="../tags/tag46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63.xml" /><Relationship Id="rId4" Type="http://schemas.openxmlformats.org/officeDocument/2006/relationships/tags" Target="../tags/tag46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1.xml" /><Relationship Id="rId2" Type="http://schemas.openxmlformats.org/officeDocument/2006/relationships/notesSlide" Target="../notesSlides/notesSlide15.xml" /><Relationship Id="rId3" Type="http://schemas.openxmlformats.org/officeDocument/2006/relationships/tags" Target="../tags/tag466.xml" /><Relationship Id="rId4" Type="http://schemas.openxmlformats.org/officeDocument/2006/relationships/tags" Target="../tags/tag467.xml" /><Relationship Id="rId5" Type="http://schemas.openxmlformats.org/officeDocument/2006/relationships/tags" Target="../tags/tag468.xml" /><Relationship Id="rId6" Type="http://schemas.openxmlformats.org/officeDocument/2006/relationships/tags" Target="../tags/tag469.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7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72.xml" /><Relationship Id="rId4" Type="http://schemas.openxmlformats.org/officeDocument/2006/relationships/tags" Target="../tags/tag473.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80.xml" /><Relationship Id="rId2" Type="http://schemas.openxmlformats.org/officeDocument/2006/relationships/notesSlide" Target="../notesSlides/notesSlide17.xml" /><Relationship Id="rId3" Type="http://schemas.openxmlformats.org/officeDocument/2006/relationships/tags" Target="../tags/tag475.xml" /><Relationship Id="rId4" Type="http://schemas.openxmlformats.org/officeDocument/2006/relationships/tags" Target="../tags/tag476.xml" /><Relationship Id="rId5" Type="http://schemas.openxmlformats.org/officeDocument/2006/relationships/tags" Target="../tags/tag477.xml" /><Relationship Id="rId6" Type="http://schemas.openxmlformats.org/officeDocument/2006/relationships/tags" Target="../tags/tag478.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7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8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301440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秸秆沼气厌氧发酵的预处理工艺优化及经济实用性分析</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一、秸秆沼气厌氧发酵预处理工艺的优化</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三、结论</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二、秸秆沼气厌氧发酵的经济实用性分析</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参考内容</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全球能源结构的转变，可再生能源的开发与利用逐渐成为人们的焦点。其中，秸秆沼气作为一种重要的可再生能源，具有清洁、高效、可循环利用等优点，被广泛应用于农村地区。然而，秸秆沼气厌氧发酵的预处理工艺对于其产气效率和稳定性具有重要影响。本次演示将就秸秆沼气厌氧发酵的预处理工艺优化及经济实用性进行分析和探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一、秸秆沼气厌氧发酵预处理工艺的优化</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1、预处理工艺流程</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1、预处理工艺流程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秸秆沼气厌氧发酵预处理主要包括物理预处理、化学预处理和生物预处理三个阶段。具体流程如下：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1、预处理工艺流程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（1）物理预处理：将秸秆破碎成小段，以便于后续处理。</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（2）化学预处理：将破碎后的秸秆与稀酸或稀碱溶液混合，以促进纤维素和半纤维素的分解。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1、预处理工艺流程</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（3）生物预处理：将化学预处理后的秸秆置于厌氧环境中进行发酵，利用微生物的作用进一步分解纤维素和半纤维素，产生沼气。</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2、预处理工艺优化措施</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2、预处理工艺优化措施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为提高秸秆沼气厌氧发酵的产气效率和稳定性，以下预处理工艺优化措施可被采取：</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（1）优化物理预处理工艺：采用多级破碎和筛分工艺，将秸秆破碎成不同大小的颗粒，以增加其比表面积，提高传质效率。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2、预处理工艺优化措施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（2）强化化学预处理过程：采用高温高压酸解或碱解工艺，促进纤维素和半纤维素的分解。同时，控制酸碱浓度和处理时间，以避免过度腐蚀和能源消耗。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2、预处理工艺优化措施</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（3）引入生物强化预处理技术：在化学预处理阶段引入微生物菌剂，促进纤维素和半纤维素的分解。同时，通过控制微生物种类和接种量，提高沼气的产生速度和产量。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二、秸秆沼气厌氧发酵的经济实用性分析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1、投资成本</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1、投资成本</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秸秆沼气厌氧发酵预处理需要一定的设备和设施投入。其中，包括破碎机、酸碱处理设备、发酵罐等。此外，还包括人员工资、电力、化学试剂等运营成本。这些成本需要根据实际工艺流程和设备情况计算。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2、运行成本</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2、运行成本</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运行成本主要包括设备维护费用、原材料费用、能源费用等。其中，设备维护费用包括设备维修、保养等费用；原材料费用包括秸秆采购、运输等费用；能源费用包括电力、燃气等费用。这些费用需要根据实际运营情况计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3、收益分析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3、收益分析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秸秆沼气厌氧发酵的收益主要来自于沼气的生产和销售。根据市场需求和价格波动，可以计算出每年的销售收入。将投资成本和运行成本与销售收入进行比较，可以得出项目的经济效益情况。如果经济效益良好，则说明该项目的经济实用性较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https://d.book118.com/297130144041006033</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8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20</Slides>
  <Notes>18</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20</vt:i4>
      </vt:variant>
    </vt:vector>
  </HeadingPairs>
  <TitlesOfParts>
    <vt:vector baseType="lpstr" size="30">
      <vt:lpstr>Arial</vt:lpstr>
      <vt:lpstr>Calibri</vt:lpstr>
      <vt:lpstr>微软雅黑</vt:lpstr>
      <vt:lpstr>汉仪旗黑-85S</vt:lpstr>
      <vt:lpstr>思源黑体 CN Bold</vt:lpstr>
      <vt:lpstr>仿宋</vt:lpstr>
      <vt:lpstr>Calibri Light</vt:lpstr>
      <vt:lpstr>隶书</vt:lpstr>
      <vt:lpstr>汉仪尚巍手书W</vt:lpstr>
      <vt:lpstr>Office Theme</vt:lpstr>
      <vt:lpstr>秸秆沼气厌氧发酵的预处理工艺优化及经济实用性分析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2024-09-06T14:41:45.031</cp:lastPrinted>
  <dcterms:created xsi:type="dcterms:W3CDTF">2024-09-06T06:41:45Z</dcterms:created>
  <dcterms:modified xsi:type="dcterms:W3CDTF">2024-09-06T06:41:52Z</dcterms:modified>
</cp:coreProperties>
</file>