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6762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2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BA70CA-78CE-41A5-9750-D61669318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44F1EB-9CCC-4254-9AA2-7AA7AF3F8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9AFAE5-1CAF-4CB4-99FE-DC3449A93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ECA4B0-81A8-40EB-9BAD-D3275F900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D33020-EBD4-49A5-926B-469B89660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82F93D-3EBC-4369-B875-20F956919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C82A1D-1562-4D44-807F-4AAF6C10A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A696C2-55D1-4B2A-8213-8E13ED1CF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5C1CF8-A6B8-4822-8D2A-7FC78F0F6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1E36BB-B5CD-4899-ACC0-C68BCF63C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ECF6BE-C6A8-4A9B-BAC3-F2FFA591E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标题幻灯片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280" y="2130383"/>
            <a:ext cx="10368241" cy="1470361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z="4790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30481" y="3885832"/>
            <a:ext cx="8537760" cy="1751993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97840" indent="0" algn="ctr">
              <a:buNone/>
              <a:defRPr/>
            </a:lvl2pPr>
            <a:lvl3pPr marL="995045" indent="0" algn="ctr">
              <a:buNone/>
              <a:defRPr/>
            </a:lvl3pPr>
            <a:lvl4pPr marL="1492885" indent="0" algn="ctr">
              <a:buNone/>
              <a:defRPr/>
            </a:lvl4pPr>
            <a:lvl5pPr marL="1990725" indent="0" algn="ctr">
              <a:buNone/>
              <a:defRPr/>
            </a:lvl5pPr>
            <a:lvl6pPr marL="2487930" indent="0" algn="ctr">
              <a:buNone/>
              <a:defRPr/>
            </a:lvl6pPr>
            <a:lvl7pPr marL="2985770" indent="0" algn="ctr">
              <a:buNone/>
              <a:defRPr/>
            </a:lvl7pPr>
            <a:lvl8pPr marL="3482975" indent="0" algn="ctr">
              <a:buNone/>
              <a:defRPr/>
            </a:lvl8pPr>
            <a:lvl9pPr marL="3980815" indent="0" algn="ctr">
              <a:buNone/>
              <a:defRPr/>
            </a:lvl9pPr>
          </a:lstStyle>
          <a:p>
            <a:pPr fontAlgn="base"/>
            <a:r>
              <a:rPr lang="zh-CN" altLang="en-US" sz="3485" strike="noStrike" noProof="1" smtClean="0"/>
              <a:t>单击此处编辑母版副标题样式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标题和内容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10800" y="274721"/>
            <a:ext cx="10977121" cy="1142078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z="4790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10800" y="1599947"/>
            <a:ext cx="10977121" cy="4525119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z="3485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z="3045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z="2610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z="2175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z="2175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>
  <p:cSld name="节标题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4220" y="4405900"/>
            <a:ext cx="10366321" cy="1363238"/>
          </a:xfrm>
          <a:prstGeom prst="rect">
            <a:avLst/>
          </a:prstGeom>
        </p:spPr>
        <p:txBody>
          <a:bodyPr anchor="t"/>
          <a:lstStyle>
            <a:lvl1pPr algn="l">
              <a:defRPr sz="4355" b="1" cap="all"/>
            </a:lvl1pPr>
          </a:lstStyle>
          <a:p>
            <a:pPr fontAlgn="base"/>
            <a:r>
              <a:rPr lang="zh-CN" altLang="en-US" sz="4355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4220" y="2906166"/>
            <a:ext cx="10366321" cy="1499734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175"/>
            </a:lvl1pPr>
            <a:lvl2pPr marL="497840" indent="0">
              <a:buNone/>
              <a:defRPr sz="1960"/>
            </a:lvl2pPr>
            <a:lvl3pPr marL="995045" indent="0">
              <a:buNone/>
              <a:defRPr sz="1740"/>
            </a:lvl3pPr>
            <a:lvl4pPr marL="1492885" indent="0">
              <a:buNone/>
              <a:defRPr sz="1525"/>
            </a:lvl4pPr>
            <a:lvl5pPr marL="1990725" indent="0">
              <a:buNone/>
              <a:defRPr sz="1525"/>
            </a:lvl5pPr>
            <a:lvl6pPr marL="2487930" indent="0">
              <a:buNone/>
              <a:defRPr sz="1525"/>
            </a:lvl6pPr>
            <a:lvl7pPr marL="2985770" indent="0">
              <a:buNone/>
              <a:defRPr sz="1525"/>
            </a:lvl7pPr>
            <a:lvl8pPr marL="3482975" indent="0">
              <a:buNone/>
              <a:defRPr sz="1525"/>
            </a:lvl8pPr>
            <a:lvl9pPr marL="3980815" indent="0">
              <a:buNone/>
              <a:defRPr sz="1525"/>
            </a:lvl9pPr>
          </a:lstStyle>
          <a:p>
            <a:pPr lvl="0" fontAlgn="base"/>
            <a:r>
              <a:rPr lang="zh-CN" altLang="en-US" sz="2175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>
  <p:cSld name="两栏内容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10800" y="274721"/>
            <a:ext cx="10977121" cy="1142078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z="4790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10800" y="1599947"/>
            <a:ext cx="5395404" cy="4525119"/>
          </a:xfrm>
          <a:prstGeom prst="rect">
            <a:avLst/>
          </a:prstGeom>
        </p:spPr>
        <p:txBody>
          <a:bodyPr/>
          <a:lstStyle>
            <a:lvl1pPr>
              <a:defRPr sz="3045"/>
            </a:lvl1pPr>
            <a:lvl2pPr>
              <a:defRPr sz="2610"/>
            </a:lvl2pPr>
            <a:lvl3pPr>
              <a:defRPr sz="2175"/>
            </a:lvl3pPr>
            <a:lvl4pPr>
              <a:defRPr sz="1960"/>
            </a:lvl4pPr>
            <a:lvl5pPr>
              <a:defRPr sz="1960"/>
            </a:lvl5pPr>
            <a:lvl6pPr>
              <a:defRPr sz="1960"/>
            </a:lvl6pPr>
            <a:lvl7pPr>
              <a:defRPr sz="1960"/>
            </a:lvl7pPr>
            <a:lvl8pPr>
              <a:defRPr sz="1960"/>
            </a:lvl8pPr>
            <a:lvl9pPr>
              <a:defRPr sz="1960"/>
            </a:lvl9pPr>
          </a:lstStyle>
          <a:p>
            <a:pPr lvl="0" fontAlgn="base"/>
            <a:r>
              <a:rPr lang="zh-CN" altLang="en-US" sz="3045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z="2610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z="2175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z="1960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z="1960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0597" y="1599947"/>
            <a:ext cx="5397325" cy="4525119"/>
          </a:xfrm>
          <a:prstGeom prst="rect">
            <a:avLst/>
          </a:prstGeom>
        </p:spPr>
        <p:txBody>
          <a:bodyPr/>
          <a:lstStyle>
            <a:lvl1pPr>
              <a:defRPr sz="3045"/>
            </a:lvl1pPr>
            <a:lvl2pPr>
              <a:defRPr sz="2610"/>
            </a:lvl2pPr>
            <a:lvl3pPr>
              <a:defRPr sz="2175"/>
            </a:lvl3pPr>
            <a:lvl4pPr>
              <a:defRPr sz="1960"/>
            </a:lvl4pPr>
            <a:lvl5pPr>
              <a:defRPr sz="1960"/>
            </a:lvl5pPr>
            <a:lvl6pPr>
              <a:defRPr sz="1960"/>
            </a:lvl6pPr>
            <a:lvl7pPr>
              <a:defRPr sz="1960"/>
            </a:lvl7pPr>
            <a:lvl8pPr>
              <a:defRPr sz="1960"/>
            </a:lvl8pPr>
            <a:lvl9pPr>
              <a:defRPr sz="1960"/>
            </a:lvl9pPr>
          </a:lstStyle>
          <a:p>
            <a:pPr lvl="0" fontAlgn="base"/>
            <a:r>
              <a:rPr lang="zh-CN" altLang="en-US" sz="3045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z="2610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z="2175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z="1960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z="1960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>
  <p:cSld name="比较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10800" y="274721"/>
            <a:ext cx="10977121" cy="114207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fontAlgn="base"/>
            <a:r>
              <a:rPr lang="zh-CN" altLang="en-US" sz="4790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10800" y="1534290"/>
            <a:ext cx="5387721" cy="641016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610" b="1"/>
            </a:lvl1pPr>
            <a:lvl2pPr marL="497840" indent="0">
              <a:buNone/>
              <a:defRPr sz="2175" b="1"/>
            </a:lvl2pPr>
            <a:lvl3pPr marL="995045" indent="0">
              <a:buNone/>
              <a:defRPr sz="1960" b="1"/>
            </a:lvl3pPr>
            <a:lvl4pPr marL="1492885" indent="0">
              <a:buNone/>
              <a:defRPr sz="1740" b="1"/>
            </a:lvl4pPr>
            <a:lvl5pPr marL="1990725" indent="0">
              <a:buNone/>
              <a:defRPr sz="1740" b="1"/>
            </a:lvl5pPr>
            <a:lvl6pPr marL="2487930" indent="0">
              <a:buNone/>
              <a:defRPr sz="1740" b="1"/>
            </a:lvl6pPr>
            <a:lvl7pPr marL="2985770" indent="0">
              <a:buNone/>
              <a:defRPr sz="1740" b="1"/>
            </a:lvl7pPr>
            <a:lvl8pPr marL="3482975" indent="0">
              <a:buNone/>
              <a:defRPr sz="1740" b="1"/>
            </a:lvl8pPr>
            <a:lvl9pPr marL="3980815" indent="0">
              <a:buNone/>
              <a:defRPr sz="1740" b="1"/>
            </a:lvl9pPr>
          </a:lstStyle>
          <a:p>
            <a:pPr lvl="0" fontAlgn="base"/>
            <a:r>
              <a:rPr lang="zh-CN" altLang="en-US" sz="2610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0800" y="2175306"/>
            <a:ext cx="5387721" cy="3949760"/>
          </a:xfrm>
          <a:prstGeom prst="rect">
            <a:avLst/>
          </a:prstGeom>
        </p:spPr>
        <p:txBody>
          <a:bodyPr/>
          <a:lstStyle>
            <a:lvl1pPr>
              <a:defRPr sz="2610"/>
            </a:lvl1pPr>
            <a:lvl2pPr>
              <a:defRPr sz="2175"/>
            </a:lvl2pPr>
            <a:lvl3pPr>
              <a:defRPr sz="1960"/>
            </a:lvl3pPr>
            <a:lvl4pPr>
              <a:defRPr sz="1740"/>
            </a:lvl4pPr>
            <a:lvl5pPr>
              <a:defRPr sz="1740"/>
            </a:lvl5pPr>
            <a:lvl6pPr>
              <a:defRPr sz="1740"/>
            </a:lvl6pPr>
            <a:lvl7pPr>
              <a:defRPr sz="1740"/>
            </a:lvl7pPr>
            <a:lvl8pPr>
              <a:defRPr sz="1740"/>
            </a:lvl8pPr>
            <a:lvl9pPr>
              <a:defRPr sz="1740"/>
            </a:lvl9pPr>
          </a:lstStyle>
          <a:p>
            <a:pPr lvl="0" fontAlgn="base"/>
            <a:r>
              <a:rPr lang="zh-CN" altLang="en-US" sz="2610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z="2175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z="1960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z="1740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z="1740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6359" y="1534290"/>
            <a:ext cx="5391563" cy="641016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610" b="1"/>
            </a:lvl1pPr>
            <a:lvl2pPr marL="497840" indent="0">
              <a:buNone/>
              <a:defRPr sz="2175" b="1"/>
            </a:lvl2pPr>
            <a:lvl3pPr marL="995045" indent="0">
              <a:buNone/>
              <a:defRPr sz="1960" b="1"/>
            </a:lvl3pPr>
            <a:lvl4pPr marL="1492885" indent="0">
              <a:buNone/>
              <a:defRPr sz="1740" b="1"/>
            </a:lvl4pPr>
            <a:lvl5pPr marL="1990725" indent="0">
              <a:buNone/>
              <a:defRPr sz="1740" b="1"/>
            </a:lvl5pPr>
            <a:lvl6pPr marL="2487930" indent="0">
              <a:buNone/>
              <a:defRPr sz="1740" b="1"/>
            </a:lvl6pPr>
            <a:lvl7pPr marL="2985770" indent="0">
              <a:buNone/>
              <a:defRPr sz="1740" b="1"/>
            </a:lvl7pPr>
            <a:lvl8pPr marL="3482975" indent="0">
              <a:buNone/>
              <a:defRPr sz="1740" b="1"/>
            </a:lvl8pPr>
            <a:lvl9pPr marL="3980815" indent="0">
              <a:buNone/>
              <a:defRPr sz="1740" b="1"/>
            </a:lvl9pPr>
          </a:lstStyle>
          <a:p>
            <a:pPr lvl="0" fontAlgn="base"/>
            <a:r>
              <a:rPr lang="zh-CN" altLang="en-US" sz="2610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6359" y="2175306"/>
            <a:ext cx="5391563" cy="3949760"/>
          </a:xfrm>
          <a:prstGeom prst="rect">
            <a:avLst/>
          </a:prstGeom>
        </p:spPr>
        <p:txBody>
          <a:bodyPr/>
          <a:lstStyle>
            <a:lvl1pPr>
              <a:defRPr sz="2610"/>
            </a:lvl1pPr>
            <a:lvl2pPr>
              <a:defRPr sz="2175"/>
            </a:lvl2pPr>
            <a:lvl3pPr>
              <a:defRPr sz="1960"/>
            </a:lvl3pPr>
            <a:lvl4pPr>
              <a:defRPr sz="1740"/>
            </a:lvl4pPr>
            <a:lvl5pPr>
              <a:defRPr sz="1740"/>
            </a:lvl5pPr>
            <a:lvl6pPr>
              <a:defRPr sz="1740"/>
            </a:lvl6pPr>
            <a:lvl7pPr>
              <a:defRPr sz="1740"/>
            </a:lvl7pPr>
            <a:lvl8pPr>
              <a:defRPr sz="1740"/>
            </a:lvl8pPr>
            <a:lvl9pPr>
              <a:defRPr sz="1740"/>
            </a:lvl9pPr>
          </a:lstStyle>
          <a:p>
            <a:pPr lvl="0" fontAlgn="base"/>
            <a:r>
              <a:rPr lang="zh-CN" altLang="en-US" sz="2610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z="2175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z="1960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z="1740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z="1740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>
  <p:cSld name="仅标题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10800" y="274721"/>
            <a:ext cx="10977121" cy="1142078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z="4790" strike="noStrike" noProof="1" smtClean="0"/>
              <a:t>单击此处编辑母版标题样式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>
  <p:cSld name="空白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>
  <p:cSld name="内容与标题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10800" y="272993"/>
            <a:ext cx="4012460" cy="1162813"/>
          </a:xfrm>
          <a:prstGeom prst="rect">
            <a:avLst/>
          </a:prstGeom>
        </p:spPr>
        <p:txBody>
          <a:bodyPr anchor="b"/>
          <a:lstStyle>
            <a:lvl1pPr algn="l">
              <a:defRPr sz="2175" b="1"/>
            </a:lvl1pPr>
          </a:lstStyle>
          <a:p>
            <a:pPr fontAlgn="base"/>
            <a:r>
              <a:rPr lang="zh-CN" altLang="en-US" sz="2175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9238" y="272993"/>
            <a:ext cx="6818684" cy="5852073"/>
          </a:xfrm>
          <a:prstGeom prst="rect">
            <a:avLst/>
          </a:prstGeom>
        </p:spPr>
        <p:txBody>
          <a:bodyPr/>
          <a:lstStyle>
            <a:lvl1pPr>
              <a:defRPr sz="3485"/>
            </a:lvl1pPr>
            <a:lvl2pPr>
              <a:defRPr sz="3045"/>
            </a:lvl2pPr>
            <a:lvl3pPr>
              <a:defRPr sz="2610"/>
            </a:lvl3pPr>
            <a:lvl4pPr>
              <a:defRPr sz="2175"/>
            </a:lvl4pPr>
            <a:lvl5pPr>
              <a:defRPr sz="2175"/>
            </a:lvl5pPr>
            <a:lvl6pPr>
              <a:defRPr sz="2175"/>
            </a:lvl6pPr>
            <a:lvl7pPr>
              <a:defRPr sz="2175"/>
            </a:lvl7pPr>
            <a:lvl8pPr>
              <a:defRPr sz="2175"/>
            </a:lvl8pPr>
            <a:lvl9pPr>
              <a:defRPr sz="2175"/>
            </a:lvl9pPr>
          </a:lstStyle>
          <a:p>
            <a:pPr lvl="0" fontAlgn="base"/>
            <a:r>
              <a:rPr lang="zh-CN" altLang="en-US" sz="3485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z="3045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z="2610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z="2175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z="2175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10800" y="1435806"/>
            <a:ext cx="4012460" cy="468926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525"/>
            </a:lvl1pPr>
            <a:lvl2pPr marL="497840" indent="0">
              <a:buNone/>
              <a:defRPr sz="1305"/>
            </a:lvl2pPr>
            <a:lvl3pPr marL="995045" indent="0">
              <a:buNone/>
              <a:defRPr sz="1090"/>
            </a:lvl3pPr>
            <a:lvl4pPr marL="1492885" indent="0">
              <a:buNone/>
              <a:defRPr sz="980"/>
            </a:lvl4pPr>
            <a:lvl5pPr marL="1990725" indent="0">
              <a:buNone/>
              <a:defRPr sz="980"/>
            </a:lvl5pPr>
            <a:lvl6pPr marL="2487930" indent="0">
              <a:buNone/>
              <a:defRPr sz="980"/>
            </a:lvl6pPr>
            <a:lvl7pPr marL="2985770" indent="0">
              <a:buNone/>
              <a:defRPr sz="980"/>
            </a:lvl7pPr>
            <a:lvl8pPr marL="3482975" indent="0">
              <a:buNone/>
              <a:defRPr sz="980"/>
            </a:lvl8pPr>
            <a:lvl9pPr marL="3980815" indent="0">
              <a:buNone/>
              <a:defRPr sz="980"/>
            </a:lvl9pPr>
          </a:lstStyle>
          <a:p>
            <a:pPr lvl="0" fontAlgn="base"/>
            <a:r>
              <a:rPr lang="zh-CN" altLang="en-US" sz="1525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>
  <p:cSld name="图片与标题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91342" y="4799840"/>
            <a:ext cx="7318081" cy="566720"/>
          </a:xfrm>
          <a:prstGeom prst="rect">
            <a:avLst/>
          </a:prstGeom>
        </p:spPr>
        <p:txBody>
          <a:bodyPr anchor="b"/>
          <a:lstStyle>
            <a:lvl1pPr algn="l">
              <a:defRPr sz="2175" b="1"/>
            </a:lvl1pPr>
          </a:lstStyle>
          <a:p>
            <a:pPr fontAlgn="base"/>
            <a:r>
              <a:rPr lang="zh-CN" altLang="en-US" sz="2175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91342" y="613371"/>
            <a:ext cx="7318081" cy="411390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485"/>
            </a:lvl1pPr>
            <a:lvl2pPr marL="497840" indent="0">
              <a:buNone/>
              <a:defRPr sz="3045"/>
            </a:lvl2pPr>
            <a:lvl3pPr marL="995045" indent="0">
              <a:buNone/>
              <a:defRPr sz="2610"/>
            </a:lvl3pPr>
            <a:lvl4pPr marL="1492885" indent="0">
              <a:buNone/>
              <a:defRPr sz="2175"/>
            </a:lvl4pPr>
            <a:lvl5pPr marL="1990725" indent="0">
              <a:buNone/>
              <a:defRPr sz="2175"/>
            </a:lvl5pPr>
            <a:lvl6pPr marL="2487930" indent="0">
              <a:buNone/>
              <a:defRPr sz="2175"/>
            </a:lvl6pPr>
            <a:lvl7pPr marL="2985770" indent="0">
              <a:buNone/>
              <a:defRPr sz="2175"/>
            </a:lvl7pPr>
            <a:lvl8pPr marL="3482975" indent="0">
              <a:buNone/>
              <a:defRPr sz="2175"/>
            </a:lvl8pPr>
            <a:lvl9pPr marL="3980815" indent="0">
              <a:buNone/>
              <a:defRPr sz="2175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91342" y="5366560"/>
            <a:ext cx="7318081" cy="80515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525"/>
            </a:lvl1pPr>
            <a:lvl2pPr marL="497840" indent="0">
              <a:buNone/>
              <a:defRPr sz="1305"/>
            </a:lvl2pPr>
            <a:lvl3pPr marL="995045" indent="0">
              <a:buNone/>
              <a:defRPr sz="1090"/>
            </a:lvl3pPr>
            <a:lvl4pPr marL="1492885" indent="0">
              <a:buNone/>
              <a:defRPr sz="980"/>
            </a:lvl4pPr>
            <a:lvl5pPr marL="1990725" indent="0">
              <a:buNone/>
              <a:defRPr sz="980"/>
            </a:lvl5pPr>
            <a:lvl6pPr marL="2487930" indent="0">
              <a:buNone/>
              <a:defRPr sz="980"/>
            </a:lvl6pPr>
            <a:lvl7pPr marL="2985770" indent="0">
              <a:buNone/>
              <a:defRPr sz="980"/>
            </a:lvl7pPr>
            <a:lvl8pPr marL="3482975" indent="0">
              <a:buNone/>
              <a:defRPr sz="980"/>
            </a:lvl8pPr>
            <a:lvl9pPr marL="3980815" indent="0">
              <a:buNone/>
              <a:defRPr sz="980"/>
            </a:lvl9pPr>
          </a:lstStyle>
          <a:p>
            <a:pPr lvl="0" fontAlgn="base"/>
            <a:r>
              <a:rPr lang="zh-CN" altLang="en-US" sz="1525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x">
  <p:cSld name="标题和竖排文字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10800" y="274721"/>
            <a:ext cx="10977121" cy="1142078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z="4790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10800" y="1599947"/>
            <a:ext cx="10977121" cy="4525119"/>
          </a:xfrm>
          <a:prstGeom prst="rect">
            <a:avLst/>
          </a:prstGeom>
        </p:spPr>
        <p:txBody>
          <a:bodyPr vert="eaVert"/>
          <a:lstStyle/>
          <a:p>
            <a:pPr lvl="0" fontAlgn="base"/>
            <a:r>
              <a:rPr lang="zh-CN" altLang="en-US" sz="3485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z="3045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z="2610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z="2175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z="2175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>
  <p:cSld name="垂直排列标题与文本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45082" y="274721"/>
            <a:ext cx="2742840" cy="5850345"/>
          </a:xfrm>
          <a:prstGeom prst="rect">
            <a:avLst/>
          </a:prstGeom>
        </p:spPr>
        <p:txBody>
          <a:bodyPr vert="eaVert"/>
          <a:lstStyle/>
          <a:p>
            <a:pPr fontAlgn="base"/>
            <a:r>
              <a:rPr lang="zh-CN" altLang="en-US" sz="4790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10800" y="274721"/>
            <a:ext cx="8049889" cy="5850345"/>
          </a:xfrm>
          <a:prstGeom prst="rect">
            <a:avLst/>
          </a:prstGeom>
        </p:spPr>
        <p:txBody>
          <a:bodyPr vert="eaVert"/>
          <a:lstStyle/>
          <a:p>
            <a:pPr lvl="0" fontAlgn="base"/>
            <a:r>
              <a:rPr lang="zh-CN" altLang="en-US" sz="3485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z="3045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z="2610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z="2175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z="2175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2.png" /><Relationship Id="rId14" Type="http://schemas.openxmlformats.org/officeDocument/2006/relationships/image" Target="../media/image1.jpeg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4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pic>
        <p:nvPicPr>
          <p:cNvPr id="2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4" r:id="rId3"/>
    <p:sldLayoutId id="2147483666" r:id="rId4"/>
    <p:sldLayoutId id="2147483668" r:id="rId5"/>
    <p:sldLayoutId id="2147483670" r:id="rId6"/>
    <p:sldLayoutId id="2147483672" r:id="rId7"/>
    <p:sldLayoutId id="2147483674" r:id="rId8"/>
    <p:sldLayoutId id="2147483676" r:id="rId9"/>
    <p:sldLayoutId id="2147483678" r:id="rId10"/>
    <p:sldLayoutId id="2147483680" r:id="rId11"/>
  </p:sldLayoutIdLst>
  <p:transition/>
  <p:timing/>
  <p:txStyles>
    <p:titleStyle>
      <a:lvl1pPr marL="0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700">
          <a:solidFill>
            <a:schemeClr val="tx2"/>
          </a:solidFill>
          <a:latin typeface="Arial" pitchFamily="34" charset="0"/>
          <a:ea typeface="宋体" pitchFamily="2" charset="-122"/>
          <a:cs typeface="+mj-cs"/>
        </a:defRPr>
      </a:lvl1pPr>
    </p:titleStyle>
    <p:bodyStyle>
      <a:lvl1pPr marL="373380" indent="-373380" algn="l" defTabSz="914400" rtl="0" eaLnBrk="0" fontAlgn="base" hangingPunct="0">
        <a:lnSpc>
          <a:spcPct val="100000"/>
        </a:lnSpc>
        <a:spcBef>
          <a:spcPts val="105"/>
        </a:spcBef>
        <a:spcAft>
          <a:spcPct val="0"/>
        </a:spcAft>
        <a:buClrTx/>
        <a:buSzTx/>
        <a:buFontTx/>
        <a:buChar char="•"/>
        <a:defRPr sz="3485">
          <a:solidFill>
            <a:schemeClr val="tx1"/>
          </a:solidFill>
          <a:latin typeface="+mn-lt"/>
          <a:ea typeface="+mn-ea"/>
          <a:cs typeface="+mn-cs"/>
        </a:defRPr>
      </a:lvl1pPr>
      <a:lvl2pPr marL="808355" indent="-311150" algn="l" defTabSz="914400" rtl="0" eaLnBrk="0" fontAlgn="base" hangingPunct="0">
        <a:lnSpc>
          <a:spcPct val="100000"/>
        </a:lnSpc>
        <a:spcBef>
          <a:spcPts val="105"/>
        </a:spcBef>
        <a:spcAft>
          <a:spcPct val="0"/>
        </a:spcAft>
        <a:buClrTx/>
        <a:buSzTx/>
        <a:buFontTx/>
        <a:buChar char="–"/>
        <a:defRPr sz="3045">
          <a:solidFill>
            <a:schemeClr val="tx1"/>
          </a:solidFill>
          <a:latin typeface="+mn-lt"/>
          <a:ea typeface="+mn-ea"/>
        </a:defRPr>
      </a:lvl2pPr>
      <a:lvl3pPr marL="1243965" indent="-248920" algn="l" defTabSz="914400" rtl="0" eaLnBrk="0" fontAlgn="base" hangingPunct="0">
        <a:lnSpc>
          <a:spcPct val="100000"/>
        </a:lnSpc>
        <a:spcBef>
          <a:spcPts val="105"/>
        </a:spcBef>
        <a:spcAft>
          <a:spcPct val="0"/>
        </a:spcAft>
        <a:buClrTx/>
        <a:buSzTx/>
        <a:buFontTx/>
        <a:buChar char="•"/>
        <a:defRPr sz="2610">
          <a:solidFill>
            <a:schemeClr val="tx1"/>
          </a:solidFill>
          <a:latin typeface="+mn-lt"/>
          <a:ea typeface="+mn-ea"/>
        </a:defRPr>
      </a:lvl3pPr>
      <a:lvl4pPr marL="1741805" indent="-248920" algn="l" defTabSz="914400" rtl="0" eaLnBrk="0" fontAlgn="base" hangingPunct="0">
        <a:lnSpc>
          <a:spcPct val="100000"/>
        </a:lnSpc>
        <a:spcBef>
          <a:spcPts val="105"/>
        </a:spcBef>
        <a:spcAft>
          <a:spcPct val="0"/>
        </a:spcAft>
        <a:buClrTx/>
        <a:buSzTx/>
        <a:buFontTx/>
        <a:buChar char="–"/>
        <a:defRPr sz="2175">
          <a:solidFill>
            <a:schemeClr val="tx1"/>
          </a:solidFill>
          <a:latin typeface="+mn-lt"/>
          <a:ea typeface="+mn-ea"/>
        </a:defRPr>
      </a:lvl4pPr>
      <a:lvl5pPr marL="2239010" indent="-248920" algn="l" defTabSz="914400" rtl="0" eaLnBrk="0" fontAlgn="base" hangingPunct="0">
        <a:lnSpc>
          <a:spcPct val="100000"/>
        </a:lnSpc>
        <a:spcBef>
          <a:spcPts val="105"/>
        </a:spcBef>
        <a:spcAft>
          <a:spcPct val="0"/>
        </a:spcAft>
        <a:buClrTx/>
        <a:buSzTx/>
        <a:buFontTx/>
        <a:buChar char="»"/>
        <a:defRPr sz="2175">
          <a:solidFill>
            <a:schemeClr val="tx1"/>
          </a:solidFill>
          <a:latin typeface="+mn-lt"/>
          <a:ea typeface="+mn-ea"/>
        </a:defRPr>
      </a:lvl5pPr>
      <a:lvl6pPr marL="2736850" indent="-248920" algn="l" rtl="0" fontAlgn="base">
        <a:spcBef>
          <a:spcPts val="105"/>
        </a:spcBef>
        <a:spcAft>
          <a:spcPct val="0"/>
        </a:spcAft>
        <a:buChar char="»"/>
        <a:defRPr sz="2175">
          <a:solidFill>
            <a:schemeClr val="tx1"/>
          </a:solidFill>
          <a:latin typeface="+mn-lt"/>
          <a:ea typeface="+mn-ea"/>
        </a:defRPr>
      </a:lvl6pPr>
      <a:lvl7pPr marL="3234690" indent="-248920" algn="l" rtl="0" fontAlgn="base">
        <a:spcBef>
          <a:spcPts val="105"/>
        </a:spcBef>
        <a:spcAft>
          <a:spcPct val="0"/>
        </a:spcAft>
        <a:buChar char="»"/>
        <a:defRPr sz="2175">
          <a:solidFill>
            <a:schemeClr val="tx1"/>
          </a:solidFill>
          <a:latin typeface="+mn-lt"/>
          <a:ea typeface="+mn-ea"/>
        </a:defRPr>
      </a:lvl7pPr>
      <a:lvl8pPr marL="3731895" indent="-248920" algn="l" rtl="0" fontAlgn="base">
        <a:spcBef>
          <a:spcPts val="105"/>
        </a:spcBef>
        <a:spcAft>
          <a:spcPct val="0"/>
        </a:spcAft>
        <a:buChar char="»"/>
        <a:defRPr sz="2175">
          <a:solidFill>
            <a:schemeClr val="tx1"/>
          </a:solidFill>
          <a:latin typeface="+mn-lt"/>
          <a:ea typeface="+mn-ea"/>
        </a:defRPr>
      </a:lvl8pPr>
      <a:lvl9pPr marL="4229735" indent="-248920" algn="l" rtl="0" fontAlgn="base">
        <a:spcBef>
          <a:spcPts val="105"/>
        </a:spcBef>
        <a:spcAft>
          <a:spcPct val="0"/>
        </a:spcAft>
        <a:buChar char="»"/>
        <a:defRPr sz="2175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indent="0" algn="l" defTabSz="995045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960" kern="1200">
          <a:solidFill>
            <a:schemeClr val="tx1"/>
          </a:solidFill>
          <a:latin typeface="+mn-lt"/>
          <a:ea typeface="+mn-ea"/>
          <a:cs typeface="+mn-cs"/>
        </a:defRPr>
      </a:lvl1pPr>
      <a:lvl2pPr marL="497840" indent="0" algn="l" defTabSz="995045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960" kern="1200">
          <a:solidFill>
            <a:schemeClr val="tx1"/>
          </a:solidFill>
          <a:latin typeface="+mn-lt"/>
          <a:ea typeface="+mn-ea"/>
          <a:cs typeface="+mn-cs"/>
        </a:defRPr>
      </a:lvl2pPr>
      <a:lvl3pPr marL="995045" indent="0" algn="l" defTabSz="995045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960" kern="1200">
          <a:solidFill>
            <a:schemeClr val="tx1"/>
          </a:solidFill>
          <a:latin typeface="+mn-lt"/>
          <a:ea typeface="+mn-ea"/>
          <a:cs typeface="+mn-cs"/>
        </a:defRPr>
      </a:lvl3pPr>
      <a:lvl4pPr marL="1492885" indent="0" algn="l" defTabSz="995045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960" kern="1200">
          <a:solidFill>
            <a:schemeClr val="tx1"/>
          </a:solidFill>
          <a:latin typeface="+mn-lt"/>
          <a:ea typeface="+mn-ea"/>
          <a:cs typeface="+mn-cs"/>
        </a:defRPr>
      </a:lvl4pPr>
      <a:lvl5pPr marL="1990725" indent="0" algn="l" defTabSz="995045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960" kern="1200">
          <a:solidFill>
            <a:schemeClr val="tx1"/>
          </a:solidFill>
          <a:latin typeface="+mn-lt"/>
          <a:ea typeface="+mn-ea"/>
          <a:cs typeface="+mn-cs"/>
        </a:defRPr>
      </a:lvl5pPr>
      <a:lvl6pPr marL="2487930" algn="l" defTabSz="995045" rtl="0" eaLnBrk="1" latinLnBrk="0" hangingPunct="1">
        <a:defRPr sz="1960" kern="1200">
          <a:solidFill>
            <a:schemeClr val="tx1"/>
          </a:solidFill>
          <a:latin typeface="+mn-lt"/>
          <a:ea typeface="+mn-ea"/>
          <a:cs typeface="+mn-cs"/>
        </a:defRPr>
      </a:lvl6pPr>
      <a:lvl7pPr marL="2985770" algn="l" defTabSz="995045" rtl="0" eaLnBrk="1" latinLnBrk="0" hangingPunct="1">
        <a:defRPr sz="1960" kern="1200">
          <a:solidFill>
            <a:schemeClr val="tx1"/>
          </a:solidFill>
          <a:latin typeface="+mn-lt"/>
          <a:ea typeface="+mn-ea"/>
          <a:cs typeface="+mn-cs"/>
        </a:defRPr>
      </a:lvl7pPr>
      <a:lvl8pPr marL="3482975" algn="l" defTabSz="995045" rtl="0" eaLnBrk="1" latinLnBrk="0" hangingPunct="1">
        <a:defRPr sz="1960" kern="1200">
          <a:solidFill>
            <a:schemeClr val="tx1"/>
          </a:solidFill>
          <a:latin typeface="+mn-lt"/>
          <a:ea typeface="+mn-ea"/>
          <a:cs typeface="+mn-cs"/>
        </a:defRPr>
      </a:lvl8pPr>
      <a:lvl9pPr marL="3980815" algn="l" defTabSz="995045" rtl="0" eaLnBrk="1" latinLnBrk="0" hangingPunct="1">
        <a:defRPr sz="19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tags" Target="../tags/tag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131161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5361" name="文本框 5125" title=""/>
          <p:cNvSpPr txBox="1"/>
          <p:nvPr/>
        </p:nvSpPr>
        <p:spPr>
          <a:xfrm>
            <a:off x="1270000" y="2884488"/>
            <a:ext cx="8915400" cy="1089025"/>
          </a:xfrm>
          <a:prstGeom prst="rect">
            <a:avLst/>
          </a:prstGeom>
          <a:solidFill>
            <a:schemeClr val="bg1">
              <a:alpha val="70000"/>
            </a:schemeClr>
          </a:solidFill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09638">
              <a:lnSpc>
                <a:spcPct val="180000"/>
              </a:lnSpc>
            </a:pPr>
            <a:r>
              <a:rPr lang="zh-CN" altLang="en-US" sz="3600" b="1">
                <a:latin typeface="Times New Roman" pitchFamily="18" charset="0"/>
                <a:ea typeface="宋体" pitchFamily="2" charset="-122"/>
              </a:rPr>
              <a:t>第三单元　商业贸易与日常生活</a:t>
            </a:r>
            <a:endParaRPr lang="zh-CN" altLang="en-US" sz="3600" b="1">
              <a:latin typeface="Times New Roman" pitchFamily="18" charset="0"/>
              <a:ea typeface="宋体" pitchFamily="2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3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3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6385" name="文本框 1" title=""/>
          <p:cNvSpPr txBox="1"/>
          <p:nvPr/>
        </p:nvSpPr>
        <p:spPr>
          <a:xfrm>
            <a:off x="2671763" y="906463"/>
            <a:ext cx="8091487" cy="39703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50000"/>
              </a:lnSpc>
            </a:pPr>
            <a:r>
              <a:rPr lang="en-US" altLang="zh-CN" b="1">
                <a:latin typeface="宋体" pitchFamily="2" charset="-122"/>
              </a:rPr>
              <a:t>       </a:t>
            </a:r>
            <a:r>
              <a:rPr lang="en-US" altLang="zh-CN" b="1">
                <a:latin typeface="黑体" charset="-122"/>
                <a:ea typeface="黑体" charset="-122"/>
              </a:rPr>
              <a:t> </a:t>
            </a:r>
            <a:r>
              <a:rPr lang="zh-CN" altLang="en-US" b="1">
                <a:latin typeface="黑体" charset="-122"/>
                <a:ea typeface="黑体" charset="-122"/>
              </a:rPr>
              <a:t>第</a:t>
            </a:r>
            <a:r>
              <a:rPr lang="en-US" altLang="zh-CN" b="1">
                <a:latin typeface="黑体" charset="-122"/>
                <a:ea typeface="黑体" charset="-122"/>
              </a:rPr>
              <a:t>9</a:t>
            </a:r>
            <a:r>
              <a:rPr lang="zh-CN" altLang="en-US" b="1">
                <a:latin typeface="黑体" charset="-122"/>
                <a:ea typeface="黑体" charset="-122"/>
              </a:rPr>
              <a:t>课  </a:t>
            </a:r>
            <a:r>
              <a:rPr lang="en-US" altLang="zh-CN" b="1">
                <a:latin typeface="黑体" charset="-122"/>
                <a:ea typeface="黑体" charset="-122"/>
              </a:rPr>
              <a:t>20</a:t>
            </a:r>
            <a:r>
              <a:rPr lang="zh-CN" altLang="en-US" b="1">
                <a:latin typeface="黑体" charset="-122"/>
                <a:ea typeface="黑体" charset="-122"/>
              </a:rPr>
              <a:t>世纪以来人类的经济与生活</a:t>
            </a:r>
            <a:endParaRPr lang="zh-CN" altLang="en-US" b="1">
              <a:latin typeface="黑体" charset="-122"/>
              <a:ea typeface="黑体" charset="-122"/>
            </a:endParaRPr>
          </a:p>
          <a:p>
            <a:pPr lvl="0">
              <a:lnSpc>
                <a:spcPct val="150000"/>
              </a:lnSpc>
            </a:pPr>
            <a:r>
              <a:rPr lang="en-US" altLang="zh-CN" b="1">
                <a:latin typeface="宋体" pitchFamily="2" charset="-122"/>
              </a:rPr>
              <a:t>[</a:t>
            </a:r>
            <a:r>
              <a:rPr lang="zh-CN" altLang="en-US" b="1">
                <a:latin typeface="黑体" charset="-122"/>
                <a:ea typeface="黑体" charset="-122"/>
              </a:rPr>
              <a:t>学习目标</a:t>
            </a:r>
            <a:r>
              <a:rPr lang="en-US" altLang="zh-CN" b="1">
                <a:latin typeface="宋体" pitchFamily="2" charset="-122"/>
              </a:rPr>
              <a:t>] </a:t>
            </a:r>
            <a:endParaRPr lang="en-US" altLang="zh-CN" b="1">
              <a:latin typeface="宋体" pitchFamily="2" charset="-122"/>
            </a:endParaRPr>
          </a:p>
          <a:p>
            <a:pPr lvl="0">
              <a:lnSpc>
                <a:spcPct val="150000"/>
              </a:lnSpc>
            </a:pPr>
            <a:r>
              <a:rPr lang="en-US" altLang="zh-CN" b="1">
                <a:latin typeface="黑体" charset="-122"/>
                <a:ea typeface="黑体" charset="-122"/>
              </a:rPr>
              <a:t>1.识记20世纪世界经济的发展、国际贸易与国际金融概况,理解世界经济的发展趋势。</a:t>
            </a:r>
            <a:endParaRPr lang="en-US" altLang="zh-CN" b="1">
              <a:latin typeface="黑体" charset="-122"/>
              <a:ea typeface="黑体" charset="-122"/>
            </a:endParaRPr>
          </a:p>
          <a:p>
            <a:pPr lvl="0">
              <a:lnSpc>
                <a:spcPct val="150000"/>
              </a:lnSpc>
            </a:pPr>
            <a:r>
              <a:rPr lang="en-US" altLang="zh-CN" b="1">
                <a:latin typeface="黑体" charset="-122"/>
                <a:ea typeface="黑体" charset="-122"/>
              </a:rPr>
              <a:t>2.了解第二次世界大战后各国经济发展的特点。</a:t>
            </a:r>
            <a:endParaRPr lang="en-US" altLang="zh-CN" b="1">
              <a:latin typeface="黑体" charset="-122"/>
              <a:ea typeface="黑体" charset="-122"/>
            </a:endParaRPr>
          </a:p>
          <a:p>
            <a:pPr lvl="0">
              <a:lnSpc>
                <a:spcPct val="150000"/>
              </a:lnSpc>
            </a:pPr>
            <a:r>
              <a:rPr lang="en-US" altLang="zh-CN" b="1">
                <a:latin typeface="黑体" charset="-122"/>
                <a:ea typeface="黑体" charset="-122"/>
              </a:rPr>
              <a:t>3.认识20世纪以来贸易、金融变化对人类生活的影响。以唯物史观认识中国改革开放以来经济建设的巨大成就。</a:t>
            </a:r>
            <a:endParaRPr lang="en-US" altLang="zh-CN" b="1">
              <a:latin typeface="黑体" charset="-122"/>
              <a:ea typeface="黑体" charset="-122"/>
            </a:endParaRPr>
          </a:p>
        </p:txBody>
      </p:sp>
    </p:spTree>
  </p:cSld>
  <p:clrMapOvr>
    <a:masterClrMapping/>
  </p:clrMapOvr>
  <p:transition>
    <p:random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7409" name="文本框 1" title=""/>
          <p:cNvSpPr txBox="1"/>
          <p:nvPr/>
        </p:nvSpPr>
        <p:spPr>
          <a:xfrm>
            <a:off x="2357438" y="866775"/>
            <a:ext cx="8775700" cy="54451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45000"/>
              </a:lnSpc>
            </a:pPr>
            <a:r>
              <a:rPr lang="zh-CN" altLang="zh-CN" b="1">
                <a:solidFill>
                  <a:srgbClr val="000000"/>
                </a:solidFill>
                <a:latin typeface="黑体" charset="-122"/>
                <a:ea typeface="黑体" charset="-122"/>
              </a:rPr>
              <a:t>一、世界经济的发展</a:t>
            </a:r>
            <a:endParaRPr lang="zh-CN" altLang="zh-CN" b="1">
              <a:solidFill>
                <a:srgbClr val="000000"/>
              </a:solidFill>
              <a:latin typeface="黑体" charset="-122"/>
              <a:ea typeface="黑体" charset="-122"/>
            </a:endParaRPr>
          </a:p>
          <a:p>
            <a:pPr lvl="0">
              <a:lnSpc>
                <a:spcPct val="145000"/>
              </a:lnSpc>
            </a:pPr>
            <a:r>
              <a:rPr lang="zh-CN" altLang="zh-CN" b="1">
                <a:solidFill>
                  <a:srgbClr val="000000"/>
                </a:solidFill>
                <a:latin typeface="黑体" charset="-122"/>
                <a:ea typeface="黑体" charset="-122"/>
              </a:rPr>
              <a:t>1.20世纪初至第二次世界大战前</a:t>
            </a:r>
            <a:endParaRPr lang="zh-CN" altLang="zh-CN" b="1">
              <a:solidFill>
                <a:srgbClr val="000000"/>
              </a:solidFill>
              <a:latin typeface="黑体" charset="-122"/>
              <a:ea typeface="黑体" charset="-122"/>
            </a:endParaRPr>
          </a:p>
          <a:p>
            <a:pPr lvl="0">
              <a:lnSpc>
                <a:spcPct val="145000"/>
              </a:lnSpc>
            </a:pP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</a:rPr>
              <a:t>(1)20世纪初:</a:t>
            </a:r>
            <a:endParaRPr lang="zh-CN" altLang="zh-CN" b="1">
              <a:solidFill>
                <a:srgbClr val="000000"/>
              </a:solidFill>
              <a:latin typeface="宋体" pitchFamily="2" charset="-122"/>
              <a:ea typeface="宋体" pitchFamily="2" charset="-122"/>
            </a:endParaRPr>
          </a:p>
          <a:p>
            <a:pPr lvl="0">
              <a:lnSpc>
                <a:spcPct val="145000"/>
              </a:lnSpc>
            </a:pP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</a:rPr>
              <a:t>①垄断资本主义继续发展。资本主义国家间政治经济发展的不平衡与重新瓜分世界的斗争,最终引发了第一次世界大战。</a:t>
            </a:r>
            <a:endParaRPr lang="zh-CN" altLang="zh-CN" b="1">
              <a:solidFill>
                <a:srgbClr val="000000"/>
              </a:solidFill>
              <a:latin typeface="宋体" pitchFamily="2" charset="-122"/>
              <a:ea typeface="宋体" pitchFamily="2" charset="-122"/>
            </a:endParaRPr>
          </a:p>
          <a:p>
            <a:pPr lvl="0">
              <a:lnSpc>
                <a:spcPct val="145000"/>
              </a:lnSpc>
            </a:pP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</a:rPr>
              <a:t>②俄国爆发十月革命,建立世界上第一个社会主义国家;1922年苏联成立,并继续实施</a:t>
            </a:r>
            <a:r>
              <a:rPr lang="zh-CN" altLang="zh-CN" b="1" u="sng">
                <a:solidFill>
                  <a:srgbClr val="000000"/>
                </a:solidFill>
                <a:latin typeface="宋体" pitchFamily="2" charset="-122"/>
                <a:ea typeface="宋体" pitchFamily="2" charset="-122"/>
              </a:rPr>
              <a:t> </a:t>
            </a:r>
            <a:r>
              <a:rPr lang="en-US" altLang="zh-CN" b="1" u="sng">
                <a:solidFill>
                  <a:srgbClr val="000000"/>
                </a:solidFill>
                <a:latin typeface="宋体" pitchFamily="2" charset="-122"/>
              </a:rPr>
              <a:t>      </a:t>
            </a: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</a:rPr>
              <a:t>政策,使社会经济</a:t>
            </a: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得到恢复。此后,斯大林逐渐建立起高度集中的</a:t>
            </a:r>
            <a:r>
              <a:rPr lang="zh-CN" altLang="zh-CN" b="1" u="sng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 </a:t>
            </a:r>
            <a:r>
              <a:rPr lang="en-US" altLang="zh-CN" b="1" u="sng">
                <a:solidFill>
                  <a:srgbClr val="000000"/>
                </a:solidFill>
                <a:latin typeface="宋体" pitchFamily="2" charset="-122"/>
                <a:sym typeface="宋体" pitchFamily="2" charset="-122"/>
              </a:rPr>
              <a:t>        </a:t>
            </a: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体制,集中力量发展重工业。这使得苏联工业总产值于1937年跃居欧洲第一,世界第二。</a:t>
            </a:r>
            <a:endParaRPr lang="zh-CN" altLang="zh-CN" b="1">
              <a:solidFill>
                <a:srgbClr val="00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  <a:p>
            <a:pPr lvl="0">
              <a:lnSpc>
                <a:spcPct val="145000"/>
              </a:lnSpc>
            </a:pPr>
            <a:endParaRPr lang="zh-CN" altLang="zh-CN" b="1">
              <a:solidFill>
                <a:srgbClr val="000000"/>
              </a:solidFill>
              <a:latin typeface="宋体" pitchFamily="2" charset="-122"/>
              <a:ea typeface="宋体" pitchFamily="2" charset="-122"/>
            </a:endParaRPr>
          </a:p>
        </p:txBody>
      </p:sp>
      <p:sp>
        <p:nvSpPr>
          <p:cNvPr id="17410" name="文本框 4" title=""/>
          <p:cNvSpPr txBox="1"/>
          <p:nvPr/>
        </p:nvSpPr>
        <p:spPr>
          <a:xfrm flipH="1">
            <a:off x="6099175" y="4648200"/>
            <a:ext cx="1430338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zh-CN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计划经济</a:t>
            </a:r>
            <a:endParaRPr lang="zh-CN" altLang="zh-CN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  <p:pic>
        <p:nvPicPr>
          <p:cNvPr id="17411" name="自主学习cs.jpg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73313" y="531813"/>
            <a:ext cx="8712200" cy="37465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7412" name="文本框 1" title=""/>
          <p:cNvSpPr txBox="1"/>
          <p:nvPr/>
        </p:nvSpPr>
        <p:spPr>
          <a:xfrm>
            <a:off x="5032375" y="4114800"/>
            <a:ext cx="1136650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zh-CN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新经济</a:t>
            </a:r>
            <a:r>
              <a:rPr lang="en-US" altLang="zh-CN" b="1">
                <a:solidFill>
                  <a:srgbClr val="FF0000"/>
                </a:solidFill>
                <a:latin typeface="宋体" pitchFamily="2" charset="-122"/>
                <a:sym typeface="宋体" pitchFamily="2" charset="-122"/>
              </a:rPr>
              <a:t> </a:t>
            </a:r>
            <a:endParaRPr lang="en-US" altLang="zh-CN" b="1">
              <a:solidFill>
                <a:srgbClr val="FF0000"/>
              </a:solidFill>
              <a:latin typeface="宋体" pitchFamily="2" charset="-122"/>
              <a:sym typeface="宋体" pitchFamily="2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7412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7410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/>
      <p:bldP spid="174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8433" name="文本框 1" title=""/>
          <p:cNvSpPr txBox="1"/>
          <p:nvPr/>
        </p:nvSpPr>
        <p:spPr>
          <a:xfrm>
            <a:off x="5718175" y="4495800"/>
            <a:ext cx="906463" cy="11985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zh-CN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  <a:p>
            <a:pPr lvl="0"/>
            <a:endParaRPr lang="zh-CN" altLang="zh-CN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  <a:p>
            <a:pPr lvl="0"/>
            <a:endParaRPr lang="zh-CN" altLang="zh-CN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18434" name="文本框 2" title=""/>
          <p:cNvSpPr txBox="1"/>
          <p:nvPr/>
        </p:nvSpPr>
        <p:spPr>
          <a:xfrm>
            <a:off x="6861175" y="3962400"/>
            <a:ext cx="1031875" cy="15684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b="1">
                <a:solidFill>
                  <a:srgbClr val="FF0000"/>
                </a:solidFill>
                <a:latin typeface="宋体" pitchFamily="2" charset="-122"/>
                <a:sym typeface="宋体" pitchFamily="2" charset="-122"/>
              </a:rPr>
              <a:t> </a:t>
            </a:r>
            <a:endParaRPr lang="zh-CN" altLang="en-US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  <a:p>
            <a:pPr lvl="0"/>
            <a:endParaRPr lang="zh-CN" altLang="en-US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  <a:p>
            <a:pPr lvl="0"/>
            <a:endParaRPr lang="zh-CN" altLang="en-US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  <a:p>
            <a:pPr lvl="0"/>
            <a:endParaRPr lang="zh-CN" altLang="en-US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18435" name="文本框 4" title=""/>
          <p:cNvSpPr txBox="1"/>
          <p:nvPr/>
        </p:nvSpPr>
        <p:spPr>
          <a:xfrm>
            <a:off x="8461375" y="3427413"/>
            <a:ext cx="1031875" cy="8302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en-US" altLang="zh-CN" b="1">
              <a:solidFill>
                <a:srgbClr val="FF0000"/>
              </a:solidFill>
              <a:latin typeface="宋体" pitchFamily="2" charset="-122"/>
              <a:sym typeface="宋体" pitchFamily="2" charset="-122"/>
            </a:endParaRPr>
          </a:p>
          <a:p>
            <a:pPr lvl="0"/>
            <a:endParaRPr lang="en-US" altLang="zh-CN" b="1">
              <a:solidFill>
                <a:srgbClr val="FF0000"/>
              </a:solidFill>
              <a:latin typeface="宋体" pitchFamily="2" charset="-122"/>
              <a:sym typeface="宋体" pitchFamily="2" charset="-122"/>
            </a:endParaRPr>
          </a:p>
        </p:txBody>
      </p:sp>
      <p:sp>
        <p:nvSpPr>
          <p:cNvPr id="18436" name="文本框 3" title=""/>
          <p:cNvSpPr txBox="1"/>
          <p:nvPr/>
        </p:nvSpPr>
        <p:spPr>
          <a:xfrm>
            <a:off x="2484438" y="973138"/>
            <a:ext cx="8185150" cy="4524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50000"/>
              </a:lnSpc>
            </a:pP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(2)第二次世界大战之前:</a:t>
            </a:r>
            <a:endParaRPr lang="zh-CN" altLang="zh-CN" b="1">
              <a:solidFill>
                <a:srgbClr val="00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  <a:p>
            <a:pPr lvl="0">
              <a:lnSpc>
                <a:spcPct val="150000"/>
              </a:lnSpc>
            </a:pP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①第一次世界大战后,资本主义经济虽有所发展,但资本主义制度的基本矛盾最终导致了1929—1933年资本主义世界空前严重的</a:t>
            </a:r>
            <a:r>
              <a:rPr lang="zh-CN" altLang="zh-CN" b="1" u="sng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 </a:t>
            </a:r>
            <a:r>
              <a:rPr lang="en-US" altLang="zh-CN" b="1" u="sng">
                <a:solidFill>
                  <a:srgbClr val="000000"/>
                </a:solidFill>
                <a:latin typeface="宋体" pitchFamily="2" charset="-122"/>
                <a:sym typeface="宋体" pitchFamily="2" charset="-122"/>
              </a:rPr>
              <a:t>        </a:t>
            </a: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。在资本主义国家,银行倒闭,企业破产,市场萧条,生产锐减,失业人数激增,人民生活水平大幅度下降,社会矛盾尖锐。</a:t>
            </a:r>
            <a:endParaRPr lang="zh-CN" altLang="zh-CN" b="1">
              <a:solidFill>
                <a:srgbClr val="00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  <a:p>
            <a:pPr lvl="0">
              <a:lnSpc>
                <a:spcPct val="150000"/>
              </a:lnSpc>
            </a:pP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②美国通过</a:t>
            </a:r>
            <a:r>
              <a:rPr lang="zh-CN" altLang="zh-CN" b="1" u="sng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 </a:t>
            </a:r>
            <a:r>
              <a:rPr lang="en-US" altLang="zh-CN" b="1" u="sng">
                <a:solidFill>
                  <a:srgbClr val="000000"/>
                </a:solidFill>
                <a:latin typeface="宋体" pitchFamily="2" charset="-122"/>
                <a:sym typeface="宋体" pitchFamily="2" charset="-122"/>
              </a:rPr>
              <a:t>          </a:t>
            </a: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扭转危机。德国、意大利、日本走上</a:t>
            </a:r>
            <a:r>
              <a:rPr lang="zh-CN" altLang="zh-CN" b="1" u="sng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 </a:t>
            </a:r>
            <a:r>
              <a:rPr lang="en-US" altLang="zh-CN" b="1" u="sng">
                <a:solidFill>
                  <a:srgbClr val="000000"/>
                </a:solidFill>
                <a:latin typeface="宋体" pitchFamily="2" charset="-122"/>
                <a:sym typeface="宋体" pitchFamily="2" charset="-122"/>
              </a:rPr>
              <a:t>      </a:t>
            </a: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道路,发动了第二次世界大战。</a:t>
            </a:r>
            <a:endParaRPr lang="zh-CN" altLang="zh-CN" b="1">
              <a:solidFill>
                <a:srgbClr val="00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18437" name="文本框 6" title=""/>
          <p:cNvSpPr txBox="1"/>
          <p:nvPr/>
        </p:nvSpPr>
        <p:spPr>
          <a:xfrm flipH="1">
            <a:off x="4117975" y="4419600"/>
            <a:ext cx="1752600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zh-CN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罗斯福新政</a:t>
            </a:r>
            <a:endParaRPr lang="zh-CN" altLang="zh-CN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18438" name="文本框 7" title=""/>
          <p:cNvSpPr txBox="1"/>
          <p:nvPr/>
        </p:nvSpPr>
        <p:spPr>
          <a:xfrm flipH="1">
            <a:off x="3508375" y="2743200"/>
            <a:ext cx="1430338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zh-CN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经济危机</a:t>
            </a:r>
            <a:endParaRPr lang="zh-CN" altLang="zh-CN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18439" name="文本框 8" title=""/>
          <p:cNvSpPr txBox="1"/>
          <p:nvPr/>
        </p:nvSpPr>
        <p:spPr>
          <a:xfrm flipH="1">
            <a:off x="2822575" y="4953000"/>
            <a:ext cx="1430338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zh-CN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法西斯</a:t>
            </a:r>
            <a:endParaRPr lang="zh-CN" altLang="zh-CN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8438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8437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8439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7" grpId="0"/>
      <p:bldP spid="18438" grpId="0"/>
      <p:bldP spid="1843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9457" name="文本框 1" title=""/>
          <p:cNvSpPr txBox="1"/>
          <p:nvPr/>
        </p:nvSpPr>
        <p:spPr>
          <a:xfrm>
            <a:off x="2670175" y="762000"/>
            <a:ext cx="8069263" cy="21224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200000"/>
              </a:lnSpc>
            </a:pPr>
            <a:r>
              <a:rPr lang="zh-CN" b="1">
                <a:latin typeface="Arial" pitchFamily="34" charset="0"/>
                <a:ea typeface="宋体" pitchFamily="2" charset="-122"/>
                <a:sym typeface="宋体" pitchFamily="2" charset="-122"/>
              </a:rPr>
              <a:t>【图解历史】</a:t>
            </a:r>
            <a:endParaRPr lang="zh-CN" b="1">
              <a:latin typeface="Arial" pitchFamily="34" charset="0"/>
              <a:ea typeface="宋体" pitchFamily="2" charset="-122"/>
              <a:sym typeface="宋体" pitchFamily="2" charset="-122"/>
            </a:endParaRPr>
          </a:p>
          <a:p>
            <a:pPr lvl="0">
              <a:lnSpc>
                <a:spcPct val="200000"/>
              </a:lnSpc>
            </a:pPr>
            <a:r>
              <a:rPr lang="en-US" altLang="zh-CN" b="1">
                <a:solidFill>
                  <a:srgbClr val="000000"/>
                </a:solidFill>
                <a:latin typeface="黑体" charset="-122"/>
                <a:ea typeface="黑体" charset="-122"/>
                <a:sym typeface="宋体" pitchFamily="2" charset="-122"/>
              </a:rPr>
              <a:t>                </a:t>
            </a:r>
            <a:r>
              <a:rPr lang="en-US" altLang="zh-CN" b="1">
                <a:solidFill>
                  <a:srgbClr val="000000"/>
                </a:solidFill>
                <a:latin typeface="仿宋" charset="-122"/>
                <a:ea typeface="仿宋" charset="-122"/>
                <a:sym typeface="宋体" pitchFamily="2" charset="-122"/>
              </a:rPr>
              <a:t>1929-1933年经济危机</a:t>
            </a:r>
            <a:endParaRPr lang="en-US" altLang="zh-CN" b="1">
              <a:solidFill>
                <a:srgbClr val="000000"/>
              </a:solidFill>
              <a:latin typeface="Arial" pitchFamily="34" charset="0"/>
              <a:sym typeface="宋体" pitchFamily="2" charset="-122"/>
            </a:endParaRPr>
          </a:p>
          <a:p>
            <a:pPr lvl="0">
              <a:lnSpc>
                <a:spcPct val="150000"/>
              </a:lnSpc>
            </a:pPr>
            <a:r>
              <a:rPr lang="en-US" altLang="zh-CN" b="1">
                <a:solidFill>
                  <a:srgbClr val="000000"/>
                </a:solidFill>
                <a:latin typeface="黑体" charset="-122"/>
                <a:ea typeface="黑体" charset="-122"/>
                <a:sym typeface="宋体" pitchFamily="2" charset="-122"/>
              </a:rPr>
              <a:t>   </a:t>
            </a:r>
            <a:endParaRPr lang="en-US" altLang="zh-CN" b="1">
              <a:solidFill>
                <a:srgbClr val="FF0000"/>
              </a:solidFill>
              <a:latin typeface="宋体" pitchFamily="2" charset="-122"/>
              <a:sym typeface="宋体" pitchFamily="2" charset="-122"/>
            </a:endParaRPr>
          </a:p>
        </p:txBody>
      </p:sp>
      <p:pic>
        <p:nvPicPr>
          <p:cNvPr id="19458" name="XX20.jpg" title="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736975" y="2362200"/>
            <a:ext cx="5776913" cy="3506788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45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45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0481" name="文本框 1" title=""/>
          <p:cNvSpPr txBox="1"/>
          <p:nvPr/>
        </p:nvSpPr>
        <p:spPr>
          <a:xfrm>
            <a:off x="2378075" y="990600"/>
            <a:ext cx="9407525" cy="34163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50000"/>
              </a:lnSpc>
            </a:pPr>
            <a:r>
              <a:rPr lang="zh-CN" altLang="zh-CN" b="1">
                <a:solidFill>
                  <a:srgbClr val="000000"/>
                </a:solidFill>
                <a:latin typeface="黑体" charset="-122"/>
                <a:ea typeface="黑体" charset="-122"/>
                <a:sym typeface="宋体" pitchFamily="2" charset="-122"/>
              </a:rPr>
              <a:t>2.第二次世界大战之后</a:t>
            </a:r>
            <a:endParaRPr lang="zh-CN" altLang="zh-CN" b="1">
              <a:solidFill>
                <a:srgbClr val="000000"/>
              </a:solidFill>
              <a:latin typeface="黑体" charset="-122"/>
              <a:ea typeface="黑体" charset="-122"/>
              <a:sym typeface="宋体" pitchFamily="2" charset="-122"/>
            </a:endParaRPr>
          </a:p>
          <a:p>
            <a:pPr lvl="0">
              <a:lnSpc>
                <a:spcPct val="150000"/>
              </a:lnSpc>
            </a:pP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(1)资本主义国家:</a:t>
            </a:r>
            <a:endParaRPr lang="zh-CN" altLang="zh-CN" b="1">
              <a:solidFill>
                <a:srgbClr val="00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  <a:p>
            <a:pPr lvl="0">
              <a:lnSpc>
                <a:spcPct val="150000"/>
              </a:lnSpc>
            </a:pP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①概况:经济快速增长。</a:t>
            </a:r>
            <a:endParaRPr lang="zh-CN" altLang="zh-CN" b="1">
              <a:solidFill>
                <a:srgbClr val="00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  <a:p>
            <a:pPr lvl="0">
              <a:lnSpc>
                <a:spcPct val="150000"/>
              </a:lnSpc>
            </a:pP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②增长原因:各主要资本主义国家通过经济计划、财政政策、货币政策、收入政策以及福利政策等,将政府</a:t>
            </a:r>
            <a:r>
              <a:rPr lang="zh-CN" altLang="zh-CN" b="1" u="sng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 </a:t>
            </a:r>
            <a:r>
              <a:rPr lang="en-US" altLang="zh-CN" b="1" u="sng">
                <a:solidFill>
                  <a:srgbClr val="000000"/>
                </a:solidFill>
                <a:latin typeface="宋体" pitchFamily="2" charset="-122"/>
                <a:sym typeface="宋体" pitchFamily="2" charset="-122"/>
              </a:rPr>
              <a:t>       </a:t>
            </a: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与</a:t>
            </a:r>
            <a:r>
              <a:rPr lang="zh-CN" altLang="zh-CN" b="1" u="sng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 </a:t>
            </a:r>
            <a:r>
              <a:rPr lang="en-US" altLang="zh-CN" b="1" u="sng">
                <a:solidFill>
                  <a:srgbClr val="000000"/>
                </a:solidFill>
                <a:latin typeface="宋体" pitchFamily="2" charset="-122"/>
                <a:sym typeface="宋体" pitchFamily="2" charset="-122"/>
              </a:rPr>
              <a:t>        </a:t>
            </a: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结合起来;现代科技进步促进了新兴产业的发展与传统产业的升级。</a:t>
            </a:r>
            <a:endParaRPr lang="zh-CN" altLang="zh-CN" b="1">
              <a:solidFill>
                <a:srgbClr val="00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20482" name="文本框 7" title=""/>
          <p:cNvSpPr txBox="1"/>
          <p:nvPr/>
        </p:nvSpPr>
        <p:spPr>
          <a:xfrm flipH="1">
            <a:off x="8994775" y="3276600"/>
            <a:ext cx="1430338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zh-CN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市场调节</a:t>
            </a:r>
            <a:endParaRPr lang="zh-CN" altLang="zh-CN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20483" name="文本框 2" title=""/>
          <p:cNvSpPr txBox="1"/>
          <p:nvPr/>
        </p:nvSpPr>
        <p:spPr>
          <a:xfrm flipH="1">
            <a:off x="7470775" y="3276600"/>
            <a:ext cx="1430338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zh-CN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宏观调控</a:t>
            </a:r>
            <a:endParaRPr lang="zh-CN" altLang="zh-CN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2" grpId="0"/>
      <p:bldP spid="2048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1505" name="文本框 3" title=""/>
          <p:cNvSpPr txBox="1"/>
          <p:nvPr/>
        </p:nvSpPr>
        <p:spPr>
          <a:xfrm>
            <a:off x="2365375" y="1066800"/>
            <a:ext cx="8121650" cy="38385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45000"/>
              </a:lnSpc>
            </a:pP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③问题:这些变化没有解决生产</a:t>
            </a:r>
            <a:r>
              <a:rPr lang="zh-CN" altLang="zh-CN" b="1" u="sng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 </a:t>
            </a:r>
            <a:r>
              <a:rPr lang="en-US" altLang="zh-CN" b="1" u="sng">
                <a:solidFill>
                  <a:srgbClr val="000000"/>
                </a:solidFill>
                <a:latin typeface="宋体" pitchFamily="2" charset="-122"/>
                <a:sym typeface="宋体" pitchFamily="2" charset="-122"/>
              </a:rPr>
              <a:t>      </a:t>
            </a: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和生产资料资本主义私人占有之间的矛盾;世界范围内贫富分化加剧,经济危机时有发生,并且波及范围更大。</a:t>
            </a:r>
            <a:endParaRPr lang="zh-CN" altLang="zh-CN" b="1">
              <a:solidFill>
                <a:srgbClr val="00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  <a:p>
            <a:pPr lvl="0">
              <a:lnSpc>
                <a:spcPct val="145000"/>
              </a:lnSpc>
            </a:pP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④结果:</a:t>
            </a:r>
            <a:r>
              <a:rPr lang="zh-CN" altLang="zh-CN" b="1" u="sng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 </a:t>
            </a:r>
            <a:r>
              <a:rPr lang="en-US" altLang="zh-CN" b="1" u="sng">
                <a:solidFill>
                  <a:srgbClr val="000000"/>
                </a:solidFill>
                <a:latin typeface="宋体" pitchFamily="2" charset="-122"/>
                <a:sym typeface="宋体" pitchFamily="2" charset="-122"/>
              </a:rPr>
              <a:t>    </a:t>
            </a: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年的亚洲金融危机、</a:t>
            </a:r>
            <a:r>
              <a:rPr lang="zh-CN" altLang="zh-CN" b="1" u="sng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 </a:t>
            </a:r>
            <a:r>
              <a:rPr lang="en-US" altLang="zh-CN" b="1" u="sng">
                <a:solidFill>
                  <a:srgbClr val="000000"/>
                </a:solidFill>
                <a:latin typeface="宋体" pitchFamily="2" charset="-122"/>
                <a:sym typeface="宋体" pitchFamily="2" charset="-122"/>
              </a:rPr>
              <a:t>     </a:t>
            </a: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年的国际金融危机对世界经济发展产生了严重影响。</a:t>
            </a:r>
            <a:endParaRPr lang="zh-CN" altLang="zh-CN" b="1">
              <a:solidFill>
                <a:srgbClr val="00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  <a:p>
            <a:pPr lvl="0">
              <a:lnSpc>
                <a:spcPct val="145000"/>
              </a:lnSpc>
            </a:pP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(2)社会主义国家:</a:t>
            </a:r>
            <a:endParaRPr lang="zh-CN" altLang="zh-CN" b="1">
              <a:solidFill>
                <a:srgbClr val="00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  <a:p>
            <a:pPr lvl="0">
              <a:lnSpc>
                <a:spcPct val="145000"/>
              </a:lnSpc>
            </a:pP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①苏联与东欧社会主义国家:二十世纪五六十年代经济发展</a:t>
            </a:r>
            <a:endParaRPr lang="zh-CN" altLang="zh-CN" b="1">
              <a:solidFill>
                <a:srgbClr val="00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21506" name="文本框 8" title=""/>
          <p:cNvSpPr txBox="1"/>
          <p:nvPr/>
        </p:nvSpPr>
        <p:spPr>
          <a:xfrm flipH="1">
            <a:off x="3508375" y="2755900"/>
            <a:ext cx="882650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zh-CN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1997</a:t>
            </a:r>
            <a:endParaRPr lang="zh-CN" altLang="zh-CN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21507" name="文本框 4" title=""/>
          <p:cNvSpPr txBox="1"/>
          <p:nvPr/>
        </p:nvSpPr>
        <p:spPr>
          <a:xfrm flipH="1">
            <a:off x="7089775" y="2743200"/>
            <a:ext cx="912813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zh-CN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2008</a:t>
            </a:r>
            <a:endParaRPr lang="zh-CN" altLang="zh-CN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21508" name="文本框 5" title=""/>
          <p:cNvSpPr txBox="1"/>
          <p:nvPr/>
        </p:nvSpPr>
        <p:spPr>
          <a:xfrm flipH="1">
            <a:off x="6556375" y="1143000"/>
            <a:ext cx="1179513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zh-CN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社会化</a:t>
            </a:r>
            <a:endParaRPr lang="zh-CN" altLang="zh-CN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1508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21506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21507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6" grpId="0"/>
      <p:bldP spid="21507" grpId="0"/>
      <p:bldP spid="2150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2529" name="文本框 2" title=""/>
          <p:cNvSpPr txBox="1"/>
          <p:nvPr/>
        </p:nvSpPr>
        <p:spPr>
          <a:xfrm>
            <a:off x="2517775" y="762000"/>
            <a:ext cx="7835900" cy="45227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50000"/>
              </a:lnSpc>
            </a:pP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进程中,指令性计划和官僚化管理效率低下、运转不灵等问题越来越突出,随后的改革也陷入困境。1989年东欧发生剧变;1991年,苏联解体。社会主义经济面临挑战。</a:t>
            </a:r>
            <a:endParaRPr lang="zh-CN" altLang="zh-CN" b="1">
              <a:solidFill>
                <a:srgbClr val="00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  <a:p>
            <a:pPr lvl="0">
              <a:lnSpc>
                <a:spcPct val="150000"/>
              </a:lnSpc>
            </a:pP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</a:rPr>
              <a:t>②中国:中华人民共和国成立后,中国人民进行了社会主义革命和建设的曲折探索,奠定了中国现代化的工业基础。通过</a:t>
            </a:r>
            <a:r>
              <a:rPr lang="zh-CN" altLang="zh-CN" b="1" u="sng">
                <a:solidFill>
                  <a:srgbClr val="000000"/>
                </a:solidFill>
                <a:latin typeface="宋体" pitchFamily="2" charset="-122"/>
                <a:ea typeface="宋体" pitchFamily="2" charset="-122"/>
              </a:rPr>
              <a:t> </a:t>
            </a:r>
            <a:r>
              <a:rPr lang="en-US" altLang="zh-CN" b="1" u="sng">
                <a:solidFill>
                  <a:srgbClr val="000000"/>
                </a:solidFill>
                <a:latin typeface="宋体" pitchFamily="2" charset="-122"/>
              </a:rPr>
              <a:t>        </a:t>
            </a: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</a:rPr>
              <a:t>建立起社会主义市场经济体制,成功开辟出中国特色社会主义道路,经济飞速发展。2010年,中国成为仅次于美国的世界第二大经济体。</a:t>
            </a:r>
            <a:endParaRPr lang="zh-CN" altLang="zh-CN" b="1">
              <a:solidFill>
                <a:srgbClr val="000000"/>
              </a:solidFill>
              <a:latin typeface="宋体" pitchFamily="2" charset="-122"/>
              <a:ea typeface="宋体" pitchFamily="2" charset="-122"/>
            </a:endParaRPr>
          </a:p>
        </p:txBody>
      </p:sp>
      <p:sp>
        <p:nvSpPr>
          <p:cNvPr id="22530" name="文本框 5" title=""/>
          <p:cNvSpPr txBox="1"/>
          <p:nvPr/>
        </p:nvSpPr>
        <p:spPr>
          <a:xfrm flipH="1">
            <a:off x="3203575" y="3657600"/>
            <a:ext cx="1447800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zh-CN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改革开放</a:t>
            </a:r>
            <a:endParaRPr lang="zh-CN" altLang="zh-CN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2530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3553" name="文本框 1" title=""/>
          <p:cNvSpPr txBox="1"/>
          <p:nvPr/>
        </p:nvSpPr>
        <p:spPr>
          <a:xfrm>
            <a:off x="2517775" y="838200"/>
            <a:ext cx="8191500" cy="39687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50000"/>
              </a:lnSpc>
            </a:pPr>
            <a:r>
              <a:rPr lang="en-US" altLang="zh-CN" b="1">
                <a:solidFill>
                  <a:srgbClr val="000000"/>
                </a:solidFill>
                <a:latin typeface="黑体" charset="-122"/>
                <a:ea typeface="黑体" charset="-122"/>
                <a:sym typeface="宋体" pitchFamily="2" charset="-122"/>
              </a:rPr>
              <a:t>【</a:t>
            </a:r>
            <a:r>
              <a:rPr lang="zh-CN" altLang="en-US" b="1">
                <a:solidFill>
                  <a:srgbClr val="000000"/>
                </a:solidFill>
                <a:latin typeface="黑体" charset="-122"/>
                <a:ea typeface="黑体" charset="-122"/>
                <a:sym typeface="宋体" pitchFamily="2" charset="-122"/>
              </a:rPr>
              <a:t>概念</a:t>
            </a:r>
            <a:r>
              <a:rPr lang="en-US" altLang="zh-CN" b="1">
                <a:solidFill>
                  <a:srgbClr val="000000"/>
                </a:solidFill>
                <a:latin typeface="黑体" charset="-122"/>
                <a:ea typeface="黑体" charset="-122"/>
                <a:sym typeface="宋体" pitchFamily="2" charset="-122"/>
              </a:rPr>
              <a:t>】</a:t>
            </a:r>
            <a:endParaRPr lang="en-US" altLang="zh-CN" b="1">
              <a:solidFill>
                <a:srgbClr val="000000"/>
              </a:solidFill>
              <a:latin typeface="黑体" charset="-122"/>
              <a:ea typeface="黑体" charset="-122"/>
              <a:sym typeface="宋体" pitchFamily="2" charset="-122"/>
            </a:endParaRPr>
          </a:p>
          <a:p>
            <a:pPr lvl="0">
              <a:lnSpc>
                <a:spcPct val="150000"/>
              </a:lnSpc>
            </a:pPr>
            <a:r>
              <a:rPr lang="en-US" altLang="zh-CN">
                <a:latin typeface="Arial" pitchFamily="34" charset="0"/>
                <a:sym typeface="宋体" pitchFamily="2" charset="-122"/>
              </a:rPr>
              <a:t>       </a:t>
            </a:r>
            <a:r>
              <a:rPr lang="zh-CN" altLang="en-US">
                <a:latin typeface="仿宋" charset="-122"/>
                <a:ea typeface="仿宋" charset="-122"/>
                <a:sym typeface="宋体" pitchFamily="2" charset="-122"/>
              </a:rPr>
              <a:t>指令性计划是国家下达的带有强制性质的、执行单位必须保证完成的计划,在计划经济体制下运用较广。</a:t>
            </a:r>
            <a:endParaRPr lang="zh-CN" altLang="en-US">
              <a:latin typeface="仿宋" charset="-122"/>
              <a:ea typeface="仿宋" charset="-122"/>
              <a:sym typeface="宋体" pitchFamily="2" charset="-122"/>
            </a:endParaRPr>
          </a:p>
          <a:p>
            <a:pPr lvl="0">
              <a:lnSpc>
                <a:spcPct val="150000"/>
              </a:lnSpc>
            </a:pPr>
            <a:r>
              <a:rPr 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(3)新兴独立国家:</a:t>
            </a:r>
            <a:endParaRPr lang="zh-CN" b="1">
              <a:solidFill>
                <a:srgbClr val="00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  <a:p>
            <a:pPr lvl="0">
              <a:lnSpc>
                <a:spcPct val="150000"/>
              </a:lnSpc>
            </a:pPr>
            <a:r>
              <a:rPr 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①概况:第二次世界大战后,新兴独立国家将经济独立作为首要目标,并通过发展</a:t>
            </a:r>
            <a:r>
              <a:rPr lang="zh-CN" b="1" u="sng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 </a:t>
            </a:r>
            <a:r>
              <a:rPr lang="en-US" altLang="zh-CN" b="1" u="sng">
                <a:solidFill>
                  <a:srgbClr val="000000"/>
                </a:solidFill>
                <a:latin typeface="宋体" pitchFamily="2" charset="-122"/>
                <a:sym typeface="宋体" pitchFamily="2" charset="-122"/>
              </a:rPr>
              <a:t>          </a:t>
            </a:r>
            <a:r>
              <a:rPr 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与制订经济计划加速自身的工业化进程。</a:t>
            </a:r>
            <a:endParaRPr lang="zh-CN" b="1">
              <a:solidFill>
                <a:srgbClr val="00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23554" name="文本框 5" title=""/>
          <p:cNvSpPr txBox="1"/>
          <p:nvPr/>
        </p:nvSpPr>
        <p:spPr>
          <a:xfrm flipH="1">
            <a:off x="5413375" y="3733800"/>
            <a:ext cx="1447800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zh-CN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国有经济</a:t>
            </a:r>
            <a:endParaRPr lang="zh-CN" altLang="zh-CN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11658600" y="114300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3554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4577" name="文本框 1" title=""/>
          <p:cNvSpPr txBox="1"/>
          <p:nvPr/>
        </p:nvSpPr>
        <p:spPr>
          <a:xfrm>
            <a:off x="2627313" y="995363"/>
            <a:ext cx="7823200" cy="44481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50000"/>
              </a:lnSpc>
            </a:pPr>
            <a:r>
              <a:rPr 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②成就:20世纪60年代至70年代前期,一些国家的经济实现了高速发展。</a:t>
            </a:r>
            <a:endParaRPr lang="zh-CN" b="1">
              <a:solidFill>
                <a:srgbClr val="00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  <a:p>
            <a:pPr lvl="0">
              <a:lnSpc>
                <a:spcPct val="150000"/>
              </a:lnSpc>
            </a:pPr>
            <a:r>
              <a:rPr 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③问题:自身</a:t>
            </a:r>
            <a:r>
              <a:rPr lang="zh-CN" b="1" u="sng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 </a:t>
            </a:r>
            <a:r>
              <a:rPr lang="en-US" altLang="zh-CN" b="1" u="sng">
                <a:solidFill>
                  <a:srgbClr val="000000"/>
                </a:solidFill>
                <a:latin typeface="宋体" pitchFamily="2" charset="-122"/>
                <a:sym typeface="宋体" pitchFamily="2" charset="-122"/>
              </a:rPr>
              <a:t>        </a:t>
            </a:r>
            <a:r>
              <a:rPr 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存在问题,加上西方发达国家贸易保护主义抬头,发展中国家经济发展道路仍然充满挑战。</a:t>
            </a:r>
            <a:endParaRPr lang="zh-CN" b="1">
              <a:solidFill>
                <a:srgbClr val="00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  <a:p>
            <a:pPr lvl="0">
              <a:lnSpc>
                <a:spcPct val="145000"/>
              </a:lnSpc>
            </a:pPr>
            <a:r>
              <a:rPr lang="zh-CN" altLang="zh-CN" b="1">
                <a:solidFill>
                  <a:srgbClr val="000000"/>
                </a:solidFill>
                <a:latin typeface="黑体" charset="-122"/>
                <a:ea typeface="黑体" charset="-122"/>
                <a:sym typeface="宋体" pitchFamily="2" charset="-122"/>
              </a:rPr>
              <a:t>3.21世纪以来</a:t>
            </a:r>
            <a:endParaRPr lang="zh-CN" altLang="zh-CN" b="1">
              <a:solidFill>
                <a:srgbClr val="000000"/>
              </a:solidFill>
              <a:latin typeface="黑体" charset="-122"/>
              <a:ea typeface="黑体" charset="-122"/>
              <a:sym typeface="宋体" pitchFamily="2" charset="-122"/>
            </a:endParaRPr>
          </a:p>
          <a:p>
            <a:pPr lvl="0">
              <a:lnSpc>
                <a:spcPct val="145000"/>
              </a:lnSpc>
            </a:pP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(1)表现:经济全球化深入发展,各国相互联系和依存日益加深。同时,世界经济的不稳定性、不确定性突出,增长动能不足,贫富分化日益严重。</a:t>
            </a:r>
            <a:endParaRPr lang="zh-CN" altLang="zh-CN" b="1">
              <a:solidFill>
                <a:srgbClr val="00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24578" name="文本框 5" title=""/>
          <p:cNvSpPr txBox="1"/>
          <p:nvPr/>
        </p:nvSpPr>
        <p:spPr>
          <a:xfrm flipH="1">
            <a:off x="4346575" y="2209800"/>
            <a:ext cx="1447800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zh-CN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经济结构</a:t>
            </a:r>
            <a:endParaRPr lang="zh-CN" altLang="zh-CN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4578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5601" name="文本框 2" title=""/>
          <p:cNvSpPr txBox="1"/>
          <p:nvPr/>
        </p:nvSpPr>
        <p:spPr>
          <a:xfrm>
            <a:off x="2517775" y="1447800"/>
            <a:ext cx="8066088" cy="23066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50000"/>
              </a:lnSpc>
            </a:pP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(2)应对:面对挑战,中国坚持对外开放的基本国策,倡议推动“</a:t>
            </a:r>
            <a:r>
              <a:rPr lang="zh-CN" altLang="zh-CN" b="1" u="sng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 </a:t>
            </a:r>
            <a:r>
              <a:rPr lang="en-US" altLang="zh-CN" b="1" u="sng">
                <a:solidFill>
                  <a:srgbClr val="000000"/>
                </a:solidFill>
                <a:latin typeface="宋体" pitchFamily="2" charset="-122"/>
                <a:sym typeface="宋体" pitchFamily="2" charset="-122"/>
              </a:rPr>
              <a:t>          </a:t>
            </a: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”国际合作,努力实现政策沟通、设施联通、贸易畅通、资金融通、民心相通,打造国际合作新平台,增添共同发展新动力。</a:t>
            </a:r>
            <a:endParaRPr lang="zh-CN" altLang="zh-CN" b="1">
              <a:solidFill>
                <a:srgbClr val="00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25602" name="文本框 5" title=""/>
          <p:cNvSpPr txBox="1"/>
          <p:nvPr/>
        </p:nvSpPr>
        <p:spPr>
          <a:xfrm flipH="1">
            <a:off x="3279775" y="2133600"/>
            <a:ext cx="1447800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zh-CN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一带一路</a:t>
            </a:r>
            <a:endParaRPr lang="zh-CN" altLang="zh-CN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5602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6625" name="文本框 1" title=""/>
          <p:cNvSpPr txBox="1"/>
          <p:nvPr/>
        </p:nvSpPr>
        <p:spPr>
          <a:xfrm>
            <a:off x="2540000" y="276225"/>
            <a:ext cx="8199438" cy="28622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200000"/>
              </a:lnSpc>
            </a:pPr>
            <a:r>
              <a:rPr lang="zh-CN" b="1">
                <a:latin typeface="Arial" pitchFamily="34" charset="0"/>
                <a:ea typeface="宋体" pitchFamily="2" charset="-122"/>
                <a:sym typeface="宋体" pitchFamily="2" charset="-122"/>
              </a:rPr>
              <a:t>【图解历史】</a:t>
            </a:r>
            <a:endParaRPr lang="zh-CN" b="1">
              <a:latin typeface="Arial" pitchFamily="34" charset="0"/>
              <a:ea typeface="宋体" pitchFamily="2" charset="-122"/>
              <a:sym typeface="宋体" pitchFamily="2" charset="-122"/>
            </a:endParaRPr>
          </a:p>
          <a:p>
            <a:pPr lvl="0">
              <a:lnSpc>
                <a:spcPct val="200000"/>
              </a:lnSpc>
            </a:pPr>
            <a:r>
              <a:rPr lang="en-US" altLang="zh-CN" b="1">
                <a:solidFill>
                  <a:srgbClr val="000000"/>
                </a:solidFill>
                <a:latin typeface="黑体" charset="-122"/>
                <a:ea typeface="黑体" charset="-122"/>
                <a:sym typeface="宋体" pitchFamily="2" charset="-122"/>
              </a:rPr>
              <a:t>             </a:t>
            </a:r>
            <a:r>
              <a:rPr lang="en-US" altLang="zh-CN" b="1">
                <a:solidFill>
                  <a:srgbClr val="000000"/>
                </a:solidFill>
                <a:latin typeface="Arial" pitchFamily="34" charset="0"/>
                <a:sym typeface="宋体" pitchFamily="2" charset="-122"/>
              </a:rPr>
              <a:t>第二次世界大战期间及战后</a:t>
            </a:r>
            <a:endParaRPr lang="en-US" altLang="zh-CN" b="1">
              <a:solidFill>
                <a:srgbClr val="000000"/>
              </a:solidFill>
              <a:latin typeface="Arial" pitchFamily="34" charset="0"/>
              <a:sym typeface="宋体" pitchFamily="2" charset="-122"/>
            </a:endParaRPr>
          </a:p>
          <a:p>
            <a:pPr lvl="0">
              <a:lnSpc>
                <a:spcPct val="200000"/>
              </a:lnSpc>
            </a:pPr>
            <a:r>
              <a:rPr lang="en-US" altLang="zh-CN" b="1">
                <a:solidFill>
                  <a:srgbClr val="000000"/>
                </a:solidFill>
                <a:latin typeface="Arial" pitchFamily="34" charset="0"/>
                <a:sym typeface="宋体" pitchFamily="2" charset="-122"/>
              </a:rPr>
              <a:t>                      资本主义国家经济发展趋势图 </a:t>
            </a:r>
            <a:endParaRPr lang="en-US" altLang="zh-CN" b="1">
              <a:solidFill>
                <a:srgbClr val="000000"/>
              </a:solidFill>
              <a:latin typeface="Arial" pitchFamily="34" charset="0"/>
              <a:sym typeface="宋体" pitchFamily="2" charset="-122"/>
            </a:endParaRPr>
          </a:p>
          <a:p>
            <a:pPr lvl="0">
              <a:lnSpc>
                <a:spcPct val="150000"/>
              </a:lnSpc>
            </a:pPr>
            <a:r>
              <a:rPr lang="en-US" altLang="zh-CN" b="1">
                <a:solidFill>
                  <a:srgbClr val="000000"/>
                </a:solidFill>
                <a:latin typeface="黑体" charset="-122"/>
                <a:ea typeface="黑体" charset="-122"/>
                <a:sym typeface="宋体" pitchFamily="2" charset="-122"/>
              </a:rPr>
              <a:t>   </a:t>
            </a:r>
            <a:endParaRPr lang="en-US" altLang="zh-CN" b="1">
              <a:solidFill>
                <a:srgbClr val="FF0000"/>
              </a:solidFill>
              <a:latin typeface="宋体" pitchFamily="2" charset="-122"/>
              <a:sym typeface="宋体" pitchFamily="2" charset="-122"/>
            </a:endParaRPr>
          </a:p>
        </p:txBody>
      </p:sp>
      <p:pic>
        <p:nvPicPr>
          <p:cNvPr id="26626" name="XX21.jpg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6975" y="2667000"/>
            <a:ext cx="6318250" cy="2930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7649" name="文本框 1" title=""/>
          <p:cNvSpPr txBox="1"/>
          <p:nvPr/>
        </p:nvSpPr>
        <p:spPr>
          <a:xfrm>
            <a:off x="2517775" y="609600"/>
            <a:ext cx="8275638" cy="49101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45000"/>
              </a:lnSpc>
            </a:pPr>
            <a:r>
              <a:rPr lang="zh-CN" altLang="zh-CN" b="1">
                <a:solidFill>
                  <a:srgbClr val="000000"/>
                </a:solidFill>
                <a:latin typeface="黑体" charset="-122"/>
                <a:ea typeface="黑体" charset="-122"/>
                <a:sym typeface="宋体" pitchFamily="2" charset="-122"/>
              </a:rPr>
              <a:t>二、国际贸易与人类生活</a:t>
            </a:r>
            <a:endParaRPr lang="zh-CN" altLang="zh-CN" b="1">
              <a:solidFill>
                <a:srgbClr val="000000"/>
              </a:solidFill>
              <a:latin typeface="黑体" charset="-122"/>
              <a:ea typeface="黑体" charset="-122"/>
              <a:sym typeface="宋体" pitchFamily="2" charset="-122"/>
            </a:endParaRPr>
          </a:p>
          <a:p>
            <a:pPr lvl="0">
              <a:lnSpc>
                <a:spcPct val="145000"/>
              </a:lnSpc>
            </a:pPr>
            <a:r>
              <a:rPr lang="zh-CN" altLang="zh-CN" b="1">
                <a:solidFill>
                  <a:srgbClr val="000000"/>
                </a:solidFill>
                <a:latin typeface="黑体" charset="-122"/>
                <a:ea typeface="黑体" charset="-122"/>
                <a:sym typeface="宋体" pitchFamily="2" charset="-122"/>
              </a:rPr>
              <a:t>1.世界贸易组织</a:t>
            </a:r>
            <a:endParaRPr lang="zh-CN" altLang="zh-CN" b="1">
              <a:solidFill>
                <a:srgbClr val="000000"/>
              </a:solidFill>
              <a:latin typeface="黑体" charset="-122"/>
              <a:ea typeface="黑体" charset="-122"/>
              <a:sym typeface="宋体" pitchFamily="2" charset="-122"/>
            </a:endParaRPr>
          </a:p>
          <a:p>
            <a:pPr lvl="0">
              <a:lnSpc>
                <a:spcPct val="145000"/>
              </a:lnSpc>
            </a:pP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(1)背景:从19世纪70年代到第二次世界大战,由于战争与经济危机,各国通过贸易封锁与提高关税保护本国贸易。国际贸易总量增速放缓,落后于生产的增长速度。</a:t>
            </a:r>
            <a:endParaRPr lang="zh-CN" altLang="zh-CN" b="1">
              <a:solidFill>
                <a:srgbClr val="00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  <a:p>
            <a:pPr lvl="0">
              <a:lnSpc>
                <a:spcPct val="145000"/>
              </a:lnSpc>
            </a:pP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(2)前身:第二次世界大战后,在美国主导下,23个国家于1947年达成《</a:t>
            </a:r>
            <a:r>
              <a:rPr lang="en-US" altLang="zh-CN" b="1" u="sng">
                <a:solidFill>
                  <a:srgbClr val="000000"/>
                </a:solidFill>
                <a:latin typeface="宋体" pitchFamily="2" charset="-122"/>
                <a:sym typeface="宋体" pitchFamily="2" charset="-122"/>
              </a:rPr>
              <a:t>                 </a:t>
            </a: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》。</a:t>
            </a:r>
            <a:endParaRPr lang="zh-CN" altLang="zh-CN" b="1">
              <a:solidFill>
                <a:srgbClr val="00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  <a:p>
            <a:pPr lvl="0">
              <a:lnSpc>
                <a:spcPct val="145000"/>
              </a:lnSpc>
            </a:pP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①宗旨:提高生活水平、保证充分就业、保证实际收入和有效需求的持续增长。</a:t>
            </a:r>
            <a:endParaRPr lang="zh-CN" altLang="zh-CN" b="1">
              <a:solidFill>
                <a:srgbClr val="00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27650" name="文本框 5" title=""/>
          <p:cNvSpPr txBox="1"/>
          <p:nvPr/>
        </p:nvSpPr>
        <p:spPr>
          <a:xfrm flipH="1">
            <a:off x="3813175" y="3886200"/>
            <a:ext cx="2746375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zh-CN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关税与贸易总协定</a:t>
            </a:r>
            <a:endParaRPr lang="zh-CN" altLang="zh-CN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7650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8673" name="文本框 2" title=""/>
          <p:cNvSpPr txBox="1"/>
          <p:nvPr/>
        </p:nvSpPr>
        <p:spPr>
          <a:xfrm>
            <a:off x="2517775" y="574675"/>
            <a:ext cx="8602663" cy="43735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45000"/>
              </a:lnSpc>
            </a:pP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②影响:在该协定的框架下,各缔约国通过谈判,削减</a:t>
            </a:r>
            <a:r>
              <a:rPr lang="zh-CN" altLang="zh-CN" b="1" u="sng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 </a:t>
            </a:r>
            <a:r>
              <a:rPr lang="en-US" altLang="zh-CN" b="1" u="sng">
                <a:solidFill>
                  <a:srgbClr val="000000"/>
                </a:solidFill>
                <a:latin typeface="宋体" pitchFamily="2" charset="-122"/>
                <a:sym typeface="宋体" pitchFamily="2" charset="-122"/>
              </a:rPr>
              <a:t>    </a:t>
            </a: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和其他贸易壁垒,取消国际贸易中的歧视待遇,促进了国际贸易的发展。</a:t>
            </a:r>
            <a:endParaRPr lang="zh-CN" altLang="zh-CN" b="1">
              <a:solidFill>
                <a:srgbClr val="00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  <a:p>
            <a:pPr lvl="0">
              <a:lnSpc>
                <a:spcPct val="145000"/>
              </a:lnSpc>
            </a:pP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(3)成立:</a:t>
            </a:r>
            <a:r>
              <a:rPr lang="zh-CN" altLang="zh-CN" b="1" u="sng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 </a:t>
            </a:r>
            <a:r>
              <a:rPr lang="en-US" altLang="zh-CN" b="1" u="sng">
                <a:solidFill>
                  <a:srgbClr val="000000"/>
                </a:solidFill>
                <a:latin typeface="宋体" pitchFamily="2" charset="-122"/>
                <a:sym typeface="宋体" pitchFamily="2" charset="-122"/>
              </a:rPr>
              <a:t>    </a:t>
            </a: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年,世界贸易组织成立。</a:t>
            </a:r>
            <a:endParaRPr lang="zh-CN" altLang="zh-CN" b="1">
              <a:solidFill>
                <a:srgbClr val="00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  <a:p>
            <a:pPr lvl="0">
              <a:lnSpc>
                <a:spcPct val="145000"/>
              </a:lnSpc>
            </a:pP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(4)影响:</a:t>
            </a:r>
            <a:endParaRPr lang="zh-CN" altLang="zh-CN" b="1">
              <a:solidFill>
                <a:srgbClr val="00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  <a:p>
            <a:pPr lvl="0">
              <a:lnSpc>
                <a:spcPct val="145000"/>
              </a:lnSpc>
            </a:pP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①各成员力求扩大货物和服务的生产与贸易,合理利用世界资源、保护环境,确保发展中国家尤其是最不发达国家在国际贸易中的份额和利益,建立更具有活力和永久性的</a:t>
            </a:r>
            <a:r>
              <a:rPr lang="zh-CN" altLang="zh-CN" b="1" u="sng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 </a:t>
            </a:r>
            <a:r>
              <a:rPr lang="en-US" altLang="zh-CN" b="1" u="sng">
                <a:solidFill>
                  <a:srgbClr val="000000"/>
                </a:solidFill>
                <a:latin typeface="宋体" pitchFamily="2" charset="-122"/>
                <a:sym typeface="宋体" pitchFamily="2" charset="-122"/>
              </a:rPr>
              <a:t>        </a:t>
            </a: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体制。</a:t>
            </a:r>
            <a:endParaRPr lang="zh-CN" altLang="zh-CN" b="1">
              <a:solidFill>
                <a:srgbClr val="00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28674" name="文本框 5" title=""/>
          <p:cNvSpPr txBox="1"/>
          <p:nvPr/>
        </p:nvSpPr>
        <p:spPr>
          <a:xfrm flipH="1">
            <a:off x="9451975" y="685800"/>
            <a:ext cx="839788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zh-CN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关税</a:t>
            </a:r>
            <a:endParaRPr lang="zh-CN" altLang="zh-CN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28675" name="文本框 3" title=""/>
          <p:cNvSpPr txBox="1"/>
          <p:nvPr/>
        </p:nvSpPr>
        <p:spPr>
          <a:xfrm flipH="1">
            <a:off x="7927975" y="4419600"/>
            <a:ext cx="1498600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zh-CN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多边贸易</a:t>
            </a:r>
            <a:endParaRPr lang="zh-CN" altLang="zh-CN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28676" name="文本框 4" title=""/>
          <p:cNvSpPr txBox="1"/>
          <p:nvPr/>
        </p:nvSpPr>
        <p:spPr>
          <a:xfrm flipH="1">
            <a:off x="3813175" y="2286000"/>
            <a:ext cx="823913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zh-CN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1995</a:t>
            </a:r>
            <a:endParaRPr lang="zh-CN" altLang="zh-CN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28676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" fill="hold"/>
                                        <p:tgtEl>
                                          <p:spTgt spid="28675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5" grpId="0"/>
      <p:bldP spid="28676" grpId="0"/>
      <p:bldP spid="28674" grpId="2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9697" name="文本框 2" title=""/>
          <p:cNvSpPr txBox="1"/>
          <p:nvPr/>
        </p:nvSpPr>
        <p:spPr>
          <a:xfrm>
            <a:off x="2490788" y="760413"/>
            <a:ext cx="8396287" cy="45227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50000"/>
              </a:lnSpc>
            </a:pPr>
            <a:r>
              <a:rPr 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②成员间关税的下降和</a:t>
            </a:r>
            <a:r>
              <a:rPr lang="zh-CN" b="1" u="sng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 </a:t>
            </a:r>
            <a:r>
              <a:rPr lang="en-US" altLang="zh-CN" b="1" u="sng">
                <a:solidFill>
                  <a:srgbClr val="000000"/>
                </a:solidFill>
                <a:latin typeface="宋体" pitchFamily="2" charset="-122"/>
                <a:sym typeface="宋体" pitchFamily="2" charset="-122"/>
              </a:rPr>
              <a:t>        </a:t>
            </a:r>
            <a:r>
              <a:rPr 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市场的开放,直接降低了相关产品和服务的费用,刺激了有效需求,提高了生活水平;1997年,电报、电话、移动数据服务等电信市场相互开放,大大降低了人们的通信成本;世界贸易组织在扩大货物生产与贸易的基础上,进一步扩大服务贸易,涉及旅游、运输、教育、金融、通信、信息等12大类;随着经济全球化进程的发展,服务贸易对于经济的推动作用越来越大,也为人们的工作和生活提供了很大便利。</a:t>
            </a:r>
            <a:endParaRPr lang="zh-CN" b="1">
              <a:solidFill>
                <a:srgbClr val="00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29698" name="文本框 4" title=""/>
          <p:cNvSpPr txBox="1"/>
          <p:nvPr/>
        </p:nvSpPr>
        <p:spPr>
          <a:xfrm flipH="1">
            <a:off x="5641975" y="838200"/>
            <a:ext cx="1439863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zh-CN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服务贸易</a:t>
            </a:r>
            <a:endParaRPr lang="zh-CN" altLang="zh-CN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9698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30721" name="文本框 3" title=""/>
          <p:cNvSpPr txBox="1"/>
          <p:nvPr/>
        </p:nvSpPr>
        <p:spPr>
          <a:xfrm>
            <a:off x="2490788" y="890588"/>
            <a:ext cx="8399462" cy="3414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50000"/>
              </a:lnSpc>
            </a:pPr>
            <a:r>
              <a:rPr lang="zh-CN" altLang="zh-CN" b="1">
                <a:solidFill>
                  <a:srgbClr val="000000"/>
                </a:solidFill>
                <a:latin typeface="黑体" charset="-122"/>
                <a:ea typeface="黑体" charset="-122"/>
                <a:sym typeface="宋体" pitchFamily="2" charset="-122"/>
              </a:rPr>
              <a:t>2.中国与世界贸易组织</a:t>
            </a:r>
            <a:endParaRPr lang="zh-CN" altLang="zh-CN" b="1">
              <a:solidFill>
                <a:srgbClr val="000000"/>
              </a:solidFill>
              <a:latin typeface="黑体" charset="-122"/>
              <a:ea typeface="黑体" charset="-122"/>
              <a:sym typeface="宋体" pitchFamily="2" charset="-122"/>
            </a:endParaRPr>
          </a:p>
          <a:p>
            <a:pPr lvl="0">
              <a:lnSpc>
                <a:spcPct val="150000"/>
              </a:lnSpc>
            </a:pPr>
            <a:r>
              <a:rPr 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(1)时间:</a:t>
            </a:r>
            <a:r>
              <a:rPr lang="zh-CN" b="1" u="sng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 </a:t>
            </a:r>
            <a:r>
              <a:rPr lang="en-US" altLang="zh-CN" b="1" u="sng">
                <a:solidFill>
                  <a:srgbClr val="000000"/>
                </a:solidFill>
                <a:latin typeface="宋体" pitchFamily="2" charset="-122"/>
                <a:sym typeface="宋体" pitchFamily="2" charset="-122"/>
              </a:rPr>
              <a:t>    </a:t>
            </a:r>
            <a:r>
              <a:rPr 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年,中国正式加入世界贸易组织。</a:t>
            </a:r>
            <a:endParaRPr lang="zh-CN" b="1">
              <a:solidFill>
                <a:srgbClr val="00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  <a:p>
            <a:pPr lvl="0">
              <a:lnSpc>
                <a:spcPct val="150000"/>
              </a:lnSpc>
            </a:pPr>
            <a:r>
              <a:rPr 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(2)影响:使中国经济在全球化进程中获得参与</a:t>
            </a:r>
            <a:r>
              <a:rPr lang="zh-CN" b="1" u="sng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 </a:t>
            </a:r>
            <a:r>
              <a:rPr lang="en-US" altLang="zh-CN" b="1" u="sng">
                <a:solidFill>
                  <a:srgbClr val="000000"/>
                </a:solidFill>
                <a:latin typeface="宋体" pitchFamily="2" charset="-122"/>
                <a:sym typeface="宋体" pitchFamily="2" charset="-122"/>
              </a:rPr>
              <a:t>        </a:t>
            </a:r>
            <a:r>
              <a:rPr 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和竞争的有利位置,从而得到更为广阔的发展空间,对经济体制改革和现代化建设产生深刻影响,标志着中国对外开放进入一个新的阶段。</a:t>
            </a:r>
            <a:endParaRPr lang="zh-CN" b="1">
              <a:solidFill>
                <a:srgbClr val="00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30722" name="文本框 4" title=""/>
          <p:cNvSpPr txBox="1"/>
          <p:nvPr/>
        </p:nvSpPr>
        <p:spPr>
          <a:xfrm flipH="1">
            <a:off x="3813175" y="1600200"/>
            <a:ext cx="828675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zh-CN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2001</a:t>
            </a:r>
            <a:endParaRPr lang="zh-CN" altLang="zh-CN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30723" name="文本框 5" title=""/>
          <p:cNvSpPr txBox="1"/>
          <p:nvPr/>
        </p:nvSpPr>
        <p:spPr>
          <a:xfrm flipH="1">
            <a:off x="8689975" y="2133600"/>
            <a:ext cx="1439863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zh-CN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制定规则</a:t>
            </a:r>
            <a:endParaRPr lang="zh-CN" altLang="zh-CN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0722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0723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2" grpId="0"/>
      <p:bldP spid="3072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31745" name="文本框 3" title=""/>
          <p:cNvSpPr txBox="1"/>
          <p:nvPr/>
        </p:nvSpPr>
        <p:spPr>
          <a:xfrm>
            <a:off x="2517775" y="838200"/>
            <a:ext cx="8191500" cy="34147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50000"/>
              </a:lnSpc>
            </a:pPr>
            <a:r>
              <a:rPr lang="en-US" altLang="zh-CN" b="1">
                <a:solidFill>
                  <a:srgbClr val="000000"/>
                </a:solidFill>
                <a:latin typeface="黑体" charset="-122"/>
                <a:ea typeface="黑体" charset="-122"/>
                <a:sym typeface="宋体" pitchFamily="2" charset="-122"/>
              </a:rPr>
              <a:t>【</a:t>
            </a:r>
            <a:r>
              <a:rPr lang="zh-CN" altLang="en-US" b="1">
                <a:solidFill>
                  <a:srgbClr val="000000"/>
                </a:solidFill>
                <a:latin typeface="黑体" charset="-122"/>
                <a:ea typeface="黑体" charset="-122"/>
                <a:sym typeface="宋体" pitchFamily="2" charset="-122"/>
              </a:rPr>
              <a:t>提醒</a:t>
            </a:r>
            <a:r>
              <a:rPr lang="en-US" altLang="zh-CN" b="1">
                <a:solidFill>
                  <a:srgbClr val="000000"/>
                </a:solidFill>
                <a:latin typeface="黑体" charset="-122"/>
                <a:ea typeface="黑体" charset="-122"/>
                <a:sym typeface="宋体" pitchFamily="2" charset="-122"/>
              </a:rPr>
              <a:t>】</a:t>
            </a:r>
            <a:endParaRPr lang="en-US" altLang="zh-CN" b="1">
              <a:solidFill>
                <a:srgbClr val="000000"/>
              </a:solidFill>
              <a:latin typeface="黑体" charset="-122"/>
              <a:ea typeface="黑体" charset="-122"/>
              <a:sym typeface="宋体" pitchFamily="2" charset="-122"/>
            </a:endParaRPr>
          </a:p>
          <a:p>
            <a:pPr lvl="0">
              <a:lnSpc>
                <a:spcPct val="150000"/>
              </a:lnSpc>
            </a:pPr>
            <a:r>
              <a:rPr lang="en-US" altLang="zh-CN">
                <a:latin typeface="Arial" pitchFamily="34" charset="0"/>
                <a:sym typeface="宋体" pitchFamily="2" charset="-122"/>
              </a:rPr>
              <a:t>       </a:t>
            </a:r>
            <a:r>
              <a:rPr lang="zh-CN" altLang="en-US">
                <a:latin typeface="仿宋" charset="-122"/>
                <a:ea typeface="仿宋" charset="-122"/>
                <a:sym typeface="宋体" pitchFamily="2" charset="-122"/>
              </a:rPr>
              <a:t>关贸总协定是一个临时适用的多边贸易协定,而非一个正式的国际组织,它的成立有利于世界贸易自由化,但其规定对所有成员并没有严格的法律约束力,因此不能真正解决贸易保护主义问题,也没有真正实现贸易自由化的目标,1995年被世界贸易组织取代。</a:t>
            </a:r>
            <a:endParaRPr lang="zh-CN" altLang="en-US">
              <a:latin typeface="仿宋" charset="-122"/>
              <a:ea typeface="仿宋" charset="-122"/>
              <a:sym typeface="宋体" pitchFamily="2" charset="-122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32769" name="文本框 3" title=""/>
          <p:cNvSpPr txBox="1"/>
          <p:nvPr/>
        </p:nvSpPr>
        <p:spPr>
          <a:xfrm>
            <a:off x="2390775" y="511175"/>
            <a:ext cx="8732838" cy="50784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50000"/>
              </a:lnSpc>
            </a:pPr>
            <a:r>
              <a:rPr lang="zh-CN" altLang="zh-CN" b="1">
                <a:solidFill>
                  <a:srgbClr val="000000"/>
                </a:solidFill>
                <a:latin typeface="黑体" charset="-122"/>
                <a:ea typeface="黑体" charset="-122"/>
                <a:sym typeface="宋体" pitchFamily="2" charset="-122"/>
              </a:rPr>
              <a:t>3.人类生活的便利化</a:t>
            </a:r>
            <a:endParaRPr lang="zh-CN" altLang="zh-CN" b="1">
              <a:solidFill>
                <a:srgbClr val="000000"/>
              </a:solidFill>
              <a:latin typeface="黑体" charset="-122"/>
              <a:ea typeface="黑体" charset="-122"/>
              <a:sym typeface="宋体" pitchFamily="2" charset="-122"/>
            </a:endParaRPr>
          </a:p>
          <a:p>
            <a:pPr lvl="0">
              <a:lnSpc>
                <a:spcPct val="150000"/>
              </a:lnSpc>
            </a:pPr>
            <a:r>
              <a:rPr 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(1)背景:</a:t>
            </a:r>
            <a:endParaRPr lang="zh-CN" b="1">
              <a:solidFill>
                <a:srgbClr val="00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  <a:p>
            <a:pPr lvl="0">
              <a:lnSpc>
                <a:spcPct val="150000"/>
              </a:lnSpc>
            </a:pPr>
            <a:r>
              <a:rPr 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①20世纪后期以来,贸易形式发生变化,</a:t>
            </a:r>
            <a:r>
              <a:rPr lang="zh-CN" b="1" u="sng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 </a:t>
            </a:r>
            <a:r>
              <a:rPr lang="en-US" altLang="zh-CN" b="1" u="sng">
                <a:solidFill>
                  <a:srgbClr val="000000"/>
                </a:solidFill>
                <a:latin typeface="宋体" pitchFamily="2" charset="-122"/>
                <a:sym typeface="宋体" pitchFamily="2" charset="-122"/>
              </a:rPr>
              <a:t>        </a:t>
            </a:r>
            <a:r>
              <a:rPr 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同国际投资、技术贸易、劳务承包等结合在一起,实现了更多样的经济合作方式。</a:t>
            </a:r>
            <a:endParaRPr lang="zh-CN" b="1">
              <a:solidFill>
                <a:srgbClr val="00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  <a:p>
            <a:pPr lvl="0">
              <a:lnSpc>
                <a:spcPct val="150000"/>
              </a:lnSpc>
            </a:pPr>
            <a:r>
              <a:rPr 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②现代信息技术的发展改变了传统的交易手段,</a:t>
            </a:r>
            <a:r>
              <a:rPr lang="zh-CN" b="1" u="sng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 </a:t>
            </a:r>
            <a:r>
              <a:rPr lang="en-US" altLang="zh-CN" b="1" u="sng">
                <a:solidFill>
                  <a:srgbClr val="000000"/>
                </a:solidFill>
                <a:latin typeface="宋体" pitchFamily="2" charset="-122"/>
                <a:sym typeface="宋体" pitchFamily="2" charset="-122"/>
              </a:rPr>
              <a:t>        </a:t>
            </a:r>
            <a:r>
              <a:rPr 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兴起</a:t>
            </a:r>
            <a:r>
              <a:rPr lang="zh-CN" alt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。</a:t>
            </a:r>
            <a:r>
              <a:rPr 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(2)表现:人们利用互联网技术和</a:t>
            </a:r>
            <a:r>
              <a:rPr lang="zh-CN" b="1" u="sng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 </a:t>
            </a:r>
            <a:r>
              <a:rPr lang="en-US" altLang="zh-CN" b="1" u="sng">
                <a:solidFill>
                  <a:srgbClr val="000000"/>
                </a:solidFill>
                <a:latin typeface="宋体" pitchFamily="2" charset="-122"/>
                <a:sym typeface="宋体" pitchFamily="2" charset="-122"/>
              </a:rPr>
              <a:t>     </a:t>
            </a:r>
            <a:r>
              <a:rPr lang="zh-CN" b="1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技术进行商品、技术和服务交换,突破了时空障碍,极大提高了商业效率,降低了相关成本,同时也便利了人们的生活。</a:t>
            </a:r>
            <a:endParaRPr lang="zh-CN" b="1">
              <a:solidFill>
                <a:srgbClr val="00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32770" name="文本框 4" title=""/>
          <p:cNvSpPr txBox="1"/>
          <p:nvPr/>
        </p:nvSpPr>
        <p:spPr>
          <a:xfrm flipH="1">
            <a:off x="7699375" y="1752600"/>
            <a:ext cx="1573213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zh-CN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商品贸易</a:t>
            </a:r>
            <a:endParaRPr lang="zh-CN" altLang="zh-CN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32771" name="文本框 1" title=""/>
          <p:cNvSpPr txBox="1"/>
          <p:nvPr/>
        </p:nvSpPr>
        <p:spPr>
          <a:xfrm flipH="1">
            <a:off x="6861175" y="3962400"/>
            <a:ext cx="828675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zh-CN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通信</a:t>
            </a:r>
            <a:endParaRPr lang="zh-CN" altLang="zh-CN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  <p:sp>
        <p:nvSpPr>
          <p:cNvPr id="32772" name="文本框 2" title=""/>
          <p:cNvSpPr txBox="1"/>
          <p:nvPr/>
        </p:nvSpPr>
        <p:spPr>
          <a:xfrm flipH="1">
            <a:off x="8766175" y="3352800"/>
            <a:ext cx="1541463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zh-CN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rPr>
              <a:t>电子商务</a:t>
            </a:r>
            <a:endParaRPr lang="zh-CN" altLang="zh-CN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2770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2772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2771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0" grpId="0"/>
      <p:bldP spid="32771" grpId="0"/>
      <p:bldP spid="3277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6762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https://d.book118.com/297131161035006025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UNIT_PLACING_PICTURE_USER_VIEWPORT" val="{&quot;height&quot;:2113,&quot;width&quot;:3481}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">
  <a:themeElements>
    <a:clrScheme name="4_自定义设计方案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4_自定义设计方案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4_自定义设计方案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自定义设计方案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自定义设计方案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自定义设计方案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自定义设计方案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4_自定义设计方案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4_自定义设计方案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4_自定义设计方案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4_自定义设计方案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4_自定义设计方案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4_自定义设计方案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4_自定义设计方案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4_自定义设计方案 1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FFFFFF"/>
        </a:hlink>
        <a:folHlink>
          <a:srgbClr val="FFFFF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6">
      <vt:lpstr>Arial</vt:lpstr>
      <vt:lpstr>Calibri</vt:lpstr>
      <vt:lpstr>宋体</vt:lpstr>
      <vt:lpstr>Times New Roman</vt:lpstr>
      <vt:lpstr>黑体</vt:lpstr>
      <vt:lpstr>仿宋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2024-08-29T15:32:55.209</cp:lastPrinted>
  <dcterms:created xsi:type="dcterms:W3CDTF">2024-08-29T07:32:55Z</dcterms:created>
  <dcterms:modified xsi:type="dcterms:W3CDTF">2024-08-29T07:32:56Z</dcterms:modified>
</cp:coreProperties>
</file>