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Default Extension="wdp" ContentType="image/vnd.ms-photo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drawings/drawing3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2806;&#37096;&#23545;&#26631;_&#39034;&#20016;&amp;&#19977;&#36890;&#19968;&#36798;\&#24503;&#37030;&#21450;&#31454;&#20105;&#23545;&#25163;&#25968;&#25454;&#23545;&#27604;_20180418.xlsx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2806;&#37096;&#23545;&#26631;_&#39034;&#20016;&amp;&#19977;&#36890;&#19968;&#36798;\&#24503;&#37030;&#21450;&#31454;&#20105;&#23545;&#25163;&#25968;&#25454;&#23545;&#27604;_20180418.xlsx" TargetMode="External" /><Relationship Id="rId2" Type="http://schemas.openxmlformats.org/officeDocument/2006/relationships/chartUserShapes" Target="../drawings/drawing1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054496\Desktop\&#12304;&#39034;&#20016;&#12305;&#19987;&#32447;&#26222;&#36816;&amp;&#39034;&#20016;&#24178;&#37197;&#25968;&#25454;1013.xlsx" TargetMode="External" /><Relationship Id="rId2" Type="http://schemas.openxmlformats.org/officeDocument/2006/relationships/chartUserShapes" Target="../drawings/drawing2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Relationship Id="rId2" Type="http://schemas.openxmlformats.org/officeDocument/2006/relationships/themeOverride" Target="../theme/themeOverride1.xml" /><Relationship Id="rId3" Type="http://schemas.openxmlformats.org/officeDocument/2006/relationships/chartUserShapes" Target="../drawings/drawing3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>
                <a:latin typeface="华文楷体" pitchFamily="2" charset="-122"/>
                <a:ea typeface="华文楷体" pitchFamily="2" charset="-122"/>
              </a:defRPr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公司营业收入完成情况（亿）</a:t>
            </a:r>
          </a:p>
        </c:rich>
      </c:tx>
      <c:layout>
        <c:manualLayout>
          <c:xMode val="edge"/>
          <c:yMode val="edge"/>
          <c:x val="0.19561021029949188"/>
          <c:y val="0.06508197635412216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20350303500890732"/>
          <c:y val="0.20595569908618927"/>
          <c:w val="0.94386708736419678"/>
          <c:h val="0.682770490646362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Sheet3!$B$22</c:f>
              <c:strCache>
                <c:ptCount val="1"/>
                <c:pt idx="0">
                  <c:v>完成值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>
              <c:idx val="0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#,##0_);[Red]\(#,##0\)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10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10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Sheet3!$C$21:$F$21</c:f>
              <c:strCache>
                <c:ptCount val="4"/>
                <c:pt idx="0">
                  <c:v>15年</c:v>
                </c:pt>
                <c:pt idx="1">
                  <c:v>16年</c:v>
                </c:pt>
                <c:pt idx="2">
                  <c:v>17年</c:v>
                </c:pt>
                <c:pt idx="3">
                  <c:v>18年一季度</c:v>
                </c:pt>
              </c:strCache>
            </c:strRef>
          </c:cat>
          <c:val>
            <c:numRef>
              <c:f>Sheet3!$C$22:$F$22</c:f>
              <c:numCache>
                <c:formatCode>General</c:formatCode>
                <c:ptCount val="4"/>
                <c:pt idx="0">
                  <c:v>104.931219</c:v>
                </c:pt>
                <c:pt idx="1">
                  <c:v>129.214936</c:v>
                </c:pt>
                <c:pt idx="2">
                  <c:v>170.009406</c:v>
                </c:pt>
                <c:pt idx="3">
                  <c:v>47.0188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0DA-48D6-8916-DA37E1F820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49"/>
        <c:overlap/>
        <c:axId val="175462272"/>
        <c:axId val="175463808"/>
      </c:barChart>
      <c:catAx>
        <c:axId val="175462272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175463808"/>
        <c:crosses val="autoZero"/>
        <c:auto val="0"/>
        <c:lblAlgn val="ctr"/>
        <c:lblOffset/>
        <c:noMultiLvlLbl val="0"/>
      </c:catAx>
      <c:valAx>
        <c:axId val="175463808"/>
        <c:scaling>
          <c:orientation/>
          <c:max val="200"/>
        </c:scaling>
        <c:delete val="1"/>
        <c:axPos val="l"/>
        <c:numFmt formatCode="General" sourceLinked="1"/>
        <c:majorTickMark val="none"/>
        <c:minorTickMark val="none"/>
        <c:crossAx val="175462272"/>
        <c:crossBetween val="between"/>
        <c:majorUnit val="50"/>
      </c:valAx>
    </c:plotArea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31823006272316"/>
          <c:y val="0.139645054936409"/>
          <c:w val="0.933935284614563"/>
          <c:h val="0.75620973110198975"/>
        </c:manualLayout>
      </c:layout>
      <c:lineChart>
        <c:grouping/>
        <c:varyColors val="0"/>
        <c:ser>
          <c:idx val="0"/>
          <c:order val="0"/>
          <c:tx>
            <c:strRef>
              <c:f>Sheet2!$A$13</c:f>
              <c:strCache>
                <c:ptCount val="1"/>
                <c:pt idx="0">
                  <c:v>韵达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circle"/>
            <c:spPr>
              <a:solidFill>
                <a:srgbClr val="FFC00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512346550822258"/>
                  <c:y val="-0.033176649361848831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E20-4CC5-9F51-74CDC4856898}"/>
                </c:ext>
              </c:extLst>
            </c:dLbl>
            <c:dLbl>
              <c:idx val="1"/>
              <c:layout>
                <c:manualLayout>
                  <c:x val="-0.056034732609987259"/>
                  <c:y val="-0.043023113161325455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20-4CC5-9F51-74CDC4856898}"/>
                </c:ext>
              </c:extLst>
            </c:dLbl>
            <c:dLbl>
              <c:idx val="2"/>
              <c:layout>
                <c:manualLayout>
                  <c:x val="-0.062013354152441025"/>
                  <c:y val="-0.035633973777294159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20-4CC5-9F51-74CDC485689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Sheet2!$C$13:$E$13</c:f>
              <c:numCache>
                <c:formatCode>0.00%</c:formatCode>
                <c:ptCount val="3"/>
                <c:pt idx="0">
                  <c:v>0.454388526482144</c:v>
                </c:pt>
                <c:pt idx="1">
                  <c:v>0.358634078938263</c:v>
                </c:pt>
                <c:pt idx="2">
                  <c:v>0.4044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3-DE20-4CC5-9F51-74CDC4856898}"/>
            </c:ext>
          </c:extLst>
        </c:ser>
        <c:ser>
          <c:idx val="1"/>
          <c:order val="1"/>
          <c:tx>
            <c:strRef>
              <c:f>Sheet2!$A$14</c:f>
              <c:strCache>
                <c:ptCount val="1"/>
                <c:pt idx="0">
                  <c:v>顺丰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circle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5256022363901138"/>
                  <c:y val="0.05587923526763916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Sheet2!$C$14:$E$14</c:f>
              <c:numCache>
                <c:formatCode>0.00%</c:formatCode>
                <c:ptCount val="3"/>
                <c:pt idx="0">
                  <c:v>0.207854794212298</c:v>
                </c:pt>
                <c:pt idx="1">
                  <c:v>0.235688577777489</c:v>
                </c:pt>
                <c:pt idx="2">
                  <c:v>0.3296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5-DE20-4CC5-9F51-74CDC4856898}"/>
            </c:ext>
          </c:extLst>
        </c:ser>
        <c:ser>
          <c:idx val="2"/>
          <c:order val="2"/>
          <c:tx>
            <c:strRef>
              <c:f>Sheet2!$A$15</c:f>
              <c:strCache>
                <c:ptCount val="1"/>
                <c:pt idx="0">
                  <c:v>申通</c:v>
                </c:pt>
              </c:strCache>
            </c:strRef>
          </c:tx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pPr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43859649449586868"/>
                  <c:y val="-0.039623580873012543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E20-4CC5-9F51-74CDC4856898}"/>
                </c:ext>
              </c:extLst>
            </c:dLbl>
            <c:dLbl>
              <c:idx val="1"/>
              <c:layout>
                <c:manualLayout>
                  <c:x val="-0.070175439119338989"/>
                  <c:y val="-0.015849431976675987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20-4CC5-9F51-74CDC4856898}"/>
                </c:ext>
              </c:extLst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Sheet2!$C$15:$E$15</c:f>
              <c:numCache>
                <c:formatCode>0.00%</c:formatCode>
                <c:ptCount val="3"/>
                <c:pt idx="0">
                  <c:v>0.28129884303193</c:v>
                </c:pt>
                <c:pt idx="1">
                  <c:v>0.28098584233079</c:v>
                </c:pt>
                <c:pt idx="2">
                  <c:v>0.3348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8-DE20-4CC5-9F51-74CDC4856898}"/>
            </c:ext>
          </c:extLst>
        </c:ser>
        <c:ser>
          <c:idx val="3"/>
          <c:order val="3"/>
          <c:tx>
            <c:strRef>
              <c:f>Sheet2!$A$16</c:f>
              <c:strCache>
                <c:ptCount val="1"/>
                <c:pt idx="0">
                  <c:v>德邦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circle"/>
            <c:spPr>
              <a:solidFill>
                <a:srgbClr val="373C64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6820234507322311"/>
                  <c:y val="-0.047954518347978592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Sheet2!$C$16:$E$16</c:f>
              <c:numCache>
                <c:formatCode>0.00%</c:formatCode>
                <c:ptCount val="3"/>
                <c:pt idx="0">
                  <c:v>1.30814640350491</c:v>
                </c:pt>
                <c:pt idx="1">
                  <c:v>0.661339400755379</c:v>
                </c:pt>
                <c:pt idx="2">
                  <c:v>0.589779422055806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A-DE20-4CC5-9F51-74CDC48568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75844736"/>
        <c:axId val="175867008"/>
      </c:lineChart>
      <c:catAx>
        <c:axId val="175844736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175867008"/>
        <c:crosses val="autoZero"/>
        <c:auto val="0"/>
        <c:lblAlgn val="ctr"/>
        <c:lblOffset/>
        <c:noMultiLvlLbl val="0"/>
      </c:catAx>
      <c:valAx>
        <c:axId val="175867008"/>
        <c:scaling>
          <c:orientation/>
          <c:max val="1.5"/>
        </c:scaling>
        <c:delete val="1"/>
        <c:axPos val="l"/>
        <c:numFmt formatCode="0%" sourceLinked="0"/>
        <c:majorTickMark val="none"/>
        <c:minorTickMark val="none"/>
        <c:crossAx val="175844736"/>
        <c:crossBetween val="between"/>
        <c:majorUnit val="0.30000000000000004"/>
      </c:valAx>
    </c:plotArea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  <c:userShapes r:id="rId2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5348576232790947"/>
          <c:y val="0.23705844581127167"/>
          <c:w val="0.89302849769592285"/>
          <c:h val="0.54941874742507935"/>
        </c:manualLayout>
      </c:layout>
      <c:lineChart>
        <c:grouping/>
        <c:varyColors val="0"/>
        <c:ser>
          <c:idx val="0"/>
          <c:order val="0"/>
          <c:spPr>
            <a:ln w="28575"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ize val="7"/>
            <c:spPr>
              <a:solidFill>
                <a:schemeClr val="bg1"/>
              </a:solidFill>
              <a:ln w="28575"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18-4B6C-B34A-BA99D4F3F996}"/>
                </c:ext>
              </c:extLst>
            </c:dLbl>
            <c:dLbl>
              <c:idx val="1"/>
              <c:layout>
                <c:manualLayout>
                  <c:x val="-0.085787929594516754"/>
                  <c:y val="-0.080924980342388153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18-4B6C-B34A-BA99D4F3F996}"/>
                </c:ext>
              </c:extLst>
            </c:dLbl>
            <c:dLbl>
              <c:idx val="2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18-4B6C-B34A-BA99D4F3F996}"/>
                </c:ext>
              </c:extLst>
            </c:dLbl>
            <c:dLbl>
              <c:idx val="3"/>
              <c:layout>
                <c:manualLayout>
                  <c:x val="-0.092943042516708374"/>
                  <c:y val="-0.1113930046558380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18-4B6C-B34A-BA99D4F3F996}"/>
                </c:ext>
              </c:extLst>
            </c:dLbl>
            <c:dLbl>
              <c:idx val="4"/>
              <c:layout>
                <c:manualLayout>
                  <c:x val="-0.097375474870204926"/>
                  <c:y val="-0.088387250900268555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18-4B6C-B34A-BA99D4F3F996}"/>
                </c:ext>
              </c:extLst>
            </c:dLbl>
            <c:dLbl>
              <c:idx val="5"/>
              <c:layout>
                <c:manualLayout>
                  <c:x val="-0.087947525084018707"/>
                  <c:y val="-0.10763846337795258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18-4B6C-B34A-BA99D4F3F996}"/>
                </c:ext>
              </c:extLst>
            </c:dLbl>
            <c:dLbl>
              <c:idx val="6"/>
              <c:layout>
                <c:manualLayout>
                  <c:x val="-0.085787929594516754"/>
                  <c:y val="-0.0996468663215637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18-4B6C-B34A-BA99D4F3F996}"/>
                </c:ext>
              </c:extLst>
            </c:dLbl>
            <c:dLbl>
              <c:idx val="7"/>
              <c:layout>
                <c:manualLayout>
                  <c:x val="-0.0715196505188942"/>
                  <c:y val="-0.0996468663215637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18-4B6C-B34A-BA99D4F3F996}"/>
                </c:ext>
              </c:extLst>
            </c:dLbl>
            <c:dLbl>
              <c:idx val="8"/>
              <c:layout>
                <c:manualLayout>
                  <c:x val="-0.027549954131245613"/>
                  <c:y val="-0.074889563024044037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18-4B6C-B34A-BA99D4F3F996}"/>
                </c:ext>
              </c:extLst>
            </c:dLbl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Sheet3!$E$4:$E$12</c:f>
              <c:strCache>
                <c:ptCount val="9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  <c:pt idx="5">
                  <c:v>11月</c:v>
                </c:pt>
                <c:pt idx="6">
                  <c:v>12月</c:v>
                </c:pt>
                <c:pt idx="7">
                  <c:v>1月</c:v>
                </c:pt>
                <c:pt idx="8">
                  <c:v>2月</c:v>
                </c:pt>
              </c:strCache>
            </c:strRef>
          </c:cat>
          <c:val>
            <c:numRef>
              <c:f>Sheet3!$F$4:$F$12</c:f>
              <c:numCache>
                <c:formatCode>General</c:formatCode>
                <c:ptCount val="9"/>
                <c:pt idx="0">
                  <c:v>0.23</c:v>
                </c:pt>
                <c:pt idx="1">
                  <c:v>0.34</c:v>
                </c:pt>
                <c:pt idx="2">
                  <c:v>0.56</c:v>
                </c:pt>
                <c:pt idx="3">
                  <c:v>0.99</c:v>
                </c:pt>
                <c:pt idx="4">
                  <c:v>1.19</c:v>
                </c:pt>
                <c:pt idx="5">
                  <c:v>2.24</c:v>
                </c:pt>
                <c:pt idx="6">
                  <c:v>2.16</c:v>
                </c:pt>
                <c:pt idx="7">
                  <c:v>2.18</c:v>
                </c:pt>
                <c:pt idx="8">
                  <c:v>1.39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9-0A18-4B6C-B34A-BA99D4F3F9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75978368"/>
        <c:axId val="175979904"/>
      </c:lineChart>
      <c:catAx>
        <c:axId val="175978368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900" smtId="4294967295"/>
            </a:pPr>
            <a:endParaRPr sz="900" smtId="4294967295"/>
          </a:p>
        </c:txPr>
        <c:crossAx val="175979904"/>
        <c:crosses val="autoZero"/>
        <c:auto val="0"/>
        <c:lblAlgn val="ctr"/>
        <c:lblOffset/>
        <c:noMultiLvlLbl val="0"/>
      </c:catAx>
      <c:valAx>
        <c:axId val="175979904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175978368"/>
        <c:crossBetween val="between"/>
      </c:valAx>
    </c:plotArea>
    <c:plotVisOnly val="1"/>
    <c:dispBlanksAs val="gap"/>
    <c:showDLblsOverMax val="0"/>
  </c:chart>
  <c:txPr>
    <a:bodyPr/>
    <a:p>
      <a:pPr>
        <a:defRPr sz="1050" smtId="4294967295">
          <a:latin typeface="华文楷体" pitchFamily="2" charset="-122"/>
          <a:ea typeface="华文楷体" pitchFamily="2" charset="-122"/>
        </a:defRPr>
      </a:pPr>
      <a:endParaRPr sz="105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  <c:userShapes r:id="rId2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z="1400"/>
              <a:t>一线发现专业市场数量</a:t>
            </a:r>
          </a:p>
        </c:rich>
      </c:tx>
      <c:layout>
        <c:manualLayout>
          <c:xMode val="edge"/>
          <c:yMode val="edge"/>
          <c:x val="0.20751401782035828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39851978421211243"/>
          <c:y val="0.23065987229347229"/>
          <c:w val="0.92029601335525513"/>
          <c:h val="0.6398329138755798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专业市场数量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832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5DE-4820-A798-22D5CCC34E09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328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DE-4820-A798-22D5CCC34E09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零担专业市场</c:v>
                </c:pt>
                <c:pt idx="1">
                  <c:v>快递专业市场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832</c:v>
                </c:pt>
                <c:pt idx="1">
                  <c:v>328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5DE-4820-A798-22D5CCC34E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91"/>
        <c:overlap val="8"/>
        <c:axId val="176244992"/>
        <c:axId val="176254976"/>
      </c:barChart>
      <c:catAx>
        <c:axId val="176244992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176254976"/>
        <c:crosses val="autoZero"/>
        <c:auto val="0"/>
        <c:lblAlgn val="ctr"/>
        <c:lblOffset/>
        <c:noMultiLvlLbl val="0"/>
      </c:catAx>
      <c:valAx>
        <c:axId val="176254976"/>
        <c:scaling>
          <c:orientation/>
          <c:max val="900"/>
        </c:scaling>
        <c:delete val="1"/>
        <c:axPos val="l"/>
        <c:numFmt formatCode="General" sourceLinked="1"/>
        <c:majorTickMark val="none"/>
        <c:minorTickMark val="none"/>
        <c:crossAx val="176244992"/>
        <c:crossBetween val="between"/>
        <c:majorUnit val="100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/>
            </a:pPr>
            <a:r>
              <a:rPr lang="zh-CN" altLang="en-US" sz="1100"/>
              <a:t>上半年集中接货项目对东莞车队利润影响</a:t>
            </a:r>
          </a:p>
        </c:rich>
      </c:tx>
      <c:layout>
        <c:manualLayout>
          <c:xMode val="edge"/>
          <c:yMode val="edge"/>
          <c:x val="0.10820535570383072"/>
          <c:y val="0.016406446695327759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"/>
          <c:y val="0.15984424948692322"/>
          <c:w val="1"/>
          <c:h val="0.7218732833862304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成本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c:spPr>
          <c:invertIfNegative val="0"/>
          <c:cat>
            <c:strRef>
              <c:f>Sheet1!$A$2:$A$3</c:f>
              <c:strCache>
                <c:ptCount val="2"/>
                <c:pt idx="0">
                  <c:v>项目推行前</c:v>
                </c:pt>
                <c:pt idx="1">
                  <c:v>项目推行后</c:v>
                </c:pt>
              </c:strCache>
            </c:strRef>
          </c:cat>
          <c:val>
            <c:numRef>
              <c:f>Sheet1!$B$2:$B$3</c:f>
              <c:numCache>
                <c:formatCode>0.0%</c:formatCode>
                <c:ptCount val="2"/>
                <c:pt idx="0">
                  <c:v>0.994</c:v>
                </c:pt>
                <c:pt idx="1">
                  <c:v>0.4777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CD-4A22-B00D-F632C17A8E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384"/>
        <c:overlap/>
        <c:axId val="175963520"/>
        <c:axId val="176362624"/>
      </c:barChart>
      <c:catAx>
        <c:axId val="175963520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176362624"/>
        <c:crosses val="autoZero"/>
        <c:auto val="0"/>
        <c:lblAlgn val="ctr"/>
        <c:lblOffset/>
        <c:noMultiLvlLbl val="0"/>
      </c:catAx>
      <c:valAx>
        <c:axId val="176362624"/>
        <c:scaling>
          <c:orientation/>
        </c:scaling>
        <c:delete val="0"/>
        <c:axPos val="l"/>
        <c:numFmt formatCode="0.0%" sourceLinked="1"/>
        <c:majorTickMark val="none"/>
        <c:minorTickMark val="none"/>
        <c:tickLblPos val="none"/>
        <c:spPr>
          <a:ln>
            <a:noFill/>
          </a:ln>
        </c:spPr>
        <c:crossAx val="175963520"/>
        <c:crosses val="autoZero"/>
        <c:crossBetween val="between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089518111199140549"/>
          <c:y val="0.015391100198030472"/>
          <c:w val="1"/>
          <c:h val="0.8065656423568725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经理人均奖金</c:v>
                </c:pt>
              </c:strCache>
            </c:strRef>
          </c:tx>
          <c:spPr>
            <a:solidFill>
              <a:sysClr val="window" lastClr="FFFFFF">
                <a:lumMod val="75000"/>
              </a:sysClr>
            </a:solidFill>
            <a:ln w="63500"/>
          </c:spPr>
          <c:invertIfNegative val="0"/>
          <c:dPt>
            <c:idx val="11"/>
            <c:invertIfNegative val="0"/>
            <c:extLst>
              <c:ext xmlns:c16="http://schemas.microsoft.com/office/drawing/2014/chart" uri="{C3380CC4-5D6E-409C-BE32-E72D297353CC}">
                <c16:uniqueId val="{00000000-3494-429E-900D-0345B2552681}"/>
              </c:ext>
            </c:extLst>
          </c:dPt>
          <c:dLbls>
            <c:dLbl>
              <c:idx val="0"/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94-429E-900D-0345B2552681}"/>
                </c:ext>
              </c:extLst>
            </c:dLbl>
            <c:dLbl>
              <c:idx val="2"/>
              <c:layout>
                <c:manualLayout>
                  <c:x val="0.0034375907853245735"/>
                  <c:y val="0.022046275436878204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94-429E-900D-0345B2552681}"/>
                </c:ext>
              </c:extLst>
            </c:dLbl>
            <c:dLbl>
              <c:idx val="3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94-429E-900D-0345B2552681}"/>
                </c:ext>
              </c:extLst>
            </c:dLbl>
            <c:dLbl>
              <c:idx val="4"/>
              <c:layout>
                <c:manualLayout>
                  <c:x val="0.0034375907853245735"/>
                  <c:y val="0.0096118291839957237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94-429E-900D-0345B2552681}"/>
                </c:ext>
              </c:extLst>
            </c:dLbl>
            <c:dLbl>
              <c:idx val="5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94-429E-900D-0345B2552681}"/>
                </c:ext>
              </c:extLst>
            </c:dLbl>
            <c:dLbl>
              <c:idx val="6"/>
              <c:layout>
                <c:manualLayout>
                  <c:x val="0"/>
                  <c:y val="0.0093258647248148918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494-429E-900D-0345B2552681}"/>
                </c:ext>
              </c:extLst>
            </c:dLbl>
            <c:dLbl>
              <c:idx val="7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94-429E-900D-0345B2552681}"/>
                </c:ext>
              </c:extLst>
            </c:dLbl>
            <c:dLbl>
              <c:idx val="8"/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94-429E-900D-0345B2552681}"/>
                </c:ext>
              </c:extLst>
            </c:dLbl>
            <c:dLbl>
              <c:idx val="10"/>
              <c:layout>
                <c:manualLayout>
                  <c:x val="-0.041251089423894882"/>
                  <c:y val="-0.0031086215749382973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494-429E-900D-0345B2552681}"/>
                </c:ext>
              </c:extLst>
            </c:dLbl>
            <c:dLbl>
              <c:idx val="11"/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Sheet1!$A$2:$A$13</c:f>
              <c:strCache>
                <c:ptCount val="12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  <c:pt idx="3">
                  <c:v>4月</c:v>
                </c:pt>
                <c:pt idx="4">
                  <c:v>5月</c:v>
                </c:pt>
                <c:pt idx="5">
                  <c:v>6月</c:v>
                </c:pt>
                <c:pt idx="6">
                  <c:v>7月</c:v>
                </c:pt>
                <c:pt idx="7">
                  <c:v>8月</c:v>
                </c:pt>
                <c:pt idx="8">
                  <c:v>9月</c:v>
                </c:pt>
                <c:pt idx="9">
                  <c:v>10月</c:v>
                </c:pt>
                <c:pt idx="10">
                  <c:v>11月</c:v>
                </c:pt>
                <c:pt idx="11">
                  <c:v>12月</c:v>
                </c:pt>
              </c:strCache>
            </c:strRef>
          </c:cat>
          <c:val>
            <c:numRef>
              <c:f>Sheet1!$B$2:$B$13</c:f>
              <c:numCache>
                <c:formatCode>0</c:formatCode>
                <c:ptCount val="12"/>
                <c:pt idx="0">
                  <c:v>833.01</c:v>
                </c:pt>
                <c:pt idx="1">
                  <c:v>1349.2</c:v>
                </c:pt>
                <c:pt idx="2">
                  <c:v>1719.17</c:v>
                </c:pt>
                <c:pt idx="3">
                  <c:v>1610.65</c:v>
                </c:pt>
                <c:pt idx="4">
                  <c:v>2173.12</c:v>
                </c:pt>
                <c:pt idx="5">
                  <c:v>2398.69</c:v>
                </c:pt>
                <c:pt idx="6">
                  <c:v>2087.21</c:v>
                </c:pt>
                <c:pt idx="7">
                  <c:v>1714.62</c:v>
                </c:pt>
                <c:pt idx="8">
                  <c:v>3174</c:v>
                </c:pt>
                <c:pt idx="9">
                  <c:v>2305.26</c:v>
                </c:pt>
                <c:pt idx="10">
                  <c:v>4068.79</c:v>
                </c:pt>
                <c:pt idx="11">
                  <c:v>3556.45068910891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3494-429E-900D-0345B25526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77"/>
        <c:overlap/>
        <c:axId val="176439680"/>
        <c:axId val="176441216"/>
      </c:barChart>
      <c:catAx>
        <c:axId val="176439680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176441216"/>
        <c:crosses val="autoZero"/>
        <c:auto val="0"/>
        <c:lblAlgn val="ctr"/>
        <c:lblOffset/>
        <c:noMultiLvlLbl val="0"/>
      </c:catAx>
      <c:valAx>
        <c:axId val="176441216"/>
        <c:scaling>
          <c:orientation/>
        </c:scaling>
        <c:delete val="1"/>
        <c:axPos val="l"/>
        <c:numFmt formatCode="0" sourceLinked="1"/>
        <c:majorTickMark val="out"/>
        <c:minorTickMark val="none"/>
        <c:crossAx val="176439680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  <c:userShapes r:id="rId3"/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0.27119</cdr:x>
      <cdr:y>0.07829</cdr:y>
    </cdr:from>
    <cdr:to>
      <cdr:x>0.75199</cdr:x>
      <cdr:y>0.18702</cdr:y>
    </cdr:to>
    <cdr:sp macro="" textlink="">
      <cdr:nvSpPr>
        <cdr:cNvPr id="2" name="TextBox 5"/>
        <cdr:cNvSpPr txBox="1"/>
      </cdr:nvSpPr>
      <cdr:spPr>
        <a:xfrm>
          <a:off x="1152144" y="269113"/>
          <a:ext cx="2042668" cy="373761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400" b="1">
              <a:latin typeface="华文楷体" pitchFamily="2" charset="-122"/>
              <a:ea typeface="华文楷体" pitchFamily="2" charset="-122"/>
            </a:rPr>
            <a:t>快递业务收入增速</a:t>
          </a:r>
        </a:p>
      </cdr:txBody>
    </cdr:sp>
  </cdr:relSizeAnchor>
</c:userShapes>
</file>

<file path=ppt/drawings/drawing2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0.14716</cdr:x>
      <cdr:y>0.0074</cdr:y>
    </cdr:from>
    <cdr:to>
      <cdr:x>0.88199</cdr:x>
      <cdr:y>0.1889</cdr:y>
    </cdr:to>
    <cdr:sp macro="" textlink="">
      <cdr:nvSpPr>
        <cdr:cNvPr id="2" name="矩形 1"/>
        <cdr:cNvSpPr/>
      </cdr:nvSpPr>
      <cdr:spPr>
        <a:xfrm>
          <a:off x="370840" y="10033"/>
          <a:ext cx="1851787" cy="246253"/>
        </a:xfrm>
        <a:prstGeom prst="rect">
          <a:avLst/>
        </a:prstGeom>
      </cdr:spPr>
      <cdr:txBody>
        <a:bodyPr wrap="none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zh-CN" altLang="en-US" sz="1000" b="0">
              <a:latin typeface="华文楷体" pitchFamily="2" charset="-122"/>
              <a:ea typeface="华文楷体" pitchFamily="2" charset="-122"/>
            </a:rPr>
            <a:t>顺丰专业市场产品收入（亿）</a:t>
          </a:r>
        </a:p>
      </cdr:txBody>
    </cdr:sp>
  </cdr:relSizeAnchor>
</c:userShapes>
</file>

<file path=ppt/drawings/drawing3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</cdr:x>
      <cdr:y>0.92631</cdr:y>
    </cdr:from>
    <cdr:to>
      <cdr:x>1.00001</cdr:x>
      <cdr:y>1.00001</cdr:y>
    </cdr:to>
    <cdr:sp macro="" textlink="">
      <cdr:nvSpPr>
        <cdr:cNvPr id="2" name="TextBox 1"/>
        <cdr:cNvSpPr txBox="1"/>
      </cdr:nvSpPr>
      <cdr:spPr>
        <a:xfrm>
          <a:off x="0" y="2901823"/>
          <a:ext cx="2592324" cy="230886"/>
        </a:xfrm>
        <a:prstGeom prst="rect">
          <a:avLst/>
        </a:prstGeom>
        <a:noFill/>
      </cdr:spPr>
      <cdr:txBody>
        <a:bodyPr wrap="square" rtlCol="0">
          <a:spAutoFit/>
        </a:bodyPr>
        <a:lstStyle>
          <a:defPPr>
            <a:defRPr lang="en-US"/>
          </a:defPPr>
          <a:lvl1pPr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1pPr>
          <a:lvl2pPr marL="457169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2pPr>
          <a:lvl3pPr marL="91433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3pPr>
          <a:lvl4pPr marL="137150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4pPr>
          <a:lvl5pPr marL="1828676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5pPr>
          <a:lvl6pPr marL="2285845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6pPr>
          <a:lvl7pPr marL="2743014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7pPr>
          <a:lvl8pPr marL="3200183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8pPr>
          <a:lvl9pPr marL="3657352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9pPr>
        </a:lstStyle>
        <a:p>
          <a:pPr algn="r"/>
          <a:r>
            <a:rPr lang="zh-CN" altLang="en-US" sz="900">
              <a:latin typeface="华文楷体" pitchFamily="2" charset="-122"/>
              <a:ea typeface="华文楷体" pitchFamily="2" charset="-122"/>
            </a:rPr>
            <a:t>数据口径：奖金总额</a:t>
          </a:r>
          <a:r>
            <a:rPr lang="en-US" altLang="zh-CN" sz="900">
              <a:latin typeface="华文楷体" pitchFamily="2" charset="-122"/>
              <a:ea typeface="华文楷体" pitchFamily="2" charset="-122"/>
            </a:rPr>
            <a:t>/</a:t>
          </a:r>
          <a:r>
            <a:rPr lang="zh-CN" altLang="en-US" sz="900">
              <a:latin typeface="华文楷体" pitchFamily="2" charset="-122"/>
              <a:ea typeface="华文楷体" pitchFamily="2" charset="-122"/>
            </a:rPr>
            <a:t>营业部经理人数</a:t>
          </a:r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10954-0017-42CE-A19E-E5F66EEB9C1C}" type="datetimeFigureOut">
              <a:rPr lang="zh-CN" altLang="en-US" smtClean="0"/>
              <a:t>2018/5/7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04185-B753-465A-9F92-24D51245291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1904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9171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069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2089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1742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861502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4.vml" /><Relationship Id="rId5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5.vml" /><Relationship Id="rId5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6.vml" /><Relationship Id="rId5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36E5B-FFC1-4A1E-A68B-FC4A282C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52209-C704-4C88-BB6D-167D2AEB6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AAB4C-4C84-4FEA-8FC5-65A8D135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15A47-1B56-48CC-B79E-611C3B5B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FB853-44BE-4DEE-BCFB-CC27F2173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98C45-1039-447A-A38C-93780521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738C0-2D2A-440A-8C81-277ED1061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D9785-94F0-45C3-B137-F808F00AC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FE92D-0853-4CEE-8EDC-A9F2573F4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71991-49D0-4454-8ECD-A3D1F23F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BD2A3-DC2B-48B4-A2C7-7B5195FB6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6403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5673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7613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413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2170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4826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7856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7824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6952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034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7196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096615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784485"/>
      </p:ext>
    </p:extLst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990387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Slide Number Placeholder 5"/>
          <p:cNvSpPr txBox="1"/>
          <p:nvPr userDrawn="1"/>
        </p:nvSpPr>
        <p:spPr bwMode="auto">
          <a:xfrm>
            <a:off x="7740352" y="4948014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第</a:t>
            </a:r>
            <a:fld id="{BDAEED39-8CE5-E849-8BB2-D2203B6D9153}" type="slidenum">
              <a:rPr lang="en-US" altLang="zh-CN" sz="800" b="1" i="0" baseline="0" smtClean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pPr algn="r"/>
              <a:t>‹#›</a:t>
            </a:fld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</a:t>
            </a:r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algn="r"/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772724"/>
      </p:ext>
    </p:extLst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54963876"/>
      </p:ext>
    </p:extLst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6718718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71371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17105442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第</a:t>
            </a:r>
            <a:fld id="{0C913308-F349-4B6D-A68A-DD1791B4A57B}" type="slidenum">
              <a:rPr lang="zh-CN" altLang="en-US" smtClean="0"/>
              <a:t>‹#›</a:t>
            </a:fld>
            <a:r>
              <a:rPr lang="zh-CN" altLang="en-US" smtClean="0"/>
              <a:t>页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024236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704890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446509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92709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750703020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45676138"/>
      </p:ext>
    </p:extLst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8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Relationship Id="rId3" Type="http://schemas.openxmlformats.org/officeDocument/2006/relationships/chart" Target="../charts/chart1.xml" /><Relationship Id="rId4" Type="http://schemas.openxmlformats.org/officeDocument/2006/relationships/chart" Target="../charts/chart2.xml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microsoft.com/office/2007/relationships/hdphoto" Target="../media/image8.wdp" /><Relationship Id="rId8" Type="http://schemas.openxmlformats.org/officeDocument/2006/relationships/image" Target="../media/image9.gif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3.xml" /><Relationship Id="rId3" Type="http://schemas.openxmlformats.org/officeDocument/2006/relationships/image" Target="../media/image11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2120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Title 1"/>
          <p:cNvSpPr txBox="1"/>
          <p:nvPr/>
        </p:nvSpPr>
        <p:spPr bwMode="auto">
          <a:xfrm>
            <a:off x="256383" y="-20538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绩效优化项目</a:t>
            </a:r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第二次里程碑</a:t>
            </a:r>
            <a:endParaRPr lang="en-US" altLang="zh-CN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668680" y="1164716"/>
            <a:ext cx="7949309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7970009" y="1266943"/>
            <a:ext cx="685241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1235184" y="1267392"/>
            <a:ext cx="935151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1435571" y="931872"/>
            <a:ext cx="558922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1567749" y="1083820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650377" y="931872"/>
            <a:ext cx="68126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870163" y="1119032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539552" y="1260222"/>
            <a:ext cx="782315" cy="276977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884978" y="1267392"/>
            <a:ext cx="1261729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378522" y="1083820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4150797" y="931872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52726" y="1025782"/>
            <a:ext cx="244148" cy="21434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5076056" y="1276468"/>
            <a:ext cx="1008112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5175083" y="931872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7913522" y="937736"/>
            <a:ext cx="644909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183777" y="108337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6971769" y="947261"/>
            <a:ext cx="675000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404011" y="1081585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33" name="Rectangle 132"/>
          <p:cNvSpPr/>
          <p:nvPr/>
        </p:nvSpPr>
        <p:spPr>
          <a:xfrm>
            <a:off x="92209" y="699542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34" name="流程图: 联系 33"/>
          <p:cNvSpPr/>
          <p:nvPr/>
        </p:nvSpPr>
        <p:spPr>
          <a:xfrm>
            <a:off x="2843808" y="1113215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TextBox 38"/>
          <p:cNvSpPr txBox="1"/>
          <p:nvPr/>
        </p:nvSpPr>
        <p:spPr>
          <a:xfrm>
            <a:off x="2607340" y="777983"/>
            <a:ext cx="596507" cy="358645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19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-3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6" name="TextBox 43"/>
          <p:cNvSpPr>
            <a:spLocks noChangeArrowheads="1"/>
          </p:cNvSpPr>
          <p:nvPr/>
        </p:nvSpPr>
        <p:spPr bwMode="auto">
          <a:xfrm>
            <a:off x="2450813" y="1268042"/>
            <a:ext cx="823902" cy="25821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高管访谈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="" xmlns:a16="http://schemas.microsoft.com/office/drawing/2014/main" id="{6CF1CE3C-8C87-483D-859F-0A94AA46D78F}"/>
              </a:ext>
            </a:extLst>
          </p:cNvPr>
          <p:cNvSpPr/>
          <p:nvPr/>
        </p:nvSpPr>
        <p:spPr>
          <a:xfrm>
            <a:off x="380837" y="1801311"/>
            <a:ext cx="8698508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>
              <a:lnSpc>
                <a:spcPct val="150000"/>
              </a:lnSpc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会议目的：</a:t>
            </a:r>
            <a:r>
              <a:rPr lang="en-US" altLang="zh-CN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、区域试点方案汇报及决策是否通过</a:t>
            </a:r>
            <a:endParaRPr lang="zh-CN" altLang="en-US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="" xmlns:a16="http://schemas.microsoft.com/office/drawing/2014/main" id="{E3E077FB-7BE7-4544-986F-3F00D82A129D}"/>
              </a:ext>
            </a:extLst>
          </p:cNvPr>
          <p:cNvSpPr/>
          <p:nvPr/>
        </p:nvSpPr>
        <p:spPr>
          <a:xfrm>
            <a:off x="369161" y="2372585"/>
            <a:ext cx="8234228" cy="243141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人职责：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：崔世君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崔维星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、黄华波、崔维刚、韩永彦、林志彬、陈宗达、陈海龙、郭海涛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张宏、李文智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（通知谁）：孙政锋、江开勇、童志文、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姚资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胡娇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组织：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7" name="直接连接符 46"/>
          <p:cNvCxnSpPr/>
          <p:nvPr/>
        </p:nvCxnSpPr>
        <p:spPr bwMode="auto">
          <a:xfrm flipH="1">
            <a:off x="5514395" y="743664"/>
            <a:ext cx="0" cy="104400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57" name="右箭头 56"/>
          <p:cNvSpPr/>
          <p:nvPr/>
        </p:nvSpPr>
        <p:spPr bwMode="auto">
          <a:xfrm>
            <a:off x="4912706" y="721050"/>
            <a:ext cx="329399" cy="267664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2" tIns="34282" rIns="68562" bIns="3428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019"/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5580901" y="677959"/>
            <a:ext cx="1727403" cy="253913"/>
          </a:xfrm>
          <a:prstGeom prst="rect">
            <a:avLst/>
          </a:prstGeom>
          <a:noFill/>
        </p:spPr>
        <p:txBody>
          <a:bodyPr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当前节点</a:t>
            </a:r>
          </a:p>
        </p:txBody>
      </p:sp>
      <p:sp>
        <p:nvSpPr>
          <p:cNvPr id="41" name="TextBox 13"/>
          <p:cNvSpPr>
            <a:spLocks noChangeArrowheads="1"/>
          </p:cNvSpPr>
          <p:nvPr/>
        </p:nvSpPr>
        <p:spPr bwMode="auto">
          <a:xfrm>
            <a:off x="6693989" y="1306133"/>
            <a:ext cx="1218869" cy="401199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7731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442250"/>
            <a:ext cx="6862645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绩效优化项目</a:t>
            </a:r>
            <a:r>
              <a:rPr lang="zh-CN" altLang="en-US" sz="28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第二个里程碑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zh-CN" altLang="en-US" sz="28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深圳区域试点方案汇报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en-US" altLang="zh-CN" b="1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2018-05-08</a:t>
            </a:r>
            <a:endParaRPr lang="en-US" altLang="zh-CN" b="1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1600941204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51520" y="123478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第一里程碑回顾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Rectangle 9"/>
          <p:cNvSpPr/>
          <p:nvPr/>
        </p:nvSpPr>
        <p:spPr>
          <a:xfrm>
            <a:off x="6523417" y="1505689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太关注运营指标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6523417" y="2278555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基层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6523417" y="3824287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13"/>
          <p:cNvSpPr/>
          <p:nvPr/>
        </p:nvSpPr>
        <p:spPr>
          <a:xfrm>
            <a:off x="6523417" y="3051421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Oval 128"/>
          <p:cNvSpPr/>
          <p:nvPr/>
        </p:nvSpPr>
        <p:spPr>
          <a:xfrm>
            <a:off x="6413205" y="1660520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Oval 128"/>
          <p:cNvSpPr/>
          <p:nvPr/>
        </p:nvSpPr>
        <p:spPr>
          <a:xfrm>
            <a:off x="6418890" y="2436041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Oval 128"/>
          <p:cNvSpPr/>
          <p:nvPr/>
        </p:nvSpPr>
        <p:spPr>
          <a:xfrm>
            <a:off x="6418890" y="3211562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Oval 128"/>
          <p:cNvSpPr/>
          <p:nvPr/>
        </p:nvSpPr>
        <p:spPr>
          <a:xfrm>
            <a:off x="6413204" y="3987083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2" name="Straight Arrow Connector 132"/>
          <p:cNvCxnSpPr>
            <a:endCxn id="8" idx="2"/>
          </p:cNvCxnSpPr>
          <p:nvPr/>
        </p:nvCxnSpPr>
        <p:spPr bwMode="auto">
          <a:xfrm>
            <a:off x="5749246" y="1711703"/>
            <a:ext cx="663959" cy="3870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3" name="Straight Arrow Connector 132"/>
          <p:cNvCxnSpPr>
            <a:endCxn id="8" idx="2"/>
          </p:cNvCxnSpPr>
          <p:nvPr/>
        </p:nvCxnSpPr>
        <p:spPr bwMode="auto">
          <a:xfrm flipV="1">
            <a:off x="5749246" y="1750411"/>
            <a:ext cx="663959" cy="49758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4" name="Straight Arrow Connector 132"/>
          <p:cNvCxnSpPr>
            <a:endCxn id="9" idx="2"/>
          </p:cNvCxnSpPr>
          <p:nvPr/>
        </p:nvCxnSpPr>
        <p:spPr bwMode="auto">
          <a:xfrm>
            <a:off x="5749246" y="2247992"/>
            <a:ext cx="669644" cy="2779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5" name="Straight Arrow Connector 132"/>
          <p:cNvCxnSpPr>
            <a:endCxn id="10" idx="2"/>
          </p:cNvCxnSpPr>
          <p:nvPr/>
        </p:nvCxnSpPr>
        <p:spPr bwMode="auto">
          <a:xfrm>
            <a:off x="5749246" y="2784281"/>
            <a:ext cx="669644" cy="517172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6" name="Straight Arrow Connector 132"/>
          <p:cNvCxnSpPr>
            <a:endCxn id="11" idx="2"/>
          </p:cNvCxnSpPr>
          <p:nvPr/>
        </p:nvCxnSpPr>
        <p:spPr bwMode="auto">
          <a:xfrm>
            <a:off x="5749246" y="3320570"/>
            <a:ext cx="663958" cy="756404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Arrow Connector 132"/>
          <p:cNvCxnSpPr>
            <a:endCxn id="9" idx="2"/>
          </p:cNvCxnSpPr>
          <p:nvPr/>
        </p:nvCxnSpPr>
        <p:spPr bwMode="auto">
          <a:xfrm flipV="1">
            <a:off x="5749246" y="2525932"/>
            <a:ext cx="669644" cy="133092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grpSp>
        <p:nvGrpSpPr>
          <p:cNvPr id="18" name="组合 17"/>
          <p:cNvGrpSpPr/>
          <p:nvPr/>
        </p:nvGrpSpPr>
        <p:grpSpPr>
          <a:xfrm>
            <a:off x="418582" y="1314081"/>
            <a:ext cx="5449562" cy="3417909"/>
            <a:chOff x="2771800" y="1170065"/>
            <a:chExt cx="5727545" cy="3417909"/>
          </a:xfrm>
        </p:grpSpPr>
        <p:grpSp>
          <p:nvGrpSpPr>
            <p:cNvPr id="19" name="组合 18"/>
            <p:cNvGrpSpPr/>
            <p:nvPr/>
          </p:nvGrpSpPr>
          <p:grpSpPr>
            <a:xfrm>
              <a:off x="2771800" y="1404623"/>
              <a:ext cx="5727545" cy="3183351"/>
              <a:chOff x="532292" y="1242242"/>
              <a:chExt cx="5058205" cy="3345733"/>
            </a:xfrm>
          </p:grpSpPr>
          <p:sp>
            <p:nvSpPr>
              <p:cNvPr id="35" name="流程图: 或者 5"/>
              <p:cNvSpPr/>
              <p:nvPr/>
            </p:nvSpPr>
            <p:spPr>
              <a:xfrm>
                <a:off x="3474281" y="4360688"/>
                <a:ext cx="192579" cy="196450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6" name="流程图: 或者 5"/>
              <p:cNvSpPr/>
              <p:nvPr/>
            </p:nvSpPr>
            <p:spPr>
              <a:xfrm>
                <a:off x="4336002" y="4360688"/>
                <a:ext cx="192579" cy="196450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3666860" y="4352562"/>
                <a:ext cx="342008" cy="234286"/>
              </a:xfrm>
              <a:prstGeom prst="rect">
                <a:avLst/>
              </a:prstGeom>
              <a:noFill/>
            </p:spPr>
            <p:txBody>
              <a:bodyPr wrap="none" lIns="36000" tIns="36000" rIns="36000" bIns="3600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50" b="1">
                    <a:latin typeface="华文楷体" pitchFamily="2" charset="-122"/>
                    <a:ea typeface="华文楷体" pitchFamily="2" charset="-122"/>
                  </a:rPr>
                  <a:t>现状</a:t>
                </a:r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4528582" y="4353689"/>
                <a:ext cx="342008" cy="234286"/>
              </a:xfrm>
              <a:prstGeom prst="rect">
                <a:avLst/>
              </a:prstGeom>
              <a:noFill/>
            </p:spPr>
            <p:txBody>
              <a:bodyPr wrap="none" lIns="36000" tIns="36000" rIns="36000" bIns="3600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50" b="1">
                    <a:latin typeface="华文楷体" pitchFamily="2" charset="-122"/>
                    <a:ea typeface="华文楷体" pitchFamily="2" charset="-122"/>
                  </a:rPr>
                  <a:t>期望</a:t>
                </a:r>
              </a:p>
            </p:txBody>
          </p:sp>
          <p:cxnSp>
            <p:nvCxnSpPr>
              <p:cNvPr id="39" name="Straight Connector 195"/>
              <p:cNvCxnSpPr/>
              <p:nvPr/>
            </p:nvCxnSpPr>
            <p:spPr bwMode="auto">
              <a:xfrm flipH="1">
                <a:off x="3099714" y="1242242"/>
                <a:ext cx="0" cy="309765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40" name="矩形 4"/>
              <p:cNvSpPr/>
              <p:nvPr/>
            </p:nvSpPr>
            <p:spPr>
              <a:xfrm>
                <a:off x="532292" y="126621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长期</a:t>
                </a:r>
              </a:p>
            </p:txBody>
          </p:sp>
          <p:sp>
            <p:nvSpPr>
              <p:cNvPr id="41" name="矩形 4"/>
              <p:cNvSpPr/>
              <p:nvPr/>
            </p:nvSpPr>
            <p:spPr>
              <a:xfrm>
                <a:off x="5009406" y="126621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短期</a:t>
                </a:r>
              </a:p>
            </p:txBody>
          </p:sp>
          <p:cxnSp>
            <p:nvCxnSpPr>
              <p:cNvPr id="42" name="Straight Arrow Connector 12"/>
              <p:cNvCxnSpPr/>
              <p:nvPr/>
            </p:nvCxnSpPr>
            <p:spPr bwMode="auto">
              <a:xfrm>
                <a:off x="1131363" y="1415357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43" name="流程图: 或者 5"/>
              <p:cNvSpPr/>
              <p:nvPr/>
            </p:nvSpPr>
            <p:spPr>
              <a:xfrm>
                <a:off x="3600103" y="1343953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4" name="流程图: 或者 5"/>
              <p:cNvSpPr/>
              <p:nvPr/>
            </p:nvSpPr>
            <p:spPr>
              <a:xfrm>
                <a:off x="1894282" y="1321309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5" name="矩形 4"/>
              <p:cNvSpPr/>
              <p:nvPr/>
            </p:nvSpPr>
            <p:spPr>
              <a:xfrm>
                <a:off x="532292" y="182986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聚焦</a:t>
                </a:r>
              </a:p>
            </p:txBody>
          </p:sp>
          <p:sp>
            <p:nvSpPr>
              <p:cNvPr id="46" name="矩形 4"/>
              <p:cNvSpPr/>
              <p:nvPr/>
            </p:nvSpPr>
            <p:spPr>
              <a:xfrm>
                <a:off x="5009406" y="182986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全面</a:t>
                </a:r>
              </a:p>
            </p:txBody>
          </p:sp>
          <p:cxnSp>
            <p:nvCxnSpPr>
              <p:cNvPr id="47" name="Straight Arrow Connector 99"/>
              <p:cNvCxnSpPr/>
              <p:nvPr/>
            </p:nvCxnSpPr>
            <p:spPr bwMode="auto">
              <a:xfrm>
                <a:off x="1131363" y="1979002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48" name="流程图: 或者 5"/>
              <p:cNvSpPr/>
              <p:nvPr/>
            </p:nvSpPr>
            <p:spPr>
              <a:xfrm>
                <a:off x="2743784" y="1907598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9" name="流程图: 或者 5"/>
              <p:cNvSpPr/>
              <p:nvPr/>
            </p:nvSpPr>
            <p:spPr>
              <a:xfrm>
                <a:off x="2179299" y="1902406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0" name="矩形 4"/>
              <p:cNvSpPr/>
              <p:nvPr/>
            </p:nvSpPr>
            <p:spPr>
              <a:xfrm>
                <a:off x="532292" y="352079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标准</a:t>
                </a:r>
              </a:p>
            </p:txBody>
          </p:sp>
          <p:sp>
            <p:nvSpPr>
              <p:cNvPr id="51" name="矩形 4"/>
              <p:cNvSpPr/>
              <p:nvPr/>
            </p:nvSpPr>
            <p:spPr>
              <a:xfrm>
                <a:off x="5009406" y="352079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差异</a:t>
                </a:r>
              </a:p>
            </p:txBody>
          </p:sp>
          <p:cxnSp>
            <p:nvCxnSpPr>
              <p:cNvPr id="52" name="Straight Arrow Connector 100"/>
              <p:cNvCxnSpPr/>
              <p:nvPr/>
            </p:nvCxnSpPr>
            <p:spPr bwMode="auto">
              <a:xfrm>
                <a:off x="1131363" y="3669937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53" name="流程图: 或者 5"/>
              <p:cNvSpPr/>
              <p:nvPr/>
            </p:nvSpPr>
            <p:spPr>
              <a:xfrm>
                <a:off x="2154232" y="3590292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4" name="流程图: 或者 5"/>
              <p:cNvSpPr/>
              <p:nvPr/>
            </p:nvSpPr>
            <p:spPr>
              <a:xfrm>
                <a:off x="3018404" y="3575889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5" name="矩形 4"/>
              <p:cNvSpPr/>
              <p:nvPr/>
            </p:nvSpPr>
            <p:spPr>
              <a:xfrm>
                <a:off x="532292" y="239350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管控</a:t>
                </a:r>
              </a:p>
            </p:txBody>
          </p:sp>
          <p:sp>
            <p:nvSpPr>
              <p:cNvPr id="56" name="矩形 4"/>
              <p:cNvSpPr/>
              <p:nvPr/>
            </p:nvSpPr>
            <p:spPr>
              <a:xfrm>
                <a:off x="5009406" y="239350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赋能</a:t>
                </a:r>
              </a:p>
            </p:txBody>
          </p:sp>
          <p:cxnSp>
            <p:nvCxnSpPr>
              <p:cNvPr id="57" name="Straight Arrow Connector 101"/>
              <p:cNvCxnSpPr/>
              <p:nvPr/>
            </p:nvCxnSpPr>
            <p:spPr bwMode="auto">
              <a:xfrm>
                <a:off x="1131363" y="2542647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58" name="流程图: 或者 5"/>
              <p:cNvSpPr/>
              <p:nvPr/>
            </p:nvSpPr>
            <p:spPr>
              <a:xfrm>
                <a:off x="1287634" y="2471242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流程图: 或者 5"/>
              <p:cNvSpPr/>
              <p:nvPr/>
            </p:nvSpPr>
            <p:spPr>
              <a:xfrm>
                <a:off x="1981310" y="2451075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0" name="矩形 4"/>
              <p:cNvSpPr/>
              <p:nvPr/>
            </p:nvSpPr>
            <p:spPr>
              <a:xfrm>
                <a:off x="532292" y="408444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集体</a:t>
                </a:r>
              </a:p>
            </p:txBody>
          </p:sp>
          <p:sp>
            <p:nvSpPr>
              <p:cNvPr id="61" name="矩形 4"/>
              <p:cNvSpPr/>
              <p:nvPr/>
            </p:nvSpPr>
            <p:spPr>
              <a:xfrm>
                <a:off x="5009406" y="408444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个体</a:t>
                </a:r>
              </a:p>
            </p:txBody>
          </p:sp>
          <p:cxnSp>
            <p:nvCxnSpPr>
              <p:cNvPr id="62" name="Straight Arrow Connector 103"/>
              <p:cNvCxnSpPr/>
              <p:nvPr/>
            </p:nvCxnSpPr>
            <p:spPr bwMode="auto">
              <a:xfrm>
                <a:off x="1131363" y="4233582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63" name="流程图: 或者 5"/>
              <p:cNvSpPr/>
              <p:nvPr/>
            </p:nvSpPr>
            <p:spPr>
              <a:xfrm>
                <a:off x="2101516" y="4162178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4" name="流程图: 或者 5"/>
              <p:cNvSpPr/>
              <p:nvPr/>
            </p:nvSpPr>
            <p:spPr>
              <a:xfrm>
                <a:off x="1815613" y="4162178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5" name="矩形 4"/>
              <p:cNvSpPr/>
              <p:nvPr/>
            </p:nvSpPr>
            <p:spPr>
              <a:xfrm>
                <a:off x="532292" y="295715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刚性</a:t>
                </a:r>
              </a:p>
            </p:txBody>
          </p:sp>
          <p:sp>
            <p:nvSpPr>
              <p:cNvPr id="66" name="矩形 4"/>
              <p:cNvSpPr/>
              <p:nvPr/>
            </p:nvSpPr>
            <p:spPr>
              <a:xfrm>
                <a:off x="5009406" y="295715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柔性</a:t>
                </a:r>
              </a:p>
            </p:txBody>
          </p:sp>
          <p:cxnSp>
            <p:nvCxnSpPr>
              <p:cNvPr id="67" name="Straight Arrow Connector 102"/>
              <p:cNvCxnSpPr/>
              <p:nvPr/>
            </p:nvCxnSpPr>
            <p:spPr bwMode="auto">
              <a:xfrm>
                <a:off x="1131363" y="3106292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68" name="流程图: 或者 5"/>
              <p:cNvSpPr/>
              <p:nvPr/>
            </p:nvSpPr>
            <p:spPr>
              <a:xfrm>
                <a:off x="2360586" y="3024957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9" name="流程图: 或者 5"/>
              <p:cNvSpPr/>
              <p:nvPr/>
            </p:nvSpPr>
            <p:spPr>
              <a:xfrm>
                <a:off x="3012180" y="3034888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cxnSp>
            <p:nvCxnSpPr>
              <p:cNvPr id="70" name="直接连接符 4"/>
              <p:cNvCxnSpPr>
                <a:stCxn id="44" idx="4"/>
                <a:endCxn id="49" idx="0"/>
              </p:cNvCxnSpPr>
              <p:nvPr/>
            </p:nvCxnSpPr>
            <p:spPr bwMode="auto">
              <a:xfrm>
                <a:off x="1964279" y="1464116"/>
                <a:ext cx="285017" cy="43829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1" name="直接连接符 44"/>
              <p:cNvCxnSpPr>
                <a:stCxn id="49" idx="4"/>
                <a:endCxn id="59" idx="0"/>
              </p:cNvCxnSpPr>
              <p:nvPr/>
            </p:nvCxnSpPr>
            <p:spPr bwMode="auto">
              <a:xfrm flipH="1">
                <a:off x="2051308" y="2045213"/>
                <a:ext cx="197988" cy="405861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2" name="直接连接符 47"/>
              <p:cNvCxnSpPr>
                <a:stCxn id="54" idx="0"/>
                <a:endCxn id="69" idx="4"/>
              </p:cNvCxnSpPr>
              <p:nvPr/>
            </p:nvCxnSpPr>
            <p:spPr bwMode="auto">
              <a:xfrm flipH="1" flipV="1">
                <a:off x="3082177" y="3177695"/>
                <a:ext cx="6224" cy="398194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3" name="直接连接符 50"/>
              <p:cNvCxnSpPr>
                <a:stCxn id="59" idx="4"/>
                <a:endCxn id="69" idx="0"/>
              </p:cNvCxnSpPr>
              <p:nvPr/>
            </p:nvCxnSpPr>
            <p:spPr bwMode="auto">
              <a:xfrm>
                <a:off x="2051308" y="2593882"/>
                <a:ext cx="1030870" cy="44100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4" name="直接连接符 53"/>
              <p:cNvCxnSpPr>
                <a:stCxn id="54" idx="4"/>
                <a:endCxn id="64" idx="0"/>
              </p:cNvCxnSpPr>
              <p:nvPr/>
            </p:nvCxnSpPr>
            <p:spPr bwMode="auto">
              <a:xfrm flipH="1">
                <a:off x="1885610" y="3718696"/>
                <a:ext cx="1202791" cy="44348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5" name="直接连接符 56"/>
              <p:cNvCxnSpPr>
                <a:stCxn id="53" idx="4"/>
                <a:endCxn id="63" idx="0"/>
              </p:cNvCxnSpPr>
              <p:nvPr/>
            </p:nvCxnSpPr>
            <p:spPr bwMode="auto">
              <a:xfrm flipH="1">
                <a:off x="2171513" y="3733099"/>
                <a:ext cx="52716" cy="429079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6" name="直接连接符 59"/>
              <p:cNvCxnSpPr>
                <a:stCxn id="68" idx="0"/>
                <a:endCxn id="58" idx="4"/>
              </p:cNvCxnSpPr>
              <p:nvPr/>
            </p:nvCxnSpPr>
            <p:spPr bwMode="auto">
              <a:xfrm flipH="1" flipV="1">
                <a:off x="1357631" y="2614049"/>
                <a:ext cx="1072952" cy="41090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7" name="直接连接符 62"/>
              <p:cNvCxnSpPr>
                <a:stCxn id="58" idx="0"/>
                <a:endCxn id="48" idx="4"/>
              </p:cNvCxnSpPr>
              <p:nvPr/>
            </p:nvCxnSpPr>
            <p:spPr bwMode="auto">
              <a:xfrm flipV="1">
                <a:off x="1357631" y="2050405"/>
                <a:ext cx="1456150" cy="42083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8" name="直接连接符 66"/>
              <p:cNvCxnSpPr>
                <a:stCxn id="53" idx="0"/>
                <a:endCxn id="68" idx="4"/>
              </p:cNvCxnSpPr>
              <p:nvPr/>
            </p:nvCxnSpPr>
            <p:spPr bwMode="auto">
              <a:xfrm flipV="1">
                <a:off x="2224230" y="3167764"/>
                <a:ext cx="206353" cy="42252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9" name="直接连接符 69"/>
              <p:cNvCxnSpPr>
                <a:stCxn id="25" idx="2"/>
                <a:endCxn id="43" idx="4"/>
              </p:cNvCxnSpPr>
              <p:nvPr/>
            </p:nvCxnSpPr>
            <p:spPr bwMode="auto">
              <a:xfrm flipV="1">
                <a:off x="2778872" y="1486760"/>
                <a:ext cx="891228" cy="46826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20" name="TextBox 19"/>
            <p:cNvSpPr txBox="1"/>
            <p:nvPr/>
          </p:nvSpPr>
          <p:spPr>
            <a:xfrm>
              <a:off x="5508104" y="1170065"/>
              <a:ext cx="298472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0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267368" y="1170065"/>
              <a:ext cx="298472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-1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683851" y="1170065"/>
              <a:ext cx="298472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6042688" y="1321831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0.28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064338" y="1321831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-0.63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60864" y="184082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-0.26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388616" y="184082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-0.42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3391296" y="239440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-0.91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4271357" y="239440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-0.58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4621503" y="2911410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-0.32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367266" y="2911410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-0.06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4382528" y="3435575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-0.44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388704" y="3444042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-0.02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4390092" y="4003277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-0.56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3986106" y="4003277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-0.67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24" name="Rectangle 132"/>
          <p:cNvSpPr/>
          <p:nvPr/>
        </p:nvSpPr>
        <p:spPr>
          <a:xfrm>
            <a:off x="92209" y="699542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cxnSp>
        <p:nvCxnSpPr>
          <p:cNvPr id="132" name="直接箭头连接符 1"/>
          <p:cNvCxnSpPr/>
          <p:nvPr/>
        </p:nvCxnSpPr>
        <p:spPr bwMode="auto">
          <a:xfrm>
            <a:off x="366029" y="893470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133" name="TextBox 43"/>
          <p:cNvSpPr>
            <a:spLocks noChangeArrowheads="1"/>
          </p:cNvSpPr>
          <p:nvPr/>
        </p:nvSpPr>
        <p:spPr bwMode="auto">
          <a:xfrm>
            <a:off x="4394141" y="972130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134" name="TextBox 38"/>
          <p:cNvSpPr txBox="1"/>
          <p:nvPr/>
        </p:nvSpPr>
        <p:spPr>
          <a:xfrm>
            <a:off x="4666548" y="544004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135" name="五角星 68"/>
          <p:cNvSpPr>
            <a:spLocks noChangeArrowheads="1"/>
          </p:cNvSpPr>
          <p:nvPr/>
        </p:nvSpPr>
        <p:spPr bwMode="auto">
          <a:xfrm>
            <a:off x="4906335" y="779309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136" name="TextBox 43"/>
          <p:cNvSpPr>
            <a:spLocks noChangeArrowheads="1"/>
          </p:cNvSpPr>
          <p:nvPr/>
        </p:nvSpPr>
        <p:spPr bwMode="auto">
          <a:xfrm>
            <a:off x="6914421" y="97045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137" name="TextBox 38"/>
          <p:cNvSpPr txBox="1"/>
          <p:nvPr/>
        </p:nvSpPr>
        <p:spPr>
          <a:xfrm>
            <a:off x="7186828" y="542332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138" name="五角星 68"/>
          <p:cNvSpPr>
            <a:spLocks noChangeArrowheads="1"/>
          </p:cNvSpPr>
          <p:nvPr/>
        </p:nvSpPr>
        <p:spPr bwMode="auto">
          <a:xfrm>
            <a:off x="7426615" y="77763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139" name="TextBox 43"/>
          <p:cNvSpPr>
            <a:spLocks noChangeArrowheads="1"/>
          </p:cNvSpPr>
          <p:nvPr/>
        </p:nvSpPr>
        <p:spPr bwMode="auto">
          <a:xfrm>
            <a:off x="2051766" y="96321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140" name="TextBox 38"/>
          <p:cNvSpPr txBox="1"/>
          <p:nvPr/>
        </p:nvSpPr>
        <p:spPr>
          <a:xfrm>
            <a:off x="2253298" y="535093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141" name="五角星 68"/>
          <p:cNvSpPr>
            <a:spLocks noChangeArrowheads="1"/>
          </p:cNvSpPr>
          <p:nvPr/>
        </p:nvSpPr>
        <p:spPr bwMode="auto">
          <a:xfrm>
            <a:off x="2563960" y="770398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99809695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Rectangle 33"/>
          <p:cNvSpPr/>
          <p:nvPr/>
        </p:nvSpPr>
        <p:spPr>
          <a:xfrm>
            <a:off x="539552" y="3435846"/>
            <a:ext cx="7872544" cy="119395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2" name="Straight Connector 67"/>
          <p:cNvCxnSpPr/>
          <p:nvPr/>
        </p:nvCxnSpPr>
        <p:spPr>
          <a:xfrm flipH="1">
            <a:off x="2871864" y="2085274"/>
            <a:ext cx="0" cy="251334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直接箭头连接符 1"/>
          <p:cNvCxnSpPr/>
          <p:nvPr/>
        </p:nvCxnSpPr>
        <p:spPr bwMode="auto">
          <a:xfrm>
            <a:off x="366029" y="893470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251520" y="12347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项目计划安排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TextBox 43"/>
          <p:cNvSpPr>
            <a:spLocks noChangeArrowheads="1"/>
          </p:cNvSpPr>
          <p:nvPr/>
        </p:nvSpPr>
        <p:spPr bwMode="auto">
          <a:xfrm>
            <a:off x="4394141" y="972130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" name="TextBox 38"/>
          <p:cNvSpPr txBox="1"/>
          <p:nvPr/>
        </p:nvSpPr>
        <p:spPr>
          <a:xfrm>
            <a:off x="4666548" y="544004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6" name="五角星 68"/>
          <p:cNvSpPr>
            <a:spLocks noChangeArrowheads="1"/>
          </p:cNvSpPr>
          <p:nvPr/>
        </p:nvSpPr>
        <p:spPr bwMode="auto">
          <a:xfrm>
            <a:off x="4906335" y="779309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8" name="Rectangle 12"/>
          <p:cNvSpPr>
            <a:spLocks noChangeArrowheads="1"/>
          </p:cNvSpPr>
          <p:nvPr/>
        </p:nvSpPr>
        <p:spPr bwMode="auto">
          <a:xfrm>
            <a:off x="4139952" y="1231076"/>
            <a:ext cx="2126351" cy="70306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  <a:effectLst/>
        </p:spPr>
        <p:txBody>
          <a:bodyPr lIns="45720" rIns="4572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快递基础管理解决方案</a:t>
            </a:r>
            <a:endParaRPr lang="en-US" altLang="zh-CN" sz="1200" b="1" i="0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区域赋能解决方案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绩效与绩效刚性解决方案</a:t>
            </a:r>
            <a:endParaRPr lang="en-US" altLang="zh-CN" sz="1200" b="1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539552" y="2265425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太关注运营指标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Oval 128"/>
          <p:cNvSpPr/>
          <p:nvPr/>
        </p:nvSpPr>
        <p:spPr>
          <a:xfrm>
            <a:off x="438187" y="2367569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1"/>
          <p:cNvSpPr/>
          <p:nvPr/>
        </p:nvSpPr>
        <p:spPr>
          <a:xfrm>
            <a:off x="539552" y="2898222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基层</a:t>
            </a:r>
            <a:r>
              <a:rPr lang="en-US" altLang="zh-CN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2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Oval 128"/>
          <p:cNvSpPr/>
          <p:nvPr/>
        </p:nvSpPr>
        <p:spPr>
          <a:xfrm>
            <a:off x="443872" y="3002361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Rectangle 13"/>
          <p:cNvSpPr/>
          <p:nvPr/>
        </p:nvSpPr>
        <p:spPr>
          <a:xfrm>
            <a:off x="539552" y="3531019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2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Oval 128"/>
          <p:cNvSpPr/>
          <p:nvPr/>
        </p:nvSpPr>
        <p:spPr>
          <a:xfrm>
            <a:off x="443872" y="3637152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Rectangle 12"/>
          <p:cNvSpPr/>
          <p:nvPr/>
        </p:nvSpPr>
        <p:spPr>
          <a:xfrm>
            <a:off x="539552" y="4163818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Oval 128"/>
          <p:cNvSpPr/>
          <p:nvPr/>
        </p:nvSpPr>
        <p:spPr>
          <a:xfrm>
            <a:off x="438186" y="4271946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五边形 16"/>
          <p:cNvSpPr/>
          <p:nvPr/>
        </p:nvSpPr>
        <p:spPr>
          <a:xfrm>
            <a:off x="2920046" y="4163818"/>
            <a:ext cx="2005912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方案（深圳试点大区）设计</a:t>
            </a:r>
          </a:p>
        </p:txBody>
      </p:sp>
      <p:sp>
        <p:nvSpPr>
          <p:cNvPr id="18" name="五边形 17"/>
          <p:cNvSpPr/>
          <p:nvPr/>
        </p:nvSpPr>
        <p:spPr>
          <a:xfrm>
            <a:off x="2920046" y="3531019"/>
            <a:ext cx="202013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方案（深圳试点大区）设计</a:t>
            </a:r>
            <a:endParaRPr lang="zh-CN" altLang="en-US" sz="120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9" name="Straight Connector 67"/>
          <p:cNvCxnSpPr/>
          <p:nvPr/>
        </p:nvCxnSpPr>
        <p:spPr>
          <a:xfrm flipH="1">
            <a:off x="4997958" y="2111654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五边形 25"/>
          <p:cNvSpPr/>
          <p:nvPr/>
        </p:nvSpPr>
        <p:spPr>
          <a:xfrm>
            <a:off x="5043582" y="2270605"/>
            <a:ext cx="2454370" cy="357367"/>
          </a:xfrm>
          <a:prstGeom prst="homePlat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五边形 26"/>
          <p:cNvSpPr/>
          <p:nvPr/>
        </p:nvSpPr>
        <p:spPr>
          <a:xfrm>
            <a:off x="5043582" y="2898222"/>
            <a:ext cx="2454370" cy="357367"/>
          </a:xfrm>
          <a:prstGeom prst="homePlat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9" name="Straight Connector 67"/>
          <p:cNvCxnSpPr/>
          <p:nvPr/>
        </p:nvCxnSpPr>
        <p:spPr>
          <a:xfrm flipH="1">
            <a:off x="7524328" y="2116463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43"/>
          <p:cNvSpPr>
            <a:spLocks noChangeArrowheads="1"/>
          </p:cNvSpPr>
          <p:nvPr/>
        </p:nvSpPr>
        <p:spPr bwMode="auto">
          <a:xfrm>
            <a:off x="6914421" y="97045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1" name="TextBox 38"/>
          <p:cNvSpPr txBox="1"/>
          <p:nvPr/>
        </p:nvSpPr>
        <p:spPr>
          <a:xfrm>
            <a:off x="7186828" y="542332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32" name="五角星 68"/>
          <p:cNvSpPr>
            <a:spLocks noChangeArrowheads="1"/>
          </p:cNvSpPr>
          <p:nvPr/>
        </p:nvSpPr>
        <p:spPr bwMode="auto">
          <a:xfrm>
            <a:off x="7426615" y="77763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33" name="Rectangle 12"/>
          <p:cNvSpPr>
            <a:spLocks noChangeArrowheads="1"/>
          </p:cNvSpPr>
          <p:nvPr/>
        </p:nvSpPr>
        <p:spPr bwMode="auto">
          <a:xfrm>
            <a:off x="6660232" y="1229404"/>
            <a:ext cx="2126351" cy="70306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  <a:effectLst/>
        </p:spPr>
        <p:txBody>
          <a:bodyPr lIns="45720" rIns="4572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 b="1" i="0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指标方案</a:t>
            </a:r>
            <a:endParaRPr lang="en-US" altLang="zh-CN" sz="1200" b="1" i="0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中基层管理人员</a:t>
            </a:r>
            <a:r>
              <a:rPr lang="en-US" altLang="zh-CN" sz="1200" b="1" i="0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方案</a:t>
            </a:r>
            <a:endParaRPr lang="en-US" altLang="zh-CN" sz="1200" b="1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Isosceles Triangle 64"/>
          <p:cNvSpPr/>
          <p:nvPr/>
        </p:nvSpPr>
        <p:spPr>
          <a:xfrm>
            <a:off x="4925958" y="1941274"/>
            <a:ext cx="144000" cy="144000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Isosceles Triangle 64"/>
          <p:cNvSpPr/>
          <p:nvPr/>
        </p:nvSpPr>
        <p:spPr>
          <a:xfrm>
            <a:off x="7452328" y="1941274"/>
            <a:ext cx="144000" cy="144000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TextBox 43"/>
          <p:cNvSpPr>
            <a:spLocks noChangeArrowheads="1"/>
          </p:cNvSpPr>
          <p:nvPr/>
        </p:nvSpPr>
        <p:spPr bwMode="auto">
          <a:xfrm>
            <a:off x="2051766" y="96321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2253298" y="535093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2563960" y="770398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Rectangle 12"/>
          <p:cNvSpPr>
            <a:spLocks noChangeArrowheads="1"/>
          </p:cNvSpPr>
          <p:nvPr/>
        </p:nvSpPr>
        <p:spPr bwMode="auto">
          <a:xfrm>
            <a:off x="1797577" y="1222165"/>
            <a:ext cx="2126351" cy="70306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  <a:effectLst/>
        </p:spPr>
        <p:txBody>
          <a:bodyPr lIns="45720" rIns="4572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i="0" smtClean="0">
                <a:latin typeface="华文楷体" pitchFamily="2" charset="-122"/>
                <a:ea typeface="华文楷体" pitchFamily="2" charset="-122"/>
              </a:rPr>
              <a:t>绩效管理方法论</a:t>
            </a:r>
            <a:endParaRPr lang="en-US" altLang="zh-CN" sz="1200" i="0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德邦</a:t>
            </a:r>
            <a:r>
              <a:rPr lang="zh-CN" altLang="en-US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绩效</a:t>
            </a:r>
            <a:r>
              <a:rPr lang="zh-CN" altLang="en-US" sz="12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管理四</a:t>
            </a:r>
            <a:r>
              <a:rPr lang="zh-CN" altLang="en-US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大问题</a:t>
            </a:r>
            <a:endParaRPr lang="en-US" altLang="zh-CN" sz="1200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Isosceles Triangle 64"/>
          <p:cNvSpPr/>
          <p:nvPr/>
        </p:nvSpPr>
        <p:spPr>
          <a:xfrm>
            <a:off x="2799864" y="1941274"/>
            <a:ext cx="144000" cy="144000"/>
          </a:xfrm>
          <a:prstGeom prst="triangl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7740924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TextBox 25"/>
          <p:cNvSpPr txBox="1"/>
          <p:nvPr/>
        </p:nvSpPr>
        <p:spPr>
          <a:xfrm>
            <a:off x="191589" y="555526"/>
            <a:ext cx="8772899" cy="58566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6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针对区域组织赋能及绩效激励刚性的问题，项目组及顾问团两度深入基层进行调研，并与区域负责人开展多轮研讨，共同输出试点方案</a:t>
            </a:r>
            <a:endParaRPr lang="zh-CN" altLang="en-US" sz="16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12"/>
          <p:cNvSpPr/>
          <p:nvPr/>
        </p:nvSpPr>
        <p:spPr>
          <a:xfrm>
            <a:off x="274450" y="3320231"/>
            <a:ext cx="2088232" cy="475655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3"/>
          <p:cNvSpPr/>
          <p:nvPr/>
        </p:nvSpPr>
        <p:spPr>
          <a:xfrm>
            <a:off x="274450" y="1995686"/>
            <a:ext cx="2088232" cy="475655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等腰三角形 16"/>
          <p:cNvSpPr/>
          <p:nvPr/>
        </p:nvSpPr>
        <p:spPr>
          <a:xfrm rot="5400000">
            <a:off x="1938221" y="2727229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/>
              </a:gs>
              <a:gs pos="30000">
                <a:srgbClr val="B5BED5"/>
              </a:gs>
              <a:gs pos="62000">
                <a:srgbClr val="6E779A"/>
              </a:gs>
              <a:gs pos="39000">
                <a:srgbClr val="9CA8C7"/>
              </a:gs>
              <a:gs pos="100000">
                <a:srgbClr val="373C64"/>
              </a:gs>
            </a:gsLst>
            <a:lin ang="162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91590" y="123478"/>
            <a:ext cx="7487539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深圳区域调研安排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771801" y="1131590"/>
            <a:ext cx="6106962" cy="3744416"/>
          </a:xfrm>
          <a:prstGeom prst="rect">
            <a:avLst/>
          </a:prstGeom>
          <a:noFill/>
          <a:ln w="63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cxnSp>
        <p:nvCxnSpPr>
          <p:cNvPr id="18" name="直接连接符 17"/>
          <p:cNvCxnSpPr/>
          <p:nvPr/>
        </p:nvCxnSpPr>
        <p:spPr>
          <a:xfrm flipH="1">
            <a:off x="3267443" y="1225137"/>
            <a:ext cx="2020" cy="3569377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838598" y="1561653"/>
            <a:ext cx="412502" cy="5875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4.16</a:t>
            </a:r>
          </a:p>
          <a:p>
            <a:pPr algn="ctr"/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｜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4.17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827482" y="3005539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4.24</a:t>
            </a:r>
          </a:p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｜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4.27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3859440" y="1788347"/>
            <a:ext cx="371980" cy="364204"/>
            <a:chOff x="381518" y="2671076"/>
            <a:chExt cx="474425" cy="440686"/>
          </a:xfrm>
        </p:grpSpPr>
        <p:sp>
          <p:nvSpPr>
            <p:cNvPr id="27" name="Oval 26"/>
            <p:cNvSpPr>
              <a:spLocks noChangeArrowheads="1"/>
            </p:cNvSpPr>
            <p:nvPr/>
          </p:nvSpPr>
          <p:spPr bwMode="auto">
            <a:xfrm>
              <a:off x="381518" y="2671076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2"/>
            <p:cNvSpPr/>
            <p:nvPr/>
          </p:nvSpPr>
          <p:spPr bwMode="auto">
            <a:xfrm>
              <a:off x="440935" y="2755987"/>
              <a:ext cx="251381" cy="224164"/>
            </a:xfrm>
            <a:custGeom>
              <a:gdLst>
                <a:gd name="T0" fmla="*/ 104 w 250"/>
                <a:gd name="T1" fmla="*/ 181 h 240"/>
                <a:gd name="T2" fmla="*/ 91 w 250"/>
                <a:gd name="T3" fmla="*/ 177 h 240"/>
                <a:gd name="T4" fmla="*/ 89 w 250"/>
                <a:gd name="T5" fmla="*/ 177 h 240"/>
                <a:gd name="T6" fmla="*/ 88 w 250"/>
                <a:gd name="T7" fmla="*/ 177 h 240"/>
                <a:gd name="T8" fmla="*/ 56 w 250"/>
                <a:gd name="T9" fmla="*/ 190 h 240"/>
                <a:gd name="T10" fmla="*/ 65 w 250"/>
                <a:gd name="T11" fmla="*/ 166 h 240"/>
                <a:gd name="T12" fmla="*/ 57 w 250"/>
                <a:gd name="T13" fmla="*/ 161 h 240"/>
                <a:gd name="T14" fmla="*/ 22 w 250"/>
                <a:gd name="T15" fmla="*/ 103 h 240"/>
                <a:gd name="T16" fmla="*/ 134 w 250"/>
                <a:gd name="T17" fmla="*/ 23 h 240"/>
                <a:gd name="T18" fmla="*/ 219 w 250"/>
                <a:gd name="T19" fmla="*/ 51 h 240"/>
                <a:gd name="T20" fmla="*/ 234 w 250"/>
                <a:gd name="T21" fmla="*/ 50 h 240"/>
                <a:gd name="T22" fmla="*/ 250 w 250"/>
                <a:gd name="T23" fmla="*/ 51 h 240"/>
                <a:gd name="T24" fmla="*/ 134 w 250"/>
                <a:gd name="T25" fmla="*/ 0 h 240"/>
                <a:gd name="T26" fmla="*/ 0 w 250"/>
                <a:gd name="T27" fmla="*/ 103 h 240"/>
                <a:gd name="T28" fmla="*/ 37 w 250"/>
                <a:gd name="T29" fmla="*/ 175 h 240"/>
                <a:gd name="T30" fmla="*/ 15 w 250"/>
                <a:gd name="T31" fmla="*/ 240 h 240"/>
                <a:gd name="T32" fmla="*/ 41 w 250"/>
                <a:gd name="T33" fmla="*/ 224 h 240"/>
                <a:gd name="T34" fmla="*/ 87 w 250"/>
                <a:gd name="T35" fmla="*/ 200 h 240"/>
                <a:gd name="T36" fmla="*/ 118 w 250"/>
                <a:gd name="T37" fmla="*/ 206 h 240"/>
                <a:gd name="T38" fmla="*/ 104 w 250"/>
                <a:gd name="T39" fmla="*/ 181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0" h="240">
                  <a:moveTo>
                    <a:pt x="104" y="181"/>
                  </a:moveTo>
                  <a:cubicBezTo>
                    <a:pt x="100" y="180"/>
                    <a:pt x="96" y="179"/>
                    <a:pt x="91" y="177"/>
                  </a:cubicBezTo>
                  <a:cubicBezTo>
                    <a:pt x="89" y="177"/>
                    <a:pt x="89" y="177"/>
                    <a:pt x="89" y="177"/>
                  </a:cubicBezTo>
                  <a:cubicBezTo>
                    <a:pt x="88" y="177"/>
                    <a:pt x="88" y="177"/>
                    <a:pt x="88" y="177"/>
                  </a:cubicBezTo>
                  <a:cubicBezTo>
                    <a:pt x="85" y="177"/>
                    <a:pt x="81" y="177"/>
                    <a:pt x="56" y="190"/>
                  </a:cubicBezTo>
                  <a:cubicBezTo>
                    <a:pt x="65" y="166"/>
                    <a:pt x="65" y="166"/>
                    <a:pt x="65" y="166"/>
                  </a:cubicBezTo>
                  <a:cubicBezTo>
                    <a:pt x="57" y="161"/>
                    <a:pt x="57" y="161"/>
                    <a:pt x="57" y="161"/>
                  </a:cubicBezTo>
                  <a:cubicBezTo>
                    <a:pt x="35" y="146"/>
                    <a:pt x="22" y="125"/>
                    <a:pt x="22" y="103"/>
                  </a:cubicBezTo>
                  <a:cubicBezTo>
                    <a:pt x="22" y="59"/>
                    <a:pt x="73" y="23"/>
                    <a:pt x="134" y="23"/>
                  </a:cubicBezTo>
                  <a:cubicBezTo>
                    <a:pt x="168" y="23"/>
                    <a:pt x="198" y="34"/>
                    <a:pt x="219" y="51"/>
                  </a:cubicBezTo>
                  <a:cubicBezTo>
                    <a:pt x="224" y="50"/>
                    <a:pt x="229" y="50"/>
                    <a:pt x="234" y="50"/>
                  </a:cubicBezTo>
                  <a:cubicBezTo>
                    <a:pt x="240" y="50"/>
                    <a:pt x="245" y="50"/>
                    <a:pt x="250" y="51"/>
                  </a:cubicBezTo>
                  <a:cubicBezTo>
                    <a:pt x="226" y="21"/>
                    <a:pt x="184" y="0"/>
                    <a:pt x="134" y="0"/>
                  </a:cubicBezTo>
                  <a:cubicBezTo>
                    <a:pt x="60" y="0"/>
                    <a:pt x="0" y="47"/>
                    <a:pt x="0" y="103"/>
                  </a:cubicBezTo>
                  <a:cubicBezTo>
                    <a:pt x="0" y="130"/>
                    <a:pt x="13" y="156"/>
                    <a:pt x="37" y="175"/>
                  </a:cubicBezTo>
                  <a:cubicBezTo>
                    <a:pt x="15" y="240"/>
                    <a:pt x="15" y="240"/>
                    <a:pt x="15" y="240"/>
                  </a:cubicBezTo>
                  <a:cubicBezTo>
                    <a:pt x="41" y="224"/>
                    <a:pt x="41" y="224"/>
                    <a:pt x="41" y="224"/>
                  </a:cubicBezTo>
                  <a:cubicBezTo>
                    <a:pt x="59" y="214"/>
                    <a:pt x="80" y="203"/>
                    <a:pt x="87" y="200"/>
                  </a:cubicBezTo>
                  <a:cubicBezTo>
                    <a:pt x="97" y="203"/>
                    <a:pt x="108" y="205"/>
                    <a:pt x="118" y="206"/>
                  </a:cubicBezTo>
                  <a:cubicBezTo>
                    <a:pt x="112" y="198"/>
                    <a:pt x="108" y="190"/>
                    <a:pt x="104" y="18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9" name="Freeform 263"/>
            <p:cNvSpPr>
              <a:spLocks noEditPoints="1"/>
            </p:cNvSpPr>
            <p:nvPr/>
          </p:nvSpPr>
          <p:spPr bwMode="auto">
            <a:xfrm>
              <a:off x="552457" y="2812876"/>
              <a:ext cx="248639" cy="190200"/>
            </a:xfrm>
            <a:custGeom>
              <a:gdLst>
                <a:gd name="T0" fmla="*/ 247 w 247"/>
                <a:gd name="T1" fmla="*/ 92 h 203"/>
                <a:gd name="T2" fmla="*/ 123 w 247"/>
                <a:gd name="T3" fmla="*/ 0 h 203"/>
                <a:gd name="T4" fmla="*/ 0 w 247"/>
                <a:gd name="T5" fmla="*/ 92 h 203"/>
                <a:gd name="T6" fmla="*/ 123 w 247"/>
                <a:gd name="T7" fmla="*/ 184 h 203"/>
                <a:gd name="T8" fmla="*/ 169 w 247"/>
                <a:gd name="T9" fmla="*/ 177 h 203"/>
                <a:gd name="T10" fmla="*/ 222 w 247"/>
                <a:gd name="T11" fmla="*/ 203 h 203"/>
                <a:gd name="T12" fmla="*/ 206 w 247"/>
                <a:gd name="T13" fmla="*/ 159 h 203"/>
                <a:gd name="T14" fmla="*/ 247 w 247"/>
                <a:gd name="T15" fmla="*/ 92 h 203"/>
                <a:gd name="T16" fmla="*/ 76 w 247"/>
                <a:gd name="T17" fmla="*/ 105 h 203"/>
                <a:gd name="T18" fmla="*/ 64 w 247"/>
                <a:gd name="T19" fmla="*/ 99 h 203"/>
                <a:gd name="T20" fmla="*/ 53 w 247"/>
                <a:gd name="T21" fmla="*/ 105 h 203"/>
                <a:gd name="T22" fmla="*/ 55 w 247"/>
                <a:gd name="T23" fmla="*/ 93 h 203"/>
                <a:gd name="T24" fmla="*/ 46 w 247"/>
                <a:gd name="T25" fmla="*/ 84 h 203"/>
                <a:gd name="T26" fmla="*/ 59 w 247"/>
                <a:gd name="T27" fmla="*/ 82 h 203"/>
                <a:gd name="T28" fmla="*/ 64 w 247"/>
                <a:gd name="T29" fmla="*/ 71 h 203"/>
                <a:gd name="T30" fmla="*/ 70 w 247"/>
                <a:gd name="T31" fmla="*/ 82 h 203"/>
                <a:gd name="T32" fmla="*/ 82 w 247"/>
                <a:gd name="T33" fmla="*/ 84 h 203"/>
                <a:gd name="T34" fmla="*/ 73 w 247"/>
                <a:gd name="T35" fmla="*/ 93 h 203"/>
                <a:gd name="T36" fmla="*/ 76 w 247"/>
                <a:gd name="T37" fmla="*/ 105 h 203"/>
                <a:gd name="T38" fmla="*/ 140 w 247"/>
                <a:gd name="T39" fmla="*/ 110 h 203"/>
                <a:gd name="T40" fmla="*/ 123 w 247"/>
                <a:gd name="T41" fmla="*/ 101 h 203"/>
                <a:gd name="T42" fmla="*/ 105 w 247"/>
                <a:gd name="T43" fmla="*/ 110 h 203"/>
                <a:gd name="T44" fmla="*/ 109 w 247"/>
                <a:gd name="T45" fmla="*/ 91 h 203"/>
                <a:gd name="T46" fmla="*/ 95 w 247"/>
                <a:gd name="T47" fmla="*/ 77 h 203"/>
                <a:gd name="T48" fmla="*/ 114 w 247"/>
                <a:gd name="T49" fmla="*/ 74 h 203"/>
                <a:gd name="T50" fmla="*/ 123 w 247"/>
                <a:gd name="T51" fmla="*/ 57 h 203"/>
                <a:gd name="T52" fmla="*/ 131 w 247"/>
                <a:gd name="T53" fmla="*/ 74 h 203"/>
                <a:gd name="T54" fmla="*/ 151 w 247"/>
                <a:gd name="T55" fmla="*/ 77 h 203"/>
                <a:gd name="T56" fmla="*/ 137 w 247"/>
                <a:gd name="T57" fmla="*/ 91 h 203"/>
                <a:gd name="T58" fmla="*/ 140 w 247"/>
                <a:gd name="T59" fmla="*/ 110 h 203"/>
                <a:gd name="T60" fmla="*/ 192 w 247"/>
                <a:gd name="T61" fmla="*/ 105 h 203"/>
                <a:gd name="T62" fmla="*/ 181 w 247"/>
                <a:gd name="T63" fmla="*/ 99 h 203"/>
                <a:gd name="T64" fmla="*/ 170 w 247"/>
                <a:gd name="T65" fmla="*/ 105 h 203"/>
                <a:gd name="T66" fmla="*/ 172 w 247"/>
                <a:gd name="T67" fmla="*/ 93 h 203"/>
                <a:gd name="T68" fmla="*/ 163 w 247"/>
                <a:gd name="T69" fmla="*/ 84 h 203"/>
                <a:gd name="T70" fmla="*/ 175 w 247"/>
                <a:gd name="T71" fmla="*/ 82 h 203"/>
                <a:gd name="T72" fmla="*/ 181 w 247"/>
                <a:gd name="T73" fmla="*/ 71 h 203"/>
                <a:gd name="T74" fmla="*/ 186 w 247"/>
                <a:gd name="T75" fmla="*/ 82 h 203"/>
                <a:gd name="T76" fmla="*/ 199 w 247"/>
                <a:gd name="T77" fmla="*/ 84 h 203"/>
                <a:gd name="T78" fmla="*/ 190 w 247"/>
                <a:gd name="T79" fmla="*/ 93 h 203"/>
                <a:gd name="T80" fmla="*/ 192 w 247"/>
                <a:gd name="T81" fmla="*/ 105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6" h="203">
                  <a:moveTo>
                    <a:pt x="247" y="92"/>
                  </a:moveTo>
                  <a:cubicBezTo>
                    <a:pt x="247" y="41"/>
                    <a:pt x="191" y="0"/>
                    <a:pt x="123" y="0"/>
                  </a:cubicBezTo>
                  <a:cubicBezTo>
                    <a:pt x="55" y="0"/>
                    <a:pt x="0" y="41"/>
                    <a:pt x="0" y="92"/>
                  </a:cubicBezTo>
                  <a:cubicBezTo>
                    <a:pt x="0" y="143"/>
                    <a:pt x="55" y="184"/>
                    <a:pt x="123" y="184"/>
                  </a:cubicBezTo>
                  <a:cubicBezTo>
                    <a:pt x="140" y="184"/>
                    <a:pt x="155" y="181"/>
                    <a:pt x="169" y="177"/>
                  </a:cubicBezTo>
                  <a:cubicBezTo>
                    <a:pt x="174" y="175"/>
                    <a:pt x="222" y="203"/>
                    <a:pt x="222" y="203"/>
                  </a:cubicBezTo>
                  <a:cubicBezTo>
                    <a:pt x="206" y="159"/>
                    <a:pt x="206" y="159"/>
                    <a:pt x="206" y="159"/>
                  </a:cubicBezTo>
                  <a:cubicBezTo>
                    <a:pt x="231" y="143"/>
                    <a:pt x="247" y="119"/>
                    <a:pt x="247" y="92"/>
                  </a:cubicBezTo>
                  <a:close/>
                  <a:moveTo>
                    <a:pt x="76" y="105"/>
                  </a:moveTo>
                  <a:cubicBezTo>
                    <a:pt x="64" y="99"/>
                    <a:pt x="64" y="99"/>
                    <a:pt x="64" y="99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64" y="71"/>
                    <a:pt x="64" y="71"/>
                    <a:pt x="64" y="71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82" y="84"/>
                    <a:pt x="82" y="84"/>
                    <a:pt x="82" y="84"/>
                  </a:cubicBezTo>
                  <a:cubicBezTo>
                    <a:pt x="73" y="93"/>
                    <a:pt x="73" y="93"/>
                    <a:pt x="73" y="93"/>
                  </a:cubicBezTo>
                  <a:lnTo>
                    <a:pt x="76" y="105"/>
                  </a:lnTo>
                  <a:close/>
                  <a:moveTo>
                    <a:pt x="140" y="110"/>
                  </a:moveTo>
                  <a:cubicBezTo>
                    <a:pt x="123" y="101"/>
                    <a:pt x="123" y="101"/>
                    <a:pt x="123" y="101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114" y="74"/>
                    <a:pt x="114" y="74"/>
                    <a:pt x="114" y="74"/>
                  </a:cubicBezTo>
                  <a:cubicBezTo>
                    <a:pt x="123" y="57"/>
                    <a:pt x="123" y="57"/>
                    <a:pt x="123" y="57"/>
                  </a:cubicBezTo>
                  <a:cubicBezTo>
                    <a:pt x="131" y="74"/>
                    <a:pt x="131" y="74"/>
                    <a:pt x="131" y="74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137" y="91"/>
                    <a:pt x="137" y="91"/>
                    <a:pt x="137" y="91"/>
                  </a:cubicBezTo>
                  <a:lnTo>
                    <a:pt x="140" y="110"/>
                  </a:lnTo>
                  <a:close/>
                  <a:moveTo>
                    <a:pt x="192" y="105"/>
                  </a:moveTo>
                  <a:cubicBezTo>
                    <a:pt x="181" y="99"/>
                    <a:pt x="181" y="99"/>
                    <a:pt x="181" y="99"/>
                  </a:cubicBezTo>
                  <a:cubicBezTo>
                    <a:pt x="170" y="105"/>
                    <a:pt x="170" y="105"/>
                    <a:pt x="170" y="105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63" y="84"/>
                    <a:pt x="163" y="84"/>
                    <a:pt x="163" y="84"/>
                  </a:cubicBezTo>
                  <a:cubicBezTo>
                    <a:pt x="175" y="82"/>
                    <a:pt x="175" y="82"/>
                    <a:pt x="175" y="82"/>
                  </a:cubicBezTo>
                  <a:cubicBezTo>
                    <a:pt x="181" y="71"/>
                    <a:pt x="181" y="71"/>
                    <a:pt x="181" y="71"/>
                  </a:cubicBezTo>
                  <a:cubicBezTo>
                    <a:pt x="186" y="82"/>
                    <a:pt x="186" y="82"/>
                    <a:pt x="186" y="82"/>
                  </a:cubicBezTo>
                  <a:cubicBezTo>
                    <a:pt x="199" y="84"/>
                    <a:pt x="199" y="84"/>
                    <a:pt x="199" y="84"/>
                  </a:cubicBezTo>
                  <a:cubicBezTo>
                    <a:pt x="190" y="93"/>
                    <a:pt x="190" y="93"/>
                    <a:pt x="190" y="93"/>
                  </a:cubicBezTo>
                  <a:lnTo>
                    <a:pt x="192" y="105"/>
                  </a:lnTo>
                  <a:close/>
                </a:path>
              </a:pathLst>
            </a:cu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3267443" y="1145847"/>
            <a:ext cx="4805840" cy="671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调研人员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    邦：崔维星、李浩、郭海涛、童志文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特：李文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智、张宏、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田志斌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30" name="直接连接符 29"/>
          <p:cNvCxnSpPr/>
          <p:nvPr/>
        </p:nvCxnSpPr>
        <p:spPr>
          <a:xfrm>
            <a:off x="2854822" y="2499742"/>
            <a:ext cx="592765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3376770" y="2171715"/>
            <a:ext cx="1337320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现场访谈（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23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人）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1" name="组合 40"/>
          <p:cNvGrpSpPr/>
          <p:nvPr/>
        </p:nvGrpSpPr>
        <p:grpSpPr>
          <a:xfrm>
            <a:off x="5346838" y="1788347"/>
            <a:ext cx="371980" cy="364204"/>
            <a:chOff x="5203298" y="2048644"/>
            <a:chExt cx="474425" cy="440686"/>
          </a:xfrm>
        </p:grpSpPr>
        <p:sp>
          <p:nvSpPr>
            <p:cNvPr id="40" name="Oval 26"/>
            <p:cNvSpPr>
              <a:spLocks noChangeArrowheads="1"/>
            </p:cNvSpPr>
            <p:nvPr/>
          </p:nvSpPr>
          <p:spPr bwMode="auto">
            <a:xfrm>
              <a:off x="5203298" y="2048644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5292080" y="2111493"/>
              <a:ext cx="298450" cy="268287"/>
              <a:chOff x="3166789" y="3262040"/>
              <a:chExt cx="298450" cy="268287"/>
            </a:xfrm>
            <a:solidFill>
              <a:srgbClr val="373C64"/>
            </a:solidFill>
          </p:grpSpPr>
          <p:sp>
            <p:nvSpPr>
              <p:cNvPr id="34" name="Freeform 497"/>
              <p:cNvSpPr/>
              <p:nvPr/>
            </p:nvSpPr>
            <p:spPr bwMode="auto">
              <a:xfrm>
                <a:off x="3179489" y="3350940"/>
                <a:ext cx="74613" cy="71438"/>
              </a:xfrm>
              <a:custGeom>
                <a:gdLst>
                  <a:gd name="T0" fmla="*/ 23 w 47"/>
                  <a:gd name="T1" fmla="*/ 45 h 45"/>
                  <a:gd name="T2" fmla="*/ 23 w 47"/>
                  <a:gd name="T3" fmla="*/ 45 h 45"/>
                  <a:gd name="T4" fmla="*/ 33 w 47"/>
                  <a:gd name="T5" fmla="*/ 43 h 45"/>
                  <a:gd name="T6" fmla="*/ 40 w 47"/>
                  <a:gd name="T7" fmla="*/ 38 h 45"/>
                  <a:gd name="T8" fmla="*/ 45 w 47"/>
                  <a:gd name="T9" fmla="*/ 32 h 45"/>
                  <a:gd name="T10" fmla="*/ 47 w 47"/>
                  <a:gd name="T11" fmla="*/ 23 h 45"/>
                  <a:gd name="T12" fmla="*/ 47 w 47"/>
                  <a:gd name="T13" fmla="*/ 23 h 45"/>
                  <a:gd name="T14" fmla="*/ 45 w 47"/>
                  <a:gd name="T15" fmla="*/ 14 h 45"/>
                  <a:gd name="T16" fmla="*/ 40 w 47"/>
                  <a:gd name="T17" fmla="*/ 7 h 45"/>
                  <a:gd name="T18" fmla="*/ 33 w 47"/>
                  <a:gd name="T19" fmla="*/ 2 h 45"/>
                  <a:gd name="T20" fmla="*/ 23 w 47"/>
                  <a:gd name="T21" fmla="*/ 0 h 45"/>
                  <a:gd name="T22" fmla="*/ 23 w 47"/>
                  <a:gd name="T23" fmla="*/ 0 h 45"/>
                  <a:gd name="T24" fmla="*/ 15 w 47"/>
                  <a:gd name="T25" fmla="*/ 2 h 45"/>
                  <a:gd name="T26" fmla="*/ 7 w 47"/>
                  <a:gd name="T27" fmla="*/ 7 h 45"/>
                  <a:gd name="T28" fmla="*/ 2 w 47"/>
                  <a:gd name="T29" fmla="*/ 14 h 45"/>
                  <a:gd name="T30" fmla="*/ 0 w 47"/>
                  <a:gd name="T31" fmla="*/ 23 h 45"/>
                  <a:gd name="T32" fmla="*/ 0 w 47"/>
                  <a:gd name="T33" fmla="*/ 23 h 45"/>
                  <a:gd name="T34" fmla="*/ 2 w 47"/>
                  <a:gd name="T35" fmla="*/ 32 h 45"/>
                  <a:gd name="T36" fmla="*/ 7 w 47"/>
                  <a:gd name="T37" fmla="*/ 38 h 45"/>
                  <a:gd name="T38" fmla="*/ 15 w 47"/>
                  <a:gd name="T39" fmla="*/ 43 h 45"/>
                  <a:gd name="T40" fmla="*/ 23 w 47"/>
                  <a:gd name="T41" fmla="*/ 45 h 45"/>
                  <a:gd name="T42" fmla="*/ 23 w 47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7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3" y="43"/>
                    </a:lnTo>
                    <a:lnTo>
                      <a:pt x="40" y="38"/>
                    </a:lnTo>
                    <a:lnTo>
                      <a:pt x="45" y="32"/>
                    </a:lnTo>
                    <a:lnTo>
                      <a:pt x="47" y="23"/>
                    </a:lnTo>
                    <a:lnTo>
                      <a:pt x="47" y="23"/>
                    </a:lnTo>
                    <a:lnTo>
                      <a:pt x="45" y="14"/>
                    </a:lnTo>
                    <a:lnTo>
                      <a:pt x="40" y="7"/>
                    </a:lnTo>
                    <a:lnTo>
                      <a:pt x="33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5" y="2"/>
                    </a:lnTo>
                    <a:lnTo>
                      <a:pt x="7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7" y="38"/>
                    </a:lnTo>
                    <a:lnTo>
                      <a:pt x="15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Freeform 498"/>
              <p:cNvSpPr/>
              <p:nvPr/>
            </p:nvSpPr>
            <p:spPr bwMode="auto">
              <a:xfrm>
                <a:off x="3166789" y="3435077"/>
                <a:ext cx="101600" cy="95250"/>
              </a:xfrm>
              <a:custGeom>
                <a:gdLst>
                  <a:gd name="T0" fmla="*/ 31 w 64"/>
                  <a:gd name="T1" fmla="*/ 0 h 60"/>
                  <a:gd name="T2" fmla="*/ 31 w 64"/>
                  <a:gd name="T3" fmla="*/ 0 h 60"/>
                  <a:gd name="T4" fmla="*/ 25 w 64"/>
                  <a:gd name="T5" fmla="*/ 0 h 60"/>
                  <a:gd name="T6" fmla="*/ 20 w 64"/>
                  <a:gd name="T7" fmla="*/ 2 h 60"/>
                  <a:gd name="T8" fmla="*/ 13 w 64"/>
                  <a:gd name="T9" fmla="*/ 5 h 60"/>
                  <a:gd name="T10" fmla="*/ 8 w 64"/>
                  <a:gd name="T11" fmla="*/ 8 h 60"/>
                  <a:gd name="T12" fmla="*/ 5 w 64"/>
                  <a:gd name="T13" fmla="*/ 13 h 60"/>
                  <a:gd name="T14" fmla="*/ 2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3 w 64"/>
                  <a:gd name="T29" fmla="*/ 25 h 60"/>
                  <a:gd name="T30" fmla="*/ 61 w 64"/>
                  <a:gd name="T31" fmla="*/ 18 h 60"/>
                  <a:gd name="T32" fmla="*/ 58 w 64"/>
                  <a:gd name="T33" fmla="*/ 13 h 60"/>
                  <a:gd name="T34" fmla="*/ 55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1 w 64"/>
                  <a:gd name="T43" fmla="*/ 0 h 60"/>
                  <a:gd name="T44" fmla="*/ 31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1" y="0"/>
                    </a:moveTo>
                    <a:lnTo>
                      <a:pt x="31" y="0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3" y="5"/>
                    </a:lnTo>
                    <a:lnTo>
                      <a:pt x="8" y="8"/>
                    </a:lnTo>
                    <a:lnTo>
                      <a:pt x="5" y="13"/>
                    </a:lnTo>
                    <a:lnTo>
                      <a:pt x="2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3" y="25"/>
                    </a:lnTo>
                    <a:lnTo>
                      <a:pt x="61" y="18"/>
                    </a:lnTo>
                    <a:lnTo>
                      <a:pt x="58" y="13"/>
                    </a:lnTo>
                    <a:lnTo>
                      <a:pt x="55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1" y="0"/>
                    </a:lnTo>
                    <a:lnTo>
                      <a:pt x="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Freeform 499"/>
              <p:cNvSpPr/>
              <p:nvPr/>
            </p:nvSpPr>
            <p:spPr bwMode="auto">
              <a:xfrm>
                <a:off x="3379514" y="3350940"/>
                <a:ext cx="69850" cy="71438"/>
              </a:xfrm>
              <a:custGeom>
                <a:gdLst>
                  <a:gd name="T0" fmla="*/ 23 w 44"/>
                  <a:gd name="T1" fmla="*/ 45 h 45"/>
                  <a:gd name="T2" fmla="*/ 23 w 44"/>
                  <a:gd name="T3" fmla="*/ 45 h 45"/>
                  <a:gd name="T4" fmla="*/ 31 w 44"/>
                  <a:gd name="T5" fmla="*/ 43 h 45"/>
                  <a:gd name="T6" fmla="*/ 38 w 44"/>
                  <a:gd name="T7" fmla="*/ 38 h 45"/>
                  <a:gd name="T8" fmla="*/ 43 w 44"/>
                  <a:gd name="T9" fmla="*/ 32 h 45"/>
                  <a:gd name="T10" fmla="*/ 44 w 44"/>
                  <a:gd name="T11" fmla="*/ 23 h 45"/>
                  <a:gd name="T12" fmla="*/ 44 w 44"/>
                  <a:gd name="T13" fmla="*/ 23 h 45"/>
                  <a:gd name="T14" fmla="*/ 43 w 44"/>
                  <a:gd name="T15" fmla="*/ 14 h 45"/>
                  <a:gd name="T16" fmla="*/ 38 w 44"/>
                  <a:gd name="T17" fmla="*/ 7 h 45"/>
                  <a:gd name="T18" fmla="*/ 31 w 44"/>
                  <a:gd name="T19" fmla="*/ 2 h 45"/>
                  <a:gd name="T20" fmla="*/ 23 w 44"/>
                  <a:gd name="T21" fmla="*/ 0 h 45"/>
                  <a:gd name="T22" fmla="*/ 23 w 44"/>
                  <a:gd name="T23" fmla="*/ 0 h 45"/>
                  <a:gd name="T24" fmla="*/ 13 w 44"/>
                  <a:gd name="T25" fmla="*/ 2 h 45"/>
                  <a:gd name="T26" fmla="*/ 6 w 44"/>
                  <a:gd name="T27" fmla="*/ 7 h 45"/>
                  <a:gd name="T28" fmla="*/ 2 w 44"/>
                  <a:gd name="T29" fmla="*/ 14 h 45"/>
                  <a:gd name="T30" fmla="*/ 0 w 44"/>
                  <a:gd name="T31" fmla="*/ 23 h 45"/>
                  <a:gd name="T32" fmla="*/ 0 w 44"/>
                  <a:gd name="T33" fmla="*/ 23 h 45"/>
                  <a:gd name="T34" fmla="*/ 2 w 44"/>
                  <a:gd name="T35" fmla="*/ 32 h 45"/>
                  <a:gd name="T36" fmla="*/ 6 w 44"/>
                  <a:gd name="T37" fmla="*/ 38 h 45"/>
                  <a:gd name="T38" fmla="*/ 13 w 44"/>
                  <a:gd name="T39" fmla="*/ 43 h 45"/>
                  <a:gd name="T40" fmla="*/ 23 w 44"/>
                  <a:gd name="T41" fmla="*/ 45 h 45"/>
                  <a:gd name="T42" fmla="*/ 23 w 44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4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1" y="43"/>
                    </a:lnTo>
                    <a:lnTo>
                      <a:pt x="38" y="38"/>
                    </a:lnTo>
                    <a:lnTo>
                      <a:pt x="43" y="32"/>
                    </a:lnTo>
                    <a:lnTo>
                      <a:pt x="44" y="23"/>
                    </a:lnTo>
                    <a:lnTo>
                      <a:pt x="44" y="23"/>
                    </a:lnTo>
                    <a:lnTo>
                      <a:pt x="43" y="14"/>
                    </a:lnTo>
                    <a:lnTo>
                      <a:pt x="38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6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6" y="38"/>
                    </a:lnTo>
                    <a:lnTo>
                      <a:pt x="13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Freeform 500"/>
              <p:cNvSpPr/>
              <p:nvPr/>
            </p:nvSpPr>
            <p:spPr bwMode="auto">
              <a:xfrm>
                <a:off x="3363639" y="3435077"/>
                <a:ext cx="101600" cy="95250"/>
              </a:xfrm>
              <a:custGeom>
                <a:gdLst>
                  <a:gd name="T0" fmla="*/ 33 w 64"/>
                  <a:gd name="T1" fmla="*/ 0 h 60"/>
                  <a:gd name="T2" fmla="*/ 33 w 64"/>
                  <a:gd name="T3" fmla="*/ 0 h 60"/>
                  <a:gd name="T4" fmla="*/ 26 w 64"/>
                  <a:gd name="T5" fmla="*/ 0 h 60"/>
                  <a:gd name="T6" fmla="*/ 20 w 64"/>
                  <a:gd name="T7" fmla="*/ 2 h 60"/>
                  <a:gd name="T8" fmla="*/ 15 w 64"/>
                  <a:gd name="T9" fmla="*/ 5 h 60"/>
                  <a:gd name="T10" fmla="*/ 10 w 64"/>
                  <a:gd name="T11" fmla="*/ 8 h 60"/>
                  <a:gd name="T12" fmla="*/ 5 w 64"/>
                  <a:gd name="T13" fmla="*/ 13 h 60"/>
                  <a:gd name="T14" fmla="*/ 3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4 w 64"/>
                  <a:gd name="T29" fmla="*/ 25 h 60"/>
                  <a:gd name="T30" fmla="*/ 63 w 64"/>
                  <a:gd name="T31" fmla="*/ 18 h 60"/>
                  <a:gd name="T32" fmla="*/ 59 w 64"/>
                  <a:gd name="T33" fmla="*/ 13 h 60"/>
                  <a:gd name="T34" fmla="*/ 54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3 w 64"/>
                  <a:gd name="T43" fmla="*/ 0 h 60"/>
                  <a:gd name="T44" fmla="*/ 33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3" y="0"/>
                    </a:moveTo>
                    <a:lnTo>
                      <a:pt x="33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5" y="13"/>
                    </a:lnTo>
                    <a:lnTo>
                      <a:pt x="3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4" y="25"/>
                    </a:lnTo>
                    <a:lnTo>
                      <a:pt x="63" y="18"/>
                    </a:lnTo>
                    <a:lnTo>
                      <a:pt x="59" y="13"/>
                    </a:lnTo>
                    <a:lnTo>
                      <a:pt x="54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3" y="0"/>
                    </a:lnTo>
                    <a:lnTo>
                      <a:pt x="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Freeform 501"/>
              <p:cNvSpPr/>
              <p:nvPr/>
            </p:nvSpPr>
            <p:spPr bwMode="auto">
              <a:xfrm>
                <a:off x="3279501" y="3262040"/>
                <a:ext cx="73025" cy="73025"/>
              </a:xfrm>
              <a:custGeom>
                <a:gdLst>
                  <a:gd name="T0" fmla="*/ 23 w 46"/>
                  <a:gd name="T1" fmla="*/ 46 h 46"/>
                  <a:gd name="T2" fmla="*/ 23 w 46"/>
                  <a:gd name="T3" fmla="*/ 46 h 46"/>
                  <a:gd name="T4" fmla="*/ 31 w 46"/>
                  <a:gd name="T5" fmla="*/ 45 h 46"/>
                  <a:gd name="T6" fmla="*/ 40 w 46"/>
                  <a:gd name="T7" fmla="*/ 40 h 46"/>
                  <a:gd name="T8" fmla="*/ 45 w 46"/>
                  <a:gd name="T9" fmla="*/ 31 h 46"/>
                  <a:gd name="T10" fmla="*/ 46 w 46"/>
                  <a:gd name="T11" fmla="*/ 23 h 46"/>
                  <a:gd name="T12" fmla="*/ 46 w 46"/>
                  <a:gd name="T13" fmla="*/ 23 h 46"/>
                  <a:gd name="T14" fmla="*/ 45 w 46"/>
                  <a:gd name="T15" fmla="*/ 13 h 46"/>
                  <a:gd name="T16" fmla="*/ 40 w 46"/>
                  <a:gd name="T17" fmla="*/ 7 h 46"/>
                  <a:gd name="T18" fmla="*/ 31 w 46"/>
                  <a:gd name="T19" fmla="*/ 2 h 46"/>
                  <a:gd name="T20" fmla="*/ 23 w 46"/>
                  <a:gd name="T21" fmla="*/ 0 h 46"/>
                  <a:gd name="T22" fmla="*/ 23 w 46"/>
                  <a:gd name="T23" fmla="*/ 0 h 46"/>
                  <a:gd name="T24" fmla="*/ 13 w 46"/>
                  <a:gd name="T25" fmla="*/ 2 h 46"/>
                  <a:gd name="T26" fmla="*/ 7 w 46"/>
                  <a:gd name="T27" fmla="*/ 7 h 46"/>
                  <a:gd name="T28" fmla="*/ 2 w 46"/>
                  <a:gd name="T29" fmla="*/ 13 h 46"/>
                  <a:gd name="T30" fmla="*/ 0 w 46"/>
                  <a:gd name="T31" fmla="*/ 23 h 46"/>
                  <a:gd name="T32" fmla="*/ 0 w 46"/>
                  <a:gd name="T33" fmla="*/ 23 h 46"/>
                  <a:gd name="T34" fmla="*/ 2 w 46"/>
                  <a:gd name="T35" fmla="*/ 31 h 46"/>
                  <a:gd name="T36" fmla="*/ 7 w 46"/>
                  <a:gd name="T37" fmla="*/ 40 h 46"/>
                  <a:gd name="T38" fmla="*/ 13 w 46"/>
                  <a:gd name="T39" fmla="*/ 45 h 46"/>
                  <a:gd name="T40" fmla="*/ 23 w 46"/>
                  <a:gd name="T41" fmla="*/ 46 h 46"/>
                  <a:gd name="T42" fmla="*/ 23 w 46"/>
                  <a:gd name="T43" fmla="*/ 46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6" h="46">
                    <a:moveTo>
                      <a:pt x="23" y="46"/>
                    </a:moveTo>
                    <a:lnTo>
                      <a:pt x="23" y="46"/>
                    </a:lnTo>
                    <a:lnTo>
                      <a:pt x="31" y="45"/>
                    </a:lnTo>
                    <a:lnTo>
                      <a:pt x="40" y="40"/>
                    </a:lnTo>
                    <a:lnTo>
                      <a:pt x="45" y="31"/>
                    </a:lnTo>
                    <a:lnTo>
                      <a:pt x="46" y="23"/>
                    </a:lnTo>
                    <a:lnTo>
                      <a:pt x="46" y="23"/>
                    </a:lnTo>
                    <a:lnTo>
                      <a:pt x="45" y="13"/>
                    </a:lnTo>
                    <a:lnTo>
                      <a:pt x="40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7" y="7"/>
                    </a:lnTo>
                    <a:lnTo>
                      <a:pt x="2" y="1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1"/>
                    </a:lnTo>
                    <a:lnTo>
                      <a:pt x="7" y="40"/>
                    </a:lnTo>
                    <a:lnTo>
                      <a:pt x="13" y="45"/>
                    </a:lnTo>
                    <a:lnTo>
                      <a:pt x="23" y="46"/>
                    </a:lnTo>
                    <a:lnTo>
                      <a:pt x="23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9" name="Freeform 502"/>
              <p:cNvSpPr/>
              <p:nvPr/>
            </p:nvSpPr>
            <p:spPr bwMode="auto">
              <a:xfrm>
                <a:off x="3263626" y="3346177"/>
                <a:ext cx="103188" cy="93663"/>
              </a:xfrm>
              <a:custGeom>
                <a:gdLst>
                  <a:gd name="T0" fmla="*/ 65 w 65"/>
                  <a:gd name="T1" fmla="*/ 31 h 59"/>
                  <a:gd name="T2" fmla="*/ 65 w 65"/>
                  <a:gd name="T3" fmla="*/ 31 h 59"/>
                  <a:gd name="T4" fmla="*/ 65 w 65"/>
                  <a:gd name="T5" fmla="*/ 25 h 59"/>
                  <a:gd name="T6" fmla="*/ 63 w 65"/>
                  <a:gd name="T7" fmla="*/ 20 h 59"/>
                  <a:gd name="T8" fmla="*/ 60 w 65"/>
                  <a:gd name="T9" fmla="*/ 13 h 59"/>
                  <a:gd name="T10" fmla="*/ 56 w 65"/>
                  <a:gd name="T11" fmla="*/ 8 h 59"/>
                  <a:gd name="T12" fmla="*/ 51 w 65"/>
                  <a:gd name="T13" fmla="*/ 5 h 59"/>
                  <a:gd name="T14" fmla="*/ 45 w 65"/>
                  <a:gd name="T15" fmla="*/ 2 h 59"/>
                  <a:gd name="T16" fmla="*/ 40 w 65"/>
                  <a:gd name="T17" fmla="*/ 0 h 59"/>
                  <a:gd name="T18" fmla="*/ 33 w 65"/>
                  <a:gd name="T19" fmla="*/ 0 h 59"/>
                  <a:gd name="T20" fmla="*/ 33 w 65"/>
                  <a:gd name="T21" fmla="*/ 0 h 59"/>
                  <a:gd name="T22" fmla="*/ 27 w 65"/>
                  <a:gd name="T23" fmla="*/ 0 h 59"/>
                  <a:gd name="T24" fmla="*/ 20 w 65"/>
                  <a:gd name="T25" fmla="*/ 2 h 59"/>
                  <a:gd name="T26" fmla="*/ 15 w 65"/>
                  <a:gd name="T27" fmla="*/ 5 h 59"/>
                  <a:gd name="T28" fmla="*/ 10 w 65"/>
                  <a:gd name="T29" fmla="*/ 8 h 59"/>
                  <a:gd name="T30" fmla="*/ 7 w 65"/>
                  <a:gd name="T31" fmla="*/ 13 h 59"/>
                  <a:gd name="T32" fmla="*/ 3 w 65"/>
                  <a:gd name="T33" fmla="*/ 20 h 59"/>
                  <a:gd name="T34" fmla="*/ 2 w 65"/>
                  <a:gd name="T35" fmla="*/ 25 h 59"/>
                  <a:gd name="T36" fmla="*/ 0 w 65"/>
                  <a:gd name="T37" fmla="*/ 31 h 59"/>
                  <a:gd name="T38" fmla="*/ 0 w 65"/>
                  <a:gd name="T39" fmla="*/ 59 h 59"/>
                  <a:gd name="T40" fmla="*/ 65 w 65"/>
                  <a:gd name="T41" fmla="*/ 59 h 59"/>
                  <a:gd name="T42" fmla="*/ 65 w 65"/>
                  <a:gd name="T43" fmla="*/ 31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5" h="59">
                    <a:moveTo>
                      <a:pt x="65" y="31"/>
                    </a:moveTo>
                    <a:lnTo>
                      <a:pt x="65" y="31"/>
                    </a:lnTo>
                    <a:lnTo>
                      <a:pt x="65" y="25"/>
                    </a:lnTo>
                    <a:lnTo>
                      <a:pt x="63" y="20"/>
                    </a:lnTo>
                    <a:lnTo>
                      <a:pt x="60" y="13"/>
                    </a:lnTo>
                    <a:lnTo>
                      <a:pt x="56" y="8"/>
                    </a:lnTo>
                    <a:lnTo>
                      <a:pt x="51" y="5"/>
                    </a:lnTo>
                    <a:lnTo>
                      <a:pt x="45" y="2"/>
                    </a:lnTo>
                    <a:lnTo>
                      <a:pt x="40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27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7" y="13"/>
                    </a:lnTo>
                    <a:lnTo>
                      <a:pt x="3" y="20"/>
                    </a:lnTo>
                    <a:lnTo>
                      <a:pt x="2" y="25"/>
                    </a:lnTo>
                    <a:lnTo>
                      <a:pt x="0" y="31"/>
                    </a:lnTo>
                    <a:lnTo>
                      <a:pt x="0" y="59"/>
                    </a:lnTo>
                    <a:lnTo>
                      <a:pt x="65" y="59"/>
                    </a:lnTo>
                    <a:lnTo>
                      <a:pt x="65" y="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42" name="TextBox 41"/>
          <p:cNvSpPr txBox="1"/>
          <p:nvPr/>
        </p:nvSpPr>
        <p:spPr>
          <a:xfrm>
            <a:off x="4845400" y="2171715"/>
            <a:ext cx="203085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现场研讨</a:t>
            </a:r>
            <a:r>
              <a:rPr lang="zh-CN" altLang="en-US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en-US" altLang="zh-CN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-4.5h)</a:t>
            </a:r>
            <a:endParaRPr lang="zh-CN" altLang="en-US" sz="120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3" name="左大括号 42"/>
          <p:cNvSpPr/>
          <p:nvPr/>
        </p:nvSpPr>
        <p:spPr>
          <a:xfrm>
            <a:off x="5796136" y="1805852"/>
            <a:ext cx="115262" cy="344002"/>
          </a:xfrm>
          <a:prstGeom prst="leftBrace">
            <a:avLst>
              <a:gd name="adj1" fmla="val 8333"/>
              <a:gd name="adj2" fmla="val 45303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5895278" y="1750625"/>
            <a:ext cx="2610763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场：调研人员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场：调研人员、事业部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B9-B8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3546724" y="3209136"/>
            <a:ext cx="371980" cy="364204"/>
            <a:chOff x="381518" y="2671076"/>
            <a:chExt cx="474425" cy="440686"/>
          </a:xfrm>
        </p:grpSpPr>
        <p:sp>
          <p:nvSpPr>
            <p:cNvPr id="48" name="Oval 26"/>
            <p:cNvSpPr>
              <a:spLocks noChangeArrowheads="1"/>
            </p:cNvSpPr>
            <p:nvPr/>
          </p:nvSpPr>
          <p:spPr bwMode="auto">
            <a:xfrm>
              <a:off x="381518" y="2671076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262"/>
            <p:cNvSpPr/>
            <p:nvPr/>
          </p:nvSpPr>
          <p:spPr bwMode="auto">
            <a:xfrm>
              <a:off x="440935" y="2755987"/>
              <a:ext cx="251381" cy="224164"/>
            </a:xfrm>
            <a:custGeom>
              <a:gdLst>
                <a:gd name="T0" fmla="*/ 104 w 250"/>
                <a:gd name="T1" fmla="*/ 181 h 240"/>
                <a:gd name="T2" fmla="*/ 91 w 250"/>
                <a:gd name="T3" fmla="*/ 177 h 240"/>
                <a:gd name="T4" fmla="*/ 89 w 250"/>
                <a:gd name="T5" fmla="*/ 177 h 240"/>
                <a:gd name="T6" fmla="*/ 88 w 250"/>
                <a:gd name="T7" fmla="*/ 177 h 240"/>
                <a:gd name="T8" fmla="*/ 56 w 250"/>
                <a:gd name="T9" fmla="*/ 190 h 240"/>
                <a:gd name="T10" fmla="*/ 65 w 250"/>
                <a:gd name="T11" fmla="*/ 166 h 240"/>
                <a:gd name="T12" fmla="*/ 57 w 250"/>
                <a:gd name="T13" fmla="*/ 161 h 240"/>
                <a:gd name="T14" fmla="*/ 22 w 250"/>
                <a:gd name="T15" fmla="*/ 103 h 240"/>
                <a:gd name="T16" fmla="*/ 134 w 250"/>
                <a:gd name="T17" fmla="*/ 23 h 240"/>
                <a:gd name="T18" fmla="*/ 219 w 250"/>
                <a:gd name="T19" fmla="*/ 51 h 240"/>
                <a:gd name="T20" fmla="*/ 234 w 250"/>
                <a:gd name="T21" fmla="*/ 50 h 240"/>
                <a:gd name="T22" fmla="*/ 250 w 250"/>
                <a:gd name="T23" fmla="*/ 51 h 240"/>
                <a:gd name="T24" fmla="*/ 134 w 250"/>
                <a:gd name="T25" fmla="*/ 0 h 240"/>
                <a:gd name="T26" fmla="*/ 0 w 250"/>
                <a:gd name="T27" fmla="*/ 103 h 240"/>
                <a:gd name="T28" fmla="*/ 37 w 250"/>
                <a:gd name="T29" fmla="*/ 175 h 240"/>
                <a:gd name="T30" fmla="*/ 15 w 250"/>
                <a:gd name="T31" fmla="*/ 240 h 240"/>
                <a:gd name="T32" fmla="*/ 41 w 250"/>
                <a:gd name="T33" fmla="*/ 224 h 240"/>
                <a:gd name="T34" fmla="*/ 87 w 250"/>
                <a:gd name="T35" fmla="*/ 200 h 240"/>
                <a:gd name="T36" fmla="*/ 118 w 250"/>
                <a:gd name="T37" fmla="*/ 206 h 240"/>
                <a:gd name="T38" fmla="*/ 104 w 250"/>
                <a:gd name="T39" fmla="*/ 181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0" h="240">
                  <a:moveTo>
                    <a:pt x="104" y="181"/>
                  </a:moveTo>
                  <a:cubicBezTo>
                    <a:pt x="100" y="180"/>
                    <a:pt x="96" y="179"/>
                    <a:pt x="91" y="177"/>
                  </a:cubicBezTo>
                  <a:cubicBezTo>
                    <a:pt x="89" y="177"/>
                    <a:pt x="89" y="177"/>
                    <a:pt x="89" y="177"/>
                  </a:cubicBezTo>
                  <a:cubicBezTo>
                    <a:pt x="88" y="177"/>
                    <a:pt x="88" y="177"/>
                    <a:pt x="88" y="177"/>
                  </a:cubicBezTo>
                  <a:cubicBezTo>
                    <a:pt x="85" y="177"/>
                    <a:pt x="81" y="177"/>
                    <a:pt x="56" y="190"/>
                  </a:cubicBezTo>
                  <a:cubicBezTo>
                    <a:pt x="65" y="166"/>
                    <a:pt x="65" y="166"/>
                    <a:pt x="65" y="166"/>
                  </a:cubicBezTo>
                  <a:cubicBezTo>
                    <a:pt x="57" y="161"/>
                    <a:pt x="57" y="161"/>
                    <a:pt x="57" y="161"/>
                  </a:cubicBezTo>
                  <a:cubicBezTo>
                    <a:pt x="35" y="146"/>
                    <a:pt x="22" y="125"/>
                    <a:pt x="22" y="103"/>
                  </a:cubicBezTo>
                  <a:cubicBezTo>
                    <a:pt x="22" y="59"/>
                    <a:pt x="73" y="23"/>
                    <a:pt x="134" y="23"/>
                  </a:cubicBezTo>
                  <a:cubicBezTo>
                    <a:pt x="168" y="23"/>
                    <a:pt x="198" y="34"/>
                    <a:pt x="219" y="51"/>
                  </a:cubicBezTo>
                  <a:cubicBezTo>
                    <a:pt x="224" y="50"/>
                    <a:pt x="229" y="50"/>
                    <a:pt x="234" y="50"/>
                  </a:cubicBezTo>
                  <a:cubicBezTo>
                    <a:pt x="240" y="50"/>
                    <a:pt x="245" y="50"/>
                    <a:pt x="250" y="51"/>
                  </a:cubicBezTo>
                  <a:cubicBezTo>
                    <a:pt x="226" y="21"/>
                    <a:pt x="184" y="0"/>
                    <a:pt x="134" y="0"/>
                  </a:cubicBezTo>
                  <a:cubicBezTo>
                    <a:pt x="60" y="0"/>
                    <a:pt x="0" y="47"/>
                    <a:pt x="0" y="103"/>
                  </a:cubicBezTo>
                  <a:cubicBezTo>
                    <a:pt x="0" y="130"/>
                    <a:pt x="13" y="156"/>
                    <a:pt x="37" y="175"/>
                  </a:cubicBezTo>
                  <a:cubicBezTo>
                    <a:pt x="15" y="240"/>
                    <a:pt x="15" y="240"/>
                    <a:pt x="15" y="240"/>
                  </a:cubicBezTo>
                  <a:cubicBezTo>
                    <a:pt x="41" y="224"/>
                    <a:pt x="41" y="224"/>
                    <a:pt x="41" y="224"/>
                  </a:cubicBezTo>
                  <a:cubicBezTo>
                    <a:pt x="59" y="214"/>
                    <a:pt x="80" y="203"/>
                    <a:pt x="87" y="200"/>
                  </a:cubicBezTo>
                  <a:cubicBezTo>
                    <a:pt x="97" y="203"/>
                    <a:pt x="108" y="205"/>
                    <a:pt x="118" y="206"/>
                  </a:cubicBezTo>
                  <a:cubicBezTo>
                    <a:pt x="112" y="198"/>
                    <a:pt x="108" y="190"/>
                    <a:pt x="104" y="18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263"/>
            <p:cNvSpPr>
              <a:spLocks noEditPoints="1"/>
            </p:cNvSpPr>
            <p:nvPr/>
          </p:nvSpPr>
          <p:spPr bwMode="auto">
            <a:xfrm>
              <a:off x="552457" y="2812876"/>
              <a:ext cx="248639" cy="190200"/>
            </a:xfrm>
            <a:custGeom>
              <a:gdLst>
                <a:gd name="T0" fmla="*/ 247 w 247"/>
                <a:gd name="T1" fmla="*/ 92 h 203"/>
                <a:gd name="T2" fmla="*/ 123 w 247"/>
                <a:gd name="T3" fmla="*/ 0 h 203"/>
                <a:gd name="T4" fmla="*/ 0 w 247"/>
                <a:gd name="T5" fmla="*/ 92 h 203"/>
                <a:gd name="T6" fmla="*/ 123 w 247"/>
                <a:gd name="T7" fmla="*/ 184 h 203"/>
                <a:gd name="T8" fmla="*/ 169 w 247"/>
                <a:gd name="T9" fmla="*/ 177 h 203"/>
                <a:gd name="T10" fmla="*/ 222 w 247"/>
                <a:gd name="T11" fmla="*/ 203 h 203"/>
                <a:gd name="T12" fmla="*/ 206 w 247"/>
                <a:gd name="T13" fmla="*/ 159 h 203"/>
                <a:gd name="T14" fmla="*/ 247 w 247"/>
                <a:gd name="T15" fmla="*/ 92 h 203"/>
                <a:gd name="T16" fmla="*/ 76 w 247"/>
                <a:gd name="T17" fmla="*/ 105 h 203"/>
                <a:gd name="T18" fmla="*/ 64 w 247"/>
                <a:gd name="T19" fmla="*/ 99 h 203"/>
                <a:gd name="T20" fmla="*/ 53 w 247"/>
                <a:gd name="T21" fmla="*/ 105 h 203"/>
                <a:gd name="T22" fmla="*/ 55 w 247"/>
                <a:gd name="T23" fmla="*/ 93 h 203"/>
                <a:gd name="T24" fmla="*/ 46 w 247"/>
                <a:gd name="T25" fmla="*/ 84 h 203"/>
                <a:gd name="T26" fmla="*/ 59 w 247"/>
                <a:gd name="T27" fmla="*/ 82 h 203"/>
                <a:gd name="T28" fmla="*/ 64 w 247"/>
                <a:gd name="T29" fmla="*/ 71 h 203"/>
                <a:gd name="T30" fmla="*/ 70 w 247"/>
                <a:gd name="T31" fmla="*/ 82 h 203"/>
                <a:gd name="T32" fmla="*/ 82 w 247"/>
                <a:gd name="T33" fmla="*/ 84 h 203"/>
                <a:gd name="T34" fmla="*/ 73 w 247"/>
                <a:gd name="T35" fmla="*/ 93 h 203"/>
                <a:gd name="T36" fmla="*/ 76 w 247"/>
                <a:gd name="T37" fmla="*/ 105 h 203"/>
                <a:gd name="T38" fmla="*/ 140 w 247"/>
                <a:gd name="T39" fmla="*/ 110 h 203"/>
                <a:gd name="T40" fmla="*/ 123 w 247"/>
                <a:gd name="T41" fmla="*/ 101 h 203"/>
                <a:gd name="T42" fmla="*/ 105 w 247"/>
                <a:gd name="T43" fmla="*/ 110 h 203"/>
                <a:gd name="T44" fmla="*/ 109 w 247"/>
                <a:gd name="T45" fmla="*/ 91 h 203"/>
                <a:gd name="T46" fmla="*/ 95 w 247"/>
                <a:gd name="T47" fmla="*/ 77 h 203"/>
                <a:gd name="T48" fmla="*/ 114 w 247"/>
                <a:gd name="T49" fmla="*/ 74 h 203"/>
                <a:gd name="T50" fmla="*/ 123 w 247"/>
                <a:gd name="T51" fmla="*/ 57 h 203"/>
                <a:gd name="T52" fmla="*/ 131 w 247"/>
                <a:gd name="T53" fmla="*/ 74 h 203"/>
                <a:gd name="T54" fmla="*/ 151 w 247"/>
                <a:gd name="T55" fmla="*/ 77 h 203"/>
                <a:gd name="T56" fmla="*/ 137 w 247"/>
                <a:gd name="T57" fmla="*/ 91 h 203"/>
                <a:gd name="T58" fmla="*/ 140 w 247"/>
                <a:gd name="T59" fmla="*/ 110 h 203"/>
                <a:gd name="T60" fmla="*/ 192 w 247"/>
                <a:gd name="T61" fmla="*/ 105 h 203"/>
                <a:gd name="T62" fmla="*/ 181 w 247"/>
                <a:gd name="T63" fmla="*/ 99 h 203"/>
                <a:gd name="T64" fmla="*/ 170 w 247"/>
                <a:gd name="T65" fmla="*/ 105 h 203"/>
                <a:gd name="T66" fmla="*/ 172 w 247"/>
                <a:gd name="T67" fmla="*/ 93 h 203"/>
                <a:gd name="T68" fmla="*/ 163 w 247"/>
                <a:gd name="T69" fmla="*/ 84 h 203"/>
                <a:gd name="T70" fmla="*/ 175 w 247"/>
                <a:gd name="T71" fmla="*/ 82 h 203"/>
                <a:gd name="T72" fmla="*/ 181 w 247"/>
                <a:gd name="T73" fmla="*/ 71 h 203"/>
                <a:gd name="T74" fmla="*/ 186 w 247"/>
                <a:gd name="T75" fmla="*/ 82 h 203"/>
                <a:gd name="T76" fmla="*/ 199 w 247"/>
                <a:gd name="T77" fmla="*/ 84 h 203"/>
                <a:gd name="T78" fmla="*/ 190 w 247"/>
                <a:gd name="T79" fmla="*/ 93 h 203"/>
                <a:gd name="T80" fmla="*/ 192 w 247"/>
                <a:gd name="T81" fmla="*/ 105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6" h="203">
                  <a:moveTo>
                    <a:pt x="247" y="92"/>
                  </a:moveTo>
                  <a:cubicBezTo>
                    <a:pt x="247" y="41"/>
                    <a:pt x="191" y="0"/>
                    <a:pt x="123" y="0"/>
                  </a:cubicBezTo>
                  <a:cubicBezTo>
                    <a:pt x="55" y="0"/>
                    <a:pt x="0" y="41"/>
                    <a:pt x="0" y="92"/>
                  </a:cubicBezTo>
                  <a:cubicBezTo>
                    <a:pt x="0" y="143"/>
                    <a:pt x="55" y="184"/>
                    <a:pt x="123" y="184"/>
                  </a:cubicBezTo>
                  <a:cubicBezTo>
                    <a:pt x="140" y="184"/>
                    <a:pt x="155" y="181"/>
                    <a:pt x="169" y="177"/>
                  </a:cubicBezTo>
                  <a:cubicBezTo>
                    <a:pt x="174" y="175"/>
                    <a:pt x="222" y="203"/>
                    <a:pt x="222" y="203"/>
                  </a:cubicBezTo>
                  <a:cubicBezTo>
                    <a:pt x="206" y="159"/>
                    <a:pt x="206" y="159"/>
                    <a:pt x="206" y="159"/>
                  </a:cubicBezTo>
                  <a:cubicBezTo>
                    <a:pt x="231" y="143"/>
                    <a:pt x="247" y="119"/>
                    <a:pt x="247" y="92"/>
                  </a:cubicBezTo>
                  <a:close/>
                  <a:moveTo>
                    <a:pt x="76" y="105"/>
                  </a:moveTo>
                  <a:cubicBezTo>
                    <a:pt x="64" y="99"/>
                    <a:pt x="64" y="99"/>
                    <a:pt x="64" y="99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64" y="71"/>
                    <a:pt x="64" y="71"/>
                    <a:pt x="64" y="71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82" y="84"/>
                    <a:pt x="82" y="84"/>
                    <a:pt x="82" y="84"/>
                  </a:cubicBezTo>
                  <a:cubicBezTo>
                    <a:pt x="73" y="93"/>
                    <a:pt x="73" y="93"/>
                    <a:pt x="73" y="93"/>
                  </a:cubicBezTo>
                  <a:lnTo>
                    <a:pt x="76" y="105"/>
                  </a:lnTo>
                  <a:close/>
                  <a:moveTo>
                    <a:pt x="140" y="110"/>
                  </a:moveTo>
                  <a:cubicBezTo>
                    <a:pt x="123" y="101"/>
                    <a:pt x="123" y="101"/>
                    <a:pt x="123" y="101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114" y="74"/>
                    <a:pt x="114" y="74"/>
                    <a:pt x="114" y="74"/>
                  </a:cubicBezTo>
                  <a:cubicBezTo>
                    <a:pt x="123" y="57"/>
                    <a:pt x="123" y="57"/>
                    <a:pt x="123" y="57"/>
                  </a:cubicBezTo>
                  <a:cubicBezTo>
                    <a:pt x="131" y="74"/>
                    <a:pt x="131" y="74"/>
                    <a:pt x="131" y="74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137" y="91"/>
                    <a:pt x="137" y="91"/>
                    <a:pt x="137" y="91"/>
                  </a:cubicBezTo>
                  <a:lnTo>
                    <a:pt x="140" y="110"/>
                  </a:lnTo>
                  <a:close/>
                  <a:moveTo>
                    <a:pt x="192" y="105"/>
                  </a:moveTo>
                  <a:cubicBezTo>
                    <a:pt x="181" y="99"/>
                    <a:pt x="181" y="99"/>
                    <a:pt x="181" y="99"/>
                  </a:cubicBezTo>
                  <a:cubicBezTo>
                    <a:pt x="170" y="105"/>
                    <a:pt x="170" y="105"/>
                    <a:pt x="170" y="105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63" y="84"/>
                    <a:pt x="163" y="84"/>
                    <a:pt x="163" y="84"/>
                  </a:cubicBezTo>
                  <a:cubicBezTo>
                    <a:pt x="175" y="82"/>
                    <a:pt x="175" y="82"/>
                    <a:pt x="175" y="82"/>
                  </a:cubicBezTo>
                  <a:cubicBezTo>
                    <a:pt x="181" y="71"/>
                    <a:pt x="181" y="71"/>
                    <a:pt x="181" y="71"/>
                  </a:cubicBezTo>
                  <a:cubicBezTo>
                    <a:pt x="186" y="82"/>
                    <a:pt x="186" y="82"/>
                    <a:pt x="186" y="82"/>
                  </a:cubicBezTo>
                  <a:cubicBezTo>
                    <a:pt x="199" y="84"/>
                    <a:pt x="199" y="84"/>
                    <a:pt x="199" y="84"/>
                  </a:cubicBezTo>
                  <a:cubicBezTo>
                    <a:pt x="190" y="93"/>
                    <a:pt x="190" y="93"/>
                    <a:pt x="190" y="93"/>
                  </a:cubicBezTo>
                  <a:lnTo>
                    <a:pt x="192" y="105"/>
                  </a:lnTo>
                  <a:close/>
                </a:path>
              </a:pathLst>
            </a:cu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51" name="TextBox 50"/>
          <p:cNvSpPr txBox="1"/>
          <p:nvPr/>
        </p:nvSpPr>
        <p:spPr>
          <a:xfrm>
            <a:off x="3376771" y="3549641"/>
            <a:ext cx="709586" cy="4018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现场访谈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7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52" name="组合 51"/>
          <p:cNvGrpSpPr/>
          <p:nvPr/>
        </p:nvGrpSpPr>
        <p:grpSpPr>
          <a:xfrm>
            <a:off x="4400835" y="3209136"/>
            <a:ext cx="371980" cy="364204"/>
            <a:chOff x="5203298" y="2048644"/>
            <a:chExt cx="474425" cy="440686"/>
          </a:xfrm>
        </p:grpSpPr>
        <p:sp>
          <p:nvSpPr>
            <p:cNvPr id="53" name="Oval 26"/>
            <p:cNvSpPr>
              <a:spLocks noChangeArrowheads="1"/>
            </p:cNvSpPr>
            <p:nvPr/>
          </p:nvSpPr>
          <p:spPr bwMode="auto">
            <a:xfrm>
              <a:off x="5203298" y="2048644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54" name="组合 53"/>
            <p:cNvGrpSpPr/>
            <p:nvPr/>
          </p:nvGrpSpPr>
          <p:grpSpPr>
            <a:xfrm>
              <a:off x="5292080" y="2111493"/>
              <a:ext cx="298450" cy="268287"/>
              <a:chOff x="3166789" y="3262040"/>
              <a:chExt cx="298450" cy="268287"/>
            </a:xfrm>
            <a:solidFill>
              <a:srgbClr val="373C64"/>
            </a:solidFill>
          </p:grpSpPr>
          <p:sp>
            <p:nvSpPr>
              <p:cNvPr id="55" name="Freeform 497"/>
              <p:cNvSpPr/>
              <p:nvPr/>
            </p:nvSpPr>
            <p:spPr bwMode="auto">
              <a:xfrm>
                <a:off x="3179489" y="3350940"/>
                <a:ext cx="74613" cy="71438"/>
              </a:xfrm>
              <a:custGeom>
                <a:gdLst>
                  <a:gd name="T0" fmla="*/ 23 w 47"/>
                  <a:gd name="T1" fmla="*/ 45 h 45"/>
                  <a:gd name="T2" fmla="*/ 23 w 47"/>
                  <a:gd name="T3" fmla="*/ 45 h 45"/>
                  <a:gd name="T4" fmla="*/ 33 w 47"/>
                  <a:gd name="T5" fmla="*/ 43 h 45"/>
                  <a:gd name="T6" fmla="*/ 40 w 47"/>
                  <a:gd name="T7" fmla="*/ 38 h 45"/>
                  <a:gd name="T8" fmla="*/ 45 w 47"/>
                  <a:gd name="T9" fmla="*/ 32 h 45"/>
                  <a:gd name="T10" fmla="*/ 47 w 47"/>
                  <a:gd name="T11" fmla="*/ 23 h 45"/>
                  <a:gd name="T12" fmla="*/ 47 w 47"/>
                  <a:gd name="T13" fmla="*/ 23 h 45"/>
                  <a:gd name="T14" fmla="*/ 45 w 47"/>
                  <a:gd name="T15" fmla="*/ 14 h 45"/>
                  <a:gd name="T16" fmla="*/ 40 w 47"/>
                  <a:gd name="T17" fmla="*/ 7 h 45"/>
                  <a:gd name="T18" fmla="*/ 33 w 47"/>
                  <a:gd name="T19" fmla="*/ 2 h 45"/>
                  <a:gd name="T20" fmla="*/ 23 w 47"/>
                  <a:gd name="T21" fmla="*/ 0 h 45"/>
                  <a:gd name="T22" fmla="*/ 23 w 47"/>
                  <a:gd name="T23" fmla="*/ 0 h 45"/>
                  <a:gd name="T24" fmla="*/ 15 w 47"/>
                  <a:gd name="T25" fmla="*/ 2 h 45"/>
                  <a:gd name="T26" fmla="*/ 7 w 47"/>
                  <a:gd name="T27" fmla="*/ 7 h 45"/>
                  <a:gd name="T28" fmla="*/ 2 w 47"/>
                  <a:gd name="T29" fmla="*/ 14 h 45"/>
                  <a:gd name="T30" fmla="*/ 0 w 47"/>
                  <a:gd name="T31" fmla="*/ 23 h 45"/>
                  <a:gd name="T32" fmla="*/ 0 w 47"/>
                  <a:gd name="T33" fmla="*/ 23 h 45"/>
                  <a:gd name="T34" fmla="*/ 2 w 47"/>
                  <a:gd name="T35" fmla="*/ 32 h 45"/>
                  <a:gd name="T36" fmla="*/ 7 w 47"/>
                  <a:gd name="T37" fmla="*/ 38 h 45"/>
                  <a:gd name="T38" fmla="*/ 15 w 47"/>
                  <a:gd name="T39" fmla="*/ 43 h 45"/>
                  <a:gd name="T40" fmla="*/ 23 w 47"/>
                  <a:gd name="T41" fmla="*/ 45 h 45"/>
                  <a:gd name="T42" fmla="*/ 23 w 47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7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3" y="43"/>
                    </a:lnTo>
                    <a:lnTo>
                      <a:pt x="40" y="38"/>
                    </a:lnTo>
                    <a:lnTo>
                      <a:pt x="45" y="32"/>
                    </a:lnTo>
                    <a:lnTo>
                      <a:pt x="47" y="23"/>
                    </a:lnTo>
                    <a:lnTo>
                      <a:pt x="47" y="23"/>
                    </a:lnTo>
                    <a:lnTo>
                      <a:pt x="45" y="14"/>
                    </a:lnTo>
                    <a:lnTo>
                      <a:pt x="40" y="7"/>
                    </a:lnTo>
                    <a:lnTo>
                      <a:pt x="33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5" y="2"/>
                    </a:lnTo>
                    <a:lnTo>
                      <a:pt x="7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7" y="38"/>
                    </a:lnTo>
                    <a:lnTo>
                      <a:pt x="15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6" name="Freeform 498"/>
              <p:cNvSpPr/>
              <p:nvPr/>
            </p:nvSpPr>
            <p:spPr bwMode="auto">
              <a:xfrm>
                <a:off x="3166789" y="3435077"/>
                <a:ext cx="101600" cy="95250"/>
              </a:xfrm>
              <a:custGeom>
                <a:gdLst>
                  <a:gd name="T0" fmla="*/ 31 w 64"/>
                  <a:gd name="T1" fmla="*/ 0 h 60"/>
                  <a:gd name="T2" fmla="*/ 31 w 64"/>
                  <a:gd name="T3" fmla="*/ 0 h 60"/>
                  <a:gd name="T4" fmla="*/ 25 w 64"/>
                  <a:gd name="T5" fmla="*/ 0 h 60"/>
                  <a:gd name="T6" fmla="*/ 20 w 64"/>
                  <a:gd name="T7" fmla="*/ 2 h 60"/>
                  <a:gd name="T8" fmla="*/ 13 w 64"/>
                  <a:gd name="T9" fmla="*/ 5 h 60"/>
                  <a:gd name="T10" fmla="*/ 8 w 64"/>
                  <a:gd name="T11" fmla="*/ 8 h 60"/>
                  <a:gd name="T12" fmla="*/ 5 w 64"/>
                  <a:gd name="T13" fmla="*/ 13 h 60"/>
                  <a:gd name="T14" fmla="*/ 2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3 w 64"/>
                  <a:gd name="T29" fmla="*/ 25 h 60"/>
                  <a:gd name="T30" fmla="*/ 61 w 64"/>
                  <a:gd name="T31" fmla="*/ 18 h 60"/>
                  <a:gd name="T32" fmla="*/ 58 w 64"/>
                  <a:gd name="T33" fmla="*/ 13 h 60"/>
                  <a:gd name="T34" fmla="*/ 55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1 w 64"/>
                  <a:gd name="T43" fmla="*/ 0 h 60"/>
                  <a:gd name="T44" fmla="*/ 31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1" y="0"/>
                    </a:moveTo>
                    <a:lnTo>
                      <a:pt x="31" y="0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3" y="5"/>
                    </a:lnTo>
                    <a:lnTo>
                      <a:pt x="8" y="8"/>
                    </a:lnTo>
                    <a:lnTo>
                      <a:pt x="5" y="13"/>
                    </a:lnTo>
                    <a:lnTo>
                      <a:pt x="2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3" y="25"/>
                    </a:lnTo>
                    <a:lnTo>
                      <a:pt x="61" y="18"/>
                    </a:lnTo>
                    <a:lnTo>
                      <a:pt x="58" y="13"/>
                    </a:lnTo>
                    <a:lnTo>
                      <a:pt x="55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1" y="0"/>
                    </a:lnTo>
                    <a:lnTo>
                      <a:pt x="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7" name="Freeform 499"/>
              <p:cNvSpPr/>
              <p:nvPr/>
            </p:nvSpPr>
            <p:spPr bwMode="auto">
              <a:xfrm>
                <a:off x="3379514" y="3350940"/>
                <a:ext cx="69850" cy="71438"/>
              </a:xfrm>
              <a:custGeom>
                <a:gdLst>
                  <a:gd name="T0" fmla="*/ 23 w 44"/>
                  <a:gd name="T1" fmla="*/ 45 h 45"/>
                  <a:gd name="T2" fmla="*/ 23 w 44"/>
                  <a:gd name="T3" fmla="*/ 45 h 45"/>
                  <a:gd name="T4" fmla="*/ 31 w 44"/>
                  <a:gd name="T5" fmla="*/ 43 h 45"/>
                  <a:gd name="T6" fmla="*/ 38 w 44"/>
                  <a:gd name="T7" fmla="*/ 38 h 45"/>
                  <a:gd name="T8" fmla="*/ 43 w 44"/>
                  <a:gd name="T9" fmla="*/ 32 h 45"/>
                  <a:gd name="T10" fmla="*/ 44 w 44"/>
                  <a:gd name="T11" fmla="*/ 23 h 45"/>
                  <a:gd name="T12" fmla="*/ 44 w 44"/>
                  <a:gd name="T13" fmla="*/ 23 h 45"/>
                  <a:gd name="T14" fmla="*/ 43 w 44"/>
                  <a:gd name="T15" fmla="*/ 14 h 45"/>
                  <a:gd name="T16" fmla="*/ 38 w 44"/>
                  <a:gd name="T17" fmla="*/ 7 h 45"/>
                  <a:gd name="T18" fmla="*/ 31 w 44"/>
                  <a:gd name="T19" fmla="*/ 2 h 45"/>
                  <a:gd name="T20" fmla="*/ 23 w 44"/>
                  <a:gd name="T21" fmla="*/ 0 h 45"/>
                  <a:gd name="T22" fmla="*/ 23 w 44"/>
                  <a:gd name="T23" fmla="*/ 0 h 45"/>
                  <a:gd name="T24" fmla="*/ 13 w 44"/>
                  <a:gd name="T25" fmla="*/ 2 h 45"/>
                  <a:gd name="T26" fmla="*/ 6 w 44"/>
                  <a:gd name="T27" fmla="*/ 7 h 45"/>
                  <a:gd name="T28" fmla="*/ 2 w 44"/>
                  <a:gd name="T29" fmla="*/ 14 h 45"/>
                  <a:gd name="T30" fmla="*/ 0 w 44"/>
                  <a:gd name="T31" fmla="*/ 23 h 45"/>
                  <a:gd name="T32" fmla="*/ 0 w 44"/>
                  <a:gd name="T33" fmla="*/ 23 h 45"/>
                  <a:gd name="T34" fmla="*/ 2 w 44"/>
                  <a:gd name="T35" fmla="*/ 32 h 45"/>
                  <a:gd name="T36" fmla="*/ 6 w 44"/>
                  <a:gd name="T37" fmla="*/ 38 h 45"/>
                  <a:gd name="T38" fmla="*/ 13 w 44"/>
                  <a:gd name="T39" fmla="*/ 43 h 45"/>
                  <a:gd name="T40" fmla="*/ 23 w 44"/>
                  <a:gd name="T41" fmla="*/ 45 h 45"/>
                  <a:gd name="T42" fmla="*/ 23 w 44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4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1" y="43"/>
                    </a:lnTo>
                    <a:lnTo>
                      <a:pt x="38" y="38"/>
                    </a:lnTo>
                    <a:lnTo>
                      <a:pt x="43" y="32"/>
                    </a:lnTo>
                    <a:lnTo>
                      <a:pt x="44" y="23"/>
                    </a:lnTo>
                    <a:lnTo>
                      <a:pt x="44" y="23"/>
                    </a:lnTo>
                    <a:lnTo>
                      <a:pt x="43" y="14"/>
                    </a:lnTo>
                    <a:lnTo>
                      <a:pt x="38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6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6" y="38"/>
                    </a:lnTo>
                    <a:lnTo>
                      <a:pt x="13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8" name="Freeform 500"/>
              <p:cNvSpPr/>
              <p:nvPr/>
            </p:nvSpPr>
            <p:spPr bwMode="auto">
              <a:xfrm>
                <a:off x="3363639" y="3435077"/>
                <a:ext cx="101600" cy="95250"/>
              </a:xfrm>
              <a:custGeom>
                <a:gdLst>
                  <a:gd name="T0" fmla="*/ 33 w 64"/>
                  <a:gd name="T1" fmla="*/ 0 h 60"/>
                  <a:gd name="T2" fmla="*/ 33 w 64"/>
                  <a:gd name="T3" fmla="*/ 0 h 60"/>
                  <a:gd name="T4" fmla="*/ 26 w 64"/>
                  <a:gd name="T5" fmla="*/ 0 h 60"/>
                  <a:gd name="T6" fmla="*/ 20 w 64"/>
                  <a:gd name="T7" fmla="*/ 2 h 60"/>
                  <a:gd name="T8" fmla="*/ 15 w 64"/>
                  <a:gd name="T9" fmla="*/ 5 h 60"/>
                  <a:gd name="T10" fmla="*/ 10 w 64"/>
                  <a:gd name="T11" fmla="*/ 8 h 60"/>
                  <a:gd name="T12" fmla="*/ 5 w 64"/>
                  <a:gd name="T13" fmla="*/ 13 h 60"/>
                  <a:gd name="T14" fmla="*/ 3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4 w 64"/>
                  <a:gd name="T29" fmla="*/ 25 h 60"/>
                  <a:gd name="T30" fmla="*/ 63 w 64"/>
                  <a:gd name="T31" fmla="*/ 18 h 60"/>
                  <a:gd name="T32" fmla="*/ 59 w 64"/>
                  <a:gd name="T33" fmla="*/ 13 h 60"/>
                  <a:gd name="T34" fmla="*/ 54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3 w 64"/>
                  <a:gd name="T43" fmla="*/ 0 h 60"/>
                  <a:gd name="T44" fmla="*/ 33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3" y="0"/>
                    </a:moveTo>
                    <a:lnTo>
                      <a:pt x="33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5" y="13"/>
                    </a:lnTo>
                    <a:lnTo>
                      <a:pt x="3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4" y="25"/>
                    </a:lnTo>
                    <a:lnTo>
                      <a:pt x="63" y="18"/>
                    </a:lnTo>
                    <a:lnTo>
                      <a:pt x="59" y="13"/>
                    </a:lnTo>
                    <a:lnTo>
                      <a:pt x="54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3" y="0"/>
                    </a:lnTo>
                    <a:lnTo>
                      <a:pt x="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9" name="Freeform 501"/>
              <p:cNvSpPr/>
              <p:nvPr/>
            </p:nvSpPr>
            <p:spPr bwMode="auto">
              <a:xfrm>
                <a:off x="3279501" y="3262040"/>
                <a:ext cx="73025" cy="73025"/>
              </a:xfrm>
              <a:custGeom>
                <a:gdLst>
                  <a:gd name="T0" fmla="*/ 23 w 46"/>
                  <a:gd name="T1" fmla="*/ 46 h 46"/>
                  <a:gd name="T2" fmla="*/ 23 w 46"/>
                  <a:gd name="T3" fmla="*/ 46 h 46"/>
                  <a:gd name="T4" fmla="*/ 31 w 46"/>
                  <a:gd name="T5" fmla="*/ 45 h 46"/>
                  <a:gd name="T6" fmla="*/ 40 w 46"/>
                  <a:gd name="T7" fmla="*/ 40 h 46"/>
                  <a:gd name="T8" fmla="*/ 45 w 46"/>
                  <a:gd name="T9" fmla="*/ 31 h 46"/>
                  <a:gd name="T10" fmla="*/ 46 w 46"/>
                  <a:gd name="T11" fmla="*/ 23 h 46"/>
                  <a:gd name="T12" fmla="*/ 46 w 46"/>
                  <a:gd name="T13" fmla="*/ 23 h 46"/>
                  <a:gd name="T14" fmla="*/ 45 w 46"/>
                  <a:gd name="T15" fmla="*/ 13 h 46"/>
                  <a:gd name="T16" fmla="*/ 40 w 46"/>
                  <a:gd name="T17" fmla="*/ 7 h 46"/>
                  <a:gd name="T18" fmla="*/ 31 w 46"/>
                  <a:gd name="T19" fmla="*/ 2 h 46"/>
                  <a:gd name="T20" fmla="*/ 23 w 46"/>
                  <a:gd name="T21" fmla="*/ 0 h 46"/>
                  <a:gd name="T22" fmla="*/ 23 w 46"/>
                  <a:gd name="T23" fmla="*/ 0 h 46"/>
                  <a:gd name="T24" fmla="*/ 13 w 46"/>
                  <a:gd name="T25" fmla="*/ 2 h 46"/>
                  <a:gd name="T26" fmla="*/ 7 w 46"/>
                  <a:gd name="T27" fmla="*/ 7 h 46"/>
                  <a:gd name="T28" fmla="*/ 2 w 46"/>
                  <a:gd name="T29" fmla="*/ 13 h 46"/>
                  <a:gd name="T30" fmla="*/ 0 w 46"/>
                  <a:gd name="T31" fmla="*/ 23 h 46"/>
                  <a:gd name="T32" fmla="*/ 0 w 46"/>
                  <a:gd name="T33" fmla="*/ 23 h 46"/>
                  <a:gd name="T34" fmla="*/ 2 w 46"/>
                  <a:gd name="T35" fmla="*/ 31 h 46"/>
                  <a:gd name="T36" fmla="*/ 7 w 46"/>
                  <a:gd name="T37" fmla="*/ 40 h 46"/>
                  <a:gd name="T38" fmla="*/ 13 w 46"/>
                  <a:gd name="T39" fmla="*/ 45 h 46"/>
                  <a:gd name="T40" fmla="*/ 23 w 46"/>
                  <a:gd name="T41" fmla="*/ 46 h 46"/>
                  <a:gd name="T42" fmla="*/ 23 w 46"/>
                  <a:gd name="T43" fmla="*/ 46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6" h="46">
                    <a:moveTo>
                      <a:pt x="23" y="46"/>
                    </a:moveTo>
                    <a:lnTo>
                      <a:pt x="23" y="46"/>
                    </a:lnTo>
                    <a:lnTo>
                      <a:pt x="31" y="45"/>
                    </a:lnTo>
                    <a:lnTo>
                      <a:pt x="40" y="40"/>
                    </a:lnTo>
                    <a:lnTo>
                      <a:pt x="45" y="31"/>
                    </a:lnTo>
                    <a:lnTo>
                      <a:pt x="46" y="23"/>
                    </a:lnTo>
                    <a:lnTo>
                      <a:pt x="46" y="23"/>
                    </a:lnTo>
                    <a:lnTo>
                      <a:pt x="45" y="13"/>
                    </a:lnTo>
                    <a:lnTo>
                      <a:pt x="40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7" y="7"/>
                    </a:lnTo>
                    <a:lnTo>
                      <a:pt x="2" y="1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1"/>
                    </a:lnTo>
                    <a:lnTo>
                      <a:pt x="7" y="40"/>
                    </a:lnTo>
                    <a:lnTo>
                      <a:pt x="13" y="45"/>
                    </a:lnTo>
                    <a:lnTo>
                      <a:pt x="23" y="46"/>
                    </a:lnTo>
                    <a:lnTo>
                      <a:pt x="23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502"/>
              <p:cNvSpPr/>
              <p:nvPr/>
            </p:nvSpPr>
            <p:spPr bwMode="auto">
              <a:xfrm>
                <a:off x="3263626" y="3346177"/>
                <a:ext cx="103188" cy="93663"/>
              </a:xfrm>
              <a:custGeom>
                <a:gdLst>
                  <a:gd name="T0" fmla="*/ 65 w 65"/>
                  <a:gd name="T1" fmla="*/ 31 h 59"/>
                  <a:gd name="T2" fmla="*/ 65 w 65"/>
                  <a:gd name="T3" fmla="*/ 31 h 59"/>
                  <a:gd name="T4" fmla="*/ 65 w 65"/>
                  <a:gd name="T5" fmla="*/ 25 h 59"/>
                  <a:gd name="T6" fmla="*/ 63 w 65"/>
                  <a:gd name="T7" fmla="*/ 20 h 59"/>
                  <a:gd name="T8" fmla="*/ 60 w 65"/>
                  <a:gd name="T9" fmla="*/ 13 h 59"/>
                  <a:gd name="T10" fmla="*/ 56 w 65"/>
                  <a:gd name="T11" fmla="*/ 8 h 59"/>
                  <a:gd name="T12" fmla="*/ 51 w 65"/>
                  <a:gd name="T13" fmla="*/ 5 h 59"/>
                  <a:gd name="T14" fmla="*/ 45 w 65"/>
                  <a:gd name="T15" fmla="*/ 2 h 59"/>
                  <a:gd name="T16" fmla="*/ 40 w 65"/>
                  <a:gd name="T17" fmla="*/ 0 h 59"/>
                  <a:gd name="T18" fmla="*/ 33 w 65"/>
                  <a:gd name="T19" fmla="*/ 0 h 59"/>
                  <a:gd name="T20" fmla="*/ 33 w 65"/>
                  <a:gd name="T21" fmla="*/ 0 h 59"/>
                  <a:gd name="T22" fmla="*/ 27 w 65"/>
                  <a:gd name="T23" fmla="*/ 0 h 59"/>
                  <a:gd name="T24" fmla="*/ 20 w 65"/>
                  <a:gd name="T25" fmla="*/ 2 h 59"/>
                  <a:gd name="T26" fmla="*/ 15 w 65"/>
                  <a:gd name="T27" fmla="*/ 5 h 59"/>
                  <a:gd name="T28" fmla="*/ 10 w 65"/>
                  <a:gd name="T29" fmla="*/ 8 h 59"/>
                  <a:gd name="T30" fmla="*/ 7 w 65"/>
                  <a:gd name="T31" fmla="*/ 13 h 59"/>
                  <a:gd name="T32" fmla="*/ 3 w 65"/>
                  <a:gd name="T33" fmla="*/ 20 h 59"/>
                  <a:gd name="T34" fmla="*/ 2 w 65"/>
                  <a:gd name="T35" fmla="*/ 25 h 59"/>
                  <a:gd name="T36" fmla="*/ 0 w 65"/>
                  <a:gd name="T37" fmla="*/ 31 h 59"/>
                  <a:gd name="T38" fmla="*/ 0 w 65"/>
                  <a:gd name="T39" fmla="*/ 59 h 59"/>
                  <a:gd name="T40" fmla="*/ 65 w 65"/>
                  <a:gd name="T41" fmla="*/ 59 h 59"/>
                  <a:gd name="T42" fmla="*/ 65 w 65"/>
                  <a:gd name="T43" fmla="*/ 31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5" h="59">
                    <a:moveTo>
                      <a:pt x="65" y="31"/>
                    </a:moveTo>
                    <a:lnTo>
                      <a:pt x="65" y="31"/>
                    </a:lnTo>
                    <a:lnTo>
                      <a:pt x="65" y="25"/>
                    </a:lnTo>
                    <a:lnTo>
                      <a:pt x="63" y="20"/>
                    </a:lnTo>
                    <a:lnTo>
                      <a:pt x="60" y="13"/>
                    </a:lnTo>
                    <a:lnTo>
                      <a:pt x="56" y="8"/>
                    </a:lnTo>
                    <a:lnTo>
                      <a:pt x="51" y="5"/>
                    </a:lnTo>
                    <a:lnTo>
                      <a:pt x="45" y="2"/>
                    </a:lnTo>
                    <a:lnTo>
                      <a:pt x="40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27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7" y="13"/>
                    </a:lnTo>
                    <a:lnTo>
                      <a:pt x="3" y="20"/>
                    </a:lnTo>
                    <a:lnTo>
                      <a:pt x="2" y="25"/>
                    </a:lnTo>
                    <a:lnTo>
                      <a:pt x="0" y="31"/>
                    </a:lnTo>
                    <a:lnTo>
                      <a:pt x="0" y="59"/>
                    </a:lnTo>
                    <a:lnTo>
                      <a:pt x="65" y="59"/>
                    </a:lnTo>
                    <a:lnTo>
                      <a:pt x="65" y="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61" name="TextBox 60"/>
          <p:cNvSpPr txBox="1"/>
          <p:nvPr/>
        </p:nvSpPr>
        <p:spPr>
          <a:xfrm>
            <a:off x="4161490" y="3549641"/>
            <a:ext cx="858599" cy="4018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现场研讨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en-US" altLang="zh-CN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(12h)</a:t>
            </a:r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3267443" y="2499742"/>
            <a:ext cx="4805840" cy="671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调研人员</a:t>
            </a:r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    邦：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姚资、胡娇、童志文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特：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田志斌、邢丹丹、房晖、华毅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3" name="左大括号 62"/>
          <p:cNvSpPr/>
          <p:nvPr/>
        </p:nvSpPr>
        <p:spPr>
          <a:xfrm>
            <a:off x="4929463" y="3215815"/>
            <a:ext cx="115262" cy="737398"/>
          </a:xfrm>
          <a:prstGeom prst="leftBrace">
            <a:avLst>
              <a:gd name="adj1" fmla="val 8333"/>
              <a:gd name="adj2" fmla="val 45303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5024409" y="3148558"/>
            <a:ext cx="3364015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场：调研人员、事业部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人员、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B7\B6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代表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5024409" y="3431953"/>
            <a:ext cx="2700731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：调研人员、事业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部总裁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5024409" y="3703649"/>
            <a:ext cx="2700731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3-5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：调研人员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事业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部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B9-B8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68" name="直接连接符 67"/>
          <p:cNvCxnSpPr/>
          <p:nvPr/>
        </p:nvCxnSpPr>
        <p:spPr>
          <a:xfrm>
            <a:off x="2861363" y="4041626"/>
            <a:ext cx="592765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/>
          <p:cNvSpPr txBox="1"/>
          <p:nvPr/>
        </p:nvSpPr>
        <p:spPr>
          <a:xfrm>
            <a:off x="2827482" y="4123159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4.28</a:t>
            </a:r>
          </a:p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｜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5.03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3267443" y="4123001"/>
            <a:ext cx="4805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翰威特项目组</a:t>
            </a:r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参与人：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张宏、李文智、崔世君及项目组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成员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讨论时长：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场内部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研讨，共计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小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时</a:t>
            </a:r>
          </a:p>
        </p:txBody>
      </p:sp>
    </p:spTree>
    <p:extLst>
      <p:ext uri="{BB962C8B-B14F-4D97-AF65-F5344CB8AC3E}">
        <p14:creationId xmlns:p14="http://schemas.microsoft.com/office/powerpoint/2010/main" val="1529748155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3157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项目问题调研总结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下一步计划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7745439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德邦过往的管控模式，带来了快速增长，但业务面临增速持续放缓的挑战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467544" y="915566"/>
            <a:ext cx="8136904" cy="3462756"/>
            <a:chOff x="467544" y="843558"/>
            <a:chExt cx="8136904" cy="3809032"/>
          </a:xfrm>
        </p:grpSpPr>
        <p:graphicFrame>
          <p:nvGraphicFramePr>
            <p:cNvPr id="13" name="图表 12"/>
            <p:cNvGraphicFramePr/>
            <p:nvPr>
              <p:extLst>
                <p:ext uri="{D42A27DB-BD31-4B8C-83A1-F6EECF244321}">
                  <p14:modId xmlns:p14="http://schemas.microsoft.com/office/powerpoint/2010/main" val="2481857251"/>
                </p:ext>
              </p:extLst>
            </p:nvPr>
          </p:nvGraphicFramePr>
          <p:xfrm>
            <a:off x="467544" y="843558"/>
            <a:ext cx="3744416" cy="3809032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graphicFrame>
          <p:nvGraphicFramePr>
            <p:cNvPr id="14" name="图表 13"/>
            <p:cNvGraphicFramePr/>
            <p:nvPr>
              <p:extLst>
                <p:ext uri="{D42A27DB-BD31-4B8C-83A1-F6EECF244321}">
                  <p14:modId xmlns:p14="http://schemas.microsoft.com/office/powerpoint/2010/main" val="2342718094"/>
                </p:ext>
              </p:extLst>
            </p:nvPr>
          </p:nvGraphicFramePr>
          <p:xfrm>
            <a:off x="4355976" y="843558"/>
            <a:ext cx="4248472" cy="3781226"/>
          </p:xfrm>
          <a:graphic>
            <a:graphicData uri="http://schemas.openxmlformats.org/drawingml/2006/chart">
              <c:chart xmlns:c="http://schemas.openxmlformats.org/drawingml/2006/chart" r:id="rId4"/>
            </a:graphicData>
          </a:graphic>
        </p:graphicFrame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80040" y="1551449"/>
              <a:ext cx="273262" cy="277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000" b="100000" l="0" r="96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80040" y="3752804"/>
              <a:ext cx="279375" cy="277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Picture 2" descr="http://www.cnlogo8.com/upimg/2014/ze5xntvmhys.gif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838" t="24658" r="28432" b="24047"/>
            <a:stretch>
              <a:fillRect/>
            </a:stretch>
          </p:blipFill>
          <p:spPr bwMode="auto">
            <a:xfrm>
              <a:off x="4680040" y="3464804"/>
              <a:ext cx="269360" cy="2773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4" descr="https://p.ssl.qhimg.com/t0127f53fdb2a75e6d4.png?size=56x5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80040" y="3125023"/>
              <a:ext cx="268640" cy="2773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9" name="TextBox 18"/>
          <p:cNvSpPr txBox="1"/>
          <p:nvPr/>
        </p:nvSpPr>
        <p:spPr>
          <a:xfrm>
            <a:off x="5071" y="4866503"/>
            <a:ext cx="775084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备注：数据来源各公司财报；增速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=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（当年完成值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前一年完成值）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前一年完成值；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2018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年比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2017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年增速使用第一季度完成值计算</a:t>
            </a:r>
          </a:p>
        </p:txBody>
      </p:sp>
    </p:spTree>
    <p:extLst>
      <p:ext uri="{BB962C8B-B14F-4D97-AF65-F5344CB8AC3E}">
        <p14:creationId xmlns:p14="http://schemas.microsoft.com/office/powerpoint/2010/main" val="105885991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挑战一：长期专注执行，使得一线自身规划能力不足，错失市场机会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00254" y="724670"/>
            <a:ext cx="4199738" cy="4107084"/>
            <a:chOff x="5436096" y="768630"/>
            <a:chExt cx="3473458" cy="4107084"/>
          </a:xfrm>
        </p:grpSpPr>
        <p:sp>
          <p:nvSpPr>
            <p:cNvPr id="4" name="矩形 3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德邦区域组织单一，过程多以管控盘点为主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575336" y="724670"/>
            <a:ext cx="4271238" cy="4107084"/>
            <a:chOff x="5436096" y="768630"/>
            <a:chExt cx="3473458" cy="4107084"/>
          </a:xfrm>
        </p:grpSpPr>
        <p:sp>
          <p:nvSpPr>
            <p:cNvPr id="8" name="矩形 7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顺丰通过对区域组织赋能与授权，提高一线组织的能力与活力，市场收入提升快速</a:t>
              </a:r>
            </a:p>
          </p:txBody>
        </p:sp>
        <p:sp>
          <p:nvSpPr>
            <p:cNvPr id="9" name="矩形 8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10" name="直接连接符 9"/>
          <p:cNvCxnSpPr/>
          <p:nvPr/>
        </p:nvCxnSpPr>
        <p:spPr>
          <a:xfrm>
            <a:off x="394382" y="3111414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组合 10"/>
          <p:cNvGrpSpPr/>
          <p:nvPr/>
        </p:nvGrpSpPr>
        <p:grpSpPr>
          <a:xfrm>
            <a:off x="525138" y="3650757"/>
            <a:ext cx="3627330" cy="478887"/>
            <a:chOff x="432757" y="3534743"/>
            <a:chExt cx="3850485" cy="626483"/>
          </a:xfrm>
        </p:grpSpPr>
        <p:grpSp>
          <p:nvGrpSpPr>
            <p:cNvPr id="12" name="组合 11"/>
            <p:cNvGrpSpPr/>
            <p:nvPr/>
          </p:nvGrpSpPr>
          <p:grpSpPr>
            <a:xfrm>
              <a:off x="488094" y="3720666"/>
              <a:ext cx="3763801" cy="229309"/>
              <a:chOff x="4914348" y="2421526"/>
              <a:chExt cx="3494612" cy="172246"/>
            </a:xfrm>
          </p:grpSpPr>
          <p:cxnSp>
            <p:nvCxnSpPr>
              <p:cNvPr id="18" name="直接箭头连接符 17"/>
              <p:cNvCxnSpPr/>
              <p:nvPr/>
            </p:nvCxnSpPr>
            <p:spPr bwMode="auto">
              <a:xfrm flipV="1">
                <a:off x="4914348" y="2509798"/>
                <a:ext cx="3494612" cy="1"/>
              </a:xfrm>
              <a:prstGeom prst="straightConnector1">
                <a:avLst/>
              </a:prstGeom>
              <a:solidFill>
                <a:schemeClr val="accent1"/>
              </a:solidFill>
              <a:ln w="28575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19" name="直接连接符 18"/>
              <p:cNvCxnSpPr/>
              <p:nvPr/>
            </p:nvCxnSpPr>
            <p:spPr bwMode="auto">
              <a:xfrm flipH="1">
                <a:off x="7133729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0" name="直接连接符 19"/>
              <p:cNvCxnSpPr/>
              <p:nvPr/>
            </p:nvCxnSpPr>
            <p:spPr bwMode="auto">
              <a:xfrm flipH="1">
                <a:off x="5060172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1" name="直接连接符 20"/>
              <p:cNvCxnSpPr/>
              <p:nvPr/>
            </p:nvCxnSpPr>
            <p:spPr bwMode="auto">
              <a:xfrm flipH="1">
                <a:off x="8167454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13" name="TextBox 46"/>
            <p:cNvSpPr txBox="1"/>
            <p:nvPr/>
          </p:nvSpPr>
          <p:spPr>
            <a:xfrm>
              <a:off x="432757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19:30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TextBox 51"/>
            <p:cNvSpPr txBox="1"/>
            <p:nvPr/>
          </p:nvSpPr>
          <p:spPr>
            <a:xfrm>
              <a:off x="993375" y="3553501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50min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TextBox 52"/>
            <p:cNvSpPr txBox="1"/>
            <p:nvPr/>
          </p:nvSpPr>
          <p:spPr>
            <a:xfrm>
              <a:off x="2598027" y="3912651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20:20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6" name="TextBox 53"/>
            <p:cNvSpPr txBox="1"/>
            <p:nvPr/>
          </p:nvSpPr>
          <p:spPr>
            <a:xfrm>
              <a:off x="3754506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54"/>
            <p:cNvSpPr txBox="1"/>
            <p:nvPr/>
          </p:nvSpPr>
          <p:spPr>
            <a:xfrm>
              <a:off x="2927469" y="3534743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10min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2" name="TextBox 25"/>
          <p:cNvSpPr txBox="1"/>
          <p:nvPr/>
        </p:nvSpPr>
        <p:spPr>
          <a:xfrm>
            <a:off x="463253" y="3208779"/>
            <a:ext cx="3676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buFont typeface="Wingdings" pitchFamily="2" charset="2"/>
              <a:buChar char="p"/>
              <a:defRPr sz="16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n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会议以盘点数据为主，无问题解决举措</a:t>
            </a:r>
            <a:endParaRPr lang="en-US" altLang="zh-CN" sz="1200" b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矩形 22"/>
          <p:cNvSpPr/>
          <p:nvPr/>
        </p:nvSpPr>
        <p:spPr bwMode="auto">
          <a:xfrm>
            <a:off x="697126" y="4130740"/>
            <a:ext cx="1943530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事业部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大区</a:t>
            </a:r>
            <a:endParaRPr lang="en-US" altLang="zh-CN" sz="1200">
              <a:latin typeface="华文楷体" pitchFamily="2" charset="-122"/>
              <a:ea typeface="华文楷体" pitchFamily="2" charset="-122"/>
              <a:cs typeface="MS PGothic" panose="020b0600070205080204" charset="-128"/>
            </a:endParaRPr>
          </a:p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盘点数据</a:t>
            </a:r>
          </a:p>
        </p:txBody>
      </p:sp>
      <p:sp>
        <p:nvSpPr>
          <p:cNvPr id="24" name="矩形 23"/>
          <p:cNvSpPr/>
          <p:nvPr/>
        </p:nvSpPr>
        <p:spPr bwMode="auto">
          <a:xfrm>
            <a:off x="2910717" y="4130740"/>
            <a:ext cx="972204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领导下任务、点评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959772" y="4476436"/>
            <a:ext cx="2676694" cy="240816"/>
            <a:chOff x="5068984" y="3314554"/>
            <a:chExt cx="1725167" cy="305773"/>
          </a:xfrm>
        </p:grpSpPr>
        <p:sp>
          <p:nvSpPr>
            <p:cNvPr id="26" name="TextBox 49"/>
            <p:cNvSpPr txBox="1"/>
            <p:nvPr/>
          </p:nvSpPr>
          <p:spPr>
            <a:xfrm>
              <a:off x="5117486" y="3314554"/>
              <a:ext cx="1616088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数据盘点，未讨论客户</a:t>
              </a:r>
            </a:p>
          </p:txBody>
        </p:sp>
        <p:cxnSp>
          <p:nvCxnSpPr>
            <p:cNvPr id="27" name="直接连接符 26"/>
            <p:cNvCxnSpPr/>
            <p:nvPr/>
          </p:nvCxnSpPr>
          <p:spPr bwMode="auto">
            <a:xfrm>
              <a:off x="5068984" y="3620327"/>
              <a:ext cx="1725167" cy="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cxnSp>
      </p:grpSp>
      <p:grpSp>
        <p:nvGrpSpPr>
          <p:cNvPr id="28" name="组合 27"/>
          <p:cNvGrpSpPr/>
          <p:nvPr/>
        </p:nvGrpSpPr>
        <p:grpSpPr>
          <a:xfrm>
            <a:off x="638715" y="1257935"/>
            <a:ext cx="3602162" cy="1831999"/>
            <a:chOff x="638715" y="1257935"/>
            <a:chExt cx="3602162" cy="1831999"/>
          </a:xfrm>
        </p:grpSpPr>
        <p:sp>
          <p:nvSpPr>
            <p:cNvPr id="29" name="Rectangle 100"/>
            <p:cNvSpPr/>
            <p:nvPr/>
          </p:nvSpPr>
          <p:spPr bwMode="auto">
            <a:xfrm>
              <a:off x="1950319" y="1257935"/>
              <a:ext cx="891089" cy="3459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事业部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638715" y="1603888"/>
              <a:ext cx="3602162" cy="1486046"/>
              <a:chOff x="638715" y="1603888"/>
              <a:chExt cx="3602162" cy="1486046"/>
            </a:xfrm>
          </p:grpSpPr>
          <p:sp>
            <p:nvSpPr>
              <p:cNvPr id="31" name="Rectangle 99"/>
              <p:cNvSpPr/>
              <p:nvPr/>
            </p:nvSpPr>
            <p:spPr bwMode="auto">
              <a:xfrm>
                <a:off x="638715" y="2699226"/>
                <a:ext cx="641584" cy="345953"/>
              </a:xfrm>
              <a:prstGeom prst="rect">
                <a:avLst/>
              </a:prstGeom>
              <a:noFill/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2" name="Rectangle 99"/>
              <p:cNvSpPr/>
              <p:nvPr/>
            </p:nvSpPr>
            <p:spPr bwMode="auto">
              <a:xfrm>
                <a:off x="674929" y="2743981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营业部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3" name="组合 32"/>
              <p:cNvGrpSpPr/>
              <p:nvPr/>
            </p:nvGrpSpPr>
            <p:grpSpPr>
              <a:xfrm>
                <a:off x="638715" y="1778038"/>
                <a:ext cx="677798" cy="390708"/>
                <a:chOff x="736139" y="1835115"/>
                <a:chExt cx="684576" cy="406572"/>
              </a:xfrm>
            </p:grpSpPr>
            <p:sp>
              <p:nvSpPr>
                <p:cNvPr id="50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51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lang="zh-CN" altLang="en-US" sz="1200"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大区</a:t>
                  </a: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</p:grpSp>
          <p:sp>
            <p:nvSpPr>
              <p:cNvPr id="34" name="Rectangle 99"/>
              <p:cNvSpPr/>
              <p:nvPr/>
            </p:nvSpPr>
            <p:spPr bwMode="auto">
              <a:xfrm>
                <a:off x="2619889" y="1789754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人力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5" name="Rectangle 99"/>
              <p:cNvSpPr/>
              <p:nvPr/>
            </p:nvSpPr>
            <p:spPr bwMode="auto">
              <a:xfrm>
                <a:off x="1647409" y="1795612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6" name="Rectangle 99"/>
              <p:cNvSpPr/>
              <p:nvPr/>
            </p:nvSpPr>
            <p:spPr bwMode="auto">
              <a:xfrm>
                <a:off x="3592370" y="1783896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办公室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7" name="组合 36"/>
              <p:cNvGrpSpPr/>
              <p:nvPr/>
            </p:nvGrpSpPr>
            <p:grpSpPr>
              <a:xfrm>
                <a:off x="638715" y="2247420"/>
                <a:ext cx="677798" cy="390708"/>
                <a:chOff x="736139" y="1835115"/>
                <a:chExt cx="684576" cy="406572"/>
              </a:xfrm>
            </p:grpSpPr>
            <p:sp>
              <p:nvSpPr>
                <p:cNvPr id="48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49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bg1">
                    <a:lumMod val="85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zh-CN" altLang="en-US" sz="1200" i="0" u="none" strike="noStrike" cap="none" normalizeH="0" baseline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小区</a:t>
                  </a:r>
                </a:p>
              </p:txBody>
            </p:sp>
          </p:grpSp>
          <p:cxnSp>
            <p:nvCxnSpPr>
              <p:cNvPr id="38" name="肘形连接符 37"/>
              <p:cNvCxnSpPr>
                <a:stCxn id="29" idx="2"/>
                <a:endCxn id="50" idx="0"/>
              </p:cNvCxnSpPr>
              <p:nvPr/>
            </p:nvCxnSpPr>
            <p:spPr>
              <a:xfrm rot="5400000">
                <a:off x="1590611" y="972785"/>
                <a:ext cx="174150" cy="143635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肘形连接符 38"/>
              <p:cNvCxnSpPr>
                <a:stCxn id="29" idx="2"/>
                <a:endCxn id="36" idx="0"/>
              </p:cNvCxnSpPr>
              <p:nvPr/>
            </p:nvCxnSpPr>
            <p:spPr>
              <a:xfrm rot="16200000" flipH="1">
                <a:off x="3064509" y="935243"/>
                <a:ext cx="180008" cy="1517298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肘形连接符 39"/>
              <p:cNvCxnSpPr>
                <a:stCxn id="29" idx="2"/>
                <a:endCxn id="35" idx="0"/>
              </p:cNvCxnSpPr>
              <p:nvPr/>
            </p:nvCxnSpPr>
            <p:spPr>
              <a:xfrm rot="5400000">
                <a:off x="2086171" y="1485919"/>
                <a:ext cx="191724" cy="427663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肘形连接符 40"/>
              <p:cNvCxnSpPr>
                <a:stCxn id="29" idx="2"/>
                <a:endCxn id="34" idx="0"/>
              </p:cNvCxnSpPr>
              <p:nvPr/>
            </p:nvCxnSpPr>
            <p:spPr>
              <a:xfrm rot="16200000" flipH="1">
                <a:off x="2575339" y="1424412"/>
                <a:ext cx="185866" cy="54481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肘形连接符 41"/>
              <p:cNvCxnSpPr>
                <a:stCxn id="51" idx="2"/>
                <a:endCxn id="48" idx="0"/>
              </p:cNvCxnSpPr>
              <p:nvPr/>
            </p:nvCxnSpPr>
            <p:spPr>
              <a:xfrm rot="5400000">
                <a:off x="938277" y="2189976"/>
                <a:ext cx="78674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肘形连接符 42"/>
              <p:cNvCxnSpPr>
                <a:stCxn id="49" idx="2"/>
                <a:endCxn id="31" idx="0"/>
              </p:cNvCxnSpPr>
              <p:nvPr/>
            </p:nvCxnSpPr>
            <p:spPr>
              <a:xfrm rot="5400000">
                <a:off x="947064" y="2650570"/>
                <a:ext cx="61099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Rectangle 99"/>
              <p:cNvSpPr/>
              <p:nvPr/>
            </p:nvSpPr>
            <p:spPr bwMode="auto">
              <a:xfrm>
                <a:off x="1404129" y="2288019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统计组</a:t>
                </a:r>
                <a:endParaRPr kumimoji="0" lang="en-US" altLang="zh-CN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（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3-5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人）</a:t>
                </a:r>
                <a:endParaRPr kumimoji="0" lang="zh-CN" altLang="en-US" sz="105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2406751" y="2292422"/>
                <a:ext cx="1834126" cy="621112"/>
              </a:xfrm>
              <a:prstGeom prst="rect">
                <a:avLst/>
              </a:prstGeom>
              <a:noFill/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办公室主要职责：</a:t>
                </a:r>
              </a:p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任务发布、数据统计及播报、执行跟踪</a:t>
                </a:r>
              </a:p>
            </p:txBody>
          </p:sp>
          <p:cxnSp>
            <p:nvCxnSpPr>
              <p:cNvPr id="46" name="肘形连接符 45"/>
              <p:cNvCxnSpPr>
                <a:stCxn id="48" idx="0"/>
                <a:endCxn id="44" idx="0"/>
              </p:cNvCxnSpPr>
              <p:nvPr/>
            </p:nvCxnSpPr>
            <p:spPr>
              <a:xfrm rot="16200000" flipH="1">
                <a:off x="1321914" y="1885012"/>
                <a:ext cx="40600" cy="765414"/>
              </a:xfrm>
              <a:prstGeom prst="bentConnector3">
                <a:avLst>
                  <a:gd name="adj1" fmla="val -108218"/>
                </a:avLst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Down Arrow 133"/>
              <p:cNvSpPr/>
              <p:nvPr/>
            </p:nvSpPr>
            <p:spPr>
              <a:xfrm>
                <a:off x="3642349" y="2179683"/>
                <a:ext cx="569772" cy="88036"/>
              </a:xfrm>
              <a:prstGeom prst="downArrow">
                <a:avLst/>
              </a:prstGeom>
              <a:solidFill>
                <a:srgbClr val="C9CCE1"/>
              </a:solidFill>
            </p:spPr>
            <p:txBody>
              <a:bodyPr wrap="none" lIns="0" tIns="36000" rIns="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cxnSp>
        <p:nvCxnSpPr>
          <p:cNvPr id="52" name="肘形连接符 51"/>
          <p:cNvCxnSpPr>
            <a:stCxn id="54" idx="2"/>
          </p:cNvCxnSpPr>
          <p:nvPr/>
        </p:nvCxnSpPr>
        <p:spPr>
          <a:xfrm rot="5400000">
            <a:off x="6741868" y="1562983"/>
            <a:ext cx="87257" cy="7587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组合 52"/>
          <p:cNvGrpSpPr/>
          <p:nvPr/>
        </p:nvGrpSpPr>
        <p:grpSpPr>
          <a:xfrm>
            <a:off x="5078510" y="1239624"/>
            <a:ext cx="3505212" cy="1739051"/>
            <a:chOff x="5025404" y="1243888"/>
            <a:chExt cx="3611424" cy="2208133"/>
          </a:xfrm>
        </p:grpSpPr>
        <p:sp>
          <p:nvSpPr>
            <p:cNvPr id="54" name="Rectangle 100"/>
            <p:cNvSpPr/>
            <p:nvPr/>
          </p:nvSpPr>
          <p:spPr bwMode="auto">
            <a:xfrm>
              <a:off x="6338021" y="1243888"/>
              <a:ext cx="900000" cy="36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业务区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7596336" y="1771014"/>
              <a:ext cx="1040492" cy="1446530"/>
              <a:chOff x="7596336" y="1771014"/>
              <a:chExt cx="1040492" cy="1446530"/>
            </a:xfrm>
          </p:grpSpPr>
          <p:sp>
            <p:nvSpPr>
              <p:cNvPr id="64" name="Rectangle 99"/>
              <p:cNvSpPr/>
              <p:nvPr/>
            </p:nvSpPr>
            <p:spPr bwMode="auto">
              <a:xfrm>
                <a:off x="759633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后勤支持部门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>
              <a:xfrm>
                <a:off x="7596336" y="2162399"/>
                <a:ext cx="792088" cy="10551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HR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IT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客服</a:t>
                </a: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>
              <a:off x="6320006" y="1771014"/>
              <a:ext cx="1290640" cy="1681007"/>
              <a:chOff x="6320006" y="1771014"/>
              <a:chExt cx="1290640" cy="1681007"/>
            </a:xfrm>
          </p:grpSpPr>
          <p:sp>
            <p:nvSpPr>
              <p:cNvPr id="62" name="Rectangle 99"/>
              <p:cNvSpPr/>
              <p:nvPr/>
            </p:nvSpPr>
            <p:spPr bwMode="auto">
              <a:xfrm>
                <a:off x="632000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业务支持部门</a:t>
                </a:r>
              </a:p>
            </p:txBody>
          </p:sp>
          <p:sp>
            <p:nvSpPr>
              <p:cNvPr id="63" name="矩形 62"/>
              <p:cNvSpPr/>
              <p:nvPr/>
            </p:nvSpPr>
            <p:spPr>
              <a:xfrm>
                <a:off x="6320006" y="2162398"/>
                <a:ext cx="1290640" cy="12896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运营部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综合部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市场部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营销部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经营管理部</a:t>
                </a:r>
              </a:p>
            </p:txBody>
          </p:sp>
        </p:grpSp>
        <p:cxnSp>
          <p:nvCxnSpPr>
            <p:cNvPr id="57" name="肘形连接符 56"/>
            <p:cNvCxnSpPr>
              <a:stCxn id="54" idx="2"/>
              <a:endCxn id="64" idx="0"/>
            </p:cNvCxnSpPr>
            <p:nvPr/>
          </p:nvCxnSpPr>
          <p:spPr>
            <a:xfrm rot="16200000" flipH="1">
              <a:off x="7368738" y="1023170"/>
              <a:ext cx="167126" cy="1328561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肘形连接符 57"/>
            <p:cNvCxnSpPr>
              <a:stCxn id="54" idx="2"/>
              <a:endCxn id="60" idx="0"/>
            </p:cNvCxnSpPr>
            <p:nvPr/>
          </p:nvCxnSpPr>
          <p:spPr>
            <a:xfrm rot="5400000">
              <a:off x="6092409" y="1075402"/>
              <a:ext cx="167126" cy="1224099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>
              <a:off x="5025404" y="1771014"/>
              <a:ext cx="1290640" cy="743100"/>
              <a:chOff x="5025404" y="1771014"/>
              <a:chExt cx="1290640" cy="743100"/>
            </a:xfrm>
          </p:grpSpPr>
          <p:sp>
            <p:nvSpPr>
              <p:cNvPr id="60" name="Rectangle 99"/>
              <p:cNvSpPr/>
              <p:nvPr/>
            </p:nvSpPr>
            <p:spPr bwMode="auto">
              <a:xfrm>
                <a:off x="504367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1" name="矩形 60"/>
              <p:cNvSpPr/>
              <p:nvPr/>
            </p:nvSpPr>
            <p:spPr>
              <a:xfrm>
                <a:off x="5025404" y="2162399"/>
                <a:ext cx="1290640" cy="3517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分部</a:t>
                </a:r>
              </a:p>
            </p:txBody>
          </p:sp>
        </p:grpSp>
      </p:grpSp>
      <p:cxnSp>
        <p:nvCxnSpPr>
          <p:cNvPr id="66" name="直接连接符 65"/>
          <p:cNvCxnSpPr/>
          <p:nvPr/>
        </p:nvCxnSpPr>
        <p:spPr>
          <a:xfrm>
            <a:off x="4781748" y="3036983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7" name="图表 66"/>
          <p:cNvGraphicFramePr/>
          <p:nvPr>
            <p:extLst>
              <p:ext uri="{D42A27DB-BD31-4B8C-83A1-F6EECF244321}">
                <p14:modId xmlns:p14="http://schemas.microsoft.com/office/powerpoint/2010/main" val="1913898928"/>
              </p:ext>
            </p:extLst>
          </p:nvPr>
        </p:nvGraphicFramePr>
        <p:xfrm>
          <a:off x="4499992" y="3347278"/>
          <a:ext cx="2520000" cy="1356701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68" name="矩形 67"/>
          <p:cNvSpPr/>
          <p:nvPr/>
        </p:nvSpPr>
        <p:spPr>
          <a:xfrm>
            <a:off x="4753686" y="3075806"/>
            <a:ext cx="1896673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n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专业市场收入快速提升</a:t>
            </a:r>
          </a:p>
        </p:txBody>
      </p:sp>
      <p:sp>
        <p:nvSpPr>
          <p:cNvPr id="69" name="矩形 68"/>
          <p:cNvSpPr/>
          <p:nvPr/>
        </p:nvSpPr>
        <p:spPr>
          <a:xfrm>
            <a:off x="7023895" y="3075806"/>
            <a:ext cx="179657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区域在总部授权及预算范围内行使权力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278032" y="3499820"/>
            <a:ext cx="1398424" cy="1269588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灵活走货策略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费率自定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网络规划、筹建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客户开发运维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经营策略规划</a:t>
            </a:r>
          </a:p>
        </p:txBody>
      </p:sp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7242" y="1196360"/>
            <a:ext cx="400921" cy="37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0474" y="1239624"/>
            <a:ext cx="315387" cy="32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1235202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98596" y="699542"/>
            <a:ext cx="832173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：面对新市场环境，决策链条长，决策效率低</a:t>
            </a:r>
          </a:p>
        </p:txBody>
      </p:sp>
      <p:sp>
        <p:nvSpPr>
          <p:cNvPr id="14" name="矩形 13"/>
          <p:cNvSpPr/>
          <p:nvPr/>
        </p:nvSpPr>
        <p:spPr>
          <a:xfrm>
            <a:off x="2627784" y="1203598"/>
            <a:ext cx="4536504" cy="503911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市场潜力：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实际发货：约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货物特征：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50KG-55KG/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发货特征：单次出货约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-30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309315" y="1217248"/>
            <a:ext cx="1188132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潮汕马桶专业市场基本信息：</a:t>
            </a:r>
            <a:endParaRPr lang="en-US" altLang="zh-CN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67544" y="2075833"/>
            <a:ext cx="8064896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2" name="TextBox 21"/>
          <p:cNvSpPr txBox="1"/>
          <p:nvPr/>
        </p:nvSpPr>
        <p:spPr>
          <a:xfrm>
            <a:off x="2335658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03.26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椭圆 22"/>
          <p:cNvSpPr/>
          <p:nvPr/>
        </p:nvSpPr>
        <p:spPr bwMode="auto">
          <a:xfrm>
            <a:off x="2734687" y="1981842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68062" y="1694521"/>
            <a:ext cx="1178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03.27-04.28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椭圆 24"/>
          <p:cNvSpPr/>
          <p:nvPr/>
        </p:nvSpPr>
        <p:spPr bwMode="auto">
          <a:xfrm>
            <a:off x="5385396" y="1979560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714463" y="2194426"/>
            <a:ext cx="2065450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事业部、营运办公室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逐级作需求梳理及反馈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7171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03.19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81117" y="2194427"/>
            <a:ext cx="1046213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提出需求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30" name="矩形 29"/>
          <p:cNvSpPr/>
          <p:nvPr/>
        </p:nvSpPr>
        <p:spPr>
          <a:xfrm>
            <a:off x="581117" y="2909448"/>
            <a:ext cx="1043466" cy="1966558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接送货车接快递货，快递员提成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30%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划转给接送货司机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729320" y="2909447"/>
            <a:ext cx="2051978" cy="1968793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需求初步梳理及反馈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涉及专业资源协调</a:t>
            </a:r>
          </a:p>
        </p:txBody>
      </p:sp>
      <p:sp>
        <p:nvSpPr>
          <p:cNvPr id="32" name="矩形 31"/>
          <p:cNvSpPr/>
          <p:nvPr/>
        </p:nvSpPr>
        <p:spPr>
          <a:xfrm>
            <a:off x="3851920" y="2194426"/>
            <a:ext cx="3168351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各相关部门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进行测算、评估及决策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26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grpSp>
        <p:nvGrpSpPr>
          <p:cNvPr id="73" name="组合 72"/>
          <p:cNvGrpSpPr/>
          <p:nvPr/>
        </p:nvGrpSpPr>
        <p:grpSpPr>
          <a:xfrm>
            <a:off x="3851921" y="4136876"/>
            <a:ext cx="3168351" cy="359550"/>
            <a:chOff x="3851921" y="4243905"/>
            <a:chExt cx="3168351" cy="478560"/>
          </a:xfrm>
        </p:grpSpPr>
        <p:sp>
          <p:nvSpPr>
            <p:cNvPr id="63" name="矩形 62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</a:p>
          </p:txBody>
        </p:sp>
        <p:sp>
          <p:nvSpPr>
            <p:cNvPr id="64" name="矩形 63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薪酬绩效服务部：奖金核算方案设计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招聘配置部：区域内部成本划转评估</a:t>
              </a:r>
            </a:p>
          </p:txBody>
        </p:sp>
      </p:grpSp>
      <p:sp>
        <p:nvSpPr>
          <p:cNvPr id="67" name="TextBox 66"/>
          <p:cNvSpPr txBox="1"/>
          <p:nvPr/>
        </p:nvSpPr>
        <p:spPr>
          <a:xfrm>
            <a:off x="7272350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05.02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7183985" y="2194427"/>
            <a:ext cx="1150834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重新更换需求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7184123" y="2909448"/>
            <a:ext cx="1147813" cy="1968792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重包入户产品，司机提取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元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票的接货成本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（目前需求按原流程进行中）</a:t>
            </a:r>
          </a:p>
        </p:txBody>
      </p:sp>
      <p:grpSp>
        <p:nvGrpSpPr>
          <p:cNvPr id="74" name="组合 73"/>
          <p:cNvGrpSpPr/>
          <p:nvPr/>
        </p:nvGrpSpPr>
        <p:grpSpPr>
          <a:xfrm>
            <a:off x="3851921" y="2906817"/>
            <a:ext cx="3168351" cy="359550"/>
            <a:chOff x="3851921" y="4243905"/>
            <a:chExt cx="3168351" cy="478560"/>
          </a:xfrm>
        </p:grpSpPr>
        <p:sp>
          <p:nvSpPr>
            <p:cNvPr id="75" name="矩形 74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营运</a:t>
              </a:r>
            </a:p>
          </p:txBody>
        </p:sp>
        <p:sp>
          <p:nvSpPr>
            <p:cNvPr id="76" name="矩形 75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营运办公室：经营与运作运作成本提取风险评估</a:t>
              </a:r>
            </a:p>
          </p:txBody>
        </p:sp>
      </p:grpSp>
      <p:sp>
        <p:nvSpPr>
          <p:cNvPr id="77" name="矩形 76"/>
          <p:cNvSpPr/>
          <p:nvPr/>
        </p:nvSpPr>
        <p:spPr>
          <a:xfrm>
            <a:off x="293235" y="699542"/>
            <a:ext cx="8327063" cy="4320480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3851921" y="3310880"/>
            <a:ext cx="3168351" cy="359550"/>
            <a:chOff x="3851921" y="4243905"/>
            <a:chExt cx="3168351" cy="478560"/>
          </a:xfrm>
        </p:grpSpPr>
        <p:sp>
          <p:nvSpPr>
            <p:cNvPr id="79" name="矩形 78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快运</a:t>
              </a:r>
            </a:p>
          </p:txBody>
        </p:sp>
        <p:sp>
          <p:nvSpPr>
            <p:cNvPr id="80" name="矩形 79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门店服务部：门店成本划转评估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接送货服务部：司机成本划转评估</a:t>
              </a: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3851921" y="3714353"/>
            <a:ext cx="3168351" cy="359550"/>
            <a:chOff x="3851921" y="4243905"/>
            <a:chExt cx="3168351" cy="478560"/>
          </a:xfrm>
        </p:grpSpPr>
        <p:sp>
          <p:nvSpPr>
            <p:cNvPr id="84" name="矩形 83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职能</a:t>
              </a:r>
            </a:p>
          </p:txBody>
        </p:sp>
        <p:sp>
          <p:nvSpPr>
            <p:cNvPr id="85" name="矩形 84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计划预算部：产品成本划转评估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成本与报表分析支持部：内部提取测算</a:t>
              </a:r>
            </a:p>
          </p:txBody>
        </p:sp>
      </p:grpSp>
      <p:sp>
        <p:nvSpPr>
          <p:cNvPr id="86" name="TextBox 85"/>
          <p:cNvSpPr txBox="1"/>
          <p:nvPr/>
        </p:nvSpPr>
        <p:spPr>
          <a:xfrm>
            <a:off x="3766196" y="4563591"/>
            <a:ext cx="28071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l"/>
            </a:pP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因被两次退回，区域撤销需求</a:t>
            </a:r>
          </a:p>
        </p:txBody>
      </p:sp>
      <p:sp>
        <p:nvSpPr>
          <p:cNvPr id="87" name="KSO_Shape"/>
          <p:cNvSpPr/>
          <p:nvPr/>
        </p:nvSpPr>
        <p:spPr>
          <a:xfrm>
            <a:off x="1042304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8" name="KSO_Shape"/>
          <p:cNvSpPr/>
          <p:nvPr/>
        </p:nvSpPr>
        <p:spPr>
          <a:xfrm>
            <a:off x="7697483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14379" y="1232703"/>
            <a:ext cx="161679" cy="169867"/>
          </a:xfrm>
          <a:prstGeom prst="rect">
            <a:avLst/>
          </a:prstGeom>
          <a:solidFill>
            <a:srgbClr val="373C64"/>
          </a:solidFill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white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689574" y="1283923"/>
            <a:ext cx="636758" cy="190331"/>
          </a:xfrm>
          <a:prstGeom prst="rect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</p:spTree>
    <p:extLst>
      <p:ext uri="{BB962C8B-B14F-4D97-AF65-F5344CB8AC3E}">
        <p14:creationId xmlns:p14="http://schemas.microsoft.com/office/powerpoint/2010/main" val="112416493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TextBox 34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527291" y="1198791"/>
            <a:ext cx="3108605" cy="523220"/>
            <a:chOff x="4784595" y="2933823"/>
            <a:chExt cx="3108605" cy="549910"/>
          </a:xfrm>
        </p:grpSpPr>
        <p:grpSp>
          <p:nvGrpSpPr>
            <p:cNvPr id="38" name="组合 37"/>
            <p:cNvGrpSpPr/>
            <p:nvPr/>
          </p:nvGrpSpPr>
          <p:grpSpPr>
            <a:xfrm>
              <a:off x="4784595" y="2933823"/>
              <a:ext cx="711953" cy="253873"/>
              <a:chOff x="191591" y="3116293"/>
              <a:chExt cx="898073" cy="307187"/>
            </a:xfrm>
          </p:grpSpPr>
          <p:sp>
            <p:nvSpPr>
              <p:cNvPr id="40" name="矩形 39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1" name="矩形 40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  <p:sp>
          <p:nvSpPr>
            <p:cNvPr id="39" name="TextBox 38"/>
            <p:cNvSpPr txBox="1"/>
            <p:nvPr/>
          </p:nvSpPr>
          <p:spPr>
            <a:xfrm>
              <a:off x="5554723" y="2933823"/>
              <a:ext cx="2338477" cy="5499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截至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2018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年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日，一线已发现专业市场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1160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个</a:t>
              </a:r>
            </a:p>
          </p:txBody>
        </p:sp>
      </p:grpSp>
      <p:sp>
        <p:nvSpPr>
          <p:cNvPr id="43" name="TextBox 42"/>
          <p:cNvSpPr txBox="1"/>
          <p:nvPr/>
        </p:nvSpPr>
        <p:spPr>
          <a:xfrm>
            <a:off x="4427985" y="3578324"/>
            <a:ext cx="403244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        目前总部精力有限，只成立了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个专业市场项目并任命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个专职总监专职，并取得可观效果。</a:t>
            </a:r>
            <a:endParaRPr lang="en-US" altLang="zh-CN" sz="140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但是，其他专业市场，总部已无暇顾及。</a:t>
            </a:r>
            <a:endParaRPr lang="en-US" altLang="zh-CN" sz="14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4" name="组合 43"/>
          <p:cNvGrpSpPr/>
          <p:nvPr/>
        </p:nvGrpSpPr>
        <p:grpSpPr>
          <a:xfrm>
            <a:off x="4521325" y="1453090"/>
            <a:ext cx="3939108" cy="1849448"/>
            <a:chOff x="3299491" y="1453090"/>
            <a:chExt cx="3428093" cy="1849448"/>
          </a:xfrm>
        </p:grpSpPr>
        <p:sp>
          <p:nvSpPr>
            <p:cNvPr id="45" name="矩形 44"/>
            <p:cNvSpPr/>
            <p:nvPr/>
          </p:nvSpPr>
          <p:spPr bwMode="auto">
            <a:xfrm>
              <a:off x="3299491" y="2161814"/>
              <a:ext cx="1512169" cy="43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总部牵头</a:t>
              </a:r>
              <a:endParaRPr kumimoji="0" lang="en-US" altLang="zh-CN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设计专业市场方案</a:t>
              </a:r>
              <a:endParaRPr kumimoji="0" lang="en-US" altLang="zh-CN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46" name="矩形 45"/>
            <p:cNvSpPr/>
            <p:nvPr/>
          </p:nvSpPr>
          <p:spPr bwMode="auto">
            <a:xfrm>
              <a:off x="5596880" y="1453090"/>
              <a:ext cx="1130704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冀州医疗市场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4" name="矩形 63"/>
            <p:cNvSpPr/>
            <p:nvPr/>
          </p:nvSpPr>
          <p:spPr bwMode="auto">
            <a:xfrm>
              <a:off x="5596880" y="1852452"/>
              <a:ext cx="1130703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博兴厨具市场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5" name="矩形 64"/>
            <p:cNvSpPr/>
            <p:nvPr/>
          </p:nvSpPr>
          <p:spPr bwMode="auto">
            <a:xfrm>
              <a:off x="5596881" y="2251814"/>
              <a:ext cx="1130702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白云服装市场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6" name="矩形 65"/>
            <p:cNvSpPr/>
            <p:nvPr/>
          </p:nvSpPr>
          <p:spPr bwMode="auto">
            <a:xfrm>
              <a:off x="5596881" y="2651176"/>
              <a:ext cx="1130702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慈溪家电市场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7" name="矩形 66"/>
            <p:cNvSpPr/>
            <p:nvPr/>
          </p:nvSpPr>
          <p:spPr bwMode="auto">
            <a:xfrm>
              <a:off x="5596881" y="3050538"/>
              <a:ext cx="1130702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南康家具市场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grpSp>
          <p:nvGrpSpPr>
            <p:cNvPr id="68" name="组合 67"/>
            <p:cNvGrpSpPr/>
            <p:nvPr/>
          </p:nvGrpSpPr>
          <p:grpSpPr>
            <a:xfrm>
              <a:off x="4811656" y="1579090"/>
              <a:ext cx="785226" cy="1597448"/>
              <a:chOff x="5116457" y="1579090"/>
              <a:chExt cx="480424" cy="1597448"/>
            </a:xfrm>
          </p:grpSpPr>
          <p:cxnSp>
            <p:nvCxnSpPr>
              <p:cNvPr id="69" name="肘形连接符 68"/>
              <p:cNvCxnSpPr>
                <a:stCxn id="45" idx="3"/>
                <a:endCxn id="46" idx="1"/>
              </p:cNvCxnSpPr>
              <p:nvPr/>
            </p:nvCxnSpPr>
            <p:spPr>
              <a:xfrm flipV="1">
                <a:off x="5116457" y="1579090"/>
                <a:ext cx="480421" cy="79872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肘形连接符 69"/>
              <p:cNvCxnSpPr>
                <a:stCxn id="45" idx="3"/>
                <a:endCxn id="67" idx="1"/>
              </p:cNvCxnSpPr>
              <p:nvPr/>
            </p:nvCxnSpPr>
            <p:spPr>
              <a:xfrm>
                <a:off x="5116457" y="2377814"/>
                <a:ext cx="480421" cy="79872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肘形连接符 70"/>
              <p:cNvCxnSpPr>
                <a:stCxn id="45" idx="3"/>
                <a:endCxn id="64" idx="1"/>
              </p:cNvCxnSpPr>
              <p:nvPr/>
            </p:nvCxnSpPr>
            <p:spPr>
              <a:xfrm flipV="1">
                <a:off x="5116460" y="1978452"/>
                <a:ext cx="480421" cy="399362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肘形连接符 71"/>
              <p:cNvCxnSpPr>
                <a:stCxn id="45" idx="3"/>
                <a:endCxn id="65" idx="1"/>
              </p:cNvCxnSpPr>
              <p:nvPr/>
            </p:nvCxnSpPr>
            <p:spPr>
              <a:xfrm>
                <a:off x="5116459" y="2377814"/>
                <a:ext cx="480421" cy="12700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aphicFrame>
        <p:nvGraphicFramePr>
          <p:cNvPr id="73" name="图表 72"/>
          <p:cNvGraphicFramePr/>
          <p:nvPr>
            <p:extLst>
              <p:ext uri="{D42A27DB-BD31-4B8C-83A1-F6EECF244321}">
                <p14:modId xmlns:p14="http://schemas.microsoft.com/office/powerpoint/2010/main" val="3377594566"/>
              </p:ext>
            </p:extLst>
          </p:nvPr>
        </p:nvGraphicFramePr>
        <p:xfrm>
          <a:off x="578343" y="1978452"/>
          <a:ext cx="3129562" cy="260952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74" name="等腰三角形 73"/>
          <p:cNvSpPr/>
          <p:nvPr/>
        </p:nvSpPr>
        <p:spPr>
          <a:xfrm rot="5400000">
            <a:off x="3444476" y="2712905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54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5" name="肘形连接符 74"/>
          <p:cNvCxnSpPr>
            <a:stCxn id="45" idx="3"/>
            <a:endCxn id="66" idx="1"/>
          </p:cNvCxnSpPr>
          <p:nvPr/>
        </p:nvCxnSpPr>
        <p:spPr>
          <a:xfrm>
            <a:off x="6258908" y="2377814"/>
            <a:ext cx="902272" cy="399362"/>
          </a:xfrm>
          <a:prstGeom prst="bentConnector3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293235" y="699542"/>
            <a:ext cx="8452781" cy="41044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298596" y="699542"/>
            <a:ext cx="844736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：面对新市场环境，决策链条长，决策效率低</a:t>
            </a:r>
          </a:p>
        </p:txBody>
      </p:sp>
    </p:spTree>
    <p:extLst>
      <p:ext uri="{BB962C8B-B14F-4D97-AF65-F5344CB8AC3E}">
        <p14:creationId xmlns:p14="http://schemas.microsoft.com/office/powerpoint/2010/main" val="4258925846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899593" y="601563"/>
            <a:ext cx="7200800" cy="4136815"/>
            <a:chOff x="2411760" y="601563"/>
            <a:chExt cx="6380207" cy="4136815"/>
          </a:xfrm>
        </p:grpSpPr>
        <p:sp>
          <p:nvSpPr>
            <p:cNvPr id="5" name="矩形 4"/>
            <p:cNvSpPr/>
            <p:nvPr/>
          </p:nvSpPr>
          <p:spPr>
            <a:xfrm>
              <a:off x="2411760" y="601563"/>
              <a:ext cx="6380207" cy="35882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表现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：在实际基础管理中，不同业务场景有不同的配置需求，标准无法满足所有情况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2411760" y="601563"/>
              <a:ext cx="6380207" cy="4136815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60" name="矩形 59"/>
          <p:cNvSpPr/>
          <p:nvPr/>
        </p:nvSpPr>
        <p:spPr>
          <a:xfrm>
            <a:off x="1259632" y="3579862"/>
            <a:ext cx="6624736" cy="917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比如南油分部，出发到达都有，业务量大，异常也多，</a:t>
            </a:r>
            <a:r>
              <a: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其实不需要组长，想要多一点仓管员来处理异常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400" i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1427349" y="1619055"/>
            <a:ext cx="5808947" cy="1628094"/>
            <a:chOff x="2579477" y="1012864"/>
            <a:chExt cx="5808947" cy="1628094"/>
          </a:xfrm>
        </p:grpSpPr>
        <p:sp>
          <p:nvSpPr>
            <p:cNvPr id="39" name="矩形 38"/>
            <p:cNvSpPr/>
            <p:nvPr/>
          </p:nvSpPr>
          <p:spPr>
            <a:xfrm>
              <a:off x="395498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副经理</a:t>
              </a:r>
            </a:p>
          </p:txBody>
        </p:sp>
        <p:sp>
          <p:nvSpPr>
            <p:cNvPr id="41" name="矩形 40"/>
            <p:cNvSpPr/>
            <p:nvPr/>
          </p:nvSpPr>
          <p:spPr>
            <a:xfrm>
              <a:off x="5096762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组长</a:t>
              </a:r>
            </a:p>
          </p:txBody>
        </p:sp>
        <p:sp>
          <p:nvSpPr>
            <p:cNvPr id="42" name="矩形 41"/>
            <p:cNvSpPr/>
            <p:nvPr/>
          </p:nvSpPr>
          <p:spPr>
            <a:xfrm>
              <a:off x="623853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仓管员</a:t>
              </a:r>
            </a:p>
          </p:txBody>
        </p:sp>
        <p:sp>
          <p:nvSpPr>
            <p:cNvPr id="46" name="矩形 45"/>
            <p:cNvSpPr/>
            <p:nvPr/>
          </p:nvSpPr>
          <p:spPr>
            <a:xfrm>
              <a:off x="7380312" y="1537151"/>
              <a:ext cx="1008112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快递员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79477" y="1993533"/>
              <a:ext cx="1344451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标准配置（人）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2579477" y="2333181"/>
              <a:ext cx="1344451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区域需求（人）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8035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538228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6531850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7740352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4190113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5359185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535266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40352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2" name="肘形连接符 31"/>
            <p:cNvCxnSpPr>
              <a:endCxn id="39" idx="0"/>
            </p:cNvCxnSpPr>
            <p:nvPr/>
          </p:nvCxnSpPr>
          <p:spPr>
            <a:xfrm rot="5400000">
              <a:off x="5167933" y="546735"/>
              <a:ext cx="289925" cy="169090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肘形连接符 34"/>
            <p:cNvCxnSpPr>
              <a:endCxn id="46" idx="0"/>
            </p:cNvCxnSpPr>
            <p:nvPr/>
          </p:nvCxnSpPr>
          <p:spPr>
            <a:xfrm rot="16200000" flipH="1">
              <a:off x="6880623" y="541908"/>
              <a:ext cx="289925" cy="1700559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肘形连接符 36"/>
            <p:cNvCxnSpPr>
              <a:endCxn id="42" idx="0"/>
            </p:cNvCxnSpPr>
            <p:nvPr/>
          </p:nvCxnSpPr>
          <p:spPr>
            <a:xfrm rot="16200000" flipH="1">
              <a:off x="6309708" y="1107171"/>
              <a:ext cx="289925" cy="570034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肘形连接符 76"/>
            <p:cNvCxnSpPr>
              <a:endCxn id="41" idx="0"/>
            </p:cNvCxnSpPr>
            <p:nvPr/>
          </p:nvCxnSpPr>
          <p:spPr>
            <a:xfrm rot="5400000">
              <a:off x="5738821" y="1111970"/>
              <a:ext cx="289925" cy="56043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矩形 2"/>
            <p:cNvSpPr/>
            <p:nvPr/>
          </p:nvSpPr>
          <p:spPr>
            <a:xfrm>
              <a:off x="5670611" y="1012864"/>
              <a:ext cx="992384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分部经理</a:t>
              </a: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1033775" y="1106078"/>
            <a:ext cx="2384237" cy="311027"/>
            <a:chOff x="403663" y="1106078"/>
            <a:chExt cx="2384237" cy="311027"/>
          </a:xfrm>
        </p:grpSpPr>
        <p:sp>
          <p:nvSpPr>
            <p:cNvPr id="79" name="矩形 78"/>
            <p:cNvSpPr/>
            <p:nvPr/>
          </p:nvSpPr>
          <p:spPr>
            <a:xfrm>
              <a:off x="1115616" y="1109328"/>
              <a:ext cx="16722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36000" rIns="360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南山区南油快递分部</a:t>
              </a:r>
              <a:endParaRPr lang="zh-CN" altLang="en-US" sz="1400">
                <a:solidFill>
                  <a:prstClr val="black"/>
                </a:solidFill>
              </a:endParaRP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403663" y="1106078"/>
              <a:ext cx="711953" cy="253873"/>
              <a:chOff x="191591" y="3116293"/>
              <a:chExt cx="898073" cy="307187"/>
            </a:xfrm>
          </p:grpSpPr>
          <p:sp>
            <p:nvSpPr>
              <p:cNvPr id="58" name="矩形 57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矩形 58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</p:grpSp>
      <p:sp>
        <p:nvSpPr>
          <p:cNvPr id="33" name="TextBox 32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49763139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4401"/>
            <a:ext cx="8772898" cy="51590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挑战三：在激励政策上，获取分享激发了组织活力，但过于刚性的规则以及频繁盘点</a:t>
            </a:r>
            <a:endParaRPr lang="en-US" altLang="zh-CN" sz="1600" b="1">
              <a:latin typeface="华文楷体" pitchFamily="2" charset="-122"/>
              <a:ea typeface="华文楷体" pitchFamily="2" charset="-122"/>
            </a:endParaRPr>
          </a:p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导致区域部分变革举措难以落地</a:t>
            </a:r>
            <a:endParaRPr lang="zh-CN" altLang="en-US" sz="16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03848" y="663599"/>
            <a:ext cx="5616624" cy="46799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prstClr val="black"/>
                </a:solidFill>
              </a:rPr>
              <a:t>过于刚性的规则以及频繁盘点导致区域部分变革举措难以落地</a:t>
            </a:r>
          </a:p>
        </p:txBody>
      </p:sp>
      <p:sp>
        <p:nvSpPr>
          <p:cNvPr id="24" name="右箭头 23"/>
          <p:cNvSpPr/>
          <p:nvPr/>
        </p:nvSpPr>
        <p:spPr>
          <a:xfrm>
            <a:off x="5198754" y="2565303"/>
            <a:ext cx="360040" cy="504056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17967" y="4744754"/>
            <a:ext cx="8976820" cy="275268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备注：测算口径：排名不含中转场及办公室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层级；①时效项使用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1-3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月中最高得分；②规则为区间制项目使用前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月均值；④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4-6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月利润完成值为指标值</a:t>
            </a:r>
          </a:p>
        </p:txBody>
      </p:sp>
      <p:sp>
        <p:nvSpPr>
          <p:cNvPr id="4" name="矩形 3"/>
          <p:cNvSpPr/>
          <p:nvPr/>
        </p:nvSpPr>
        <p:spPr>
          <a:xfrm>
            <a:off x="5724129" y="3352929"/>
            <a:ext cx="3024335" cy="8750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   推行这个项目后我的</a:t>
            </a:r>
            <a:r>
              <a:rPr lang="zh-CN" altLang="en-US" sz="1100" i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利润都法达成，影响排名，也影响奖金 ，</a:t>
            </a:r>
            <a:r>
              <a:rPr lang="zh-CN" altLang="en-US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而且</a:t>
            </a:r>
            <a:r>
              <a:rPr lang="zh-CN" altLang="en-US" sz="11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当月倒数还要汇报，胜任力连续两个月倒数就进入淘汰池了。</a:t>
            </a:r>
            <a:endParaRPr lang="en-US" altLang="zh-CN" sz="1100" b="1" i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sp>
        <p:nvSpPr>
          <p:cNvPr id="15" name="矩形 14"/>
          <p:cNvSpPr/>
          <p:nvPr/>
        </p:nvSpPr>
        <p:spPr>
          <a:xfrm>
            <a:off x="3203848" y="663599"/>
            <a:ext cx="5616623" cy="397664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3275856" y="1419621"/>
            <a:ext cx="1895470" cy="3035245"/>
            <a:chOff x="3275856" y="1419621"/>
            <a:chExt cx="1895470" cy="3035245"/>
          </a:xfrm>
        </p:grpSpPr>
        <p:grpSp>
          <p:nvGrpSpPr>
            <p:cNvPr id="6" name="组合 5"/>
            <p:cNvGrpSpPr/>
            <p:nvPr/>
          </p:nvGrpSpPr>
          <p:grpSpPr>
            <a:xfrm>
              <a:off x="3275856" y="1419621"/>
              <a:ext cx="1895470" cy="3035245"/>
              <a:chOff x="611560" y="1545958"/>
              <a:chExt cx="3096343" cy="3247006"/>
            </a:xfrm>
          </p:grpSpPr>
          <p:graphicFrame>
            <p:nvGraphicFramePr>
              <p:cNvPr id="12" name="图表 11"/>
              <p:cNvGraphicFramePr/>
              <p:nvPr>
                <p:extLst>
                  <p:ext uri="{D42A27DB-BD31-4B8C-83A1-F6EECF244321}">
                    <p14:modId xmlns:p14="http://schemas.microsoft.com/office/powerpoint/2010/main" val="2257267240"/>
                  </p:ext>
                </p:extLst>
              </p:nvPr>
            </p:nvGraphicFramePr>
            <p:xfrm>
              <a:off x="611560" y="1545958"/>
              <a:ext cx="3096343" cy="3247006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" name="组合 19"/>
              <p:cNvGrpSpPr/>
              <p:nvPr/>
            </p:nvGrpSpPr>
            <p:grpSpPr>
              <a:xfrm>
                <a:off x="1737570" y="2270989"/>
                <a:ext cx="1693174" cy="1040164"/>
                <a:chOff x="1308553" y="2630794"/>
                <a:chExt cx="1693174" cy="1040164"/>
              </a:xfrm>
            </p:grpSpPr>
            <p:sp>
              <p:nvSpPr>
                <p:cNvPr id="21" name="KSO_Shape"/>
                <p:cNvSpPr/>
                <p:nvPr/>
              </p:nvSpPr>
              <p:spPr>
                <a:xfrm rot="5836558">
                  <a:off x="1368984" y="2975513"/>
                  <a:ext cx="681913" cy="708977"/>
                </a:xfrm>
                <a:custGeom>
                  <a:gdLst>
                    <a:gd name="connsiteX0" fmla="*/ 2810728 w 3335558"/>
                    <a:gd name="connsiteY0" fmla="*/ 0 h 3432790"/>
                    <a:gd name="connsiteX1" fmla="*/ 3335558 w 3335558"/>
                    <a:gd name="connsiteY1" fmla="*/ 1488963 h 3432790"/>
                    <a:gd name="connsiteX2" fmla="*/ 2917614 w 3335558"/>
                    <a:gd name="connsiteY2" fmla="*/ 1410013 h 3432790"/>
                    <a:gd name="connsiteX3" fmla="*/ 2894809 w 3335558"/>
                    <a:gd name="connsiteY3" fmla="*/ 1461696 h 3432790"/>
                    <a:gd name="connsiteX4" fmla="*/ 0 w 3335558"/>
                    <a:gd name="connsiteY4" fmla="*/ 3432790 h 3432790"/>
                    <a:gd name="connsiteX5" fmla="*/ 2119271 w 3335558"/>
                    <a:gd name="connsiteY5" fmla="*/ 1462905 h 3432790"/>
                    <a:gd name="connsiteX6" fmla="*/ 2180426 w 3335558"/>
                    <a:gd name="connsiteY6" fmla="*/ 1270758 h 3432790"/>
                    <a:gd name="connsiteX7" fmla="*/ 1778912 w 3335558"/>
                    <a:gd name="connsiteY7" fmla="*/ 1194911 h 34327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35558" h="3432790">
                      <a:moveTo>
                        <a:pt x="2810728" y="0"/>
                      </a:moveTo>
                      <a:lnTo>
                        <a:pt x="3335558" y="1488963"/>
                      </a:lnTo>
                      <a:lnTo>
                        <a:pt x="2917614" y="1410013"/>
                      </a:lnTo>
                      <a:lnTo>
                        <a:pt x="2894809" y="1461696"/>
                      </a:lnTo>
                      <a:cubicBezTo>
                        <a:pt x="2567954" y="2105485"/>
                        <a:pt x="1678721" y="3019353"/>
                        <a:pt x="0" y="3432790"/>
                      </a:cubicBezTo>
                      <a:cubicBezTo>
                        <a:pt x="623731" y="3266530"/>
                        <a:pt x="1738814" y="2483421"/>
                        <a:pt x="2119271" y="1462905"/>
                      </a:cubicBezTo>
                      <a:lnTo>
                        <a:pt x="2180426" y="1270758"/>
                      </a:lnTo>
                      <a:lnTo>
                        <a:pt x="1778912" y="1194911"/>
                      </a:lnTo>
                      <a:close/>
                    </a:path>
                  </a:pathLst>
                </a:cu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2" name="TextBox 21"/>
                <p:cNvSpPr txBox="1"/>
                <p:nvPr/>
              </p:nvSpPr>
              <p:spPr>
                <a:xfrm>
                  <a:off x="1308553" y="2630794"/>
                  <a:ext cx="1693174" cy="59264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16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-51.63%</a:t>
                  </a:r>
                </a:p>
                <a:p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（</a:t>
                  </a:r>
                  <a:r>
                    <a:rPr lang="en-US" altLang="zh-CN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-224</a:t>
                  </a:r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万）</a:t>
                  </a:r>
                </a:p>
              </p:txBody>
            </p:sp>
          </p:grpSp>
        </p:grpSp>
        <p:sp>
          <p:nvSpPr>
            <p:cNvPr id="7" name="TextBox 6"/>
            <p:cNvSpPr txBox="1"/>
            <p:nvPr/>
          </p:nvSpPr>
          <p:spPr>
            <a:xfrm>
              <a:off x="3490793" y="1931466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99.4%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427984" y="2899738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47.8%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8" name="矩形 27"/>
          <p:cNvSpPr/>
          <p:nvPr/>
        </p:nvSpPr>
        <p:spPr>
          <a:xfrm>
            <a:off x="191590" y="663599"/>
            <a:ext cx="2808311" cy="397664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91590" y="663599"/>
            <a:ext cx="2808312" cy="46799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prstClr val="black"/>
                </a:solidFill>
              </a:rPr>
              <a:t>人均奖金增长提高了积极性</a:t>
            </a:r>
          </a:p>
        </p:txBody>
      </p:sp>
      <p:grpSp>
        <p:nvGrpSpPr>
          <p:cNvPr id="30" name="组合 29"/>
          <p:cNvGrpSpPr/>
          <p:nvPr/>
        </p:nvGrpSpPr>
        <p:grpSpPr>
          <a:xfrm>
            <a:off x="113915" y="1176595"/>
            <a:ext cx="2801901" cy="3385305"/>
            <a:chOff x="113915" y="1176595"/>
            <a:chExt cx="2801901" cy="3385305"/>
          </a:xfrm>
        </p:grpSpPr>
        <p:graphicFrame>
          <p:nvGraphicFramePr>
            <p:cNvPr id="31" name="图表 30"/>
            <p:cNvGraphicFramePr/>
            <p:nvPr>
              <p:extLst>
                <p:ext uri="{D42A27DB-BD31-4B8C-83A1-F6EECF244321}">
                  <p14:modId xmlns:p14="http://schemas.microsoft.com/office/powerpoint/2010/main" val="2735945263"/>
                </p:ext>
              </p:extLst>
            </p:nvPr>
          </p:nvGraphicFramePr>
          <p:xfrm>
            <a:off x="323528" y="1429215"/>
            <a:ext cx="2592288" cy="3132685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sp>
          <p:nvSpPr>
            <p:cNvPr id="32" name="TextBox 31"/>
            <p:cNvSpPr txBox="1"/>
            <p:nvPr/>
          </p:nvSpPr>
          <p:spPr>
            <a:xfrm rot="19219872">
              <a:off x="113915" y="1705838"/>
              <a:ext cx="2446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latin typeface="华文楷体" pitchFamily="2" charset="-122"/>
                  <a:ea typeface="华文楷体" pitchFamily="2" charset="-122"/>
                </a:rPr>
                <a:t>2017</a:t>
              </a: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年下半年经理人均奖金</a:t>
              </a:r>
              <a:endParaRPr lang="en-US" altLang="zh-CN" sz="1400" b="1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增加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1137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元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/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</a:p>
          </p:txBody>
        </p:sp>
        <p:sp>
          <p:nvSpPr>
            <p:cNvPr id="33" name="Freeform 7"/>
            <p:cNvSpPr/>
            <p:nvPr/>
          </p:nvSpPr>
          <p:spPr bwMode="gray">
            <a:xfrm rot="7996053" flipH="1">
              <a:off x="301678" y="2016794"/>
              <a:ext cx="2156526" cy="476127"/>
            </a:xfrm>
            <a:custGeom>
              <a:gdLst>
                <a:gd name="T0" fmla="*/ 2147483647 w 2706"/>
                <a:gd name="T1" fmla="*/ 2147483647 h 1093"/>
                <a:gd name="T2" fmla="*/ 2147483647 w 2706"/>
                <a:gd name="T3" fmla="*/ 2147483647 h 1093"/>
                <a:gd name="T4" fmla="*/ 2147483647 w 2706"/>
                <a:gd name="T5" fmla="*/ 2147483647 h 1093"/>
                <a:gd name="T6" fmla="*/ 2147483647 w 2706"/>
                <a:gd name="T7" fmla="*/ 2147483647 h 1093"/>
                <a:gd name="T8" fmla="*/ 2147483647 w 2706"/>
                <a:gd name="T9" fmla="*/ 2147483647 h 1093"/>
                <a:gd name="T10" fmla="*/ 2147483647 w 2706"/>
                <a:gd name="T11" fmla="*/ 2147483647 h 1093"/>
                <a:gd name="T12" fmla="*/ 2147483647 w 2706"/>
                <a:gd name="T13" fmla="*/ 2147483647 h 1093"/>
                <a:gd name="T14" fmla="*/ 2147483647 w 2706"/>
                <a:gd name="T15" fmla="*/ 2147483647 h 1093"/>
                <a:gd name="T16" fmla="*/ 2147483647 w 2706"/>
                <a:gd name="T17" fmla="*/ 2147483647 h 1093"/>
                <a:gd name="T18" fmla="*/ 2147483647 w 2706"/>
                <a:gd name="T19" fmla="*/ 2147483647 h 1093"/>
                <a:gd name="T20" fmla="*/ 2147483647 w 2706"/>
                <a:gd name="T21" fmla="*/ 2147483647 h 1093"/>
                <a:gd name="T22" fmla="*/ 2147483647 w 2706"/>
                <a:gd name="T23" fmla="*/ 2147483647 h 1093"/>
                <a:gd name="T24" fmla="*/ 2147483647 w 2706"/>
                <a:gd name="T25" fmla="*/ 2147483647 h 1093"/>
                <a:gd name="T26" fmla="*/ 2147483647 w 2706"/>
                <a:gd name="T27" fmla="*/ 2147483647 h 1093"/>
                <a:gd name="T28" fmla="*/ 2147483647 w 2706"/>
                <a:gd name="T29" fmla="*/ 2147483647 h 1093"/>
                <a:gd name="T30" fmla="*/ 2147483647 w 2706"/>
                <a:gd name="T31" fmla="*/ 2147483647 h 1093"/>
                <a:gd name="T32" fmla="*/ 2147483647 w 2706"/>
                <a:gd name="T33" fmla="*/ 2147483647 h 1093"/>
                <a:gd name="T34" fmla="*/ 2147483647 w 2706"/>
                <a:gd name="T35" fmla="*/ 2147483647 h 1093"/>
                <a:gd name="T36" fmla="*/ 2147483647 w 2706"/>
                <a:gd name="T37" fmla="*/ 2147483647 h 1093"/>
                <a:gd name="T38" fmla="*/ 2147483647 w 2706"/>
                <a:gd name="T39" fmla="*/ 2147483647 h 1093"/>
                <a:gd name="T40" fmla="*/ 2147483647 w 2706"/>
                <a:gd name="T41" fmla="*/ 2147483647 h 1093"/>
                <a:gd name="T42" fmla="*/ 2147483647 w 2706"/>
                <a:gd name="T43" fmla="*/ 2147483647 h 1093"/>
                <a:gd name="T44" fmla="*/ 2147483647 w 2706"/>
                <a:gd name="T45" fmla="*/ 2147483647 h 1093"/>
                <a:gd name="T46" fmla="*/ 2147483647 w 2706"/>
                <a:gd name="T47" fmla="*/ 2147483647 h 1093"/>
                <a:gd name="T48" fmla="*/ 2147483647 w 2706"/>
                <a:gd name="T49" fmla="*/ 2147483647 h 1093"/>
                <a:gd name="T50" fmla="*/ 2147483647 w 2706"/>
                <a:gd name="T51" fmla="*/ 2147483647 h 1093"/>
                <a:gd name="T52" fmla="*/ 2147483647 w 2706"/>
                <a:gd name="T53" fmla="*/ 2147483647 h 1093"/>
                <a:gd name="T54" fmla="*/ 2147483647 w 2706"/>
                <a:gd name="T55" fmla="*/ 2147483647 h 1093"/>
                <a:gd name="T56" fmla="*/ 2147483647 w 2706"/>
                <a:gd name="T57" fmla="*/ 2147483647 h 1093"/>
                <a:gd name="T58" fmla="*/ 2147483647 w 2706"/>
                <a:gd name="T59" fmla="*/ 2147483647 h 1093"/>
                <a:gd name="T60" fmla="*/ 2147483647 w 2706"/>
                <a:gd name="T61" fmla="*/ 2147483647 h 1093"/>
                <a:gd name="T62" fmla="*/ 2147483647 w 2706"/>
                <a:gd name="T63" fmla="*/ 2147483647 h 109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706"/>
                <a:gd name="T97" fmla="*/ 0 h 1093"/>
                <a:gd name="T98" fmla="*/ 2706 w 2706"/>
                <a:gd name="T99" fmla="*/ 1093 h 1093"/>
              </a:gdLst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706" h="1093">
                  <a:moveTo>
                    <a:pt x="0" y="1093"/>
                  </a:moveTo>
                  <a:lnTo>
                    <a:pt x="247" y="884"/>
                  </a:lnTo>
                  <a:lnTo>
                    <a:pt x="350" y="793"/>
                  </a:lnTo>
                  <a:lnTo>
                    <a:pt x="451" y="708"/>
                  </a:lnTo>
                  <a:lnTo>
                    <a:pt x="553" y="631"/>
                  </a:lnTo>
                  <a:lnTo>
                    <a:pt x="655" y="562"/>
                  </a:lnTo>
                  <a:lnTo>
                    <a:pt x="756" y="497"/>
                  </a:lnTo>
                  <a:lnTo>
                    <a:pt x="856" y="439"/>
                  </a:lnTo>
                  <a:lnTo>
                    <a:pt x="955" y="388"/>
                  </a:lnTo>
                  <a:lnTo>
                    <a:pt x="1053" y="342"/>
                  </a:lnTo>
                  <a:lnTo>
                    <a:pt x="1148" y="300"/>
                  </a:lnTo>
                  <a:lnTo>
                    <a:pt x="1242" y="264"/>
                  </a:lnTo>
                  <a:lnTo>
                    <a:pt x="1331" y="232"/>
                  </a:lnTo>
                  <a:lnTo>
                    <a:pt x="1419" y="204"/>
                  </a:lnTo>
                  <a:lnTo>
                    <a:pt x="1504" y="182"/>
                  </a:lnTo>
                  <a:lnTo>
                    <a:pt x="1586" y="160"/>
                  </a:lnTo>
                  <a:lnTo>
                    <a:pt x="1664" y="144"/>
                  </a:lnTo>
                  <a:lnTo>
                    <a:pt x="1737" y="131"/>
                  </a:lnTo>
                  <a:lnTo>
                    <a:pt x="1807" y="121"/>
                  </a:lnTo>
                  <a:lnTo>
                    <a:pt x="1871" y="112"/>
                  </a:lnTo>
                  <a:lnTo>
                    <a:pt x="1932" y="107"/>
                  </a:lnTo>
                  <a:lnTo>
                    <a:pt x="1988" y="103"/>
                  </a:lnTo>
                  <a:lnTo>
                    <a:pt x="2038" y="100"/>
                  </a:lnTo>
                  <a:lnTo>
                    <a:pt x="2082" y="99"/>
                  </a:lnTo>
                  <a:lnTo>
                    <a:pt x="2121" y="100"/>
                  </a:lnTo>
                  <a:lnTo>
                    <a:pt x="2152" y="99"/>
                  </a:lnTo>
                  <a:lnTo>
                    <a:pt x="2178" y="101"/>
                  </a:lnTo>
                  <a:lnTo>
                    <a:pt x="2195" y="102"/>
                  </a:lnTo>
                  <a:lnTo>
                    <a:pt x="2206" y="102"/>
                  </a:lnTo>
                  <a:lnTo>
                    <a:pt x="2210" y="102"/>
                  </a:lnTo>
                  <a:lnTo>
                    <a:pt x="2146" y="0"/>
                  </a:lnTo>
                  <a:lnTo>
                    <a:pt x="2706" y="330"/>
                  </a:lnTo>
                  <a:lnTo>
                    <a:pt x="2270" y="473"/>
                  </a:lnTo>
                  <a:lnTo>
                    <a:pt x="2336" y="358"/>
                  </a:lnTo>
                  <a:lnTo>
                    <a:pt x="2335" y="357"/>
                  </a:lnTo>
                  <a:lnTo>
                    <a:pt x="2326" y="354"/>
                  </a:lnTo>
                  <a:lnTo>
                    <a:pt x="2313" y="350"/>
                  </a:lnTo>
                  <a:lnTo>
                    <a:pt x="2293" y="345"/>
                  </a:lnTo>
                  <a:lnTo>
                    <a:pt x="2270" y="337"/>
                  </a:lnTo>
                  <a:lnTo>
                    <a:pt x="2241" y="330"/>
                  </a:lnTo>
                  <a:lnTo>
                    <a:pt x="2207" y="323"/>
                  </a:lnTo>
                  <a:lnTo>
                    <a:pt x="2168" y="317"/>
                  </a:lnTo>
                  <a:lnTo>
                    <a:pt x="2124" y="311"/>
                  </a:lnTo>
                  <a:lnTo>
                    <a:pt x="2075" y="306"/>
                  </a:lnTo>
                  <a:lnTo>
                    <a:pt x="2024" y="301"/>
                  </a:lnTo>
                  <a:lnTo>
                    <a:pt x="1966" y="298"/>
                  </a:lnTo>
                  <a:lnTo>
                    <a:pt x="1905" y="295"/>
                  </a:lnTo>
                  <a:lnTo>
                    <a:pt x="1838" y="298"/>
                  </a:lnTo>
                  <a:lnTo>
                    <a:pt x="1767" y="301"/>
                  </a:lnTo>
                  <a:lnTo>
                    <a:pt x="1692" y="309"/>
                  </a:lnTo>
                  <a:lnTo>
                    <a:pt x="1613" y="317"/>
                  </a:lnTo>
                  <a:lnTo>
                    <a:pt x="1533" y="330"/>
                  </a:lnTo>
                  <a:lnTo>
                    <a:pt x="1445" y="349"/>
                  </a:lnTo>
                  <a:lnTo>
                    <a:pt x="1354" y="371"/>
                  </a:lnTo>
                  <a:lnTo>
                    <a:pt x="1262" y="397"/>
                  </a:lnTo>
                  <a:lnTo>
                    <a:pt x="1164" y="428"/>
                  </a:lnTo>
                  <a:lnTo>
                    <a:pt x="1065" y="464"/>
                  </a:lnTo>
                  <a:lnTo>
                    <a:pt x="960" y="505"/>
                  </a:lnTo>
                  <a:lnTo>
                    <a:pt x="853" y="553"/>
                  </a:lnTo>
                  <a:lnTo>
                    <a:pt x="742" y="608"/>
                  </a:lnTo>
                  <a:lnTo>
                    <a:pt x="629" y="669"/>
                  </a:lnTo>
                  <a:lnTo>
                    <a:pt x="512" y="736"/>
                  </a:lnTo>
                  <a:lnTo>
                    <a:pt x="393" y="809"/>
                  </a:lnTo>
                  <a:lnTo>
                    <a:pt x="271" y="892"/>
                  </a:lnTo>
                  <a:lnTo>
                    <a:pt x="0" y="1093"/>
                  </a:lnTo>
                  <a:close/>
                </a:path>
              </a:pathLst>
            </a:custGeom>
            <a:solidFill>
              <a:srgbClr val="C00000"/>
            </a:solidFill>
            <a:ln w="15875">
              <a:noFill/>
              <a:round/>
            </a:ln>
          </p:spPr>
          <p:txBody>
            <a:bodyPr lIns="162504" tIns="81251" rIns="162504" bIns="81251"/>
            <a:lstStyle>
              <a:defPPr>
                <a:defRPr lang="zh-CN"/>
              </a:defPPr>
              <a:lvl1pPr marL="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9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5724127" y="1419622"/>
            <a:ext cx="29523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影响一：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奖金较少</a:t>
            </a:r>
            <a:r>
              <a:rPr lang="en-US" altLang="zh-CN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XX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，由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XX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变为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XX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724128" y="2067694"/>
            <a:ext cx="2952326" cy="61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影响二：业绩排名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下降</a:t>
            </a:r>
            <a:r>
              <a:rPr lang="en-US" altLang="zh-CN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名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，由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4/8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变为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7/8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，但不影响初评等级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724127" y="3003798"/>
            <a:ext cx="29523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影响三：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频繁被盘点汇报</a:t>
            </a:r>
          </a:p>
        </p:txBody>
      </p:sp>
    </p:spTree>
    <p:extLst>
      <p:ext uri="{BB962C8B-B14F-4D97-AF65-F5344CB8AC3E}">
        <p14:creationId xmlns:p14="http://schemas.microsoft.com/office/powerpoint/2010/main" val="2355195319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695499" y="1156434"/>
            <a:ext cx="2486768" cy="1635326"/>
            <a:chOff x="1051333" y="1796305"/>
            <a:chExt cx="2260698" cy="1351509"/>
          </a:xfrm>
        </p:grpSpPr>
        <p:sp>
          <p:nvSpPr>
            <p:cNvPr id="3" name="矩形 2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矩形 3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区域业务规划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能力不足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1051333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1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3314264" y="1157928"/>
            <a:ext cx="2497245" cy="1633690"/>
            <a:chOff x="3446825" y="1797657"/>
            <a:chExt cx="2270223" cy="1350157"/>
          </a:xfrm>
        </p:grpSpPr>
        <p:sp>
          <p:nvSpPr>
            <p:cNvPr id="6" name="矩形 5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矩形 6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集中管控模式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遭遇挑战</a:t>
              </a:r>
            </a:p>
          </p:txBody>
        </p:sp>
        <p:sp>
          <p:nvSpPr>
            <p:cNvPr id="12" name="矩形 11"/>
            <p:cNvSpPr/>
            <p:nvPr/>
          </p:nvSpPr>
          <p:spPr>
            <a:xfrm>
              <a:off x="3446825" y="1797657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2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5942207" y="1156434"/>
            <a:ext cx="2497245" cy="1635326"/>
            <a:chOff x="5881177" y="1796305"/>
            <a:chExt cx="2270223" cy="1351509"/>
          </a:xfrm>
        </p:grpSpPr>
        <p:sp>
          <p:nvSpPr>
            <p:cNvPr id="9" name="矩形 8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矩形 9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绩效与激励</a:t>
              </a:r>
              <a:endParaRPr lang="en-US" altLang="zh-CN" sz="20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刚性有余</a:t>
              </a:r>
              <a:endParaRPr lang="en-US" altLang="zh-CN" sz="20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柔性不足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5881177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3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91590" y="123478"/>
            <a:ext cx="8952410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问题总结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3660" y="2859782"/>
            <a:ext cx="2478608" cy="72672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长期专注执行，使得一线自身规划能力不足，错失市场机会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328676" y="2859782"/>
            <a:ext cx="2482833" cy="72224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资源和权力集中在总部，一线呼唤炮火遭遇挑战，错失市场机会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21635" y="2859782"/>
            <a:ext cx="2517817" cy="94024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获取分享激发了组织活力，但过于刚性的规则以及频繁盘点导致区域部分变革举措难以落地</a:t>
            </a:r>
          </a:p>
        </p:txBody>
      </p:sp>
    </p:spTree>
    <p:extLst>
      <p:ext uri="{BB962C8B-B14F-4D97-AF65-F5344CB8AC3E}">
        <p14:creationId xmlns:p14="http://schemas.microsoft.com/office/powerpoint/2010/main" val="1779125584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:a16="http://schemas.microsoft.com/office/drawing/2014/main" xmlns="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242373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项目问题调研总结</a:t>
            </a: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600" i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赋</a:t>
            </a:r>
            <a:r>
              <a:rPr lang="zh-CN" altLang="en-US" sz="1600" i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能与管控</a:t>
            </a:r>
            <a:endParaRPr lang="en-US" altLang="zh-CN" sz="1600" i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600" i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绩效与激励</a:t>
            </a:r>
            <a:endParaRPr lang="en-US" altLang="zh-CN" sz="1600" i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1600" i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下一步计划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88117565"/>
      </p:ext>
    </p:ext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1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华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为对标：支撑企业成长的发展规律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817146" y="0"/>
            <a:ext cx="233975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授权发展规律</a:t>
            </a:r>
            <a:endParaRPr lang="zh-CN" altLang="en-US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1590" y="555526"/>
            <a:ext cx="8556874" cy="109862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规律就是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始终围绕着三个目标在进行变革：</a:t>
            </a:r>
          </a:p>
          <a:p>
            <a:pPr marL="285750" indent="-285750" eaLnBrk="0" hangingPunct="0">
              <a:lnSpc>
                <a:spcPts val="2000"/>
              </a:lnSpc>
              <a:buFont typeface="Arial" pitchFamily="34" charset="0"/>
              <a:buChar char="•"/>
              <a:defRPr/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实</a:t>
            </a: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现发现和抓住机会的战略管理体系</a:t>
            </a:r>
          </a:p>
          <a:p>
            <a:pPr marL="285750" indent="-285750" eaLnBrk="0" hangingPunct="0">
              <a:lnSpc>
                <a:spcPts val="2000"/>
              </a:lnSpc>
              <a:buFont typeface="Arial" pitchFamily="34" charset="0"/>
              <a:buChar char="•"/>
              <a:defRPr/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实</a:t>
            </a: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现一线呼唤炮火的流程化管理与授权机制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，从自上而下“</a:t>
            </a: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推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” →“推拉</a:t>
            </a: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”结合、以“拉”为主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的自下而上</a:t>
            </a: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组织运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作机制</a:t>
            </a:r>
          </a:p>
          <a:p>
            <a:pPr marL="285750" indent="-285750" eaLnBrk="0" hangingPunct="0">
              <a:lnSpc>
                <a:spcPts val="2000"/>
              </a:lnSpc>
              <a:buFont typeface="Arial" pitchFamily="34" charset="0"/>
              <a:buChar char="•"/>
              <a:defRPr/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构筑激活组织活力的绩效激励机制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67544" y="1635646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0"/>
          <p:cNvSpPr/>
          <p:nvPr/>
        </p:nvSpPr>
        <p:spPr>
          <a:xfrm>
            <a:off x="479082" y="1800179"/>
            <a:ext cx="253658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战略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管理体系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Rectangle 22"/>
          <p:cNvSpPr/>
          <p:nvPr/>
        </p:nvSpPr>
        <p:spPr>
          <a:xfrm>
            <a:off x="467544" y="2263955"/>
            <a:ext cx="2547549" cy="243628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Rectangle 10"/>
          <p:cNvSpPr/>
          <p:nvPr/>
        </p:nvSpPr>
        <p:spPr>
          <a:xfrm>
            <a:off x="3303694" y="1800179"/>
            <a:ext cx="253658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授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权机制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Rectangle 22"/>
          <p:cNvSpPr/>
          <p:nvPr/>
        </p:nvSpPr>
        <p:spPr>
          <a:xfrm>
            <a:off x="3292156" y="2263955"/>
            <a:ext cx="2547549" cy="243628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Rectangle 10"/>
          <p:cNvSpPr/>
          <p:nvPr/>
        </p:nvSpPr>
        <p:spPr>
          <a:xfrm>
            <a:off x="6096275" y="1779662"/>
            <a:ext cx="2536580" cy="34881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ts val="2000"/>
              </a:lnSpc>
              <a:defRPr/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绩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效激励机制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084737" y="2263955"/>
            <a:ext cx="2547549" cy="243628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71600" y="2366371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价值驱动的业务设计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VDBD)</a:t>
            </a:r>
          </a:p>
          <a:p>
            <a:pPr algn="ctr"/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+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971600" y="304406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业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务领先模型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BLM)</a:t>
            </a:r>
          </a:p>
          <a:p>
            <a:pPr algn="ctr"/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+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971600" y="382372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战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略到执行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BLM)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965971" y="2366371"/>
            <a:ext cx="11820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职责的拉通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权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力的拉通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决策的拉通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0" name="组合 75"/>
          <p:cNvGrpSpPr/>
          <p:nvPr/>
        </p:nvGrpSpPr>
        <p:grpSpPr>
          <a:xfrm>
            <a:off x="3719273" y="3165618"/>
            <a:ext cx="1441962" cy="1370012"/>
            <a:chOff x="6107" y="5513"/>
            <a:chExt cx="982" cy="908"/>
          </a:xfrm>
        </p:grpSpPr>
        <p:sp>
          <p:nvSpPr>
            <p:cNvPr id="45" name="椭圆 76"/>
            <p:cNvSpPr/>
            <p:nvPr/>
          </p:nvSpPr>
          <p:spPr>
            <a:xfrm>
              <a:off x="6107" y="5967"/>
              <a:ext cx="454" cy="454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</a:schemeClr>
                </a:gs>
                <a:gs pos="0">
                  <a:schemeClr val="accent3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zh-CN" sz="1200" b="1" noProof="1">
                  <a:solidFill>
                    <a:schemeClr val="tx1"/>
                  </a:solidFill>
                </a:rPr>
                <a:t>SR</a:t>
              </a:r>
            </a:p>
          </p:txBody>
        </p:sp>
        <p:sp>
          <p:nvSpPr>
            <p:cNvPr id="46" name="椭圆 77"/>
            <p:cNvSpPr/>
            <p:nvPr/>
          </p:nvSpPr>
          <p:spPr>
            <a:xfrm>
              <a:off x="6635" y="5967"/>
              <a:ext cx="454" cy="454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</a:schemeClr>
                </a:gs>
                <a:gs pos="0">
                  <a:schemeClr val="accent3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zh-CN" sz="1200" b="1" noProof="1">
                  <a:solidFill>
                    <a:schemeClr val="tx1"/>
                  </a:solidFill>
                </a:rPr>
                <a:t>FR</a:t>
              </a:r>
            </a:p>
          </p:txBody>
        </p:sp>
        <p:sp>
          <p:nvSpPr>
            <p:cNvPr id="47" name="椭圆 78"/>
            <p:cNvSpPr/>
            <p:nvPr/>
          </p:nvSpPr>
          <p:spPr>
            <a:xfrm>
              <a:off x="6371" y="5513"/>
              <a:ext cx="454" cy="454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</a:schemeClr>
                </a:gs>
                <a:gs pos="0">
                  <a:schemeClr val="accent3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zh-CN" sz="1200" b="1" noProof="1">
                  <a:solidFill>
                    <a:schemeClr val="tx1"/>
                  </a:solidFill>
                </a:rPr>
                <a:t>AR</a:t>
              </a:r>
            </a:p>
          </p:txBody>
        </p:sp>
        <p:cxnSp>
          <p:nvCxnSpPr>
            <p:cNvPr id="48" name="直接箭头连接符 79"/>
            <p:cNvCxnSpPr/>
            <p:nvPr/>
          </p:nvCxnSpPr>
          <p:spPr>
            <a:xfrm flipV="1">
              <a:off x="6405" y="5854"/>
              <a:ext cx="115" cy="226"/>
            </a:xfrm>
            <a:prstGeom prst="straightConnector1">
              <a:avLst/>
            </a:prstGeom>
            <a:ln>
              <a:headEnd type="stealth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箭头连接符 80"/>
            <p:cNvCxnSpPr/>
            <p:nvPr/>
          </p:nvCxnSpPr>
          <p:spPr>
            <a:xfrm>
              <a:off x="6449" y="6193"/>
              <a:ext cx="299" cy="2"/>
            </a:xfrm>
            <a:prstGeom prst="straightConnector1">
              <a:avLst/>
            </a:prstGeom>
            <a:ln>
              <a:headEnd type="stealth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箭头连接符 81"/>
            <p:cNvCxnSpPr/>
            <p:nvPr/>
          </p:nvCxnSpPr>
          <p:spPr>
            <a:xfrm>
              <a:off x="6635" y="5854"/>
              <a:ext cx="192" cy="236"/>
            </a:xfrm>
            <a:prstGeom prst="straightConnector1">
              <a:avLst/>
            </a:prstGeom>
            <a:ln>
              <a:headEnd type="stealth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TextBox 51"/>
          <p:cNvSpPr txBox="1"/>
          <p:nvPr/>
        </p:nvSpPr>
        <p:spPr>
          <a:xfrm>
            <a:off x="6416786" y="2366371"/>
            <a:ext cx="20436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牵引关注团队目标和组织绩效，勇于当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责。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5" name="Rectangle 9"/>
          <p:cNvSpPr>
            <a:spLocks noChangeArrowheads="1"/>
          </p:cNvSpPr>
          <p:nvPr/>
        </p:nvSpPr>
        <p:spPr bwMode="auto">
          <a:xfrm>
            <a:off x="6300193" y="3122775"/>
            <a:ext cx="2160240" cy="385079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cs typeface="MS PGothic" panose="020b0600070205080204" charset="-128"/>
                <a:sym typeface="微软雅黑" pitchFamily="34" charset="-122"/>
              </a:rPr>
              <a:t>奖金自上而下获取分享，奖金是自己挣的</a:t>
            </a:r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6300193" y="3639351"/>
            <a:ext cx="2160240" cy="38507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lIns="360000" rIns="36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  <a:defRPr/>
            </a:pPr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部门多元化团队激励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  <a:sym typeface="微软雅黑" pitchFamily="34" charset="-122"/>
            </a:endParaRPr>
          </a:p>
        </p:txBody>
      </p:sp>
      <p:sp>
        <p:nvSpPr>
          <p:cNvPr id="57" name="Rectangle 9"/>
          <p:cNvSpPr>
            <a:spLocks noChangeArrowheads="1"/>
          </p:cNvSpPr>
          <p:nvPr/>
        </p:nvSpPr>
        <p:spPr bwMode="auto">
          <a:xfrm>
            <a:off x="6300193" y="4155926"/>
            <a:ext cx="2160240" cy="38507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lIns="360000" rIns="36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  <a:defRPr/>
            </a:pP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各类项目团队奖（竞争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/</a:t>
            </a: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突破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/</a:t>
            </a: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重大事件）</a:t>
            </a:r>
            <a:endParaRPr lang="zh-CN" altLang="en-US" sz="1200" b="1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52018337"/>
      </p:ext>
    </p:extLst>
  </p:cSld>
  <p:clrMapOvr>
    <a:masterClrMapping/>
  </p:clrMapOvr>
  <p:transition spd="med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https://d.book118.com/297132120154006035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Ramaxel 2">
    <a:dk1>
      <a:srgbClr val="000000"/>
    </a:dk1>
    <a:lt1>
      <a:srgbClr val="FFFFFF"/>
    </a:lt1>
    <a:dk2>
      <a:srgbClr val="000000"/>
    </a:dk2>
    <a:lt2>
      <a:srgbClr val="969696"/>
    </a:lt2>
    <a:accent1>
      <a:srgbClr val="FBDF53"/>
    </a:accent1>
    <a:accent2>
      <a:srgbClr val="FF9966"/>
    </a:accent2>
    <a:accent3>
      <a:srgbClr val="FFFFFF"/>
    </a:accent3>
    <a:accent4>
      <a:srgbClr val="000000"/>
    </a:accent4>
    <a:accent5>
      <a:srgbClr val="FDECB3"/>
    </a:accent5>
    <a:accent6>
      <a:srgbClr val="E78A5C"/>
    </a:accent6>
    <a:hlink>
      <a:srgbClr val="CC3300"/>
    </a:hlink>
    <a:folHlink>
      <a:srgbClr val="996600"/>
    </a:folHlink>
  </a:clrScheme>
  <a:fontScheme name="Ramaxel">
    <a:majorFont>
      <a:latin typeface="Arial Narrow"/>
      <a:ea typeface="ＭＳ Ｐゴシック" charset="0"/>
      <a:cs typeface="ＭＳ Ｐゴシック" charset="0"/>
    </a:majorFont>
    <a:minorFont>
      <a:latin typeface="Arial Narrow"/>
      <a:ea typeface="ＭＳ Ｐゴシック" charset="0"/>
      <a:cs typeface="ＭＳ Ｐゴシック" charset="0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336</Paragraphs>
  <Slides>16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1">
      <vt:lpstr>Arial</vt:lpstr>
      <vt:lpstr>Calibri</vt:lpstr>
      <vt:lpstr>宋体</vt:lpstr>
      <vt:lpstr>华文黑体</vt:lpstr>
      <vt:lpstr>Arial Unicode MS</vt:lpstr>
      <vt:lpstr>ＭＳ Ｐゴシック</vt:lpstr>
      <vt:lpstr>微软雅黑</vt:lpstr>
      <vt:lpstr>华文楷体</vt:lpstr>
      <vt:lpstr>Times New Roman</vt:lpstr>
      <vt:lpstr>华文细黑</vt:lpstr>
      <vt:lpstr>Heiti SC Medium</vt:lpstr>
      <vt:lpstr>Wingdings</vt:lpstr>
      <vt:lpstr>MS PGothic</vt:lpstr>
      <vt:lpstr>Arial Narrow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2024-09-10T11:57:29.529</cp:lastPrinted>
  <dcterms:created xsi:type="dcterms:W3CDTF">2024-09-10T03:57:29Z</dcterms:created>
  <dcterms:modified xsi:type="dcterms:W3CDTF">2024-09-10T03:57:32Z</dcterms:modified>
</cp:coreProperties>
</file>