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03900-6E8D-42A0-B6A1-7B51F9D7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D840E-26CB-43E2-A89E-EF5E1583A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845FE-34FA-414F-83AC-B8E99914E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3E73F-1ABC-4D3B-BE02-39BC18799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51E04-D294-4F89-86AD-0F9DAF4AD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6D863-414B-4E55-B5C8-E67D9CE44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5E37FD-FCC8-490D-A8C1-638300D4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6E958-7B2C-4FC9-8CD1-2415E10C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92A89-CA41-4FED-B6AE-C6F14036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C9C70-1C4F-476A-8CD6-4067B8424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626F0-43EA-4618-A300-452969890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1986" name="标题 41985"/>
          <p:cNvSpPr>
            <a:spLocks noGrp="1" noRot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1987" name="副标题 41986"/>
          <p:cNvSpPr>
            <a:spLocks noGrp="1" noRot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folHlink"/>
              </a:buClr>
              <a:buSzTx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hlink"/>
              </a:buClr>
              <a:buSzTx/>
              <a:buFontTx/>
              <a:buNone/>
              <a:defRPr/>
            </a:lvl2pPr>
            <a:lvl3pPr marL="914400" lvl="2" indent="0" algn="ctr">
              <a:buClr>
                <a:schemeClr val="folHlink"/>
              </a:buClr>
              <a:buSzTx/>
              <a:buFont typeface="Wingdings" panose="05000000000000000000" pitchFamily="2" charset="2"/>
              <a:buNone/>
              <a:defRPr/>
            </a:lvl3pPr>
            <a:lvl4pPr marL="1371600" lvl="3" indent="0" algn="ctr">
              <a:buClr>
                <a:schemeClr val="hlink"/>
              </a:buClr>
              <a:buSzPct val="115000"/>
              <a:buFontTx/>
              <a:buNone/>
              <a:defRPr/>
            </a:lvl4pPr>
            <a:lvl5pPr marL="1828800" lvl="4" indent="0" algn="ctr">
              <a:buClr>
                <a:schemeClr val="folHlink"/>
              </a:buClr>
              <a:buSzTx/>
              <a:buFont typeface="Wingdings" panose="05000000000000000000" pitchFamily="2" charset="2"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1988" name="日期占位符 41987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>
                <a:latin typeface="Arial" pitchFamily="34" charset="0"/>
              </a:defRPr>
            </a:lvl1pPr>
          </a:lstStyle>
          <a:p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1989" name="页脚占位符 4198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41990" name="灯片编号占位符 4198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>
                <a:latin typeface="Arial" pitchFamily="34" charset="0"/>
              </a:defRPr>
            </a:lvl1pPr>
          </a:lstStyle>
          <a:p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pic>
        <p:nvPicPr>
          <p:cNvPr id="41991" name="图片 41990" descr="LOGO 拷贝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6877050" y="188913"/>
            <a:ext cx="2087563" cy="509587"/>
          </a:xfrm>
          <a:prstGeom prst="rect">
            <a:avLst/>
          </a:prstGeom>
          <a:solidFill>
            <a:schemeClr val="bg2"/>
          </a:solidFill>
          <a:ln w="9525">
            <a:noFill/>
          </a:ln>
        </p:spPr>
      </p:pic>
    </p:spTree>
  </p:cSld>
  <p:clrMapOvr>
    <a:masterClrMapping/>
  </p:clrMapOvr>
  <p:transition>
    <p:checker/>
  </p:transition>
  <p:timing/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752600"/>
            <a:ext cx="4184968" cy="42703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752600"/>
            <a:ext cx="4184968" cy="42703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381000"/>
            <a:ext cx="2135188" cy="56419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381000"/>
            <a:ext cx="6281784" cy="56419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SmartArt 占位符 2"/>
          <p:cNvSpPr>
            <a:spLocks noGrp="1"/>
          </p:cNvSpPr>
          <p:nvPr>
            <p:ph type="dgm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png" /><Relationship Id="rId14" Type="http://schemas.openxmlformats.org/officeDocument/2006/relationships/image" Target="../media/image3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0962" name="标题 40961"/>
          <p:cNvSpPr>
            <a:spLocks noGrp="1" noRot="1"/>
          </p:cNvSpPr>
          <p:nvPr>
            <p:ph type="title"/>
          </p:nvPr>
        </p:nvSpPr>
        <p:spPr>
          <a:xfrm>
            <a:off x="301625" y="3810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0963" name="文本占位符 40962"/>
          <p:cNvSpPr>
            <a:spLocks noGrp="1" noRot="1"/>
          </p:cNvSpPr>
          <p:nvPr>
            <p:ph type="body" idx="1"/>
          </p:nvPr>
        </p:nvSpPr>
        <p:spPr>
          <a:xfrm>
            <a:off x="301625" y="1752600"/>
            <a:ext cx="8540750" cy="42703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0964" name="日期占位符 40963"/>
          <p:cNvSpPr>
            <a:spLocks noGrp="1"/>
          </p:cNvSpPr>
          <p:nvPr>
            <p:ph type="dt" sz="half" idx="2"/>
          </p:nvPr>
        </p:nvSpPr>
        <p:spPr>
          <a:xfrm>
            <a:off x="301625" y="61722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40965" name="页脚占位符 40964"/>
          <p:cNvSpPr>
            <a:spLocks noGrp="1"/>
          </p:cNvSpPr>
          <p:nvPr>
            <p:ph type="ftr" sz="quarter" idx="3"/>
          </p:nvPr>
        </p:nvSpPr>
        <p:spPr>
          <a:xfrm>
            <a:off x="3124200" y="61722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40966" name="灯片编号占位符 40965"/>
          <p:cNvSpPr>
            <a:spLocks noGrp="1"/>
          </p:cNvSpPr>
          <p:nvPr>
            <p:ph type="sldNum" sz="quarter" idx="4"/>
          </p:nvPr>
        </p:nvSpPr>
        <p:spPr>
          <a:xfrm>
            <a:off x="6553200" y="61722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/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pic>
        <p:nvPicPr>
          <p:cNvPr id="40967" name="图片 40966" descr="LOGO 拷贝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7056438" y="333375"/>
            <a:ext cx="2087562" cy="509588"/>
          </a:xfrm>
          <a:prstGeom prst="rect">
            <a:avLst/>
          </a:prstGeom>
          <a:solidFill>
            <a:schemeClr val="bg2"/>
          </a:solidFill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>
    <p:checker/>
  </p:transition>
  <p:timing/>
  <p:hf sldNum="0" hdr="0" ftr="0"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Tx/>
        <a:buChar char="•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Font typeface="Wingdings" panose="05000000000000000000" pitchFamily="2" charset="2"/>
        <a:buChar char="§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15000"/>
        <a:buFontTx/>
        <a:buChar char="•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pn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6.png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7.png" /><Relationship Id="rId8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1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420631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2"/>
          </p:nvPr>
        </p:nvSpPr>
        <p:spPr/>
        <p:txBody>
          <a:bodyPr/>
          <a:lstStyle/>
          <a:p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2050" name="标题 2049"/>
          <p:cNvSpPr>
            <a:spLocks noGrp="1" noRot="1"/>
          </p:cNvSpPr>
          <p:nvPr>
            <p:ph type="ctrTitle"/>
          </p:nvPr>
        </p:nvSpPr>
        <p:spPr/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en-US" altLang="zh-CN" sz="6600" kern="1200" baseline="0">
                <a:latin typeface="黑体" panose="02010609060101010101" pitchFamily="2" charset="-122"/>
                <a:ea typeface="黑体" panose="02010609060101010101" pitchFamily="2" charset="-122"/>
              </a:rPr>
              <a:t>PPT</a:t>
            </a:r>
            <a:r>
              <a:rPr lang="zh-CN" altLang="en-US" sz="6600" kern="1200" baseline="0">
                <a:latin typeface="黑体" panose="02010609060101010101" pitchFamily="2" charset="-122"/>
                <a:ea typeface="黑体" panose="02010609060101010101" pitchFamily="2" charset="-122"/>
              </a:rPr>
              <a:t>的制作技巧</a:t>
            </a:r>
            <a:endParaRPr lang="zh-CN" altLang="en-US" sz="6600" kern="1200" baseline="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055" name="文本框 2054"/>
          <p:cNvSpPr txBox="1"/>
          <p:nvPr/>
        </p:nvSpPr>
        <p:spPr>
          <a:xfrm>
            <a:off x="4408488" y="4659313"/>
            <a:ext cx="318770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3091" name="文本框 3090"/>
          <p:cNvSpPr txBox="1"/>
          <p:nvPr/>
        </p:nvSpPr>
        <p:spPr>
          <a:xfrm>
            <a:off x="3543300" y="3506788"/>
            <a:ext cx="39084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3092" name="矩形 3091"/>
          <p:cNvSpPr/>
          <p:nvPr/>
        </p:nvSpPr>
        <p:spPr>
          <a:xfrm rot="5400000">
            <a:off x="6175375" y="3913188"/>
            <a:ext cx="823913" cy="4319587"/>
          </a:xfrm>
          <a:prstGeom prst="rect">
            <a:avLst/>
          </a:prstGeom>
          <a:noFill/>
          <a:ln w="9525">
            <a:noFill/>
          </a:ln>
        </p:spPr>
        <p:txBody>
          <a:bodyPr rot="10800000" vert="eaVert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 err="1">
                <a:latin typeface="Arial" pitchFamily="34" charset="0"/>
              </a:rPr>
              <a:t>Syw</a:t>
            </a:r>
            <a:r>
              <a:rPr lang="zh-CN" altLang="en-US" b="1">
                <a:latin typeface="Arial" pitchFamily="34" charset="0"/>
              </a:rPr>
              <a:t>（</a:t>
            </a:r>
            <a:r>
              <a:rPr lang="en-US" altLang="zh-CN" b="1">
                <a:latin typeface="Arial" pitchFamily="34" charset="0"/>
              </a:rPr>
              <a:t>syw1986737@sina.com</a:t>
            </a:r>
            <a:r>
              <a:rPr lang="zh-CN" altLang="en-US" b="1">
                <a:latin typeface="Arial" pitchFamily="34" charset="0"/>
              </a:rPr>
              <a:t>）</a:t>
            </a:r>
            <a:endParaRPr lang="zh-CN" altLang="en-US" b="1">
              <a:latin typeface="Arial" pitchFamily="34" charset="0"/>
            </a:endParaRPr>
          </a:p>
          <a:p>
            <a:pPr eaLnBrk="0" hangingPunct="0"/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3093" name="TextBox 309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3074" name="标题 3073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 sz="4800">
                <a:ea typeface="黑体" panose="02010609060101010101" pitchFamily="2" charset="-122"/>
              </a:rPr>
            </a:br>
            <a:r>
              <a:rPr lang="zh-CN" altLang="en-US" sz="4800">
                <a:ea typeface="黑体" panose="02010609060101010101" pitchFamily="2" charset="-122"/>
              </a:rPr>
              <a:t>       内容简介及学习说明</a:t>
            </a:r>
            <a:endParaRPr lang="zh-CN" altLang="en-US" sz="4800">
              <a:ea typeface="黑体" panose="02010609060101010101" pitchFamily="2" charset="-122"/>
            </a:endParaRPr>
          </a:p>
        </p:txBody>
      </p:sp>
      <p:sp>
        <p:nvSpPr>
          <p:cNvPr id="3076" name="文本占位符 3075"/>
          <p:cNvSpPr>
            <a:spLocks noGrp="1" noRot="1"/>
          </p:cNvSpPr>
          <p:nvPr>
            <p:ph type="body" idx="4294967295"/>
          </p:nvPr>
        </p:nvSpPr>
        <p:spPr>
          <a:xfrm>
            <a:off x="301625" y="1752600"/>
            <a:ext cx="8540750" cy="4270375"/>
          </a:xfrm>
        </p:spPr>
        <p:txBody>
          <a:bodyPr/>
          <a:lstStyle/>
          <a:p>
            <a:r>
              <a:rPr lang="zh-CN" altLang="en-US"/>
              <a:t>初识</a:t>
            </a:r>
            <a:r>
              <a:rPr lang="en-US" altLang="zh-CN"/>
              <a:t>PPT</a:t>
            </a:r>
            <a:endParaRPr lang="en-US" altLang="zh-CN"/>
          </a:p>
          <a:p>
            <a:r>
              <a:rPr lang="en-US" altLang="zh-CN"/>
              <a:t>PPT</a:t>
            </a:r>
            <a:r>
              <a:rPr lang="zh-CN" altLang="en-US"/>
              <a:t>的图示技术</a:t>
            </a:r>
            <a:endParaRPr lang="zh-CN" altLang="en-US"/>
          </a:p>
          <a:p>
            <a:r>
              <a:rPr lang="en-US" altLang="zh-CN"/>
              <a:t>PPT</a:t>
            </a:r>
            <a:r>
              <a:rPr lang="zh-CN" altLang="en-US"/>
              <a:t>的背景技术</a:t>
            </a:r>
            <a:endParaRPr lang="zh-CN" altLang="en-US"/>
          </a:p>
          <a:p>
            <a:r>
              <a:rPr lang="en-US" altLang="zh-CN"/>
              <a:t>PPT</a:t>
            </a:r>
            <a:r>
              <a:rPr lang="zh-CN" altLang="en-US"/>
              <a:t>的动画技术</a:t>
            </a:r>
            <a:endParaRPr lang="zh-CN" altLang="en-US"/>
          </a:p>
          <a:p>
            <a:r>
              <a:rPr lang="en-US" altLang="zh-CN"/>
              <a:t>PPT</a:t>
            </a:r>
            <a:r>
              <a:rPr lang="zh-CN" altLang="en-US"/>
              <a:t>的超链接技术</a:t>
            </a:r>
            <a:endParaRPr lang="zh-CN" altLang="en-US"/>
          </a:p>
          <a:p>
            <a:endParaRPr lang="zh-CN" altLang="en-US"/>
          </a:p>
        </p:txBody>
      </p:sp>
      <p:sp>
        <p:nvSpPr>
          <p:cNvPr id="3085" name="波形 3084"/>
          <p:cNvSpPr/>
          <p:nvPr/>
        </p:nvSpPr>
        <p:spPr>
          <a:xfrm>
            <a:off x="2133600" y="2743200"/>
            <a:ext cx="914400" cy="914400"/>
          </a:xfrm>
          <a:prstGeom prst="wave">
            <a:avLst>
              <a:gd name="adj1" fmla="val 13005"/>
              <a:gd name="adj2" fmla="val 0"/>
            </a:avLst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86" name="横卷形 3085"/>
          <p:cNvSpPr/>
          <p:nvPr/>
        </p:nvSpPr>
        <p:spPr>
          <a:xfrm>
            <a:off x="4114800" y="1447800"/>
            <a:ext cx="4191000" cy="3048000"/>
          </a:xfrm>
          <a:prstGeom prst="horizontalScroll">
            <a:avLst>
              <a:gd name="adj" fmla="val 12500"/>
            </a:avLst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87" name="横卷形 3086"/>
          <p:cNvSpPr/>
          <p:nvPr/>
        </p:nvSpPr>
        <p:spPr>
          <a:xfrm>
            <a:off x="1371600" y="2590800"/>
            <a:ext cx="1028700" cy="1143000"/>
          </a:xfrm>
          <a:prstGeom prst="horizontalScroll">
            <a:avLst>
              <a:gd name="adj" fmla="val 12500"/>
            </a:avLst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7170" name="标题 7169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 sz="2400">
                <a:latin typeface="宋体" panose="02010600030101010101" pitchFamily="2" charset="-122"/>
              </a:rPr>
            </a:br>
            <a:r>
              <a:rPr lang="zh-CN" altLang="en-US" sz="2400">
                <a:latin typeface="宋体" panose="02010600030101010101" pitchFamily="2" charset="-122"/>
              </a:rPr>
              <a:t>                 </a:t>
            </a:r>
            <a:r>
              <a:rPr lang="zh-CN" altLang="en-US"/>
              <a:t>初识</a:t>
            </a:r>
            <a:r>
              <a:rPr lang="en-US" altLang="zh-CN"/>
              <a:t>PPT</a:t>
            </a:r>
            <a:endParaRPr lang="en-US" altLang="zh-CN"/>
          </a:p>
        </p:txBody>
      </p:sp>
      <p:sp>
        <p:nvSpPr>
          <p:cNvPr id="7171" name="文本占位符 7170"/>
          <p:cNvSpPr>
            <a:spLocks noGrp="1" noRot="1"/>
          </p:cNvSpPr>
          <p:nvPr>
            <p:ph type="body" idx="4294967295"/>
          </p:nvPr>
        </p:nvSpPr>
        <p:spPr>
          <a:xfrm>
            <a:off x="301625" y="1752600"/>
            <a:ext cx="8540750" cy="4270375"/>
          </a:xfrm>
        </p:spPr>
        <p:txBody>
          <a:bodyPr/>
          <a:lstStyle/>
          <a:p>
            <a:r>
              <a:rPr lang="en-US" altLang="zh-CN"/>
              <a:t>PPT</a:t>
            </a:r>
            <a:r>
              <a:rPr lang="zh-CN" altLang="en-US"/>
              <a:t>简介</a:t>
            </a:r>
            <a:endParaRPr lang="zh-CN" altLang="en-US"/>
          </a:p>
          <a:p>
            <a:r>
              <a:rPr lang="en-US" altLang="zh-CN"/>
              <a:t>PPT</a:t>
            </a:r>
            <a:r>
              <a:rPr lang="zh-CN" altLang="en-US"/>
              <a:t>的安装与运行</a:t>
            </a:r>
            <a:endParaRPr lang="zh-CN" altLang="en-US"/>
          </a:p>
          <a:p>
            <a:r>
              <a:rPr lang="en-US" altLang="zh-CN"/>
              <a:t>PPT</a:t>
            </a:r>
            <a:r>
              <a:rPr lang="zh-CN" altLang="en-US"/>
              <a:t>的操作界面</a:t>
            </a:r>
            <a:endParaRPr lang="zh-CN" altLang="en-US"/>
          </a:p>
        </p:txBody>
      </p:sp>
    </p:spTree>
  </p:cSld>
  <p:clrMapOvr>
    <a:masterClrMapping/>
  </p:clrMapOvr>
  <p:transition>
    <p:checker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32770" name="标题 32769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/>
              <a:t>PPT</a:t>
            </a:r>
            <a:r>
              <a:rPr lang="zh-CN" altLang="en-US"/>
              <a:t>简介</a:t>
            </a:r>
            <a:endParaRPr lang="zh-CN" altLang="en-US"/>
          </a:p>
        </p:txBody>
      </p:sp>
      <p:sp>
        <p:nvSpPr>
          <p:cNvPr id="32771" name="文本占位符 32770"/>
          <p:cNvSpPr>
            <a:spLocks noGrp="1" noRot="1"/>
          </p:cNvSpPr>
          <p:nvPr>
            <p:ph type="body" idx="4294967295"/>
          </p:nvPr>
        </p:nvSpPr>
        <p:spPr>
          <a:xfrm>
            <a:off x="301625" y="1752600"/>
            <a:ext cx="8540750" cy="4270375"/>
          </a:xfrm>
        </p:spPr>
        <p:txBody>
          <a:bodyPr/>
          <a:lstStyle/>
          <a:p>
            <a:r>
              <a:rPr lang="en-US" altLang="zh-CN"/>
              <a:t>PPT</a:t>
            </a:r>
            <a:r>
              <a:rPr lang="zh-CN" altLang="en-US"/>
              <a:t>是微软公司</a:t>
            </a:r>
            <a:r>
              <a:rPr lang="en-US" altLang="zh-CN"/>
              <a:t>Office 2000</a:t>
            </a:r>
            <a:r>
              <a:rPr lang="zh-CN" altLang="en-US"/>
              <a:t>产品的组成部分</a:t>
            </a:r>
            <a:r>
              <a:rPr lang="en-US" altLang="zh-CN"/>
              <a:t>,</a:t>
            </a:r>
            <a:r>
              <a:rPr lang="zh-CN" altLang="en-US"/>
              <a:t>是一个非常受欢迎的多媒体演示软件；</a:t>
            </a:r>
            <a:endParaRPr lang="zh-CN" altLang="en-US"/>
          </a:p>
          <a:p>
            <a:r>
              <a:rPr lang="en-US" altLang="zh-CN"/>
              <a:t>PPT</a:t>
            </a:r>
            <a:r>
              <a:rPr lang="zh-CN" altLang="en-US"/>
              <a:t>作为目前流行的演示图形创作工具软件</a:t>
            </a:r>
            <a:r>
              <a:rPr lang="en-US" altLang="zh-CN"/>
              <a:t>,</a:t>
            </a:r>
            <a:r>
              <a:rPr lang="zh-CN" altLang="en-US"/>
              <a:t>都能制作出各种极具感染力的投影片</a:t>
            </a:r>
            <a:r>
              <a:rPr lang="en-US" altLang="zh-CN"/>
              <a:t>.</a:t>
            </a:r>
            <a:endParaRPr lang="en-US" altLang="zh-CN"/>
          </a:p>
          <a:p>
            <a:r>
              <a:rPr lang="en-US" altLang="zh-CN"/>
              <a:t>PPT</a:t>
            </a:r>
            <a:r>
              <a:rPr lang="zh-CN" altLang="en-US"/>
              <a:t>可用在教学中</a:t>
            </a:r>
            <a:r>
              <a:rPr lang="en-US" altLang="zh-CN"/>
              <a:t>,</a:t>
            </a:r>
            <a:r>
              <a:rPr lang="zh-CN" altLang="en-US"/>
              <a:t>也可用在办公中；</a:t>
            </a:r>
            <a:endParaRPr lang="zh-CN" altLang="en-US"/>
          </a:p>
          <a:p>
            <a:r>
              <a:rPr lang="en-US" altLang="zh-CN"/>
              <a:t>PPT</a:t>
            </a:r>
            <a:r>
              <a:rPr lang="zh-CN" altLang="en-US"/>
              <a:t>可以成为你全面展示自我、设计自我</a:t>
            </a:r>
            <a:endParaRPr lang="zh-CN" altLang="en-US"/>
          </a:p>
          <a:p>
            <a:pPr>
              <a:buNone/>
            </a:pPr>
            <a:r>
              <a:rPr lang="zh-CN" altLang="en-US"/>
              <a:t>和表现自我强有力的工具。</a:t>
            </a:r>
            <a:endParaRPr lang="zh-CN" altLang="en-US"/>
          </a:p>
        </p:txBody>
      </p:sp>
    </p:spTree>
  </p:cSld>
  <p:clrMapOvr>
    <a:masterClrMapping/>
  </p:clrMapOvr>
  <p:transition>
    <p:checker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8194" name="标题 8193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br>
              <a:rPr lang="en-US" altLang="zh-CN"/>
            </a:br>
            <a:r>
              <a:rPr lang="en-US" altLang="zh-CN"/>
              <a:t> </a:t>
            </a:r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/>
            </a:br>
            <a:r>
              <a:rPr lang="zh-CN" altLang="en-US"/>
              <a:t>            </a:t>
            </a:r>
            <a:r>
              <a:rPr lang="en-US" altLang="zh-CN"/>
              <a:t>PPT</a:t>
            </a:r>
            <a:r>
              <a:rPr lang="zh-CN" altLang="en-US"/>
              <a:t>的安装与运行</a:t>
            </a:r>
            <a:br>
              <a:rPr lang="zh-CN" altLang="en-US"/>
            </a:br>
            <a:endParaRPr lang="zh-CN" altLang="en-US"/>
          </a:p>
        </p:txBody>
      </p:sp>
      <p:pic>
        <p:nvPicPr>
          <p:cNvPr id="8195" name="文本占位符 8194"/>
          <p:cNvPicPr>
            <a:picLocks noGrp="1" noRot="1" noChangeAspect="1"/>
          </p:cNvPicPr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301625" y="1752600"/>
            <a:ext cx="8540750" cy="4270375"/>
          </a:xfrm>
        </p:spPr>
      </p:pic>
    </p:spTree>
  </p:cSld>
  <p:clrMapOvr>
    <a:masterClrMapping/>
  </p:clrMapOvr>
  <p:transition>
    <p:checker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9225" name="圆角矩形标注 9224"/>
          <p:cNvSpPr>
            <a:spLocks noChangeAspect="1"/>
          </p:cNvSpPr>
          <p:nvPr/>
        </p:nvSpPr>
        <p:spPr>
          <a:xfrm rot="5400000">
            <a:off x="5753100" y="4533900"/>
            <a:ext cx="2438400" cy="2209800"/>
          </a:xfrm>
          <a:prstGeom prst="wedgeRoundRectCallout">
            <a:avLst>
              <a:gd name="adj1" fmla="val -102444"/>
              <a:gd name="adj2" fmla="val 107616"/>
              <a:gd name="adj3" fmla="val 16667"/>
            </a:avLst>
          </a:prstGeom>
          <a:solidFill>
            <a:srgbClr val="00FFFF"/>
          </a:solidFill>
          <a:ln w="9525">
            <a:noFill/>
          </a:ln>
        </p:spPr>
        <p:txBody>
          <a:bodyPr rot="10800000" vert="eaVer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4000">
                <a:latin typeface="黑体" panose="02010609060101010101" pitchFamily="2" charset="-122"/>
                <a:ea typeface="黑体" panose="02010609060101010101" pitchFamily="2" charset="-122"/>
              </a:rPr>
              <a:t>这可是经常要用的噢</a:t>
            </a:r>
            <a:r>
              <a:rPr lang="en-US" altLang="zh-CN" sz="4000">
                <a:latin typeface="黑体" panose="02010609060101010101" pitchFamily="2" charset="-122"/>
                <a:ea typeface="黑体" panose="02010609060101010101" pitchFamily="2" charset="-122"/>
              </a:rPr>
              <a:t>!</a:t>
            </a:r>
            <a:endParaRPr lang="en-US" altLang="zh-CN" sz="40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9222" name="对象 9221"/>
          <p:cNvGraphicFramePr>
            <a:graphicFrameLocks noChangeAspect="1"/>
          </p:cNvGraphicFramePr>
          <p:nvPr/>
        </p:nvGraphicFramePr>
        <p:xfrm>
          <a:off x="762000" y="4572000"/>
          <a:ext cx="8153400" cy="428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6324600" imgH="123825" progId="Paint.Picture">
                  <p:embed/>
                </p:oleObj>
              </mc:Choice>
              <mc:Fallback>
                <p:oleObj r:id="rId2" imgW="6324600" imgH="1238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62000" y="4572000"/>
                        <a:ext cx="8153400" cy="4286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8" name="标题 9217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/>
            </a:br>
            <a:r>
              <a:rPr lang="zh-CN" altLang="en-US"/>
              <a:t>            </a:t>
            </a:r>
            <a:r>
              <a:rPr lang="en-US" altLang="zh-CN"/>
              <a:t>PPT</a:t>
            </a:r>
            <a:r>
              <a:rPr lang="zh-CN" altLang="en-US"/>
              <a:t>的操作界面</a:t>
            </a:r>
            <a:endParaRPr lang="zh-CN" altLang="en-US"/>
          </a:p>
        </p:txBody>
      </p:sp>
      <p:sp>
        <p:nvSpPr>
          <p:cNvPr id="9220" name="文本占位符 9219"/>
          <p:cNvSpPr>
            <a:spLocks noGrp="1" noRot="1"/>
          </p:cNvSpPr>
          <p:nvPr>
            <p:ph type="body" idx="4294967295"/>
          </p:nvPr>
        </p:nvSpPr>
        <p:spPr>
          <a:xfrm>
            <a:off x="685800" y="1825625"/>
            <a:ext cx="7772400" cy="4194175"/>
          </a:xfrm>
        </p:spPr>
        <p:txBody>
          <a:bodyPr/>
          <a:lstStyle/>
          <a:p>
            <a:pPr>
              <a:buNone/>
            </a:pPr>
            <a:r>
              <a:rPr lang="zh-CN" altLang="en-US"/>
              <a:t>工具栏</a:t>
            </a:r>
            <a:endParaRPr lang="zh-CN" altLang="en-US"/>
          </a:p>
          <a:p>
            <a:endParaRPr lang="zh-CN" altLang="en-US"/>
          </a:p>
          <a:p>
            <a:pPr>
              <a:buNone/>
            </a:pPr>
            <a:r>
              <a:rPr lang="zh-CN" altLang="en-US"/>
              <a:t>状态栏</a:t>
            </a:r>
            <a:endParaRPr lang="zh-CN" altLang="en-US"/>
          </a:p>
          <a:p>
            <a:endParaRPr lang="zh-CN" altLang="en-US"/>
          </a:p>
          <a:p>
            <a:r>
              <a:rPr lang="zh-CN" altLang="en-US"/>
              <a:t>菜单栏</a:t>
            </a:r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  <p:graphicFrame>
        <p:nvGraphicFramePr>
          <p:cNvPr id="9221" name="对象 9220"/>
          <p:cNvGraphicFramePr>
            <a:graphicFrameLocks noChangeAspect="1"/>
          </p:cNvGraphicFramePr>
          <p:nvPr/>
        </p:nvGraphicFramePr>
        <p:xfrm>
          <a:off x="914400" y="2286000"/>
          <a:ext cx="8229600" cy="427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6238875" imgH="95250" progId="Paint.Picture">
                  <p:embed/>
                </p:oleObj>
              </mc:Choice>
              <mc:Fallback>
                <p:oleObj r:id="rId4" imgW="6238875" imgH="952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14400" y="2286000"/>
                        <a:ext cx="8229600" cy="4270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3" name="对象 9222"/>
          <p:cNvGraphicFramePr>
            <a:graphicFrameLocks noChangeAspect="1"/>
          </p:cNvGraphicFramePr>
          <p:nvPr/>
        </p:nvGraphicFramePr>
        <p:xfrm flipV="1">
          <a:off x="838200" y="3505200"/>
          <a:ext cx="8305800" cy="419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6" imgW="5010150" imgH="123825" progId="Paint.Picture">
                  <p:embed/>
                </p:oleObj>
              </mc:Choice>
              <mc:Fallback>
                <p:oleObj r:id="rId6" imgW="5010150" imgH="1238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 flipV="1">
                        <a:off x="838200" y="3505200"/>
                        <a:ext cx="8305800" cy="419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2290" name="标题 12289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/>
            </a:br>
            <a:r>
              <a:rPr lang="zh-CN" altLang="en-US"/>
              <a:t>              </a:t>
            </a:r>
            <a:r>
              <a:rPr lang="en-US" altLang="zh-CN"/>
              <a:t>PPT</a:t>
            </a:r>
            <a:r>
              <a:rPr lang="zh-CN" altLang="en-US"/>
              <a:t>的图示技术</a:t>
            </a:r>
            <a:endParaRPr lang="zh-CN" altLang="en-US"/>
          </a:p>
        </p:txBody>
      </p:sp>
      <p:sp>
        <p:nvSpPr>
          <p:cNvPr id="12291" name="文本占位符 12290"/>
          <p:cNvSpPr>
            <a:spLocks noGrp="1" noRot="1"/>
          </p:cNvSpPr>
          <p:nvPr>
            <p:ph type="body" idx="4294967295"/>
          </p:nvPr>
        </p:nvSpPr>
        <p:spPr>
          <a:xfrm>
            <a:off x="301625" y="1752600"/>
            <a:ext cx="8540750" cy="4270375"/>
          </a:xfrm>
        </p:spPr>
        <p:txBody>
          <a:bodyPr/>
          <a:lstStyle/>
          <a:p>
            <a:r>
              <a:rPr lang="zh-CN" altLang="en-US"/>
              <a:t>图片</a:t>
            </a:r>
            <a:endParaRPr lang="zh-CN" altLang="en-US"/>
          </a:p>
          <a:p>
            <a:r>
              <a:rPr lang="zh-CN" altLang="en-US"/>
              <a:t>绘图和图示</a:t>
            </a:r>
            <a:endParaRPr lang="zh-CN" altLang="en-US"/>
          </a:p>
          <a:p>
            <a:r>
              <a:rPr lang="zh-CN" altLang="en-US"/>
              <a:t>图表</a:t>
            </a:r>
            <a:endParaRPr lang="zh-CN" altLang="en-US"/>
          </a:p>
          <a:p>
            <a:r>
              <a:rPr lang="zh-CN" altLang="en-US"/>
              <a:t>组织结构图</a:t>
            </a:r>
            <a:endParaRPr lang="zh-CN" altLang="en-US"/>
          </a:p>
          <a:p>
            <a:r>
              <a:rPr lang="zh-CN" altLang="en-US"/>
              <a:t>其他图形</a:t>
            </a:r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>
    <p:checker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3314" name="标题 13313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/>
            </a:br>
            <a:r>
              <a:rPr lang="zh-CN" altLang="en-US"/>
              <a:t>       </a:t>
            </a:r>
            <a:r>
              <a:rPr lang="en-US" altLang="zh-CN"/>
              <a:t>PPT</a:t>
            </a:r>
            <a:r>
              <a:rPr lang="zh-CN" altLang="en-US"/>
              <a:t>的图示技术</a:t>
            </a:r>
            <a:r>
              <a:rPr lang="en-US" altLang="zh-CN">
                <a:latin typeface="Arial" pitchFamily="34" charset="0"/>
              </a:rPr>
              <a:t>—</a:t>
            </a:r>
            <a:r>
              <a:rPr lang="zh-CN" altLang="en-US"/>
              <a:t>图片</a:t>
            </a:r>
            <a:endParaRPr lang="zh-CN" altLang="en-US"/>
          </a:p>
        </p:txBody>
      </p:sp>
      <p:sp>
        <p:nvSpPr>
          <p:cNvPr id="13315" name="文本占位符 13314"/>
          <p:cNvSpPr>
            <a:spLocks noGrp="1" noRot="1"/>
          </p:cNvSpPr>
          <p:nvPr>
            <p:ph type="body" idx="4294967295"/>
          </p:nvPr>
        </p:nvSpPr>
        <p:spPr>
          <a:xfrm>
            <a:off x="301625" y="1752600"/>
            <a:ext cx="8540750" cy="4270375"/>
          </a:xfrm>
        </p:spPr>
        <p:txBody>
          <a:bodyPr/>
          <a:lstStyle/>
          <a:p>
            <a:r>
              <a:rPr lang="zh-CN" altLang="en-US"/>
              <a:t>单击“插入</a:t>
            </a:r>
            <a:r>
              <a:rPr lang="en-US" altLang="zh-CN">
                <a:latin typeface="Arial" pitchFamily="34" charset="0"/>
              </a:rPr>
              <a:t>—</a:t>
            </a:r>
            <a:r>
              <a:rPr lang="zh-CN" altLang="en-US"/>
              <a:t>图片</a:t>
            </a:r>
            <a:r>
              <a:rPr lang="en-US" altLang="zh-CN">
                <a:latin typeface="Arial" pitchFamily="34" charset="0"/>
              </a:rPr>
              <a:t>—</a:t>
            </a:r>
            <a:r>
              <a:rPr lang="zh-CN" altLang="en-US"/>
              <a:t>剪贴画”或“插入剪贴画”可访问剪贴画库。</a:t>
            </a:r>
            <a:endParaRPr lang="zh-CN" altLang="en-US"/>
          </a:p>
          <a:p>
            <a:r>
              <a:rPr lang="zh-CN" altLang="en-US"/>
              <a:t>可从上百幅图像中精心挑选。</a:t>
            </a:r>
            <a:endParaRPr lang="zh-CN" altLang="en-US"/>
          </a:p>
          <a:p>
            <a:r>
              <a:rPr lang="zh-CN" altLang="en-US"/>
              <a:t>单击“插入</a:t>
            </a:r>
            <a:r>
              <a:rPr lang="en-US" altLang="zh-CN">
                <a:latin typeface="Arial" pitchFamily="34" charset="0"/>
              </a:rPr>
              <a:t>—</a:t>
            </a:r>
            <a:r>
              <a:rPr lang="zh-CN" altLang="en-US"/>
              <a:t>图片</a:t>
            </a:r>
            <a:r>
              <a:rPr lang="en-US" altLang="zh-CN">
                <a:latin typeface="Arial" pitchFamily="34" charset="0"/>
              </a:rPr>
              <a:t>—</a:t>
            </a:r>
            <a:r>
              <a:rPr lang="zh-CN" altLang="en-US"/>
              <a:t>来自文件”可在本地资源和</a:t>
            </a:r>
            <a:r>
              <a:rPr lang="en-US" altLang="zh-CN"/>
              <a:t>CD</a:t>
            </a:r>
            <a:r>
              <a:rPr lang="zh-CN" altLang="en-US"/>
              <a:t>上挑选图片。</a:t>
            </a:r>
            <a:endParaRPr lang="zh-CN" altLang="en-US"/>
          </a:p>
          <a:p>
            <a:r>
              <a:rPr lang="zh-CN" altLang="en-US"/>
              <a:t>可在幻灯片上移动图片并调整其属性。</a:t>
            </a:r>
            <a:endParaRPr lang="zh-CN" altLang="en-US"/>
          </a:p>
        </p:txBody>
      </p:sp>
    </p:spTree>
  </p:cSld>
  <p:clrMapOvr>
    <a:masterClrMapping/>
  </p:clrMapOvr>
  <p:transition>
    <p:checker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23554" name="标题 23553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/>
            </a:br>
            <a:endParaRPr lang="zh-CN" altLang="en-US"/>
          </a:p>
        </p:txBody>
      </p:sp>
      <p:sp>
        <p:nvSpPr>
          <p:cNvPr id="23555" name="文本占位符 23554"/>
          <p:cNvSpPr>
            <a:spLocks noGrp="1" noRot="1"/>
          </p:cNvSpPr>
          <p:nvPr>
            <p:ph type="body" idx="4294967295"/>
          </p:nvPr>
        </p:nvSpPr>
        <p:spPr>
          <a:xfrm>
            <a:off x="301625" y="1752600"/>
            <a:ext cx="8540750" cy="4270375"/>
          </a:xfrm>
        </p:spPr>
        <p:txBody>
          <a:bodyPr/>
          <a:lstStyle/>
          <a:p>
            <a:r>
              <a:rPr lang="zh-CN" altLang="en-US"/>
              <a:t>示例一</a:t>
            </a:r>
            <a:endParaRPr lang="zh-CN" altLang="en-US"/>
          </a:p>
        </p:txBody>
      </p:sp>
      <p:pic>
        <p:nvPicPr>
          <p:cNvPr id="23557" name="图片 23556" descr="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2559050"/>
            <a:ext cx="6324600" cy="36703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hecker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4338" name="标题 14337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/>
            </a:br>
            <a:r>
              <a:rPr lang="zh-CN" altLang="en-US"/>
              <a:t>  </a:t>
            </a:r>
            <a:r>
              <a:rPr lang="en-US" altLang="zh-CN"/>
              <a:t>PPT</a:t>
            </a:r>
            <a:r>
              <a:rPr lang="zh-CN" altLang="en-US"/>
              <a:t>的图示技术</a:t>
            </a:r>
            <a:r>
              <a:rPr lang="en-US" altLang="zh-CN">
                <a:latin typeface="Arial" pitchFamily="34" charset="0"/>
              </a:rPr>
              <a:t>—</a:t>
            </a:r>
            <a:r>
              <a:rPr lang="zh-CN" altLang="en-US"/>
              <a:t>绘图和图示</a:t>
            </a:r>
            <a:endParaRPr lang="zh-CN" altLang="en-US"/>
          </a:p>
        </p:txBody>
      </p:sp>
      <p:sp>
        <p:nvSpPr>
          <p:cNvPr id="14339" name="文本占位符 14338"/>
          <p:cNvSpPr>
            <a:spLocks noGrp="1" noRot="1"/>
          </p:cNvSpPr>
          <p:nvPr>
            <p:ph type="body" idx="4294967295"/>
          </p:nvPr>
        </p:nvSpPr>
        <p:spPr>
          <a:xfrm>
            <a:off x="762000" y="2057400"/>
            <a:ext cx="7772400" cy="4114800"/>
          </a:xfrm>
        </p:spPr>
        <p:txBody>
          <a:bodyPr/>
          <a:lstStyle/>
          <a:p>
            <a:r>
              <a:rPr lang="zh-CN" altLang="en-US"/>
              <a:t>使用</a:t>
            </a:r>
            <a:r>
              <a:rPr lang="en-US" altLang="zh-CN"/>
              <a:t>PowerPoint</a:t>
            </a:r>
            <a:r>
              <a:rPr lang="zh-CN" altLang="en-US"/>
              <a:t>的“自选图形”创建</a:t>
            </a:r>
            <a:endParaRPr lang="zh-CN" altLang="en-US"/>
          </a:p>
          <a:p>
            <a:pPr>
              <a:buNone/>
            </a:pPr>
            <a:r>
              <a:rPr lang="zh-CN" altLang="en-US"/>
              <a:t>图示和绘图。</a:t>
            </a:r>
            <a:endParaRPr lang="zh-CN" altLang="en-US"/>
          </a:p>
          <a:p>
            <a:r>
              <a:rPr lang="zh-CN" altLang="en-US"/>
              <a:t>单击形状和类型，文本将自动附着</a:t>
            </a:r>
            <a:endParaRPr lang="zh-CN" altLang="en-US"/>
          </a:p>
          <a:p>
            <a:pPr>
              <a:buNone/>
            </a:pPr>
            <a:r>
              <a:rPr lang="zh-CN" altLang="en-US"/>
              <a:t>到图形之上。</a:t>
            </a:r>
            <a:endParaRPr lang="zh-CN" altLang="en-US"/>
          </a:p>
          <a:p>
            <a:endParaRPr lang="zh-CN" altLang="en-US"/>
          </a:p>
        </p:txBody>
      </p:sp>
      <p:sp>
        <p:nvSpPr>
          <p:cNvPr id="14343" name="云形标注 14342"/>
          <p:cNvSpPr>
            <a:spLocks noChangeAspect="1"/>
          </p:cNvSpPr>
          <p:nvPr/>
        </p:nvSpPr>
        <p:spPr>
          <a:xfrm rot="5400000">
            <a:off x="6003925" y="3824288"/>
            <a:ext cx="2514600" cy="2636837"/>
          </a:xfrm>
          <a:prstGeom prst="cloudCallout">
            <a:avLst>
              <a:gd name="adj1" fmla="val -31097"/>
              <a:gd name="adj2" fmla="val 220324"/>
            </a:avLst>
          </a:prstGeom>
          <a:solidFill>
            <a:srgbClr val="00FF00"/>
          </a:solidFill>
          <a:ln w="9525">
            <a:noFill/>
          </a:ln>
        </p:spPr>
        <p:txBody>
          <a:bodyPr rot="10800000" vert="eaVer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4000">
                <a:latin typeface="黑体" panose="02010609060101010101" pitchFamily="2" charset="-122"/>
                <a:ea typeface="黑体" panose="02010609060101010101" pitchFamily="2" charset="-122"/>
              </a:rPr>
              <a:t>这是不是很简单噢</a:t>
            </a:r>
            <a:r>
              <a:rPr lang="en-US" altLang="zh-CN" sz="4000">
                <a:latin typeface="黑体" panose="02010609060101010101" pitchFamily="2" charset="-122"/>
                <a:ea typeface="黑体" panose="02010609060101010101" pitchFamily="2" charset="-122"/>
              </a:rPr>
              <a:t>!</a:t>
            </a:r>
            <a:endParaRPr lang="en-US" altLang="zh-CN" sz="40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24578" name="标题 24577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/>
            </a:br>
            <a:r>
              <a:rPr lang="zh-CN" altLang="en-US"/>
              <a:t> </a:t>
            </a:r>
            <a:r>
              <a:rPr lang="en-US" altLang="zh-CN"/>
              <a:t>PPT</a:t>
            </a:r>
            <a:r>
              <a:rPr lang="zh-CN" altLang="en-US"/>
              <a:t>的图示技术</a:t>
            </a:r>
            <a:r>
              <a:rPr lang="en-US" altLang="zh-CN">
                <a:latin typeface="Arial" pitchFamily="34" charset="0"/>
              </a:rPr>
              <a:t>—</a:t>
            </a:r>
            <a:r>
              <a:rPr lang="zh-CN" altLang="en-US"/>
              <a:t>组织结构图</a:t>
            </a:r>
            <a:endParaRPr lang="zh-CN" altLang="en-US"/>
          </a:p>
        </p:txBody>
      </p:sp>
      <p:sp>
        <p:nvSpPr>
          <p:cNvPr id="24579" name="智能图形占位符 24578"/>
          <p:cNvSpPr>
            <a:spLocks noGrp="1" noRot="1" noTextEdit="1"/>
          </p:cNvSpPr>
          <p:nvPr>
            <p:ph type="dgm" idx="1"/>
          </p:nvPr>
        </p:nvSpPr>
        <p:spPr/>
        <p:txBody>
          <a:bodyPr/>
          <a:lstStyle/>
          <a:p/>
        </p:txBody>
      </p:sp>
      <p:sp>
        <p:nvSpPr>
          <p:cNvPr id="24580" name="矩形 24579"/>
          <p:cNvSpPr/>
          <p:nvPr/>
        </p:nvSpPr>
        <p:spPr>
          <a:xfrm>
            <a:off x="838200" y="2057400"/>
            <a:ext cx="1546225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har char="•"/>
            </a:pPr>
            <a:r>
              <a:rPr lang="zh-CN" altLang="en-US" sz="3200">
                <a:latin typeface="Times New Roman" panose="02020603050405020304" pitchFamily="18" charset="0"/>
              </a:rPr>
              <a:t>示例二</a:t>
            </a:r>
            <a:endParaRPr lang="zh-CN" altLang="en-US" sz="3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checker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>2024/9/11</a:t>
            </a:fld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5362" name="标题 15361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en-US" altLang="zh-CN" sz="2400">
                <a:latin typeface="宋体" panose="02010600030101010101" pitchFamily="2" charset="-122"/>
              </a:rPr>
              <a:t>PPT</a:t>
            </a:r>
            <a:r>
              <a:rPr lang="zh-CN" altLang="en-US" sz="2400">
                <a:latin typeface="宋体" panose="02010600030101010101" pitchFamily="2" charset="-122"/>
              </a:rPr>
              <a:t>的制作技巧</a:t>
            </a:r>
            <a:br>
              <a:rPr lang="zh-CN" altLang="en-US"/>
            </a:br>
            <a:r>
              <a:rPr lang="zh-CN" altLang="en-US"/>
              <a:t>    </a:t>
            </a:r>
            <a:r>
              <a:rPr lang="en-US" altLang="zh-CN"/>
              <a:t>PPT</a:t>
            </a:r>
            <a:r>
              <a:rPr lang="zh-CN" altLang="en-US"/>
              <a:t>的图示技术</a:t>
            </a:r>
            <a:r>
              <a:rPr lang="en-US" altLang="zh-CN">
                <a:latin typeface="Arial" pitchFamily="34" charset="0"/>
              </a:rPr>
              <a:t>—</a:t>
            </a:r>
            <a:r>
              <a:rPr lang="zh-CN" altLang="en-US"/>
              <a:t>其他图形</a:t>
            </a:r>
            <a:endParaRPr lang="zh-CN" altLang="en-US"/>
          </a:p>
        </p:txBody>
      </p:sp>
      <p:sp>
        <p:nvSpPr>
          <p:cNvPr id="15363" name="文本占位符 15362"/>
          <p:cNvSpPr>
            <a:spLocks noGrp="1" noRot="1"/>
          </p:cNvSpPr>
          <p:nvPr>
            <p:ph type="body" idx="4294967295"/>
          </p:nvPr>
        </p:nvSpPr>
        <p:spPr>
          <a:xfrm>
            <a:off x="301625" y="1752600"/>
            <a:ext cx="8540750" cy="4270375"/>
          </a:xfrm>
          <a:effectLst>
            <a:outerShdw dist="107763" dir="13499999" algn="ctr" rotWithShape="0">
              <a:schemeClr val="bg2"/>
            </a:outerShdw>
          </a:effectLst>
        </p:spPr>
        <p:txBody>
          <a:bodyPr/>
          <a:lstStyle/>
          <a:p>
            <a:r>
              <a:rPr lang="zh-CN" altLang="en-US"/>
              <a:t>可以向幻灯片中添加许多其他对象</a:t>
            </a:r>
            <a:endParaRPr lang="zh-CN" altLang="en-US"/>
          </a:p>
          <a:p>
            <a:r>
              <a:rPr lang="zh-CN" altLang="en-US"/>
              <a:t>艺术字                             </a:t>
            </a:r>
            <a:endParaRPr lang="zh-CN" altLang="en-US"/>
          </a:p>
          <a:p>
            <a:r>
              <a:rPr lang="zh-CN" altLang="en-US"/>
              <a:t>表格                                  </a:t>
            </a:r>
            <a:endParaRPr lang="zh-CN" altLang="en-US"/>
          </a:p>
          <a:p>
            <a:r>
              <a:rPr lang="zh-CN" altLang="en-US"/>
              <a:t>多媒体</a:t>
            </a:r>
            <a:endParaRPr lang="zh-CN" altLang="en-US"/>
          </a:p>
          <a:p>
            <a:endParaRPr lang="zh-CN" altLang="en-US"/>
          </a:p>
        </p:txBody>
      </p:sp>
      <p:sp>
        <p:nvSpPr>
          <p:cNvPr id="15364" name="立方体 15363"/>
          <p:cNvSpPr/>
          <p:nvPr/>
        </p:nvSpPr>
        <p:spPr>
          <a:xfrm>
            <a:off x="1066800" y="2362200"/>
            <a:ext cx="457200" cy="533400"/>
          </a:xfrm>
          <a:prstGeom prst="cube">
            <a:avLst>
              <a:gd name="adj" fmla="val 25000"/>
            </a:avLst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5" name="矩形 15364"/>
          <p:cNvSpPr/>
          <p:nvPr/>
        </p:nvSpPr>
        <p:spPr>
          <a:xfrm>
            <a:off x="5029200" y="2743200"/>
            <a:ext cx="2819400" cy="841375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03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pattFill prst="dashHorz">
                  <a:fgClr>
                    <a:srgbClr val="808080"/>
                  </a:fgClr>
                  <a:bgClr>
                    <a:srgbClr val="FFFF00"/>
                  </a:bgClr>
                </a:pattFill>
                <a:effectLst>
                  <a:outerShdw dist="45791" dir="2021404" algn="ctr" rotWithShape="0">
                    <a:srgbClr val="80808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艺术字</a:t>
            </a:r>
            <a:endParaRPr lang="zh-CN" altLang="en-US" sz="3600">
              <a:ln w="12700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pattFill prst="dashHorz">
                <a:fgClr>
                  <a:srgbClr val="808080"/>
                </a:fgClr>
                <a:bgClr>
                  <a:srgbClr val="FFFF00"/>
                </a:bgClr>
              </a:pattFill>
              <a:effectLst>
                <a:outerShdw dist="45791" dir="2021404" algn="ctr" rotWithShape="0">
                  <a:srgbClr val="80808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5420" name="表格 15419"/>
          <p:cNvGraphicFramePr>
            <a:graphicFrameLocks noGrp="1"/>
          </p:cNvGraphicFramePr>
          <p:nvPr/>
        </p:nvGraphicFramePr>
        <p:xfrm>
          <a:off x="2133600" y="4419600"/>
          <a:ext cx="3048000" cy="2070100"/>
        </p:xfrm>
        <a:graphic>
          <a:graphicData uri="http://schemas.openxmlformats.org/drawingml/2006/table">
            <a:tbl>
              <a:tblPr/>
              <a:tblGrid>
                <a:gridCol w="762000"/>
                <a:gridCol w="762000"/>
                <a:gridCol w="762000"/>
                <a:gridCol w="762000"/>
              </a:tblGrid>
              <a:tr h="5175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https://d.book118.com/297142063111006036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万里长城">
  <a:themeElements>
    <a:clrScheme name="">
      <a:dk1>
        <a:srgbClr val="000000"/>
      </a:dk1>
      <a:lt1>
        <a:srgbClr val="FFFFFF"/>
      </a:lt1>
      <a:dk2>
        <a:srgbClr val="000099"/>
      </a:dk2>
      <a:lt2>
        <a:srgbClr val="969696"/>
      </a:lt2>
      <a:accent1>
        <a:srgbClr val="FFFF99"/>
      </a:accent1>
      <a:accent2>
        <a:srgbClr val="006666"/>
      </a:accent2>
      <a:accent3>
        <a:srgbClr val="FFFFFF"/>
      </a:accent3>
      <a:accent4>
        <a:srgbClr val="000000"/>
      </a:accent4>
      <a:accent5>
        <a:srgbClr val="FFFFCA"/>
      </a:accent5>
      <a:accent6>
        <a:srgbClr val="005B5B"/>
      </a:accent6>
      <a:hlink>
        <a:srgbClr val="800080"/>
      </a:hlink>
      <a:folHlink>
        <a:srgbClr val="FF66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99"/>
        </a:dk2>
        <a:lt2>
          <a:srgbClr val="969696"/>
        </a:lt2>
        <a:accent1>
          <a:srgbClr val="FFFF99"/>
        </a:accent1>
        <a:accent2>
          <a:srgbClr val="006666"/>
        </a:accent2>
        <a:accent3>
          <a:srgbClr val="FFFFFF"/>
        </a:accent3>
        <a:accent4>
          <a:srgbClr val="000000"/>
        </a:accent4>
        <a:accent5>
          <a:srgbClr val="FFFFCA"/>
        </a:accent5>
        <a:accent6>
          <a:srgbClr val="005B5B"/>
        </a:accent6>
        <a:hlink>
          <a:srgbClr val="800080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8EA4EA"/>
        </a:lt1>
        <a:dk2>
          <a:srgbClr val="0033CC"/>
        </a:dk2>
        <a:lt2>
          <a:srgbClr val="969696"/>
        </a:lt2>
        <a:accent1>
          <a:srgbClr val="86B5B6"/>
        </a:accent1>
        <a:accent2>
          <a:srgbClr val="FFCC66"/>
        </a:accent2>
        <a:accent3>
          <a:srgbClr val="C6CFF2"/>
        </a:accent3>
        <a:accent4>
          <a:srgbClr val="000000"/>
        </a:accent4>
        <a:accent5>
          <a:srgbClr val="C3D6D7"/>
        </a:accent5>
        <a:accent6>
          <a:srgbClr val="E5B75B"/>
        </a:accent6>
        <a:hlink>
          <a:srgbClr val="626292"/>
        </a:hlink>
        <a:folHlink>
          <a:srgbClr val="A2366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FF"/>
        </a:dk1>
        <a:lt1>
          <a:srgbClr val="C0C0C0"/>
        </a:lt1>
        <a:dk2>
          <a:srgbClr val="000000"/>
        </a:dk2>
        <a:lt2>
          <a:srgbClr val="B2B2B2"/>
        </a:lt2>
        <a:accent1>
          <a:srgbClr val="FFCC99"/>
        </a:accent1>
        <a:accent2>
          <a:srgbClr val="FF99CC"/>
        </a:accent2>
        <a:accent3>
          <a:srgbClr val="DCDCDC"/>
        </a:accent3>
        <a:accent4>
          <a:srgbClr val="0000DC"/>
        </a:accent4>
        <a:accent5>
          <a:srgbClr val="FFE2CA"/>
        </a:accent5>
        <a:accent6>
          <a:srgbClr val="E589B7"/>
        </a:accent6>
        <a:hlink>
          <a:srgbClr val="9C4070"/>
        </a:hlink>
        <a:folHlink>
          <a:srgbClr val="0071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29AC"/>
        </a:dk1>
        <a:lt1>
          <a:srgbClr val="CCFFCC"/>
        </a:lt1>
        <a:dk2>
          <a:srgbClr val="993366"/>
        </a:dk2>
        <a:lt2>
          <a:srgbClr val="969696"/>
        </a:lt2>
        <a:accent1>
          <a:srgbClr val="FFCC99"/>
        </a:accent1>
        <a:accent2>
          <a:srgbClr val="6699FF"/>
        </a:accent2>
        <a:accent3>
          <a:srgbClr val="E2FFE2"/>
        </a:accent3>
        <a:accent4>
          <a:srgbClr val="002294"/>
        </a:accent4>
        <a:accent5>
          <a:srgbClr val="FFE2CA"/>
        </a:accent5>
        <a:accent6>
          <a:srgbClr val="5B89E5"/>
        </a:accent6>
        <a:hlink>
          <a:srgbClr val="006600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3333"/>
        </a:dk1>
        <a:lt1>
          <a:srgbClr val="FF99CC"/>
        </a:lt1>
        <a:dk2>
          <a:srgbClr val="006600"/>
        </a:dk2>
        <a:lt2>
          <a:srgbClr val="B2B2B2"/>
        </a:lt2>
        <a:accent1>
          <a:srgbClr val="FFFF66"/>
        </a:accent1>
        <a:accent2>
          <a:srgbClr val="33CCFF"/>
        </a:accent2>
        <a:accent3>
          <a:srgbClr val="FFCAE2"/>
        </a:accent3>
        <a:accent4>
          <a:srgbClr val="2A2A2A"/>
        </a:accent4>
        <a:accent5>
          <a:srgbClr val="FFFFB9"/>
        </a:accent5>
        <a:accent6>
          <a:srgbClr val="2DB7E5"/>
        </a:accent6>
        <a:hlink>
          <a:srgbClr val="6600FF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6756A6"/>
        </a:dk2>
        <a:lt2>
          <a:srgbClr val="969696"/>
        </a:lt2>
        <a:accent1>
          <a:srgbClr val="99CCFF"/>
        </a:accent1>
        <a:accent2>
          <a:srgbClr val="008000"/>
        </a:accent2>
        <a:accent3>
          <a:srgbClr val="FFFFE2"/>
        </a:accent3>
        <a:accent4>
          <a:srgbClr val="000000"/>
        </a:accent4>
        <a:accent5>
          <a:srgbClr val="CAE2FF"/>
        </a:accent5>
        <a:accent6>
          <a:srgbClr val="007200"/>
        </a:accent6>
        <a:hlink>
          <a:srgbClr val="990033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99CCFF"/>
        </a:lt1>
        <a:dk2>
          <a:srgbClr val="003399"/>
        </a:dk2>
        <a:lt2>
          <a:srgbClr val="969696"/>
        </a:lt2>
        <a:accent1>
          <a:srgbClr val="CED7FE"/>
        </a:accent1>
        <a:accent2>
          <a:srgbClr val="FFFFFF"/>
        </a:accent2>
        <a:accent3>
          <a:srgbClr val="CAE2FF"/>
        </a:accent3>
        <a:accent4>
          <a:srgbClr val="AF2A00"/>
        </a:accent4>
        <a:accent5>
          <a:srgbClr val="E3E8FF"/>
        </a:accent5>
        <a:accent6>
          <a:srgbClr val="E5E5E5"/>
        </a:accent6>
        <a:hlink>
          <a:srgbClr val="006600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00"/>
        </a:dk1>
        <a:lt1>
          <a:srgbClr val="FFCC99"/>
        </a:lt1>
        <a:dk2>
          <a:srgbClr val="000000"/>
        </a:dk2>
        <a:lt2>
          <a:srgbClr val="B2B2B2"/>
        </a:lt2>
        <a:accent1>
          <a:srgbClr val="FFFFFF"/>
        </a:accent1>
        <a:accent2>
          <a:srgbClr val="FFFF66"/>
        </a:accent2>
        <a:accent3>
          <a:srgbClr val="FFE2CA"/>
        </a:accent3>
        <a:accent4>
          <a:srgbClr val="005700"/>
        </a:accent4>
        <a:accent5>
          <a:srgbClr val="FFFFFF"/>
        </a:accent5>
        <a:accent6>
          <a:srgbClr val="E5E55B"/>
        </a:accent6>
        <a:hlink>
          <a:srgbClr val="5B5B89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宋体</vt:lpstr>
      <vt:lpstr>Times New Roman</vt:lpstr>
      <vt:lpstr>Wingdings</vt:lpstr>
      <vt:lpstr>黑体</vt:lpstr>
      <vt:lpstr>Office Theme</vt:lpstr>
      <vt:lpstr>PPT的制作技巧</vt:lpstr>
      <vt:lpstr>PPT的制作技巧       内容简介及学习说明</vt:lpstr>
      <vt:lpstr>PPT的制作技巧                 初识PPT</vt:lpstr>
      <vt:lpstr>PPT简介</vt:lpstr>
      <vt:lpstr> PPT的制作技巧            PPT的安装与运行</vt:lpstr>
      <vt:lpstr>PPT的制作技巧            PPT的操作界面</vt:lpstr>
      <vt:lpstr>PPT的制作技巧              PPT的图示技术</vt:lpstr>
      <vt:lpstr>PPT的制作技巧       PPT的图示技术—图片</vt:lpstr>
      <vt:lpstr>PPT的制作技巧</vt:lpstr>
      <vt:lpstr>PPT的制作技巧  PPT的图示技术—绘图和图示</vt:lpstr>
      <vt:lpstr>PPT的制作技巧 PPT的图示技术—组织结构图</vt:lpstr>
      <vt:lpstr>PPT的制作技巧    PPT的图示技术—其他图形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2024-09-11T13:40:44.873</cp:lastPrinted>
  <dcterms:created xsi:type="dcterms:W3CDTF">2024-09-11T05:40:44Z</dcterms:created>
  <dcterms:modified xsi:type="dcterms:W3CDTF">2024-09-11T05:40:46Z</dcterms:modified>
</cp:coreProperties>
</file>