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99C8EF9-5C41-4EFC-A66C-CF0773F822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24796B-71AF-4736-BF28-4D3AC44B6F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3BBA323-2834-4B44-8EC6-20CDC29314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BFA1FA0-0A5D-4448-ACCC-F2DCF225820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FFE7407-48EB-4DC1-A4BD-14F2882FF9E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1CBD932-4860-4BDA-811F-7230D83EF75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2675E24-4E99-421C-86BA-EC2F3896ABE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9BA1E70-BCF6-4DFD-AC49-3ADEA477FE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09244F7-68F9-492E-91D7-13A4DF7DCD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39DE03-4A7B-4CD2-84A4-6D3BD54D0D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96E878-1AD8-400E-A210-31DDC2DA29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97165111115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089" y="1082040"/>
            <a:ext cx="6643794"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建设工程合同体系</a:t>
            </a:r>
          </a:p>
        </p:txBody>
      </p:sp>
      <p:sp>
        <p:nvSpPr>
          <p:cNvPr id="3" name="TextBox 3"/>
          <p:cNvSpPr txBox="1"/>
          <p:nvPr/>
        </p:nvSpPr>
        <p:spPr>
          <a:xfrm>
            <a:off x="1204346" y="4948612"/>
            <a:ext cx="6965395"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a:solidFill>
                  <a:schemeClr val="dk1">
                    <a:alpha val="100000"/>
                  </a:schemeClr>
                </a:solidFill>
                <a:latin typeface="Microsoft Yahei"/>
                <a:ea typeface="Microsoft Yahei"/>
                <a:cs typeface="Microsoft Yahei"/>
              </a:rPr>
              <a:t>汇报人：AA</a:t>
            </a:r>
          </a:p>
        </p:txBody>
      </p:sp>
      <p:sp>
        <p:nvSpPr>
          <p:cNvPr id="4" name="AutoShape 4"/>
          <p:cNvSpPr/>
          <p:nvPr/>
        </p:nvSpPr>
        <p:spPr>
          <a:xfrm>
            <a:off x="958956" y="4948612"/>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04346" y="5502858"/>
            <a:ext cx="6965395"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a:solidFill>
                  <a:schemeClr val="dk1">
                    <a:alpha val="100000"/>
                  </a:schemeClr>
                </a:solidFill>
                <a:latin typeface="Microsoft Yahei"/>
                <a:ea typeface="Microsoft Yahei"/>
                <a:cs typeface="Microsoft Yahei"/>
              </a:rPr>
              <a:t>2024-01-18</a:t>
            </a:r>
          </a:p>
        </p:txBody>
      </p:sp>
      <p:sp>
        <p:nvSpPr>
          <p:cNvPr id="6" name="AutoShape 6"/>
          <p:cNvSpPr/>
          <p:nvPr/>
        </p:nvSpPr>
        <p:spPr>
          <a:xfrm>
            <a:off x="958956" y="5502858"/>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合同基本概念与法律法规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建设工程合同类型与内容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建设工程合同履行与管理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建设工程合同争议解决途径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建设工程合同信息化管理应用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01</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合同基本概念与法律法规</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38" r="3253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25" r="3252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4125" r="2412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合同是平等主体的自然人、法人、其他组织之间设立、变更、终止民事权利义务关系的协议。</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合同定义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合同是市场经济活动中最基本的法律文件，对于明确各方权利义务、保障交易安全、促进经济发展具有重要作用。</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合同作用</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合同定义及作用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建设工程合同的标的是各类建筑产品，具有投资大、周期长、质量要求高等特点。</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标的特殊性</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8458" r="845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主体严格性</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国家干预性</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9000" r="90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建设工程合同的主体必须具备相应的资质和条件，否则合同无效。</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国家对建设工程合同的订立、履行、结算等进行严格的监管和干预，以保障公共利益和建筑安全。</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建设工程合同特点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《中华人民共和国合同法》</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该法规定了合同的订立、效力、履行、变更和转让、权利义务终止以及违约责任等基本原则和制度。</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《中华人民共和国建筑法》</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该法规定了建筑许可、建筑工程发包与承包、建筑工程监理、建筑税收、建筑工程合同等制度，是规范我国建筑活动的基本法律。</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《建设工程质量管理条例》</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该条例规定了建设工程质量监督管理制度、建设工程质量责任制度以及建设工程质量保修制度等，对于保障建设工程质量具有重要意义。</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相关法律法规解读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02</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建设工程合同类型与内容</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2472" b="2247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总承包合同是指业主与一个总承包商签订的，由总承包商负责整个工程的设计、采购、施工等全过程的合同。</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包括工程范围、设计标准、施工进度、质量标准、合同价格、支付方式、违约责任等。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总承包合同</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主要内容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分包合同是指总承包商将其承包的部分工程分包给其他承包商完成的合同。</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主要内容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包括分包工程的范围、技术标准、施工进度、质量标准、分包价格、支付方式、违约责任等。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分包合同</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劳务分包合同是指总承包商或分包商将其承包工程中的劳务作业部分分包给其他劳务公司完成的合同。</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主要内容</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包括劳务作业的范围、劳务人员的数量和要求、劳务报酬的计算和支付方式、违约责任等。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劳务分包合同</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9326" r="9326"/>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材料设备采购合同是指业主或承包商为工程建设需要，与材料设备供应商签订的采购合同。</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包括采购物品的名称、规格型号、数量、质量标准、价格、交货方式、验收标准、违约责任等。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主要内容</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材料设备采购合同</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03</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建设工程合同履行与管理</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在工程开工前，合同管理人员需对合同的主要内容进行详细交底，确保相关人员充分理解合同要求。</a:t>
            </a:r>
          </a:p>
        </p:txBody>
      </p:sp>
      <p:pic>
        <p:nvPicPr>
          <p:cNvPr id="4" name="Picture 4"/>
          <p:cNvPicPr>
            <a:picLocks noChangeAspect="1"/>
          </p:cNvPicPr>
          <p:nvPr/>
        </p:nvPicPr>
        <p:blipFill>
          <a:blip r:embed="rId2"/>
          <a:srcRect t="2250" b="2250"/>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2500" r="12500"/>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4625" r="14625"/>
          <a:stretch>
            <a:fillRect/>
          </a:stretch>
        </p:blipFill>
        <p:spPr>
          <a:xfrm>
            <a:off x="8871766"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合同交底</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在施工过程中，对合同的履行情况进行实时跟踪，确保双方按照合同约定履行义务。</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合同跟踪</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定期对合同履行过程中出现的问题进行诊断，提出改进措施，确保合同顺利履行。</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合同诊断</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合同履行过程管理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变更与索赔处理机制</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若双方在合同履行过程中发生争议，应首先通过友好协商解决；协商不成的，可按照合同约定的争议解决方式进行处理，如仲裁或诉讼等。</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争议解决</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当工程发生变更时，应按照合同约定的程序及时处理，包括变更申请、审批、实施和验收等环节。</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175" b="1">
                <a:solidFill>
                  <a:schemeClr val="accent1">
                    <a:alpha val="100000"/>
                  </a:schemeClr>
                </a:solidFill>
                <a:latin typeface="Microsoft Yahei"/>
                <a:ea typeface="Microsoft Yahei"/>
                <a:cs typeface="Microsoft Yahei"/>
              </a:rPr>
              <a:t>变更处理</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在合同履行过程中，若一方未按照合同约定履行义务，导致另一方遭受损失，受损方有权提出索赔。索赔处理应遵循公平、公正、合理的原则，及时进行处理。</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索赔处理</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https://d.book118.com/297165111115006035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2024-09-10T03:15:00.536</cp:lastPrinted>
  <dcterms:created xsi:type="dcterms:W3CDTF">2024-09-09T19:15:00Z</dcterms:created>
  <dcterms:modified xsi:type="dcterms:W3CDTF">2024-09-09T19:15:02Z</dcterms:modified>
</cp:coreProperties>
</file>