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CB226-C87D-49C9-A18A-88ACEAD04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A61E8-6AEF-4D6A-9502-A5B8E3AE4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264F8-EF46-4B57-B12C-607719A40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80F525-6500-473C-9C65-9CFD8129F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0E9000-A5BD-4F00-840D-B07FCCEA3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24399A-CB2D-43BD-8063-D09CE184B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6D11FD-DA5D-4ABB-9D66-7D3759464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3DB38-5B85-4B0F-8232-2A20FA865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C5C869-B8AA-4393-AFEB-5AE80F755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B39F4-550C-4FB7-B417-47BA8A5A9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4A57D-B94D-4296-86A1-AF19CB331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6513020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中小学生心理健康问题案例分析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中小学生常见心理问题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案例一：学习压力导致的心理问题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案例二：人际关系问题导致的心理问题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案例三：情绪波动和焦虑抑郁问题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中小学生心理健康的预防和干预措施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583" r="185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案例分析旨在深入了解中小学生心理健康问题的表现、成因及应对策略。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当前社会环境下，中小学生心理健康问题日益突出，受到广泛关注。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627" b="106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中小学生心理健康的重要性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中小学生处于身心发展的关键期，心理健康对其成长具有深远影响。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良好的心理健康有助于培养学生的情绪管理能力、人际交往能力和应对挫折的能力。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中小学生常见心理问题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学习任务过重：繁重的作业和考试压力让学生感到无法承受，导致情绪低落、焦虑和厌学情绪。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竞争压力：与同学之间的竞争关系，以及担心自己落后于他人的焦虑感，也是学习压力的重要来源。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期望与压力：家长和老师的高期望以及学生自身的完美主义倾向，增加了学生的心理负担。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学习压力是中小学生面临的主要心理问题之一，过度的学习压力可能导致焦虑、抑郁等心理问题。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61234" y="1569750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与同学、老师和家长之间的沟通障碍和冲突，是中小学生面临的重要心理问题之一。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94842" y="4158410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899028" y="1445268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同学关系：与同学之间的友谊、合作和竞争关系处理不当，可能导致孤立、欺凌等问题。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899028" y="4698220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师生关系：与老师之间的沟通障碍和冲突，可能导致学生对学习失去兴趣和动力。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482164" y="3015139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亲子关系：与家长之间的沟通障碍和冲突，可能影响学生的心理健康和家庭氛围。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生理因素：荷尔蒙和神经递质的变化也可能影响学生的情绪稳定性。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情感需求得不到满足：学生渴望得到关注、理解和支持，但可能因为家庭、学校等原因无法得到满足。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情绪调节能力不足：学生无法有效调节自己的情绪，容易受到外界刺激的影响。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情绪波动是中小学生常见的心理问题之一，表现为情绪不稳定、易怒、易焦虑等。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TextBox 6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情绪波动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87237" y="4692872"/>
            <a:ext cx="2429542" cy="1127284"/>
          </a:xfrm>
          <a:custGeom>
            <a:rect l="l" t="t" r="r" b="b"/>
            <a:pathLst>
              <a:path w="292" h="135">
                <a:moveTo>
                  <a:pt x="130" y="19"/>
                </a:moveTo>
                <a:cubicBezTo>
                  <a:pt x="75" y="38"/>
                  <a:pt x="31" y="73"/>
                  <a:pt x="0" y="118"/>
                </a:cubicBezTo>
                <a:cubicBezTo>
                  <a:pt x="52" y="134"/>
                  <a:pt x="108" y="135"/>
                  <a:pt x="163" y="116"/>
                </a:cubicBezTo>
                <a:cubicBezTo>
                  <a:pt x="218" y="97"/>
                  <a:pt x="262" y="61"/>
                  <a:pt x="292" y="17"/>
                </a:cubicBezTo>
                <a:cubicBezTo>
                  <a:pt x="241" y="0"/>
                  <a:pt x="184" y="0"/>
                  <a:pt x="130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421499" y="5019484"/>
            <a:ext cx="311944" cy="273653"/>
          </a:xfrm>
          <a:custGeom>
            <a:rect l="l" t="t" r="r" b="b"/>
            <a:pathLst>
              <a:path w="582612" h="511175">
                <a:moveTo>
                  <a:pt x="563781" y="169863"/>
                </a:moveTo>
                <a:cubicBezTo>
                  <a:pt x="567547" y="181115"/>
                  <a:pt x="571313" y="192367"/>
                  <a:pt x="575080" y="199869"/>
                </a:cubicBezTo>
                <a:cubicBezTo>
                  <a:pt x="578846" y="214872"/>
                  <a:pt x="578846" y="226124"/>
                  <a:pt x="582612" y="237376"/>
                </a:cubicBezTo>
                <a:cubicBezTo>
                  <a:pt x="582612" y="237376"/>
                  <a:pt x="582612" y="241126"/>
                  <a:pt x="582612" y="241126"/>
                </a:cubicBezTo>
                <a:cubicBezTo>
                  <a:pt x="582612" y="241126"/>
                  <a:pt x="582612" y="241126"/>
                  <a:pt x="582612" y="267381"/>
                </a:cubicBezTo>
                <a:cubicBezTo>
                  <a:pt x="582612" y="271132"/>
                  <a:pt x="582612" y="278633"/>
                  <a:pt x="582612" y="282384"/>
                </a:cubicBezTo>
                <a:cubicBezTo>
                  <a:pt x="575080" y="327392"/>
                  <a:pt x="552482" y="368650"/>
                  <a:pt x="514820" y="394905"/>
                </a:cubicBezTo>
                <a:cubicBezTo>
                  <a:pt x="480924" y="424910"/>
                  <a:pt x="439496" y="436162"/>
                  <a:pt x="398068" y="436162"/>
                </a:cubicBezTo>
                <a:cubicBezTo>
                  <a:pt x="326510" y="436162"/>
                  <a:pt x="258718" y="436162"/>
                  <a:pt x="187161" y="436162"/>
                </a:cubicBezTo>
                <a:cubicBezTo>
                  <a:pt x="187161" y="436162"/>
                  <a:pt x="187161" y="436162"/>
                  <a:pt x="179628" y="436162"/>
                </a:cubicBezTo>
                <a:cubicBezTo>
                  <a:pt x="179628" y="436162"/>
                  <a:pt x="179628" y="436162"/>
                  <a:pt x="179628" y="511176"/>
                </a:cubicBezTo>
                <a:cubicBezTo>
                  <a:pt x="179628" y="507426"/>
                  <a:pt x="175862" y="507426"/>
                  <a:pt x="175862" y="507426"/>
                </a:cubicBezTo>
                <a:cubicBezTo>
                  <a:pt x="130667" y="473669"/>
                  <a:pt x="85473" y="439913"/>
                  <a:pt x="40278" y="406157"/>
                </a:cubicBezTo>
                <a:cubicBezTo>
                  <a:pt x="40278" y="402406"/>
                  <a:pt x="36512" y="402406"/>
                  <a:pt x="36512" y="402406"/>
                </a:cubicBezTo>
                <a:cubicBezTo>
                  <a:pt x="81707" y="364899"/>
                  <a:pt x="130667" y="327392"/>
                  <a:pt x="179628" y="293636"/>
                </a:cubicBezTo>
                <a:cubicBezTo>
                  <a:pt x="179628" y="293636"/>
                  <a:pt x="179628" y="293636"/>
                  <a:pt x="179628" y="364899"/>
                </a:cubicBezTo>
                <a:cubicBezTo>
                  <a:pt x="183394" y="364899"/>
                  <a:pt x="183394" y="364899"/>
                  <a:pt x="187161" y="364899"/>
                </a:cubicBezTo>
                <a:cubicBezTo>
                  <a:pt x="258718" y="364899"/>
                  <a:pt x="330276" y="364899"/>
                  <a:pt x="401834" y="364899"/>
                </a:cubicBezTo>
                <a:cubicBezTo>
                  <a:pt x="465860" y="364899"/>
                  <a:pt x="514820" y="312390"/>
                  <a:pt x="511054" y="248628"/>
                </a:cubicBezTo>
                <a:cubicBezTo>
                  <a:pt x="511054" y="237376"/>
                  <a:pt x="507288" y="229874"/>
                  <a:pt x="503522" y="218622"/>
                </a:cubicBezTo>
                <a:cubicBezTo>
                  <a:pt x="503522" y="218622"/>
                  <a:pt x="503522" y="214872"/>
                  <a:pt x="507288" y="214872"/>
                </a:cubicBezTo>
                <a:cubicBezTo>
                  <a:pt x="526119" y="199869"/>
                  <a:pt x="544950" y="184866"/>
                  <a:pt x="563781" y="169863"/>
                </a:cubicBezTo>
                <a:close/>
                <a:moveTo>
                  <a:pt x="401388" y="0"/>
                </a:moveTo>
                <a:cubicBezTo>
                  <a:pt x="401388" y="0"/>
                  <a:pt x="405139" y="0"/>
                  <a:pt x="405139" y="3757"/>
                </a:cubicBezTo>
                <a:cubicBezTo>
                  <a:pt x="450155" y="37571"/>
                  <a:pt x="495170" y="71384"/>
                  <a:pt x="540185" y="105198"/>
                </a:cubicBezTo>
                <a:cubicBezTo>
                  <a:pt x="543937" y="105198"/>
                  <a:pt x="543937" y="105198"/>
                  <a:pt x="547688" y="108955"/>
                </a:cubicBezTo>
                <a:cubicBezTo>
                  <a:pt x="498921" y="146526"/>
                  <a:pt x="450155" y="180341"/>
                  <a:pt x="401388" y="217911"/>
                </a:cubicBezTo>
                <a:cubicBezTo>
                  <a:pt x="401388" y="217911"/>
                  <a:pt x="401388" y="217911"/>
                  <a:pt x="401388" y="146526"/>
                </a:cubicBezTo>
                <a:cubicBezTo>
                  <a:pt x="397636" y="146526"/>
                  <a:pt x="397636" y="146526"/>
                  <a:pt x="393885" y="146526"/>
                </a:cubicBezTo>
                <a:cubicBezTo>
                  <a:pt x="322611" y="146526"/>
                  <a:pt x="255088" y="146526"/>
                  <a:pt x="183813" y="146526"/>
                </a:cubicBezTo>
                <a:cubicBezTo>
                  <a:pt x="120041" y="146526"/>
                  <a:pt x="67523" y="199126"/>
                  <a:pt x="71275" y="259239"/>
                </a:cubicBezTo>
                <a:cubicBezTo>
                  <a:pt x="75026" y="270511"/>
                  <a:pt x="75026" y="281782"/>
                  <a:pt x="78777" y="289296"/>
                </a:cubicBezTo>
                <a:cubicBezTo>
                  <a:pt x="78777" y="293053"/>
                  <a:pt x="78777" y="296810"/>
                  <a:pt x="75026" y="296810"/>
                </a:cubicBezTo>
                <a:cubicBezTo>
                  <a:pt x="60021" y="311839"/>
                  <a:pt x="41264" y="323110"/>
                  <a:pt x="18756" y="338138"/>
                </a:cubicBezTo>
                <a:cubicBezTo>
                  <a:pt x="15005" y="330624"/>
                  <a:pt x="11254" y="319353"/>
                  <a:pt x="7502" y="308082"/>
                </a:cubicBezTo>
                <a:cubicBezTo>
                  <a:pt x="3751" y="296810"/>
                  <a:pt x="3751" y="285539"/>
                  <a:pt x="0" y="270511"/>
                </a:cubicBezTo>
                <a:cubicBezTo>
                  <a:pt x="0" y="270511"/>
                  <a:pt x="0" y="270511"/>
                  <a:pt x="0" y="266754"/>
                </a:cubicBezTo>
                <a:cubicBezTo>
                  <a:pt x="0" y="266754"/>
                  <a:pt x="0" y="266754"/>
                  <a:pt x="0" y="244211"/>
                </a:cubicBezTo>
                <a:cubicBezTo>
                  <a:pt x="0" y="236697"/>
                  <a:pt x="0" y="232940"/>
                  <a:pt x="0" y="225426"/>
                </a:cubicBezTo>
                <a:cubicBezTo>
                  <a:pt x="7502" y="180341"/>
                  <a:pt x="30010" y="142769"/>
                  <a:pt x="67523" y="112712"/>
                </a:cubicBezTo>
                <a:cubicBezTo>
                  <a:pt x="101285" y="86413"/>
                  <a:pt x="142549" y="71384"/>
                  <a:pt x="187565" y="71384"/>
                </a:cubicBezTo>
                <a:cubicBezTo>
                  <a:pt x="255088" y="71384"/>
                  <a:pt x="322611" y="71384"/>
                  <a:pt x="393885" y="71384"/>
                </a:cubicBezTo>
                <a:cubicBezTo>
                  <a:pt x="393885" y="71384"/>
                  <a:pt x="393885" y="71384"/>
                  <a:pt x="401388" y="71384"/>
                </a:cubicBezTo>
                <a:cubicBezTo>
                  <a:pt x="401388" y="71384"/>
                  <a:pt x="401388" y="71384"/>
                  <a:pt x="401388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859714" y="4236053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988873" y="4306634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667887" y="4692872"/>
            <a:ext cx="2419350" cy="1127284"/>
          </a:xfrm>
          <a:custGeom>
            <a:rect l="l" t="t" r="r" b="b"/>
            <a:pathLst>
              <a:path w="291" h="135">
                <a:moveTo>
                  <a:pt x="162" y="19"/>
                </a:moveTo>
                <a:cubicBezTo>
                  <a:pt x="217" y="38"/>
                  <a:pt x="261" y="73"/>
                  <a:pt x="291" y="118"/>
                </a:cubicBezTo>
                <a:cubicBezTo>
                  <a:pt x="240" y="134"/>
                  <a:pt x="184" y="135"/>
                  <a:pt x="129" y="116"/>
                </a:cubicBezTo>
                <a:cubicBezTo>
                  <a:pt x="74" y="97"/>
                  <a:pt x="30" y="61"/>
                  <a:pt x="0" y="17"/>
                </a:cubicBezTo>
                <a:cubicBezTo>
                  <a:pt x="51" y="0"/>
                  <a:pt x="108" y="0"/>
                  <a:pt x="162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465034" y="500414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96434" y="4265200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069300" y="4338066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52644" y="4236053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焦虑和抑郁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对未来的担忧：学生对未来的不确定性和担忧可能导致焦虑和抑郁情绪。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焦虑和抑郁是中小学生常见的心理问题，可能导致学生出现失眠、食欲不振等症状。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自我评价过低：学生自我评价过低，缺乏自信和自尊心，容易陷入消极情绪中。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家庭因素：家庭环境、父母关系等因素也可能对学生的焦虑和抑郁情绪产生影响。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案例一：学习压力导致的心理问题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4973" r="4973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明是一名初中生，他面临着巨大的学习压力。由于父母和老师对他的期望很高，他经常感到焦虑和不安。他担心自己的成绩不够优秀，害怕达不到家人的期望。这种压力导致他出现失眠、食欲不振等症状，严重影响了他的身心健康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3249" r="13249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8352" r="18352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案例描述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9032810" y="3787328"/>
            <a:ext cx="2760148" cy="2760148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7375" r="17375"/>
          <a:stretch>
            <a:fillRect/>
          </a:stretch>
        </p:blipFill>
        <p:spPr>
          <a:xfrm>
            <a:off x="6824385" y="3787328"/>
            <a:ext cx="2760148" cy="2760148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rcRect l="13792" r="13792"/>
          <a:stretch>
            <a:fillRect/>
          </a:stretch>
        </p:blipFill>
        <p:spPr>
          <a:xfrm>
            <a:off x="8544638" y="841294"/>
            <a:ext cx="2760148" cy="2760148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学习压力是中小学生面临的一个重要问题。家长和学校往往过分关注学生的成绩，而忽略了他们的心理健康。长期的学习压力会导致学生出现焦虑、抑郁等心理问题，影响他们的学习和生活。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35" r="3935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43" r="1074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家长和学校应该关注学生的心理健康，合理安排学习任务，减轻学生的学习压力。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家长应该与孩子沟通，了解他们的想法和感受，鼓励他们表达自己的情绪。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学校可以开展心理健康教育活动，帮助学生了解心理健康知识，提高他们的心理素质。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对于出现心理问题的学生，应该及时寻求专业心理咨询师的帮助，进行心理疏导和治疗。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案例二：人际关系问题导致的心理问题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https://d.book118.com/297165130200006042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2024-09-16T13:05:50.462</cp:lastPrinted>
  <dcterms:created xsi:type="dcterms:W3CDTF">2024-09-16T05:05:50Z</dcterms:created>
  <dcterms:modified xsi:type="dcterms:W3CDTF">2024-09-16T05:05:52Z</dcterms:modified>
</cp:coreProperties>
</file>