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954000" cy="48641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D3CE9-7D7F-4112-B6DD-0C24C0A2B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2ADD94-F4BE-4599-90F3-EE8F574DE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DEFAB-1BA9-493B-9DAC-5B3CFC9C0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96485C-5C59-4284-93C8-BB9FC0D8A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B57D4F-1EEC-48E2-A9BE-22F6AF132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E99592-3D37-4646-BB0D-7BC7AFDDD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D7B985-4055-4ECA-BCE8-E1BB097F6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017CF8-C5B8-43B7-A1B6-1A8A66999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8F1216-D298-4E6F-B689-FCE814F09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B17A5D-9754-434F-95C6-589B86FBB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41CA9-032D-4909-A029-5C226CCA4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72026" y="1507871"/>
            <a:ext cx="11016298" cy="10214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944052" y="2723896"/>
            <a:ext cx="9072245" cy="12160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FFF1C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600" b="0" i="0">
                <a:solidFill>
                  <a:srgbClr val="FFF1CC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FFF1C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48017" y="1118743"/>
            <a:ext cx="5637752" cy="321030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674580" y="1118743"/>
            <a:ext cx="5637752" cy="321030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FFF1C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image" Target="../media/image2.png" /><Relationship Id="rId8" Type="http://schemas.openxmlformats.org/officeDocument/2006/relationships/image" Target="../media/image3.png" /><Relationship Id="rId9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12958572" cy="4858512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" name="bk object 17"/>
          <p:cNvSpPr/>
          <p:nvPr/>
        </p:nvSpPr>
        <p:spPr>
          <a:xfrm>
            <a:off x="2744723" y="396239"/>
            <a:ext cx="1008888" cy="246887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" name="bk object 18"/>
          <p:cNvSpPr/>
          <p:nvPr/>
        </p:nvSpPr>
        <p:spPr>
          <a:xfrm>
            <a:off x="1967483" y="396239"/>
            <a:ext cx="682751" cy="233172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647567" y="1154048"/>
            <a:ext cx="5665215" cy="5740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rgbClr val="FFF1C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791108" y="1424686"/>
            <a:ext cx="11378133" cy="27692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600" b="0" i="0">
                <a:solidFill>
                  <a:srgbClr val="FFF1CC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406519" y="4523613"/>
            <a:ext cx="4147312" cy="2432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48017" y="4523613"/>
            <a:ext cx="2980880" cy="2432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9331452" y="4523613"/>
            <a:ext cx="2980880" cy="2432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hyperlink" Target="https://www.baogaoting.com/" TargetMode="Externa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12" Type="http://schemas.openxmlformats.org/officeDocument/2006/relationships/image" Target="../media/image15.png" /><Relationship Id="rId13" Type="http://schemas.openxmlformats.org/officeDocument/2006/relationships/image" Target="../media/image16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19.png" /><Relationship Id="rId5" Type="http://schemas.openxmlformats.org/officeDocument/2006/relationships/image" Target="../media/image20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9.png" /><Relationship Id="rId11" Type="http://schemas.openxmlformats.org/officeDocument/2006/relationships/image" Target="../media/image30.png" /><Relationship Id="rId12" Type="http://schemas.openxmlformats.org/officeDocument/2006/relationships/image" Target="../media/image31.png" /><Relationship Id="rId13" Type="http://schemas.openxmlformats.org/officeDocument/2006/relationships/image" Target="../media/image32.png" /><Relationship Id="rId14" Type="http://schemas.openxmlformats.org/officeDocument/2006/relationships/image" Target="../media/image33.png" /><Relationship Id="rId15" Type="http://schemas.openxmlformats.org/officeDocument/2006/relationships/image" Target="../media/image34.png" /><Relationship Id="rId16" Type="http://schemas.openxmlformats.org/officeDocument/2006/relationships/image" Target="../media/image35.png" /><Relationship Id="rId17" Type="http://schemas.openxmlformats.org/officeDocument/2006/relationships/image" Target="../media/image36.png" /><Relationship Id="rId18" Type="http://schemas.openxmlformats.org/officeDocument/2006/relationships/image" Target="../media/image37.png" /><Relationship Id="rId19" Type="http://schemas.openxmlformats.org/officeDocument/2006/relationships/image" Target="../media/image38.png" /><Relationship Id="rId2" Type="http://schemas.openxmlformats.org/officeDocument/2006/relationships/image" Target="../media/image21.png" /><Relationship Id="rId3" Type="http://schemas.openxmlformats.org/officeDocument/2006/relationships/image" Target="../media/image22.png" /><Relationship Id="rId4" Type="http://schemas.openxmlformats.org/officeDocument/2006/relationships/image" Target="../media/image23.png" /><Relationship Id="rId5" Type="http://schemas.openxmlformats.org/officeDocument/2006/relationships/image" Target="../media/image24.png" /><Relationship Id="rId6" Type="http://schemas.openxmlformats.org/officeDocument/2006/relationships/image" Target="../media/image25.png" /><Relationship Id="rId7" Type="http://schemas.openxmlformats.org/officeDocument/2006/relationships/image" Target="../media/image26.png" /><Relationship Id="rId8" Type="http://schemas.openxmlformats.org/officeDocument/2006/relationships/image" Target="../media/image27.png" /><Relationship Id="rId9" Type="http://schemas.openxmlformats.org/officeDocument/2006/relationships/image" Target="../media/image2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9.png" /><Relationship Id="rId3" Type="http://schemas.openxmlformats.org/officeDocument/2006/relationships/image" Target="../media/image40.png" /><Relationship Id="rId4" Type="http://schemas.openxmlformats.org/officeDocument/2006/relationships/image" Target="../media/image41.png" /><Relationship Id="rId5" Type="http://schemas.openxmlformats.org/officeDocument/2006/relationships/image" Target="../media/image4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51.png" /><Relationship Id="rId11" Type="http://schemas.openxmlformats.org/officeDocument/2006/relationships/image" Target="../media/image52.png" /><Relationship Id="rId12" Type="http://schemas.openxmlformats.org/officeDocument/2006/relationships/image" Target="../media/image53.png" /><Relationship Id="rId13" Type="http://schemas.openxmlformats.org/officeDocument/2006/relationships/image" Target="../media/image54.png" /><Relationship Id="rId14" Type="http://schemas.openxmlformats.org/officeDocument/2006/relationships/image" Target="../media/image55.png" /><Relationship Id="rId15" Type="http://schemas.openxmlformats.org/officeDocument/2006/relationships/image" Target="../media/image56.png" /><Relationship Id="rId16" Type="http://schemas.openxmlformats.org/officeDocument/2006/relationships/image" Target="../media/image57.png" /><Relationship Id="rId17" Type="http://schemas.openxmlformats.org/officeDocument/2006/relationships/image" Target="../media/image58.png" /><Relationship Id="rId18" Type="http://schemas.openxmlformats.org/officeDocument/2006/relationships/image" Target="../media/image59.png" /><Relationship Id="rId19" Type="http://schemas.openxmlformats.org/officeDocument/2006/relationships/image" Target="../media/image60.png" /><Relationship Id="rId2" Type="http://schemas.openxmlformats.org/officeDocument/2006/relationships/image" Target="../media/image43.png" /><Relationship Id="rId20" Type="http://schemas.openxmlformats.org/officeDocument/2006/relationships/image" Target="../media/image61.png" /><Relationship Id="rId21" Type="http://schemas.openxmlformats.org/officeDocument/2006/relationships/image" Target="../media/image62.png" /><Relationship Id="rId3" Type="http://schemas.openxmlformats.org/officeDocument/2006/relationships/image" Target="../media/image44.png" /><Relationship Id="rId4" Type="http://schemas.openxmlformats.org/officeDocument/2006/relationships/image" Target="../media/image45.png" /><Relationship Id="rId5" Type="http://schemas.openxmlformats.org/officeDocument/2006/relationships/image" Target="../media/image46.png" /><Relationship Id="rId6" Type="http://schemas.openxmlformats.org/officeDocument/2006/relationships/image" Target="../media/image47.png" /><Relationship Id="rId7" Type="http://schemas.openxmlformats.org/officeDocument/2006/relationships/image" Target="../media/image48.png" /><Relationship Id="rId8" Type="http://schemas.openxmlformats.org/officeDocument/2006/relationships/image" Target="../media/image49.png" /><Relationship Id="rId9" Type="http://schemas.openxmlformats.org/officeDocument/2006/relationships/image" Target="../media/image5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3.png" /><Relationship Id="rId3" Type="http://schemas.openxmlformats.org/officeDocument/2006/relationships/image" Target="../media/image64.png" /><Relationship Id="rId4" Type="http://schemas.openxmlformats.org/officeDocument/2006/relationships/image" Target="../media/image65.png" /><Relationship Id="rId5" Type="http://schemas.openxmlformats.org/officeDocument/2006/relationships/image" Target="../media/image66.png" /><Relationship Id="rId6" Type="http://schemas.openxmlformats.org/officeDocument/2006/relationships/image" Target="../media/image67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76.png" /><Relationship Id="rId11" Type="http://schemas.openxmlformats.org/officeDocument/2006/relationships/image" Target="../media/image77.png" /><Relationship Id="rId12" Type="http://schemas.openxmlformats.org/officeDocument/2006/relationships/image" Target="../media/image78.png" /><Relationship Id="rId13" Type="http://schemas.openxmlformats.org/officeDocument/2006/relationships/image" Target="../media/image79.png" /><Relationship Id="rId2" Type="http://schemas.openxmlformats.org/officeDocument/2006/relationships/image" Target="../media/image68.png" /><Relationship Id="rId3" Type="http://schemas.openxmlformats.org/officeDocument/2006/relationships/image" Target="../media/image69.png" /><Relationship Id="rId4" Type="http://schemas.openxmlformats.org/officeDocument/2006/relationships/image" Target="../media/image70.png" /><Relationship Id="rId5" Type="http://schemas.openxmlformats.org/officeDocument/2006/relationships/image" Target="../media/image71.png" /><Relationship Id="rId6" Type="http://schemas.openxmlformats.org/officeDocument/2006/relationships/image" Target="../media/image72.png" /><Relationship Id="rId7" Type="http://schemas.openxmlformats.org/officeDocument/2006/relationships/image" Target="../media/image73.png" /><Relationship Id="rId8" Type="http://schemas.openxmlformats.org/officeDocument/2006/relationships/image" Target="../media/image74.png" /><Relationship Id="rId9" Type="http://schemas.openxmlformats.org/officeDocument/2006/relationships/image" Target="../media/image7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0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89.png" /><Relationship Id="rId11" Type="http://schemas.openxmlformats.org/officeDocument/2006/relationships/image" Target="../media/image90.png" /><Relationship Id="rId12" Type="http://schemas.openxmlformats.org/officeDocument/2006/relationships/image" Target="../media/image91.png" /><Relationship Id="rId13" Type="http://schemas.openxmlformats.org/officeDocument/2006/relationships/image" Target="../media/image92.png" /><Relationship Id="rId14" Type="http://schemas.openxmlformats.org/officeDocument/2006/relationships/image" Target="../media/image93.png" /><Relationship Id="rId15" Type="http://schemas.openxmlformats.org/officeDocument/2006/relationships/image" Target="../media/image94.png" /><Relationship Id="rId2" Type="http://schemas.openxmlformats.org/officeDocument/2006/relationships/image" Target="../media/image81.png" /><Relationship Id="rId3" Type="http://schemas.openxmlformats.org/officeDocument/2006/relationships/image" Target="../media/image82.png" /><Relationship Id="rId4" Type="http://schemas.openxmlformats.org/officeDocument/2006/relationships/image" Target="../media/image83.png" /><Relationship Id="rId5" Type="http://schemas.openxmlformats.org/officeDocument/2006/relationships/image" Target="../media/image84.png" /><Relationship Id="rId6" Type="http://schemas.openxmlformats.org/officeDocument/2006/relationships/image" Target="../media/image85.png" /><Relationship Id="rId7" Type="http://schemas.openxmlformats.org/officeDocument/2006/relationships/image" Target="../media/image86.png" /><Relationship Id="rId8" Type="http://schemas.openxmlformats.org/officeDocument/2006/relationships/image" Target="../media/image87.png" /><Relationship Id="rId9" Type="http://schemas.openxmlformats.org/officeDocument/2006/relationships/image" Target="../media/image88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03.png" /><Relationship Id="rId11" Type="http://schemas.openxmlformats.org/officeDocument/2006/relationships/image" Target="../media/image104.png" /><Relationship Id="rId12" Type="http://schemas.openxmlformats.org/officeDocument/2006/relationships/image" Target="../media/image105.png" /><Relationship Id="rId13" Type="http://schemas.openxmlformats.org/officeDocument/2006/relationships/image" Target="../media/image106.png" /><Relationship Id="rId2" Type="http://schemas.openxmlformats.org/officeDocument/2006/relationships/image" Target="../media/image95.png" /><Relationship Id="rId3" Type="http://schemas.openxmlformats.org/officeDocument/2006/relationships/image" Target="../media/image96.png" /><Relationship Id="rId4" Type="http://schemas.openxmlformats.org/officeDocument/2006/relationships/image" Target="../media/image97.png" /><Relationship Id="rId5" Type="http://schemas.openxmlformats.org/officeDocument/2006/relationships/image" Target="../media/image98.png" /><Relationship Id="rId6" Type="http://schemas.openxmlformats.org/officeDocument/2006/relationships/image" Target="../media/image99.png" /><Relationship Id="rId7" Type="http://schemas.openxmlformats.org/officeDocument/2006/relationships/image" Target="../media/image100.png" /><Relationship Id="rId8" Type="http://schemas.openxmlformats.org/officeDocument/2006/relationships/image" Target="../media/image101.png" /><Relationship Id="rId9" Type="http://schemas.openxmlformats.org/officeDocument/2006/relationships/image" Target="../media/image10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5.png" /><Relationship Id="rId11" Type="http://schemas.openxmlformats.org/officeDocument/2006/relationships/image" Target="../media/image116.png" /><Relationship Id="rId12" Type="http://schemas.openxmlformats.org/officeDocument/2006/relationships/image" Target="../media/image117.png" /><Relationship Id="rId13" Type="http://schemas.openxmlformats.org/officeDocument/2006/relationships/image" Target="../media/image118.png" /><Relationship Id="rId14" Type="http://schemas.openxmlformats.org/officeDocument/2006/relationships/image" Target="../media/image119.png" /><Relationship Id="rId15" Type="http://schemas.openxmlformats.org/officeDocument/2006/relationships/image" Target="../media/image120.png" /><Relationship Id="rId2" Type="http://schemas.openxmlformats.org/officeDocument/2006/relationships/image" Target="../media/image107.png" /><Relationship Id="rId3" Type="http://schemas.openxmlformats.org/officeDocument/2006/relationships/image" Target="../media/image108.png" /><Relationship Id="rId4" Type="http://schemas.openxmlformats.org/officeDocument/2006/relationships/image" Target="../media/image109.png" /><Relationship Id="rId5" Type="http://schemas.openxmlformats.org/officeDocument/2006/relationships/image" Target="../media/image110.png" /><Relationship Id="rId6" Type="http://schemas.openxmlformats.org/officeDocument/2006/relationships/image" Target="../media/image111.png" /><Relationship Id="rId7" Type="http://schemas.openxmlformats.org/officeDocument/2006/relationships/image" Target="../media/image112.png" /><Relationship Id="rId8" Type="http://schemas.openxmlformats.org/officeDocument/2006/relationships/image" Target="../media/image113.png" /><Relationship Id="rId9" Type="http://schemas.openxmlformats.org/officeDocument/2006/relationships/image" Target="../media/image11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0011301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958571" cy="485851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2744723" y="396239"/>
            <a:ext cx="1008888" cy="246887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1967483" y="396239"/>
            <a:ext cx="682751" cy="233172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612772" y="1553667"/>
            <a:ext cx="9733915" cy="1031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600" spc="185">
                <a:solidFill>
                  <a:srgbClr val="80D7CE"/>
                </a:solidFill>
                <a:hlinkClick r:id="rId5"/>
              </a:rPr>
              <a:t>2023</a:t>
            </a:r>
            <a:r>
              <a:rPr sz="6600" spc="-5">
                <a:solidFill>
                  <a:srgbClr val="80D7CE"/>
                </a:solidFill>
                <a:hlinkClick r:id="rId5"/>
              </a:rPr>
              <a:t>年母婴行业趋势洞察</a:t>
            </a:r>
            <a:endParaRPr sz="6600"/>
          </a:p>
        </p:txBody>
      </p:sp>
      <p:sp>
        <p:nvSpPr>
          <p:cNvPr id="6" name="object 6"/>
          <p:cNvSpPr txBox="1"/>
          <p:nvPr/>
        </p:nvSpPr>
        <p:spPr>
          <a:xfrm>
            <a:off x="5551678" y="2720139"/>
            <a:ext cx="1854200" cy="953135"/>
          </a:xfrm>
          <a:prstGeom prst="rect">
            <a:avLst/>
          </a:prstGeom>
        </p:spPr>
        <p:txBody>
          <a:bodyPr vert="horz" wrap="square" lIns="0" tIns="965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60"/>
              </a:spcBef>
            </a:pPr>
            <a:r>
              <a:rPr sz="2400">
                <a:solidFill>
                  <a:srgbClr val="FFFFFF"/>
                </a:solidFill>
                <a:latin typeface="宋体"/>
                <a:cs typeface="宋体"/>
                <a:hlinkClick r:id="rId5"/>
              </a:rPr>
              <a:t>演讲人：李玮</a:t>
            </a:r>
            <a:endParaRPr sz="2400">
              <a:latin typeface="宋体"/>
              <a:cs typeface="宋体"/>
            </a:endParaRPr>
          </a:p>
          <a:p>
            <a:pPr marL="164465">
              <a:lnSpc>
                <a:spcPct val="100000"/>
              </a:lnSpc>
              <a:spcBef>
                <a:spcPts val="700"/>
              </a:spcBef>
            </a:pPr>
            <a:r>
              <a:rPr sz="2550" b="0" spc="30">
                <a:solidFill>
                  <a:srgbClr val="FFFFFF"/>
                </a:solidFill>
                <a:latin typeface="微软雅黑 Light"/>
                <a:cs typeface="微软雅黑 Light"/>
                <a:hlinkClick r:id="rId5"/>
              </a:rPr>
              <a:t>2023.12.12</a:t>
            </a:r>
            <a:endParaRPr sz="2550">
              <a:latin typeface="微软雅黑 Light"/>
              <a:cs typeface="微软雅黑 Light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 flipH="1">
            <a:off x="1279397" y="2807207"/>
            <a:ext cx="0" cy="585470"/>
          </a:xfrm>
          <a:custGeom>
            <a:rect l="l" t="t" r="r" b="b"/>
            <a:pathLst>
              <a:path h="585470">
                <a:moveTo>
                  <a:pt x="0" y="0"/>
                </a:moveTo>
                <a:lnTo>
                  <a:pt x="0" y="585215"/>
                </a:lnTo>
              </a:path>
            </a:pathLst>
          </a:custGeom>
          <a:ln w="71628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626235" y="2852419"/>
            <a:ext cx="144589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市场概况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 flipH="1">
            <a:off x="4400550" y="2807207"/>
            <a:ext cx="0" cy="585470"/>
          </a:xfrm>
          <a:custGeom>
            <a:rect l="l" t="t" r="r" b="b"/>
            <a:pathLst>
              <a:path h="585470">
                <a:moveTo>
                  <a:pt x="0" y="0"/>
                </a:moveTo>
                <a:lnTo>
                  <a:pt x="0" y="585215"/>
                </a:lnTo>
              </a:path>
            </a:pathLst>
          </a:custGeom>
          <a:ln w="71627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4748276" y="2852419"/>
            <a:ext cx="215646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细分行</a:t>
            </a:r>
            <a:r>
              <a:rPr sz="2800" b="1" spc="-15">
                <a:solidFill>
                  <a:srgbClr val="FFFFFF"/>
                </a:solidFill>
                <a:latin typeface="微软雅黑"/>
                <a:cs typeface="微软雅黑"/>
              </a:rPr>
              <a:t>业</a:t>
            </a: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趋势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 flipH="1">
            <a:off x="7523226" y="2807207"/>
            <a:ext cx="0" cy="585470"/>
          </a:xfrm>
          <a:custGeom>
            <a:rect l="l" t="t" r="r" b="b"/>
            <a:pathLst>
              <a:path h="585470">
                <a:moveTo>
                  <a:pt x="0" y="0"/>
                </a:moveTo>
                <a:lnTo>
                  <a:pt x="0" y="585215"/>
                </a:lnTo>
              </a:path>
            </a:pathLst>
          </a:custGeom>
          <a:ln w="71627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7870697" y="2852419"/>
            <a:ext cx="144589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b="1" spc="-5">
                <a:solidFill>
                  <a:srgbClr val="FFFFFF"/>
                </a:solidFill>
                <a:latin typeface="微软雅黑"/>
                <a:cs typeface="微软雅黑"/>
              </a:rPr>
              <a:t>达人生态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1160170" y="1055954"/>
            <a:ext cx="300672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60">
                <a:solidFill>
                  <a:srgbClr val="FFFFFF"/>
                </a:solidFill>
              </a:rPr>
              <a:t>CO</a:t>
            </a:r>
            <a:r>
              <a:rPr sz="4000" spc="50">
                <a:solidFill>
                  <a:srgbClr val="FFFFFF"/>
                </a:solidFill>
              </a:rPr>
              <a:t>N</a:t>
            </a:r>
            <a:r>
              <a:rPr sz="4000" spc="165">
                <a:solidFill>
                  <a:srgbClr val="FFFFFF"/>
                </a:solidFill>
              </a:rPr>
              <a:t>TENTS</a:t>
            </a:r>
            <a:endParaRPr sz="40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73351" y="1950796"/>
            <a:ext cx="7515225" cy="12458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9810"/>
              </a:lnSpc>
            </a:pPr>
            <a:r>
              <a:rPr sz="20700" spc="-202" baseline="-1409">
                <a:solidFill>
                  <a:srgbClr val="80D7CE"/>
                </a:solidFill>
              </a:rPr>
              <a:t>01</a:t>
            </a:r>
            <a:r>
              <a:rPr sz="12000" spc="-202" baseline="-2430">
                <a:solidFill>
                  <a:srgbClr val="80D7CE"/>
                </a:solidFill>
              </a:rPr>
              <a:t>.</a:t>
            </a:r>
            <a:r>
              <a:rPr sz="12000" spc="-1222" baseline="-2430">
                <a:solidFill>
                  <a:srgbClr val="80D7CE"/>
                </a:solidFill>
              </a:rPr>
              <a:t> </a:t>
            </a:r>
            <a:r>
              <a:rPr sz="4800">
                <a:solidFill>
                  <a:srgbClr val="80D7CE"/>
                </a:solidFill>
              </a:rPr>
              <a:t>母婴行业市场概况</a:t>
            </a:r>
            <a:endParaRPr sz="4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11123" y="2691383"/>
            <a:ext cx="158750" cy="1567180"/>
          </a:xfrm>
          <a:custGeom>
            <a:rect l="l" t="t" r="r" b="b"/>
            <a:pathLst>
              <a:path w="158750" h="1567179">
                <a:moveTo>
                  <a:pt x="158496" y="0"/>
                </a:moveTo>
                <a:lnTo>
                  <a:pt x="0" y="0"/>
                </a:lnTo>
                <a:lnTo>
                  <a:pt x="0" y="1566671"/>
                </a:lnTo>
                <a:lnTo>
                  <a:pt x="158496" y="1566671"/>
                </a:lnTo>
                <a:lnTo>
                  <a:pt x="158496" y="0"/>
                </a:lnTo>
                <a:close/>
              </a:path>
            </a:pathLst>
          </a:custGeom>
          <a:solidFill>
            <a:srgbClr val="F8DCB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1115567" y="2747772"/>
            <a:ext cx="158750" cy="1510665"/>
          </a:xfrm>
          <a:custGeom>
            <a:rect l="l" t="t" r="r" b="b"/>
            <a:pathLst>
              <a:path w="158750" h="1510664">
                <a:moveTo>
                  <a:pt x="158495" y="0"/>
                </a:moveTo>
                <a:lnTo>
                  <a:pt x="0" y="0"/>
                </a:lnTo>
                <a:lnTo>
                  <a:pt x="0" y="1510283"/>
                </a:lnTo>
                <a:lnTo>
                  <a:pt x="158495" y="1510283"/>
                </a:lnTo>
                <a:lnTo>
                  <a:pt x="158495" y="0"/>
                </a:lnTo>
                <a:close/>
              </a:path>
            </a:pathLst>
          </a:custGeom>
          <a:solidFill>
            <a:srgbClr val="F8DCB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1620011" y="2923032"/>
            <a:ext cx="157480" cy="1335405"/>
          </a:xfrm>
          <a:custGeom>
            <a:rect l="l" t="t" r="r" b="b"/>
            <a:pathLst>
              <a:path w="157480" h="1335404">
                <a:moveTo>
                  <a:pt x="156971" y="0"/>
                </a:moveTo>
                <a:lnTo>
                  <a:pt x="0" y="0"/>
                </a:lnTo>
                <a:lnTo>
                  <a:pt x="0" y="1335024"/>
                </a:lnTo>
                <a:lnTo>
                  <a:pt x="156971" y="1335024"/>
                </a:lnTo>
                <a:lnTo>
                  <a:pt x="156971" y="0"/>
                </a:lnTo>
                <a:close/>
              </a:path>
            </a:pathLst>
          </a:custGeom>
          <a:solidFill>
            <a:srgbClr val="F8DCB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2122932" y="2980944"/>
            <a:ext cx="158750" cy="1277620"/>
          </a:xfrm>
          <a:custGeom>
            <a:rect l="l" t="t" r="r" b="b"/>
            <a:pathLst>
              <a:path w="158750" h="1277620">
                <a:moveTo>
                  <a:pt x="158495" y="0"/>
                </a:moveTo>
                <a:lnTo>
                  <a:pt x="0" y="0"/>
                </a:lnTo>
                <a:lnTo>
                  <a:pt x="0" y="1277112"/>
                </a:lnTo>
                <a:lnTo>
                  <a:pt x="158495" y="1277112"/>
                </a:lnTo>
                <a:lnTo>
                  <a:pt x="158495" y="0"/>
                </a:lnTo>
                <a:close/>
              </a:path>
            </a:pathLst>
          </a:custGeom>
          <a:solidFill>
            <a:srgbClr val="F8DCB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2627376" y="3204972"/>
            <a:ext cx="158750" cy="1053465"/>
          </a:xfrm>
          <a:custGeom>
            <a:rect l="l" t="t" r="r" b="b"/>
            <a:pathLst>
              <a:path w="158750" h="1053464">
                <a:moveTo>
                  <a:pt x="158496" y="0"/>
                </a:moveTo>
                <a:lnTo>
                  <a:pt x="0" y="0"/>
                </a:lnTo>
                <a:lnTo>
                  <a:pt x="0" y="1053083"/>
                </a:lnTo>
                <a:lnTo>
                  <a:pt x="158496" y="1053083"/>
                </a:lnTo>
                <a:lnTo>
                  <a:pt x="158496" y="0"/>
                </a:lnTo>
                <a:close/>
              </a:path>
            </a:pathLst>
          </a:custGeom>
          <a:solidFill>
            <a:srgbClr val="F8DCB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3131820" y="3326891"/>
            <a:ext cx="158750" cy="931544"/>
          </a:xfrm>
          <a:custGeom>
            <a:rect l="l" t="t" r="r" b="b"/>
            <a:pathLst>
              <a:path w="158750" h="931544">
                <a:moveTo>
                  <a:pt x="158495" y="0"/>
                </a:moveTo>
                <a:lnTo>
                  <a:pt x="0" y="0"/>
                </a:lnTo>
                <a:lnTo>
                  <a:pt x="0" y="931164"/>
                </a:lnTo>
                <a:lnTo>
                  <a:pt x="158495" y="931164"/>
                </a:lnTo>
                <a:lnTo>
                  <a:pt x="158495" y="0"/>
                </a:lnTo>
                <a:close/>
              </a:path>
            </a:pathLst>
          </a:custGeom>
          <a:solidFill>
            <a:srgbClr val="F8DCB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3636264" y="3419855"/>
            <a:ext cx="157480" cy="838200"/>
          </a:xfrm>
          <a:custGeom>
            <a:rect l="l" t="t" r="r" b="b"/>
            <a:pathLst>
              <a:path w="157479" h="838200">
                <a:moveTo>
                  <a:pt x="156972" y="0"/>
                </a:moveTo>
                <a:lnTo>
                  <a:pt x="0" y="0"/>
                </a:lnTo>
                <a:lnTo>
                  <a:pt x="0" y="838199"/>
                </a:lnTo>
                <a:lnTo>
                  <a:pt x="156972" y="838199"/>
                </a:lnTo>
                <a:lnTo>
                  <a:pt x="156972" y="0"/>
                </a:lnTo>
                <a:close/>
              </a:path>
            </a:pathLst>
          </a:custGeom>
          <a:solidFill>
            <a:srgbClr val="F8DCB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691133" y="2743961"/>
            <a:ext cx="3023870" cy="722630"/>
          </a:xfrm>
          <a:custGeom>
            <a:rect l="l" t="t" r="r" b="b"/>
            <a:pathLst>
              <a:path w="3023870" h="722629">
                <a:moveTo>
                  <a:pt x="0" y="0"/>
                </a:moveTo>
                <a:lnTo>
                  <a:pt x="502919" y="60960"/>
                </a:lnTo>
                <a:lnTo>
                  <a:pt x="1007364" y="234695"/>
                </a:lnTo>
                <a:lnTo>
                  <a:pt x="1511808" y="288036"/>
                </a:lnTo>
                <a:lnTo>
                  <a:pt x="2016252" y="518159"/>
                </a:lnTo>
                <a:lnTo>
                  <a:pt x="2519172" y="633984"/>
                </a:lnTo>
                <a:lnTo>
                  <a:pt x="3023616" y="722376"/>
                </a:lnTo>
              </a:path>
            </a:pathLst>
          </a:custGeom>
          <a:ln w="28575">
            <a:solidFill>
              <a:srgbClr val="FF8D7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659130" y="2712973"/>
            <a:ext cx="64007" cy="64007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1163574" y="2772410"/>
            <a:ext cx="64007" cy="64007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1668017" y="2947669"/>
            <a:ext cx="64007" cy="64008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2170938" y="3001010"/>
            <a:ext cx="64007" cy="64007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2675382" y="3229610"/>
            <a:ext cx="64007" cy="64007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3179826" y="3346958"/>
            <a:ext cx="64007" cy="64007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3682746" y="3435350"/>
            <a:ext cx="64007" cy="64008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 txBox="1"/>
          <p:nvPr/>
        </p:nvSpPr>
        <p:spPr>
          <a:xfrm>
            <a:off x="530758" y="2456433"/>
            <a:ext cx="31877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40">
                <a:solidFill>
                  <a:srgbClr val="FFFFFF"/>
                </a:solidFill>
                <a:latin typeface="宋体"/>
                <a:cs typeface="宋体"/>
              </a:rPr>
              <a:t>12</a:t>
            </a:r>
            <a:r>
              <a:rPr sz="1000" spc="-100">
                <a:solidFill>
                  <a:srgbClr val="FFFFFF"/>
                </a:solidFill>
                <a:latin typeface="宋体"/>
                <a:cs typeface="宋体"/>
              </a:rPr>
              <a:t>.</a:t>
            </a:r>
            <a:r>
              <a:rPr sz="1000" spc="-105">
                <a:solidFill>
                  <a:srgbClr val="FFFFFF"/>
                </a:solidFill>
                <a:latin typeface="宋体"/>
                <a:cs typeface="宋体"/>
              </a:rPr>
              <a:t>9</a:t>
            </a:r>
            <a:r>
              <a:rPr sz="1000" spc="75">
                <a:solidFill>
                  <a:srgbClr val="FFFFFF"/>
                </a:solidFill>
                <a:latin typeface="宋体"/>
                <a:cs typeface="宋体"/>
              </a:rPr>
              <a:t>5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034897" y="2517139"/>
            <a:ext cx="31813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40">
                <a:solidFill>
                  <a:srgbClr val="FFFFFF"/>
                </a:solidFill>
                <a:latin typeface="宋体"/>
                <a:cs typeface="宋体"/>
              </a:rPr>
              <a:t>12</a:t>
            </a:r>
            <a:r>
              <a:rPr sz="1000" spc="-45">
                <a:solidFill>
                  <a:srgbClr val="FFFFFF"/>
                </a:solidFill>
                <a:latin typeface="宋体"/>
                <a:cs typeface="宋体"/>
              </a:rPr>
              <a:t>.43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535938" y="2691510"/>
            <a:ext cx="32575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5">
                <a:solidFill>
                  <a:srgbClr val="FFFFFF"/>
                </a:solidFill>
                <a:latin typeface="宋体"/>
                <a:cs typeface="宋体"/>
              </a:rPr>
              <a:t>1</a:t>
            </a:r>
            <a:r>
              <a:rPr sz="1000" spc="-10">
                <a:solidFill>
                  <a:srgbClr val="FFFFFF"/>
                </a:solidFill>
                <a:latin typeface="宋体"/>
                <a:cs typeface="宋体"/>
              </a:rPr>
              <a:t>0</a:t>
            </a:r>
            <a:r>
              <a:rPr sz="1000" spc="-100">
                <a:solidFill>
                  <a:srgbClr val="FFFFFF"/>
                </a:solidFill>
                <a:latin typeface="宋体"/>
                <a:cs typeface="宋体"/>
              </a:rPr>
              <a:t>.</a:t>
            </a:r>
            <a:r>
              <a:rPr sz="1000" spc="-105">
                <a:solidFill>
                  <a:srgbClr val="FFFFFF"/>
                </a:solidFill>
                <a:latin typeface="宋体"/>
                <a:cs typeface="宋体"/>
              </a:rPr>
              <a:t>9</a:t>
            </a:r>
            <a:r>
              <a:rPr sz="1000" spc="70">
                <a:solidFill>
                  <a:srgbClr val="FFFFFF"/>
                </a:solidFill>
                <a:latin typeface="宋体"/>
                <a:cs typeface="宋体"/>
              </a:rPr>
              <a:t>4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2038604" y="2745104"/>
            <a:ext cx="32956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5">
                <a:solidFill>
                  <a:srgbClr val="FFFFFF"/>
                </a:solidFill>
                <a:latin typeface="宋体"/>
                <a:cs typeface="宋体"/>
              </a:rPr>
              <a:t>1</a:t>
            </a:r>
            <a:r>
              <a:rPr sz="1000" spc="-10">
                <a:solidFill>
                  <a:srgbClr val="FFFFFF"/>
                </a:solidFill>
                <a:latin typeface="宋体"/>
                <a:cs typeface="宋体"/>
              </a:rPr>
              <a:t>0</a:t>
            </a:r>
            <a:r>
              <a:rPr sz="1000" spc="-35">
                <a:solidFill>
                  <a:srgbClr val="FFFFFF"/>
                </a:solidFill>
                <a:latin typeface="宋体"/>
                <a:cs typeface="宋体"/>
              </a:rPr>
              <a:t>.48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2569845" y="2974339"/>
            <a:ext cx="27432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95">
                <a:solidFill>
                  <a:srgbClr val="FFFFFF"/>
                </a:solidFill>
                <a:latin typeface="宋体"/>
                <a:cs typeface="宋体"/>
              </a:rPr>
              <a:t>8</a:t>
            </a:r>
            <a:r>
              <a:rPr sz="1000" spc="-50">
                <a:solidFill>
                  <a:srgbClr val="FFFFFF"/>
                </a:solidFill>
                <a:latin typeface="宋体"/>
                <a:cs typeface="宋体"/>
              </a:rPr>
              <a:t>.52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080130" y="3090748"/>
            <a:ext cx="26035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0">
                <a:solidFill>
                  <a:srgbClr val="FFFFFF"/>
                </a:solidFill>
                <a:latin typeface="宋体"/>
                <a:cs typeface="宋体"/>
              </a:rPr>
              <a:t>7</a:t>
            </a:r>
            <a:r>
              <a:rPr sz="1000" spc="-100">
                <a:solidFill>
                  <a:srgbClr val="FFFFFF"/>
                </a:solidFill>
                <a:latin typeface="宋体"/>
                <a:cs typeface="宋体"/>
              </a:rPr>
              <a:t>.</a:t>
            </a:r>
            <a:r>
              <a:rPr sz="1000" spc="-105">
                <a:solidFill>
                  <a:srgbClr val="FFFFFF"/>
                </a:solidFill>
                <a:latin typeface="宋体"/>
                <a:cs typeface="宋体"/>
              </a:rPr>
              <a:t>5</a:t>
            </a:r>
            <a:r>
              <a:rPr sz="1000" spc="50">
                <a:solidFill>
                  <a:srgbClr val="FFFFFF"/>
                </a:solidFill>
                <a:latin typeface="宋体"/>
                <a:cs typeface="宋体"/>
              </a:rPr>
              <a:t>2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3587241" y="3178809"/>
            <a:ext cx="25527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0">
                <a:solidFill>
                  <a:srgbClr val="FFFFFF"/>
                </a:solidFill>
                <a:latin typeface="宋体"/>
                <a:cs typeface="宋体"/>
              </a:rPr>
              <a:t>6.77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374904" y="2314955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76200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1570482" y="2315717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28575">
            <a:solidFill>
              <a:srgbClr val="FF8D7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1659635" y="2282951"/>
            <a:ext cx="64135" cy="64135"/>
          </a:xfrm>
          <a:custGeom>
            <a:rect l="l" t="t" r="r" b="b"/>
            <a:pathLst>
              <a:path w="64135" h="64135">
                <a:moveTo>
                  <a:pt x="32003" y="0"/>
                </a:moveTo>
                <a:lnTo>
                  <a:pt x="19556" y="2518"/>
                </a:lnTo>
                <a:lnTo>
                  <a:pt x="9382" y="9382"/>
                </a:lnTo>
                <a:lnTo>
                  <a:pt x="2518" y="19556"/>
                </a:lnTo>
                <a:lnTo>
                  <a:pt x="0" y="32004"/>
                </a:lnTo>
                <a:lnTo>
                  <a:pt x="2518" y="44451"/>
                </a:lnTo>
                <a:lnTo>
                  <a:pt x="9382" y="54625"/>
                </a:lnTo>
                <a:lnTo>
                  <a:pt x="19556" y="61489"/>
                </a:lnTo>
                <a:lnTo>
                  <a:pt x="32003" y="64008"/>
                </a:lnTo>
                <a:lnTo>
                  <a:pt x="44451" y="61489"/>
                </a:lnTo>
                <a:lnTo>
                  <a:pt x="54625" y="54625"/>
                </a:lnTo>
                <a:lnTo>
                  <a:pt x="61489" y="44451"/>
                </a:lnTo>
                <a:lnTo>
                  <a:pt x="64007" y="32004"/>
                </a:lnTo>
                <a:lnTo>
                  <a:pt x="61489" y="19556"/>
                </a:lnTo>
                <a:lnTo>
                  <a:pt x="54625" y="9382"/>
                </a:lnTo>
                <a:lnTo>
                  <a:pt x="44451" y="2518"/>
                </a:lnTo>
                <a:lnTo>
                  <a:pt x="32003" y="0"/>
                </a:lnTo>
                <a:close/>
              </a:path>
            </a:pathLst>
          </a:custGeom>
          <a:solidFill>
            <a:srgbClr val="FF8D7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 txBox="1"/>
          <p:nvPr/>
        </p:nvSpPr>
        <p:spPr>
          <a:xfrm>
            <a:off x="631951" y="2226386"/>
            <a:ext cx="200025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1207770"/>
              </a:tabLst>
            </a:pPr>
            <a:r>
              <a:rPr sz="1000" spc="-10">
                <a:solidFill>
                  <a:srgbClr val="FFFFFF"/>
                </a:solidFill>
                <a:latin typeface="宋体"/>
                <a:cs typeface="宋体"/>
              </a:rPr>
              <a:t>出生人口（万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	</a:t>
            </a:r>
            <a:r>
              <a:rPr sz="1000" spc="-10">
                <a:solidFill>
                  <a:srgbClr val="FFFFFF"/>
                </a:solidFill>
                <a:latin typeface="宋体"/>
                <a:cs typeface="宋体"/>
              </a:rPr>
              <a:t>出生率（</a:t>
            </a:r>
            <a:r>
              <a:rPr sz="1000" spc="145">
                <a:solidFill>
                  <a:srgbClr val="FFFFFF"/>
                </a:solidFill>
                <a:latin typeface="宋体"/>
                <a:cs typeface="宋体"/>
              </a:rPr>
              <a:t>‰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4786884" y="3480815"/>
            <a:ext cx="161925" cy="777240"/>
          </a:xfrm>
          <a:custGeom>
            <a:rect l="l" t="t" r="r" b="b"/>
            <a:pathLst>
              <a:path w="161925" h="777239">
                <a:moveTo>
                  <a:pt x="161543" y="0"/>
                </a:moveTo>
                <a:lnTo>
                  <a:pt x="0" y="0"/>
                </a:lnTo>
                <a:lnTo>
                  <a:pt x="0" y="777240"/>
                </a:lnTo>
                <a:lnTo>
                  <a:pt x="161543" y="777240"/>
                </a:lnTo>
                <a:lnTo>
                  <a:pt x="161543" y="0"/>
                </a:lnTo>
                <a:close/>
              </a:path>
            </a:pathLst>
          </a:custGeom>
          <a:solidFill>
            <a:srgbClr val="F8DCB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5300471" y="3425952"/>
            <a:ext cx="161925" cy="832485"/>
          </a:xfrm>
          <a:custGeom>
            <a:rect l="l" t="t" r="r" b="b"/>
            <a:pathLst>
              <a:path w="161925" h="832485">
                <a:moveTo>
                  <a:pt x="161543" y="0"/>
                </a:moveTo>
                <a:lnTo>
                  <a:pt x="0" y="0"/>
                </a:lnTo>
                <a:lnTo>
                  <a:pt x="0" y="832104"/>
                </a:lnTo>
                <a:lnTo>
                  <a:pt x="161543" y="832104"/>
                </a:lnTo>
                <a:lnTo>
                  <a:pt x="161543" y="0"/>
                </a:lnTo>
                <a:close/>
              </a:path>
            </a:pathLst>
          </a:custGeom>
          <a:solidFill>
            <a:srgbClr val="F8DCB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5814059" y="3357371"/>
            <a:ext cx="161925" cy="901065"/>
          </a:xfrm>
          <a:custGeom>
            <a:rect l="l" t="t" r="r" b="b"/>
            <a:pathLst>
              <a:path w="161925" h="901064">
                <a:moveTo>
                  <a:pt x="161543" y="0"/>
                </a:moveTo>
                <a:lnTo>
                  <a:pt x="0" y="0"/>
                </a:lnTo>
                <a:lnTo>
                  <a:pt x="0" y="900683"/>
                </a:lnTo>
                <a:lnTo>
                  <a:pt x="161543" y="900683"/>
                </a:lnTo>
                <a:lnTo>
                  <a:pt x="161543" y="0"/>
                </a:lnTo>
                <a:close/>
              </a:path>
            </a:pathLst>
          </a:custGeom>
          <a:solidFill>
            <a:srgbClr val="F8DCB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6327647" y="3279647"/>
            <a:ext cx="161925" cy="978535"/>
          </a:xfrm>
          <a:custGeom>
            <a:rect l="l" t="t" r="r" b="b"/>
            <a:pathLst>
              <a:path w="161925" h="978535">
                <a:moveTo>
                  <a:pt x="161543" y="0"/>
                </a:moveTo>
                <a:lnTo>
                  <a:pt x="0" y="0"/>
                </a:lnTo>
                <a:lnTo>
                  <a:pt x="0" y="978407"/>
                </a:lnTo>
                <a:lnTo>
                  <a:pt x="161543" y="978407"/>
                </a:lnTo>
                <a:lnTo>
                  <a:pt x="161543" y="0"/>
                </a:lnTo>
                <a:close/>
              </a:path>
            </a:pathLst>
          </a:custGeom>
          <a:solidFill>
            <a:srgbClr val="F8DCB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6841235" y="3294888"/>
            <a:ext cx="161925" cy="963294"/>
          </a:xfrm>
          <a:custGeom>
            <a:rect l="l" t="t" r="r" b="b"/>
            <a:pathLst>
              <a:path w="161925" h="963294">
                <a:moveTo>
                  <a:pt x="161544" y="0"/>
                </a:moveTo>
                <a:lnTo>
                  <a:pt x="0" y="0"/>
                </a:lnTo>
                <a:lnTo>
                  <a:pt x="0" y="963168"/>
                </a:lnTo>
                <a:lnTo>
                  <a:pt x="161544" y="963168"/>
                </a:lnTo>
                <a:lnTo>
                  <a:pt x="161544" y="0"/>
                </a:lnTo>
                <a:close/>
              </a:path>
            </a:pathLst>
          </a:custGeom>
          <a:solidFill>
            <a:srgbClr val="F8DCB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7354823" y="3163823"/>
            <a:ext cx="160020" cy="1094740"/>
          </a:xfrm>
          <a:custGeom>
            <a:rect l="l" t="t" r="r" b="b"/>
            <a:pathLst>
              <a:path w="160020" h="1094739">
                <a:moveTo>
                  <a:pt x="160020" y="0"/>
                </a:moveTo>
                <a:lnTo>
                  <a:pt x="0" y="0"/>
                </a:lnTo>
                <a:lnTo>
                  <a:pt x="0" y="1094232"/>
                </a:lnTo>
                <a:lnTo>
                  <a:pt x="160020" y="1094232"/>
                </a:lnTo>
                <a:lnTo>
                  <a:pt x="160020" y="0"/>
                </a:lnTo>
                <a:close/>
              </a:path>
            </a:pathLst>
          </a:custGeom>
          <a:solidFill>
            <a:srgbClr val="F8DCB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7868411" y="3144011"/>
            <a:ext cx="160020" cy="1114425"/>
          </a:xfrm>
          <a:custGeom>
            <a:rect l="l" t="t" r="r" b="b"/>
            <a:pathLst>
              <a:path w="160020" h="1114425">
                <a:moveTo>
                  <a:pt x="160020" y="0"/>
                </a:moveTo>
                <a:lnTo>
                  <a:pt x="0" y="0"/>
                </a:lnTo>
                <a:lnTo>
                  <a:pt x="0" y="1114044"/>
                </a:lnTo>
                <a:lnTo>
                  <a:pt x="160020" y="1114044"/>
                </a:lnTo>
                <a:lnTo>
                  <a:pt x="160020" y="0"/>
                </a:lnTo>
                <a:close/>
              </a:path>
            </a:pathLst>
          </a:custGeom>
          <a:solidFill>
            <a:srgbClr val="F8DCB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4868417" y="2673857"/>
            <a:ext cx="3080385" cy="553720"/>
          </a:xfrm>
          <a:custGeom>
            <a:rect l="l" t="t" r="r" b="b"/>
            <a:pathLst>
              <a:path w="3080384" h="553719">
                <a:moveTo>
                  <a:pt x="0" y="172212"/>
                </a:moveTo>
                <a:lnTo>
                  <a:pt x="512064" y="237744"/>
                </a:lnTo>
                <a:lnTo>
                  <a:pt x="1025652" y="192024"/>
                </a:lnTo>
                <a:lnTo>
                  <a:pt x="1539240" y="182880"/>
                </a:lnTo>
                <a:lnTo>
                  <a:pt x="2052828" y="553212"/>
                </a:lnTo>
                <a:lnTo>
                  <a:pt x="2566416" y="0"/>
                </a:lnTo>
                <a:lnTo>
                  <a:pt x="3080004" y="429768"/>
                </a:lnTo>
              </a:path>
            </a:pathLst>
          </a:custGeom>
          <a:ln w="28575">
            <a:solidFill>
              <a:srgbClr val="FF8D7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4835397" y="2813557"/>
            <a:ext cx="64007" cy="64008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5348985" y="2880613"/>
            <a:ext cx="64008" cy="64008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5862573" y="2833369"/>
            <a:ext cx="64008" cy="64008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6376161" y="2825750"/>
            <a:ext cx="64008" cy="64007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6889750" y="3196082"/>
            <a:ext cx="64007" cy="64008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7403338" y="2642869"/>
            <a:ext cx="64007" cy="64008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7916926" y="3071113"/>
            <a:ext cx="64007" cy="64008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 txBox="1"/>
          <p:nvPr/>
        </p:nvSpPr>
        <p:spPr>
          <a:xfrm>
            <a:off x="4713478" y="2558287"/>
            <a:ext cx="30797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95">
                <a:solidFill>
                  <a:srgbClr val="FFFFFF"/>
                </a:solidFill>
                <a:latin typeface="宋体"/>
                <a:cs typeface="宋体"/>
              </a:rPr>
              <a:t>8</a:t>
            </a:r>
            <a:r>
              <a:rPr sz="1000" spc="-100">
                <a:solidFill>
                  <a:srgbClr val="FFFFFF"/>
                </a:solidFill>
                <a:latin typeface="宋体"/>
                <a:cs typeface="宋体"/>
              </a:rPr>
              <a:t>.</a:t>
            </a:r>
            <a:r>
              <a:rPr sz="1000" spc="-105">
                <a:solidFill>
                  <a:srgbClr val="FFFFFF"/>
                </a:solidFill>
                <a:latin typeface="宋体"/>
                <a:cs typeface="宋体"/>
              </a:rPr>
              <a:t>9</a:t>
            </a:r>
            <a:r>
              <a:rPr sz="1000" spc="315">
                <a:solidFill>
                  <a:srgbClr val="FFFFFF"/>
                </a:solidFill>
                <a:latin typeface="宋体"/>
                <a:cs typeface="宋体"/>
              </a:rPr>
              <a:t>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5246878" y="2624454"/>
            <a:ext cx="26797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0">
                <a:solidFill>
                  <a:srgbClr val="FFFFFF"/>
                </a:solidFill>
                <a:latin typeface="宋体"/>
                <a:cs typeface="宋体"/>
              </a:rPr>
              <a:t>7</a:t>
            </a:r>
            <a:r>
              <a:rPr sz="1000" spc="-204">
                <a:solidFill>
                  <a:srgbClr val="FFFFFF"/>
                </a:solidFill>
                <a:latin typeface="宋体"/>
                <a:cs typeface="宋体"/>
              </a:rPr>
              <a:t>.1</a:t>
            </a:r>
            <a:r>
              <a:rPr sz="1000" spc="315">
                <a:solidFill>
                  <a:srgbClr val="FFFFFF"/>
                </a:solidFill>
                <a:latin typeface="宋体"/>
                <a:cs typeface="宋体"/>
              </a:rPr>
              <a:t>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5740653" y="2578099"/>
            <a:ext cx="30734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95">
                <a:solidFill>
                  <a:srgbClr val="FFFFFF"/>
                </a:solidFill>
                <a:latin typeface="宋体"/>
                <a:cs typeface="宋体"/>
              </a:rPr>
              <a:t>8</a:t>
            </a:r>
            <a:r>
              <a:rPr sz="1000" spc="-100">
                <a:solidFill>
                  <a:srgbClr val="FFFFFF"/>
                </a:solidFill>
                <a:latin typeface="宋体"/>
                <a:cs typeface="宋体"/>
              </a:rPr>
              <a:t>.4</a:t>
            </a:r>
            <a:r>
              <a:rPr sz="1000" spc="315">
                <a:solidFill>
                  <a:srgbClr val="FFFFFF"/>
                </a:solidFill>
                <a:latin typeface="宋体"/>
                <a:cs typeface="宋体"/>
              </a:rPr>
              <a:t>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6254241" y="2569590"/>
            <a:ext cx="30924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95">
                <a:solidFill>
                  <a:srgbClr val="FFFFFF"/>
                </a:solidFill>
                <a:latin typeface="宋体"/>
                <a:cs typeface="宋体"/>
              </a:rPr>
              <a:t>8</a:t>
            </a:r>
            <a:r>
              <a:rPr sz="1000" spc="-95">
                <a:solidFill>
                  <a:srgbClr val="FFFFFF"/>
                </a:solidFill>
                <a:latin typeface="宋体"/>
                <a:cs typeface="宋体"/>
              </a:rPr>
              <a:t>.6</a:t>
            </a:r>
            <a:r>
              <a:rPr sz="1000" spc="315">
                <a:solidFill>
                  <a:srgbClr val="FFFFFF"/>
                </a:solidFill>
                <a:latin typeface="宋体"/>
                <a:cs typeface="宋体"/>
              </a:rPr>
              <a:t>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6757161" y="2940176"/>
            <a:ext cx="32893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25">
                <a:solidFill>
                  <a:srgbClr val="FFFFFF"/>
                </a:solidFill>
                <a:latin typeface="宋体"/>
                <a:cs typeface="宋体"/>
              </a:rPr>
              <a:t>-</a:t>
            </a:r>
            <a:r>
              <a:rPr sz="1000" spc="-110">
                <a:solidFill>
                  <a:srgbClr val="FFFFFF"/>
                </a:solidFill>
                <a:latin typeface="宋体"/>
                <a:cs typeface="宋体"/>
              </a:rPr>
              <a:t>1.6</a:t>
            </a:r>
            <a:r>
              <a:rPr sz="1000" spc="315">
                <a:solidFill>
                  <a:srgbClr val="FFFFFF"/>
                </a:solidFill>
                <a:latin typeface="宋体"/>
                <a:cs typeface="宋体"/>
              </a:rPr>
              <a:t>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7258304" y="2386710"/>
            <a:ext cx="35306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60">
                <a:solidFill>
                  <a:srgbClr val="FFFFFF"/>
                </a:solidFill>
                <a:latin typeface="宋体"/>
                <a:cs typeface="宋体"/>
              </a:rPr>
              <a:t>13.6</a:t>
            </a:r>
            <a:r>
              <a:rPr sz="1000" spc="315">
                <a:solidFill>
                  <a:srgbClr val="FFFFFF"/>
                </a:solidFill>
                <a:latin typeface="宋体"/>
                <a:cs typeface="宋体"/>
              </a:rPr>
              <a:t>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7808468" y="2815589"/>
            <a:ext cx="28194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00">
                <a:solidFill>
                  <a:srgbClr val="FFFFFF"/>
                </a:solidFill>
                <a:latin typeface="宋体"/>
                <a:cs typeface="宋体"/>
              </a:rPr>
              <a:t>1.</a:t>
            </a:r>
            <a:r>
              <a:rPr sz="1000" spc="-105">
                <a:solidFill>
                  <a:srgbClr val="FFFFFF"/>
                </a:solidFill>
                <a:latin typeface="宋体"/>
                <a:cs typeface="宋体"/>
              </a:rPr>
              <a:t>8</a:t>
            </a:r>
            <a:r>
              <a:rPr sz="1000" spc="315">
                <a:solidFill>
                  <a:srgbClr val="FFFFFF"/>
                </a:solidFill>
                <a:latin typeface="宋体"/>
                <a:cs typeface="宋体"/>
              </a:rPr>
              <a:t>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4656835" y="4366361"/>
            <a:ext cx="42227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10">
                <a:solidFill>
                  <a:srgbClr val="FFFFFF"/>
                </a:solidFill>
                <a:latin typeface="宋体"/>
                <a:cs typeface="宋体"/>
              </a:rPr>
              <a:t>201</a:t>
            </a:r>
            <a:r>
              <a:rPr sz="1000" spc="85">
                <a:solidFill>
                  <a:srgbClr val="FFFFFF"/>
                </a:solidFill>
                <a:latin typeface="宋体"/>
                <a:cs typeface="宋体"/>
              </a:rPr>
              <a:t>6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年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5176520" y="4366361"/>
            <a:ext cx="410209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10">
                <a:solidFill>
                  <a:srgbClr val="FFFFFF"/>
                </a:solidFill>
                <a:latin typeface="宋体"/>
                <a:cs typeface="宋体"/>
              </a:rPr>
              <a:t>201</a:t>
            </a:r>
            <a:r>
              <a:rPr sz="1000" spc="-10">
                <a:solidFill>
                  <a:srgbClr val="FFFFFF"/>
                </a:solidFill>
                <a:latin typeface="宋体"/>
                <a:cs typeface="宋体"/>
              </a:rPr>
              <a:t>7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年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5684011" y="4366361"/>
            <a:ext cx="42354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10">
                <a:solidFill>
                  <a:srgbClr val="FFFFFF"/>
                </a:solidFill>
                <a:latin typeface="宋体"/>
                <a:cs typeface="宋体"/>
              </a:rPr>
              <a:t>201</a:t>
            </a:r>
            <a:r>
              <a:rPr sz="1000" spc="95">
                <a:solidFill>
                  <a:srgbClr val="FFFFFF"/>
                </a:solidFill>
                <a:latin typeface="宋体"/>
                <a:cs typeface="宋体"/>
              </a:rPr>
              <a:t>8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年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6198870" y="4366361"/>
            <a:ext cx="42100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10">
                <a:solidFill>
                  <a:srgbClr val="FFFFFF"/>
                </a:solidFill>
                <a:latin typeface="宋体"/>
                <a:cs typeface="宋体"/>
              </a:rPr>
              <a:t>201</a:t>
            </a:r>
            <a:r>
              <a:rPr sz="1000" spc="75">
                <a:solidFill>
                  <a:srgbClr val="FFFFFF"/>
                </a:solidFill>
                <a:latin typeface="宋体"/>
                <a:cs typeface="宋体"/>
              </a:rPr>
              <a:t>9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年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6698742" y="4366361"/>
            <a:ext cx="448309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80">
                <a:solidFill>
                  <a:srgbClr val="FFFFFF"/>
                </a:solidFill>
                <a:latin typeface="宋体"/>
                <a:cs typeface="宋体"/>
              </a:rPr>
              <a:t>2020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年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7227569" y="4366361"/>
            <a:ext cx="41783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20">
                <a:solidFill>
                  <a:srgbClr val="FFFFFF"/>
                </a:solidFill>
                <a:latin typeface="宋体"/>
                <a:cs typeface="宋体"/>
              </a:rPr>
              <a:t>2021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年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7728966" y="4366361"/>
            <a:ext cx="44069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65">
                <a:solidFill>
                  <a:srgbClr val="FFFFFF"/>
                </a:solidFill>
                <a:latin typeface="宋体"/>
                <a:cs typeface="宋体"/>
              </a:rPr>
              <a:t>2022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年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7" name="object 57"/>
          <p:cNvSpPr/>
          <p:nvPr/>
        </p:nvSpPr>
        <p:spPr>
          <a:xfrm>
            <a:off x="4568952" y="2378963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76200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 txBox="1"/>
          <p:nvPr/>
        </p:nvSpPr>
        <p:spPr>
          <a:xfrm>
            <a:off x="4826000" y="2290317"/>
            <a:ext cx="141732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居民人均消费支出（元）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9" name="object 59"/>
          <p:cNvSpPr/>
          <p:nvPr/>
        </p:nvSpPr>
        <p:spPr>
          <a:xfrm>
            <a:off x="6294882" y="2378201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28575">
            <a:solidFill>
              <a:srgbClr val="FF8D7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/>
          <p:nvPr/>
        </p:nvSpPr>
        <p:spPr>
          <a:xfrm>
            <a:off x="6384035" y="2345435"/>
            <a:ext cx="64135" cy="64135"/>
          </a:xfrm>
          <a:custGeom>
            <a:rect l="l" t="t" r="r" b="b"/>
            <a:pathLst>
              <a:path w="64135" h="64135">
                <a:moveTo>
                  <a:pt x="32003" y="0"/>
                </a:moveTo>
                <a:lnTo>
                  <a:pt x="19556" y="2518"/>
                </a:lnTo>
                <a:lnTo>
                  <a:pt x="9382" y="9382"/>
                </a:lnTo>
                <a:lnTo>
                  <a:pt x="2518" y="19556"/>
                </a:lnTo>
                <a:lnTo>
                  <a:pt x="0" y="32003"/>
                </a:lnTo>
                <a:lnTo>
                  <a:pt x="2518" y="44451"/>
                </a:lnTo>
                <a:lnTo>
                  <a:pt x="9382" y="54625"/>
                </a:lnTo>
                <a:lnTo>
                  <a:pt x="19556" y="61489"/>
                </a:lnTo>
                <a:lnTo>
                  <a:pt x="32003" y="64007"/>
                </a:lnTo>
                <a:lnTo>
                  <a:pt x="44451" y="61489"/>
                </a:lnTo>
                <a:lnTo>
                  <a:pt x="54625" y="54625"/>
                </a:lnTo>
                <a:lnTo>
                  <a:pt x="61489" y="44451"/>
                </a:lnTo>
                <a:lnTo>
                  <a:pt x="64008" y="32003"/>
                </a:lnTo>
                <a:lnTo>
                  <a:pt x="61489" y="19556"/>
                </a:lnTo>
                <a:lnTo>
                  <a:pt x="54625" y="9382"/>
                </a:lnTo>
                <a:lnTo>
                  <a:pt x="44451" y="2518"/>
                </a:lnTo>
                <a:lnTo>
                  <a:pt x="32003" y="0"/>
                </a:lnTo>
                <a:close/>
              </a:path>
            </a:pathLst>
          </a:custGeom>
          <a:solidFill>
            <a:srgbClr val="FF8D7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1" name="object 61"/>
          <p:cNvSpPr txBox="1">
            <a:spLocks noGrp="1"/>
          </p:cNvSpPr>
          <p:nvPr>
            <p:ph type="title"/>
          </p:nvPr>
        </p:nvSpPr>
        <p:spPr>
          <a:xfrm>
            <a:off x="448462" y="730758"/>
            <a:ext cx="7493000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/>
              <a:t>市场概况：人口红利衰退，消费力彰显韧性，母婴行业提质扩容</a:t>
            </a:r>
            <a:endParaRPr sz="2100"/>
          </a:p>
        </p:txBody>
      </p:sp>
      <p:sp>
        <p:nvSpPr>
          <p:cNvPr id="62" name="object 62"/>
          <p:cNvSpPr/>
          <p:nvPr/>
        </p:nvSpPr>
        <p:spPr>
          <a:xfrm>
            <a:off x="9197340" y="3489959"/>
            <a:ext cx="152400" cy="763905"/>
          </a:xfrm>
          <a:custGeom>
            <a:rect l="l" t="t" r="r" b="b"/>
            <a:pathLst>
              <a:path w="152400" h="763904">
                <a:moveTo>
                  <a:pt x="152400" y="0"/>
                </a:moveTo>
                <a:lnTo>
                  <a:pt x="0" y="0"/>
                </a:lnTo>
                <a:lnTo>
                  <a:pt x="0" y="763523"/>
                </a:lnTo>
                <a:lnTo>
                  <a:pt x="152400" y="763523"/>
                </a:lnTo>
                <a:lnTo>
                  <a:pt x="152400" y="0"/>
                </a:lnTo>
                <a:close/>
              </a:path>
            </a:pathLst>
          </a:custGeom>
          <a:solidFill>
            <a:srgbClr val="F8DCB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/>
          <p:nvPr/>
        </p:nvSpPr>
        <p:spPr>
          <a:xfrm>
            <a:off x="9681971" y="3395471"/>
            <a:ext cx="151130" cy="858519"/>
          </a:xfrm>
          <a:custGeom>
            <a:rect l="l" t="t" r="r" b="b"/>
            <a:pathLst>
              <a:path w="151129" h="858519">
                <a:moveTo>
                  <a:pt x="150875" y="0"/>
                </a:moveTo>
                <a:lnTo>
                  <a:pt x="0" y="0"/>
                </a:lnTo>
                <a:lnTo>
                  <a:pt x="0" y="858011"/>
                </a:lnTo>
                <a:lnTo>
                  <a:pt x="150875" y="858011"/>
                </a:lnTo>
                <a:lnTo>
                  <a:pt x="150875" y="0"/>
                </a:lnTo>
                <a:close/>
              </a:path>
            </a:pathLst>
          </a:custGeom>
          <a:solidFill>
            <a:srgbClr val="F8DCB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/>
          <p:nvPr/>
        </p:nvSpPr>
        <p:spPr>
          <a:xfrm>
            <a:off x="10165080" y="3287267"/>
            <a:ext cx="152400" cy="966469"/>
          </a:xfrm>
          <a:custGeom>
            <a:rect l="l" t="t" r="r" b="b"/>
            <a:pathLst>
              <a:path w="152400" h="966469">
                <a:moveTo>
                  <a:pt x="152400" y="0"/>
                </a:moveTo>
                <a:lnTo>
                  <a:pt x="0" y="0"/>
                </a:lnTo>
                <a:lnTo>
                  <a:pt x="0" y="966216"/>
                </a:lnTo>
                <a:lnTo>
                  <a:pt x="152400" y="966216"/>
                </a:lnTo>
                <a:lnTo>
                  <a:pt x="152400" y="0"/>
                </a:lnTo>
                <a:close/>
              </a:path>
            </a:pathLst>
          </a:custGeom>
          <a:solidFill>
            <a:srgbClr val="F8DCB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/>
          <p:nvPr/>
        </p:nvSpPr>
        <p:spPr>
          <a:xfrm>
            <a:off x="10648188" y="3166872"/>
            <a:ext cx="152400" cy="1087120"/>
          </a:xfrm>
          <a:custGeom>
            <a:rect l="l" t="t" r="r" b="b"/>
            <a:pathLst>
              <a:path w="152400" h="1087120">
                <a:moveTo>
                  <a:pt x="152400" y="0"/>
                </a:moveTo>
                <a:lnTo>
                  <a:pt x="0" y="0"/>
                </a:lnTo>
                <a:lnTo>
                  <a:pt x="0" y="1086611"/>
                </a:lnTo>
                <a:lnTo>
                  <a:pt x="152400" y="1086611"/>
                </a:lnTo>
                <a:lnTo>
                  <a:pt x="152400" y="0"/>
                </a:lnTo>
                <a:close/>
              </a:path>
            </a:pathLst>
          </a:custGeom>
          <a:solidFill>
            <a:srgbClr val="F8DCB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/>
          <p:nvPr/>
        </p:nvSpPr>
        <p:spPr>
          <a:xfrm>
            <a:off x="11132819" y="3119627"/>
            <a:ext cx="151130" cy="1134110"/>
          </a:xfrm>
          <a:custGeom>
            <a:rect l="l" t="t" r="r" b="b"/>
            <a:pathLst>
              <a:path w="151129" h="1134110">
                <a:moveTo>
                  <a:pt x="150875" y="0"/>
                </a:moveTo>
                <a:lnTo>
                  <a:pt x="0" y="0"/>
                </a:lnTo>
                <a:lnTo>
                  <a:pt x="0" y="1133855"/>
                </a:lnTo>
                <a:lnTo>
                  <a:pt x="150875" y="1133855"/>
                </a:lnTo>
                <a:lnTo>
                  <a:pt x="150875" y="0"/>
                </a:lnTo>
                <a:close/>
              </a:path>
            </a:pathLst>
          </a:custGeom>
          <a:solidFill>
            <a:srgbClr val="F8DCB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7" name="object 67"/>
          <p:cNvSpPr/>
          <p:nvPr/>
        </p:nvSpPr>
        <p:spPr>
          <a:xfrm>
            <a:off x="11615928" y="2997707"/>
            <a:ext cx="151130" cy="1256030"/>
          </a:xfrm>
          <a:custGeom>
            <a:rect l="l" t="t" r="r" b="b"/>
            <a:pathLst>
              <a:path w="151129" h="1256029">
                <a:moveTo>
                  <a:pt x="150875" y="0"/>
                </a:moveTo>
                <a:lnTo>
                  <a:pt x="0" y="0"/>
                </a:lnTo>
                <a:lnTo>
                  <a:pt x="0" y="1255776"/>
                </a:lnTo>
                <a:lnTo>
                  <a:pt x="150875" y="1255776"/>
                </a:lnTo>
                <a:lnTo>
                  <a:pt x="150875" y="0"/>
                </a:lnTo>
                <a:close/>
              </a:path>
            </a:pathLst>
          </a:custGeom>
          <a:solidFill>
            <a:srgbClr val="F8DCB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8" name="object 68"/>
          <p:cNvSpPr/>
          <p:nvPr/>
        </p:nvSpPr>
        <p:spPr>
          <a:xfrm>
            <a:off x="12099035" y="2889504"/>
            <a:ext cx="152400" cy="1363980"/>
          </a:xfrm>
          <a:custGeom>
            <a:rect l="l" t="t" r="r" b="b"/>
            <a:pathLst>
              <a:path w="152400" h="1363979">
                <a:moveTo>
                  <a:pt x="152400" y="0"/>
                </a:moveTo>
                <a:lnTo>
                  <a:pt x="0" y="0"/>
                </a:lnTo>
                <a:lnTo>
                  <a:pt x="0" y="1363980"/>
                </a:lnTo>
                <a:lnTo>
                  <a:pt x="152400" y="1363980"/>
                </a:lnTo>
                <a:lnTo>
                  <a:pt x="152400" y="0"/>
                </a:lnTo>
                <a:close/>
              </a:path>
            </a:pathLst>
          </a:custGeom>
          <a:solidFill>
            <a:srgbClr val="F8DCB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9" name="object 69"/>
          <p:cNvSpPr/>
          <p:nvPr/>
        </p:nvSpPr>
        <p:spPr>
          <a:xfrm>
            <a:off x="9274302" y="2785110"/>
            <a:ext cx="2900680" cy="233679"/>
          </a:xfrm>
          <a:custGeom>
            <a:rect l="l" t="t" r="r" b="b"/>
            <a:pathLst>
              <a:path w="2900679" h="233678">
                <a:moveTo>
                  <a:pt x="0" y="0"/>
                </a:moveTo>
                <a:lnTo>
                  <a:pt x="483107" y="51815"/>
                </a:lnTo>
                <a:lnTo>
                  <a:pt x="966216" y="47243"/>
                </a:lnTo>
                <a:lnTo>
                  <a:pt x="1450848" y="50291"/>
                </a:lnTo>
                <a:lnTo>
                  <a:pt x="1933955" y="233171"/>
                </a:lnTo>
                <a:lnTo>
                  <a:pt x="2417064" y="88391"/>
                </a:lnTo>
                <a:lnTo>
                  <a:pt x="2900172" y="138683"/>
                </a:lnTo>
              </a:path>
            </a:pathLst>
          </a:custGeom>
          <a:ln w="28575">
            <a:solidFill>
              <a:srgbClr val="FF8D7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0" name="object 70"/>
          <p:cNvSpPr/>
          <p:nvPr/>
        </p:nvSpPr>
        <p:spPr>
          <a:xfrm>
            <a:off x="9241917" y="2753867"/>
            <a:ext cx="64007" cy="64007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1" name="object 71"/>
          <p:cNvSpPr/>
          <p:nvPr/>
        </p:nvSpPr>
        <p:spPr>
          <a:xfrm>
            <a:off x="9725025" y="2805683"/>
            <a:ext cx="64007" cy="64007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2" name="object 72"/>
          <p:cNvSpPr/>
          <p:nvPr/>
        </p:nvSpPr>
        <p:spPr>
          <a:xfrm>
            <a:off x="10209656" y="2801111"/>
            <a:ext cx="64008" cy="64007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3" name="object 73"/>
          <p:cNvSpPr/>
          <p:nvPr/>
        </p:nvSpPr>
        <p:spPr>
          <a:xfrm>
            <a:off x="10692765" y="2802635"/>
            <a:ext cx="64007" cy="64007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4" name="object 74"/>
          <p:cNvSpPr/>
          <p:nvPr/>
        </p:nvSpPr>
        <p:spPr>
          <a:xfrm>
            <a:off x="11175872" y="2987039"/>
            <a:ext cx="64007" cy="64008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5" name="object 75"/>
          <p:cNvSpPr/>
          <p:nvPr/>
        </p:nvSpPr>
        <p:spPr>
          <a:xfrm>
            <a:off x="11660505" y="2842260"/>
            <a:ext cx="64008" cy="64007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6" name="object 76"/>
          <p:cNvSpPr/>
          <p:nvPr/>
        </p:nvSpPr>
        <p:spPr>
          <a:xfrm>
            <a:off x="12143613" y="2891027"/>
            <a:ext cx="64007" cy="64007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7" name="object 77"/>
          <p:cNvSpPr txBox="1"/>
          <p:nvPr/>
        </p:nvSpPr>
        <p:spPr>
          <a:xfrm>
            <a:off x="8949055" y="2445257"/>
            <a:ext cx="3409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30">
                <a:solidFill>
                  <a:srgbClr val="FFFFFF"/>
                </a:solidFill>
                <a:latin typeface="宋体"/>
                <a:cs typeface="宋体"/>
              </a:rPr>
              <a:t>14</a:t>
            </a:r>
            <a:r>
              <a:rPr sz="1000" spc="-140">
                <a:solidFill>
                  <a:srgbClr val="FFFFFF"/>
                </a:solidFill>
                <a:latin typeface="宋体"/>
                <a:cs typeface="宋体"/>
              </a:rPr>
              <a:t>.</a:t>
            </a:r>
            <a:r>
              <a:rPr sz="1000" spc="-145">
                <a:solidFill>
                  <a:srgbClr val="FFFFFF"/>
                </a:solidFill>
                <a:latin typeface="宋体"/>
                <a:cs typeface="宋体"/>
              </a:rPr>
              <a:t>7</a:t>
            </a:r>
            <a:r>
              <a:rPr sz="1000" spc="315">
                <a:solidFill>
                  <a:srgbClr val="FFFFFF"/>
                </a:solidFill>
                <a:latin typeface="宋体"/>
                <a:cs typeface="宋体"/>
              </a:rPr>
              <a:t>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78" name="object 78"/>
          <p:cNvSpPr txBox="1"/>
          <p:nvPr/>
        </p:nvSpPr>
        <p:spPr>
          <a:xfrm>
            <a:off x="9421114" y="2611881"/>
            <a:ext cx="34861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40">
                <a:solidFill>
                  <a:srgbClr val="FFFFFF"/>
                </a:solidFill>
                <a:latin typeface="宋体"/>
                <a:cs typeface="宋体"/>
              </a:rPr>
              <a:t>12</a:t>
            </a:r>
            <a:r>
              <a:rPr sz="1000" spc="-100">
                <a:solidFill>
                  <a:srgbClr val="FFFFFF"/>
                </a:solidFill>
                <a:latin typeface="宋体"/>
                <a:cs typeface="宋体"/>
              </a:rPr>
              <a:t>.4</a:t>
            </a:r>
            <a:r>
              <a:rPr sz="1000" spc="315">
                <a:solidFill>
                  <a:srgbClr val="FFFFFF"/>
                </a:solidFill>
                <a:latin typeface="宋体"/>
                <a:cs typeface="宋体"/>
              </a:rPr>
              <a:t>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79" name="object 79"/>
          <p:cNvSpPr txBox="1"/>
          <p:nvPr/>
        </p:nvSpPr>
        <p:spPr>
          <a:xfrm>
            <a:off x="9903714" y="2533268"/>
            <a:ext cx="85407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517525"/>
              </a:tabLst>
            </a:pPr>
            <a:r>
              <a:rPr sz="1000" spc="-40">
                <a:solidFill>
                  <a:srgbClr val="FFFFFF"/>
                </a:solidFill>
                <a:latin typeface="宋体"/>
                <a:cs typeface="宋体"/>
              </a:rPr>
              <a:t>12</a:t>
            </a:r>
            <a:r>
              <a:rPr sz="1000" spc="-95">
                <a:solidFill>
                  <a:srgbClr val="FFFFFF"/>
                </a:solidFill>
                <a:latin typeface="宋体"/>
                <a:cs typeface="宋体"/>
              </a:rPr>
              <a:t>.6</a:t>
            </a:r>
            <a:r>
              <a:rPr sz="1000" spc="315">
                <a:solidFill>
                  <a:srgbClr val="FFFFFF"/>
                </a:solidFill>
                <a:latin typeface="宋体"/>
                <a:cs typeface="宋体"/>
              </a:rPr>
              <a:t>%	</a:t>
            </a:r>
            <a:r>
              <a:rPr sz="1000" spc="-40">
                <a:solidFill>
                  <a:srgbClr val="FFFFFF"/>
                </a:solidFill>
                <a:latin typeface="宋体"/>
                <a:cs typeface="宋体"/>
              </a:rPr>
              <a:t>12</a:t>
            </a:r>
            <a:r>
              <a:rPr sz="1000" spc="40">
                <a:solidFill>
                  <a:srgbClr val="FFFFFF"/>
                </a:solidFill>
                <a:latin typeface="宋体"/>
                <a:cs typeface="宋体"/>
              </a:rPr>
              <a:t>.5%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80" name="object 80"/>
          <p:cNvSpPr txBox="1"/>
          <p:nvPr/>
        </p:nvSpPr>
        <p:spPr>
          <a:xfrm>
            <a:off x="10893932" y="2640837"/>
            <a:ext cx="3048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45">
                <a:solidFill>
                  <a:srgbClr val="FFFFFF"/>
                </a:solidFill>
                <a:latin typeface="宋体"/>
                <a:cs typeface="宋体"/>
              </a:rPr>
              <a:t>4.4</a:t>
            </a:r>
            <a:r>
              <a:rPr sz="1000" spc="315">
                <a:solidFill>
                  <a:srgbClr val="FFFFFF"/>
                </a:solidFill>
                <a:latin typeface="宋体"/>
                <a:cs typeface="宋体"/>
              </a:rPr>
              <a:t>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81" name="object 81"/>
          <p:cNvSpPr txBox="1"/>
          <p:nvPr/>
        </p:nvSpPr>
        <p:spPr>
          <a:xfrm>
            <a:off x="11377041" y="2457703"/>
            <a:ext cx="35941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5">
                <a:solidFill>
                  <a:srgbClr val="FFFFFF"/>
                </a:solidFill>
                <a:latin typeface="宋体"/>
                <a:cs typeface="宋体"/>
              </a:rPr>
              <a:t>1</a:t>
            </a:r>
            <a:r>
              <a:rPr sz="1000" spc="-10">
                <a:solidFill>
                  <a:srgbClr val="FFFFFF"/>
                </a:solidFill>
                <a:latin typeface="宋体"/>
                <a:cs typeface="宋体"/>
              </a:rPr>
              <a:t>0</a:t>
            </a:r>
            <a:r>
              <a:rPr sz="1000" spc="-85">
                <a:solidFill>
                  <a:srgbClr val="FFFFFF"/>
                </a:solidFill>
                <a:latin typeface="宋体"/>
                <a:cs typeface="宋体"/>
              </a:rPr>
              <a:t>.</a:t>
            </a:r>
            <a:r>
              <a:rPr sz="1000" spc="-95">
                <a:solidFill>
                  <a:srgbClr val="FFFFFF"/>
                </a:solidFill>
                <a:latin typeface="宋体"/>
                <a:cs typeface="宋体"/>
              </a:rPr>
              <a:t>8</a:t>
            </a:r>
            <a:r>
              <a:rPr sz="1000" spc="315">
                <a:solidFill>
                  <a:srgbClr val="FFFFFF"/>
                </a:solidFill>
                <a:latin typeface="宋体"/>
                <a:cs typeface="宋体"/>
              </a:rPr>
              <a:t>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82" name="object 82"/>
          <p:cNvSpPr txBox="1"/>
          <p:nvPr/>
        </p:nvSpPr>
        <p:spPr>
          <a:xfrm>
            <a:off x="12041505" y="2393060"/>
            <a:ext cx="30924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95">
                <a:solidFill>
                  <a:srgbClr val="FFFFFF"/>
                </a:solidFill>
                <a:latin typeface="宋体"/>
                <a:cs typeface="宋体"/>
              </a:rPr>
              <a:t>8</a:t>
            </a:r>
            <a:r>
              <a:rPr sz="1000" spc="-95">
                <a:solidFill>
                  <a:srgbClr val="FFFFFF"/>
                </a:solidFill>
                <a:latin typeface="宋体"/>
                <a:cs typeface="宋体"/>
              </a:rPr>
              <a:t>.6</a:t>
            </a:r>
            <a:r>
              <a:rPr sz="1000" spc="315">
                <a:solidFill>
                  <a:srgbClr val="FFFFFF"/>
                </a:solidFill>
                <a:latin typeface="宋体"/>
                <a:cs typeface="宋体"/>
              </a:rPr>
              <a:t>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83" name="object 83"/>
          <p:cNvSpPr txBox="1"/>
          <p:nvPr/>
        </p:nvSpPr>
        <p:spPr>
          <a:xfrm>
            <a:off x="9062973" y="4362094"/>
            <a:ext cx="333311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30">
                <a:solidFill>
                  <a:srgbClr val="FFFFFF"/>
                </a:solidFill>
                <a:latin typeface="宋体"/>
                <a:cs typeface="宋体"/>
              </a:rPr>
              <a:t>2016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年</a:t>
            </a:r>
            <a:r>
              <a:rPr sz="1000" spc="22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1000" spc="5">
                <a:solidFill>
                  <a:srgbClr val="FFFFFF"/>
                </a:solidFill>
                <a:latin typeface="宋体"/>
                <a:cs typeface="宋体"/>
              </a:rPr>
              <a:t>2017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年</a:t>
            </a:r>
            <a:r>
              <a:rPr sz="1000" spc="22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1000" spc="30">
                <a:solidFill>
                  <a:srgbClr val="FFFFFF"/>
                </a:solidFill>
                <a:latin typeface="宋体"/>
                <a:cs typeface="宋体"/>
              </a:rPr>
              <a:t>2018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年</a:t>
            </a:r>
            <a:r>
              <a:rPr sz="1000" spc="18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1000" spc="25">
                <a:solidFill>
                  <a:srgbClr val="FFFFFF"/>
                </a:solidFill>
                <a:latin typeface="宋体"/>
                <a:cs typeface="宋体"/>
              </a:rPr>
              <a:t>2019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年</a:t>
            </a:r>
            <a:r>
              <a:rPr sz="1000" spc="8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1000" spc="80">
                <a:solidFill>
                  <a:srgbClr val="FFFFFF"/>
                </a:solidFill>
                <a:latin typeface="宋体"/>
                <a:cs typeface="宋体"/>
              </a:rPr>
              <a:t>2020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年</a:t>
            </a:r>
            <a:r>
              <a:rPr sz="1000" spc="9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1000" spc="15">
                <a:solidFill>
                  <a:srgbClr val="FFFFFF"/>
                </a:solidFill>
                <a:latin typeface="宋体"/>
                <a:cs typeface="宋体"/>
              </a:rPr>
              <a:t>2021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年</a:t>
            </a:r>
            <a:r>
              <a:rPr sz="1000" spc="12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1000" spc="65">
                <a:solidFill>
                  <a:srgbClr val="FFFFFF"/>
                </a:solidFill>
                <a:latin typeface="宋体"/>
                <a:cs typeface="宋体"/>
              </a:rPr>
              <a:t>2022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年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84" name="object 84"/>
          <p:cNvSpPr/>
          <p:nvPr/>
        </p:nvSpPr>
        <p:spPr>
          <a:xfrm>
            <a:off x="9070847" y="2373629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74675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5" name="object 85"/>
          <p:cNvSpPr/>
          <p:nvPr/>
        </p:nvSpPr>
        <p:spPr>
          <a:xfrm>
            <a:off x="10490454" y="2373629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28575">
            <a:solidFill>
              <a:srgbClr val="FF8D7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6" name="object 86"/>
          <p:cNvSpPr/>
          <p:nvPr/>
        </p:nvSpPr>
        <p:spPr>
          <a:xfrm>
            <a:off x="10579607" y="2340863"/>
            <a:ext cx="64135" cy="64135"/>
          </a:xfrm>
          <a:custGeom>
            <a:rect l="l" t="t" r="r" b="b"/>
            <a:pathLst>
              <a:path w="64132" h="64135">
                <a:moveTo>
                  <a:pt x="32003" y="0"/>
                </a:moveTo>
                <a:lnTo>
                  <a:pt x="19556" y="2518"/>
                </a:lnTo>
                <a:lnTo>
                  <a:pt x="9382" y="9382"/>
                </a:lnTo>
                <a:lnTo>
                  <a:pt x="2518" y="19556"/>
                </a:lnTo>
                <a:lnTo>
                  <a:pt x="0" y="32004"/>
                </a:lnTo>
                <a:lnTo>
                  <a:pt x="2518" y="44451"/>
                </a:lnTo>
                <a:lnTo>
                  <a:pt x="9382" y="54625"/>
                </a:lnTo>
                <a:lnTo>
                  <a:pt x="19556" y="61489"/>
                </a:lnTo>
                <a:lnTo>
                  <a:pt x="32003" y="64008"/>
                </a:lnTo>
                <a:lnTo>
                  <a:pt x="44451" y="61489"/>
                </a:lnTo>
                <a:lnTo>
                  <a:pt x="54625" y="54625"/>
                </a:lnTo>
                <a:lnTo>
                  <a:pt x="61489" y="44451"/>
                </a:lnTo>
                <a:lnTo>
                  <a:pt x="64008" y="32004"/>
                </a:lnTo>
                <a:lnTo>
                  <a:pt x="61489" y="19556"/>
                </a:lnTo>
                <a:lnTo>
                  <a:pt x="54625" y="9382"/>
                </a:lnTo>
                <a:lnTo>
                  <a:pt x="44451" y="2518"/>
                </a:lnTo>
                <a:lnTo>
                  <a:pt x="32003" y="0"/>
                </a:lnTo>
                <a:close/>
              </a:path>
            </a:pathLst>
          </a:custGeom>
          <a:solidFill>
            <a:srgbClr val="FF8D7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7" name="object 87"/>
          <p:cNvSpPr txBox="1"/>
          <p:nvPr/>
        </p:nvSpPr>
        <p:spPr>
          <a:xfrm>
            <a:off x="6552945" y="2290317"/>
            <a:ext cx="472694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2787650"/>
                <a:tab pos="4207510"/>
              </a:tabLst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名义增速	</a:t>
            </a:r>
            <a:r>
              <a:rPr sz="1500" spc="-7" baseline="2777">
                <a:solidFill>
                  <a:srgbClr val="FFFFFF"/>
                </a:solidFill>
                <a:latin typeface="宋体"/>
                <a:cs typeface="宋体"/>
              </a:rPr>
              <a:t>市场规模（万亿）	同比增速</a:t>
            </a:r>
            <a:endParaRPr sz="1500" baseline="2777">
              <a:latin typeface="宋体"/>
              <a:cs typeface="宋体"/>
            </a:endParaRPr>
          </a:p>
        </p:txBody>
      </p:sp>
      <p:sp>
        <p:nvSpPr>
          <p:cNvPr id="88" name="object 88"/>
          <p:cNvSpPr txBox="1"/>
          <p:nvPr/>
        </p:nvSpPr>
        <p:spPr>
          <a:xfrm>
            <a:off x="448462" y="1184909"/>
            <a:ext cx="11922760" cy="8877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15" marR="5080">
              <a:lnSpc>
                <a:spcPct val="130000"/>
              </a:lnSpc>
              <a:spcBef>
                <a:spcPts val="100"/>
              </a:spcBef>
            </a:pPr>
            <a:r>
              <a:rPr sz="1200" spc="10">
                <a:solidFill>
                  <a:srgbClr val="FFFFFF"/>
                </a:solidFill>
                <a:latin typeface="宋体"/>
                <a:cs typeface="宋体"/>
              </a:rPr>
              <a:t>由于经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济压力、婚育观念、养育成本等多重因素影响，我国人口出生率持续下滑，人口红利衰退，但居民人均消费力彰显韧性，整体呈增长趋势，但增速低于疫情前水平，消费趋 </a:t>
            </a:r>
            <a:r>
              <a:rPr sz="1200" spc="10">
                <a:solidFill>
                  <a:srgbClr val="FFFFFF"/>
                </a:solidFill>
                <a:latin typeface="宋体"/>
                <a:cs typeface="宋体"/>
              </a:rPr>
              <a:t>向理性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和谨慎。在科学化、精细化育儿观念升级下，母婴行业市场提质扩容，增速趋缓，母婴行业面临着不断升级以适应市场的挑战。</a:t>
            </a:r>
            <a:endParaRPr sz="12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12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tabLst>
                <a:tab pos="4191635"/>
                <a:tab pos="8592185"/>
              </a:tabLst>
            </a:pPr>
            <a:r>
              <a:rPr sz="1200" b="1" spc="10">
                <a:solidFill>
                  <a:srgbClr val="FFFFFF"/>
                </a:solidFill>
                <a:latin typeface="微软雅黑"/>
                <a:cs typeface="微软雅黑"/>
              </a:rPr>
              <a:t>2016-2022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年中国出生人口人数及出生率	</a:t>
            </a:r>
            <a:r>
              <a:rPr sz="1200" b="1" spc="10">
                <a:solidFill>
                  <a:srgbClr val="FFFFFF"/>
                </a:solidFill>
                <a:latin typeface="微软雅黑"/>
                <a:cs typeface="微软雅黑"/>
              </a:rPr>
              <a:t>2016-2022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年中国居民人均消费支出	</a:t>
            </a:r>
            <a:r>
              <a:rPr sz="1800" b="1" spc="15" baseline="2314">
                <a:solidFill>
                  <a:srgbClr val="FFFFFF"/>
                </a:solidFill>
                <a:latin typeface="微软雅黑"/>
                <a:cs typeface="微软雅黑"/>
              </a:rPr>
              <a:t>2016-2022</a:t>
            </a:r>
            <a:r>
              <a:rPr sz="1800" b="1" baseline="2314">
                <a:solidFill>
                  <a:srgbClr val="FFFFFF"/>
                </a:solidFill>
                <a:latin typeface="微软雅黑"/>
                <a:cs typeface="微软雅黑"/>
              </a:rPr>
              <a:t>年中国母婴行业市场规模</a:t>
            </a:r>
            <a:endParaRPr sz="1800" baseline="2314">
              <a:latin typeface="微软雅黑"/>
              <a:cs typeface="微软雅黑"/>
            </a:endParaRPr>
          </a:p>
        </p:txBody>
      </p:sp>
      <p:sp>
        <p:nvSpPr>
          <p:cNvPr id="89" name="object 89"/>
          <p:cNvSpPr txBox="1"/>
          <p:nvPr/>
        </p:nvSpPr>
        <p:spPr>
          <a:xfrm>
            <a:off x="402742" y="4366361"/>
            <a:ext cx="3532504" cy="37719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88900">
              <a:lnSpc>
                <a:spcPct val="100000"/>
              </a:lnSpc>
              <a:spcBef>
                <a:spcPts val="95"/>
              </a:spcBef>
            </a:pPr>
            <a:r>
              <a:rPr sz="1000" spc="30">
                <a:solidFill>
                  <a:srgbClr val="FFFFFF"/>
                </a:solidFill>
                <a:latin typeface="宋体"/>
                <a:cs typeface="宋体"/>
              </a:rPr>
              <a:t>2016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年</a:t>
            </a:r>
            <a:r>
              <a:rPr sz="1000" spc="38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1000" spc="5">
                <a:solidFill>
                  <a:srgbClr val="FFFFFF"/>
                </a:solidFill>
                <a:latin typeface="宋体"/>
                <a:cs typeface="宋体"/>
              </a:rPr>
              <a:t>2017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年</a:t>
            </a:r>
            <a:r>
              <a:rPr sz="1000" spc="39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1000" spc="30">
                <a:solidFill>
                  <a:srgbClr val="FFFFFF"/>
                </a:solidFill>
                <a:latin typeface="宋体"/>
                <a:cs typeface="宋体"/>
              </a:rPr>
              <a:t>2018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年</a:t>
            </a:r>
            <a:r>
              <a:rPr sz="1000" spc="34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1000" spc="25">
                <a:solidFill>
                  <a:srgbClr val="FFFFFF"/>
                </a:solidFill>
                <a:latin typeface="宋体"/>
                <a:cs typeface="宋体"/>
              </a:rPr>
              <a:t>2019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年</a:t>
            </a:r>
            <a:r>
              <a:rPr sz="1000" spc="24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1000" spc="80">
                <a:solidFill>
                  <a:srgbClr val="FFFFFF"/>
                </a:solidFill>
                <a:latin typeface="宋体"/>
                <a:cs typeface="宋体"/>
              </a:rPr>
              <a:t>2020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年</a:t>
            </a:r>
            <a:r>
              <a:rPr sz="1000" spc="254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1000" spc="20">
                <a:solidFill>
                  <a:srgbClr val="FFFFFF"/>
                </a:solidFill>
                <a:latin typeface="宋体"/>
                <a:cs typeface="宋体"/>
              </a:rPr>
              <a:t>2021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年</a:t>
            </a:r>
            <a:r>
              <a:rPr sz="1000" spc="28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1000" spc="65">
                <a:solidFill>
                  <a:srgbClr val="FFFFFF"/>
                </a:solidFill>
                <a:latin typeface="宋体"/>
                <a:cs typeface="宋体"/>
              </a:rPr>
              <a:t>2022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年</a:t>
            </a:r>
            <a:endParaRPr sz="10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850"/>
              </a:spcBef>
            </a:pPr>
            <a:r>
              <a:rPr sz="600" spc="5">
                <a:solidFill>
                  <a:srgbClr val="FFFFFF"/>
                </a:solidFill>
                <a:latin typeface="宋体"/>
                <a:cs typeface="宋体"/>
              </a:rPr>
              <a:t>数据来</a:t>
            </a:r>
            <a:r>
              <a:rPr sz="600" spc="-5">
                <a:solidFill>
                  <a:srgbClr val="FFFFFF"/>
                </a:solidFill>
                <a:latin typeface="宋体"/>
                <a:cs typeface="宋体"/>
              </a:rPr>
              <a:t>源：蝉魔</a:t>
            </a:r>
            <a:r>
              <a:rPr sz="600">
                <a:solidFill>
                  <a:srgbClr val="FFFFFF"/>
                </a:solidFill>
                <a:latin typeface="宋体"/>
                <a:cs typeface="宋体"/>
              </a:rPr>
              <a:t>方</a:t>
            </a:r>
            <a:r>
              <a:rPr sz="600" spc="-12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600" spc="35">
                <a:solidFill>
                  <a:srgbClr val="FFFFFF"/>
                </a:solidFill>
                <a:latin typeface="宋体"/>
                <a:cs typeface="宋体"/>
              </a:rPr>
              <a:t>chanmofang.com</a:t>
            </a:r>
            <a:r>
              <a:rPr sz="600" spc="-13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600" spc="5">
                <a:solidFill>
                  <a:srgbClr val="FFFFFF"/>
                </a:solidFill>
                <a:latin typeface="宋体"/>
                <a:cs typeface="宋体"/>
              </a:rPr>
              <a:t>（蝉妈</a:t>
            </a:r>
            <a:r>
              <a:rPr sz="600" spc="-5">
                <a:solidFill>
                  <a:srgbClr val="FFFFFF"/>
                </a:solidFill>
                <a:latin typeface="宋体"/>
                <a:cs typeface="宋体"/>
              </a:rPr>
              <a:t>妈旗下行业研究数据平台</a:t>
            </a:r>
            <a:r>
              <a:rPr sz="600" spc="50">
                <a:solidFill>
                  <a:srgbClr val="FFFFFF"/>
                </a:solidFill>
                <a:latin typeface="宋体"/>
                <a:cs typeface="宋体"/>
              </a:rPr>
              <a:t>）&amp;</a:t>
            </a:r>
            <a:r>
              <a:rPr sz="600" spc="-5">
                <a:solidFill>
                  <a:srgbClr val="FFFFFF"/>
                </a:solidFill>
                <a:latin typeface="宋体"/>
                <a:cs typeface="宋体"/>
              </a:rPr>
              <a:t>国家统计局</a:t>
            </a:r>
            <a:r>
              <a:rPr sz="600" spc="95">
                <a:solidFill>
                  <a:srgbClr val="FFFFFF"/>
                </a:solidFill>
                <a:latin typeface="宋体"/>
                <a:cs typeface="宋体"/>
              </a:rPr>
              <a:t>&amp;</a:t>
            </a:r>
            <a:r>
              <a:rPr sz="600" spc="-5">
                <a:solidFill>
                  <a:srgbClr val="FFFFFF"/>
                </a:solidFill>
                <a:latin typeface="宋体"/>
                <a:cs typeface="宋体"/>
              </a:rPr>
              <a:t>艾瑞咨询</a:t>
            </a:r>
            <a:endParaRPr sz="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5137403" y="2429255"/>
            <a:ext cx="2298192" cy="216255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48462" y="730758"/>
            <a:ext cx="5892800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/>
              <a:t>抖音电商：母婴行业生态繁荣，进入品质消费时代</a:t>
            </a:r>
            <a:endParaRPr sz="2100"/>
          </a:p>
        </p:txBody>
      </p:sp>
      <p:sp>
        <p:nvSpPr>
          <p:cNvPr id="4" name="object 4"/>
          <p:cNvSpPr txBox="1"/>
          <p:nvPr/>
        </p:nvSpPr>
        <p:spPr>
          <a:xfrm>
            <a:off x="454253" y="1239773"/>
            <a:ext cx="1105852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10">
                <a:solidFill>
                  <a:srgbClr val="FFFFFF"/>
                </a:solidFill>
                <a:latin typeface="宋体"/>
                <a:cs typeface="宋体"/>
              </a:rPr>
              <a:t>抖音电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商母婴行业加速进入品质消费时代，</a:t>
            </a:r>
            <a:r>
              <a:rPr sz="1200" spc="5">
                <a:solidFill>
                  <a:srgbClr val="FFFFFF"/>
                </a:solidFill>
                <a:latin typeface="宋体"/>
                <a:cs typeface="宋体"/>
              </a:rPr>
              <a:t>以</a:t>
            </a:r>
            <a:r>
              <a:rPr sz="1200" spc="110">
                <a:solidFill>
                  <a:srgbClr val="FFFFFF"/>
                </a:solidFill>
                <a:latin typeface="宋体"/>
                <a:cs typeface="宋体"/>
              </a:rPr>
              <a:t>9</a:t>
            </a:r>
            <a:r>
              <a:rPr sz="1200" spc="125">
                <a:solidFill>
                  <a:srgbClr val="FFFFFF"/>
                </a:solidFill>
                <a:latin typeface="宋体"/>
                <a:cs typeface="宋体"/>
              </a:rPr>
              <a:t>0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后、</a:t>
            </a:r>
            <a:r>
              <a:rPr sz="1200" spc="90">
                <a:solidFill>
                  <a:srgbClr val="FFFFFF"/>
                </a:solidFill>
                <a:latin typeface="宋体"/>
                <a:cs typeface="宋体"/>
              </a:rPr>
              <a:t>9</a:t>
            </a:r>
            <a:r>
              <a:rPr sz="1200" spc="95">
                <a:solidFill>
                  <a:srgbClr val="FFFFFF"/>
                </a:solidFill>
                <a:latin typeface="宋体"/>
                <a:cs typeface="宋体"/>
              </a:rPr>
              <a:t>5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后为主的年轻父母养育理念、消费理念革新，加速助推母婴市场迈向更多元化、细分化、科学化的方向发展。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324611" y="2429255"/>
            <a:ext cx="2298192" cy="216255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2731007" y="2429255"/>
            <a:ext cx="2298192" cy="216255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7543800" y="2429255"/>
            <a:ext cx="2298192" cy="2162556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10032492" y="2429255"/>
            <a:ext cx="2298192" cy="2162556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954024" y="3829811"/>
            <a:ext cx="259079" cy="477520"/>
          </a:xfrm>
          <a:custGeom>
            <a:rect l="l" t="t" r="r" b="b"/>
            <a:pathLst>
              <a:path w="259078" h="477520">
                <a:moveTo>
                  <a:pt x="259079" y="0"/>
                </a:moveTo>
                <a:lnTo>
                  <a:pt x="0" y="0"/>
                </a:lnTo>
                <a:lnTo>
                  <a:pt x="0" y="477012"/>
                </a:lnTo>
                <a:lnTo>
                  <a:pt x="259079" y="477012"/>
                </a:lnTo>
                <a:lnTo>
                  <a:pt x="259079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1776983" y="3523488"/>
            <a:ext cx="257810" cy="783590"/>
          </a:xfrm>
          <a:custGeom>
            <a:rect l="l" t="t" r="r" b="b"/>
            <a:pathLst>
              <a:path w="257810" h="783589">
                <a:moveTo>
                  <a:pt x="257556" y="0"/>
                </a:moveTo>
                <a:lnTo>
                  <a:pt x="0" y="0"/>
                </a:lnTo>
                <a:lnTo>
                  <a:pt x="0" y="783336"/>
                </a:lnTo>
                <a:lnTo>
                  <a:pt x="257556" y="783336"/>
                </a:lnTo>
                <a:lnTo>
                  <a:pt x="257556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788923" y="4389526"/>
            <a:ext cx="58864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MAT2022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609725" y="4389526"/>
            <a:ext cx="59182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 spc="-30">
                <a:solidFill>
                  <a:srgbClr val="FFFFFF"/>
                </a:solidFill>
                <a:latin typeface="微软雅黑 Light"/>
                <a:cs typeface="微软雅黑 Light"/>
              </a:rPr>
              <a:t>M</a:t>
            </a:r>
            <a:r>
              <a:rPr sz="1000" b="0" spc="-25">
                <a:solidFill>
                  <a:srgbClr val="FFFFFF"/>
                </a:solidFill>
                <a:latin typeface="微软雅黑 Light"/>
                <a:cs typeface="微软雅黑 Light"/>
              </a:rPr>
              <a:t>A</a:t>
            </a:r>
            <a:r>
              <a:rPr sz="1000" b="0" spc="35">
                <a:solidFill>
                  <a:srgbClr val="FFFFFF"/>
                </a:solidFill>
                <a:latin typeface="微软雅黑 Light"/>
                <a:cs typeface="微软雅黑 Light"/>
              </a:rPr>
              <a:t>T2</a:t>
            </a:r>
            <a:r>
              <a:rPr sz="1000" b="0" spc="45">
                <a:solidFill>
                  <a:srgbClr val="FFFFFF"/>
                </a:solidFill>
                <a:latin typeface="微软雅黑 Light"/>
                <a:cs typeface="微软雅黑 Light"/>
              </a:rPr>
              <a:t>0</a:t>
            </a:r>
            <a:r>
              <a:rPr sz="1000" b="0" spc="-10">
                <a:solidFill>
                  <a:srgbClr val="FFFFFF"/>
                </a:solidFill>
                <a:latin typeface="微软雅黑 Light"/>
                <a:cs typeface="微软雅黑 Light"/>
              </a:rPr>
              <a:t>2</a:t>
            </a:r>
            <a:r>
              <a:rPr sz="1000" b="0" spc="30">
                <a:solidFill>
                  <a:srgbClr val="FFFFFF"/>
                </a:solidFill>
                <a:latin typeface="微软雅黑 Light"/>
                <a:cs typeface="微软雅黑 Light"/>
              </a:rPr>
              <a:t>3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3383279" y="3590544"/>
            <a:ext cx="257810" cy="716280"/>
          </a:xfrm>
          <a:custGeom>
            <a:rect l="l" t="t" r="r" b="b"/>
            <a:pathLst>
              <a:path w="257810" h="716279">
                <a:moveTo>
                  <a:pt x="257556" y="0"/>
                </a:moveTo>
                <a:lnTo>
                  <a:pt x="0" y="0"/>
                </a:lnTo>
                <a:lnTo>
                  <a:pt x="0" y="716280"/>
                </a:lnTo>
                <a:lnTo>
                  <a:pt x="257556" y="716280"/>
                </a:lnTo>
                <a:lnTo>
                  <a:pt x="257556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4204715" y="3538727"/>
            <a:ext cx="259079" cy="768350"/>
          </a:xfrm>
          <a:custGeom>
            <a:rect l="l" t="t" r="r" b="b"/>
            <a:pathLst>
              <a:path w="259077" h="768350">
                <a:moveTo>
                  <a:pt x="259080" y="0"/>
                </a:moveTo>
                <a:lnTo>
                  <a:pt x="0" y="0"/>
                </a:lnTo>
                <a:lnTo>
                  <a:pt x="0" y="768096"/>
                </a:lnTo>
                <a:lnTo>
                  <a:pt x="259080" y="768096"/>
                </a:lnTo>
                <a:lnTo>
                  <a:pt x="259080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 txBox="1"/>
          <p:nvPr/>
        </p:nvSpPr>
        <p:spPr>
          <a:xfrm>
            <a:off x="3217545" y="4389526"/>
            <a:ext cx="58864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MAT2022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038346" y="4389526"/>
            <a:ext cx="59182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 spc="-30">
                <a:solidFill>
                  <a:srgbClr val="FFFFFF"/>
                </a:solidFill>
                <a:latin typeface="微软雅黑 Light"/>
                <a:cs typeface="微软雅黑 Light"/>
              </a:rPr>
              <a:t>M</a:t>
            </a:r>
            <a:r>
              <a:rPr sz="1000" b="0" spc="-25">
                <a:solidFill>
                  <a:srgbClr val="FFFFFF"/>
                </a:solidFill>
                <a:latin typeface="微软雅黑 Light"/>
                <a:cs typeface="微软雅黑 Light"/>
              </a:rPr>
              <a:t>A</a:t>
            </a:r>
            <a:r>
              <a:rPr sz="1000" b="0" spc="35">
                <a:solidFill>
                  <a:srgbClr val="FFFFFF"/>
                </a:solidFill>
                <a:latin typeface="微软雅黑 Light"/>
                <a:cs typeface="微软雅黑 Light"/>
              </a:rPr>
              <a:t>T2</a:t>
            </a:r>
            <a:r>
              <a:rPr sz="1000" b="0" spc="45">
                <a:solidFill>
                  <a:srgbClr val="FFFFFF"/>
                </a:solidFill>
                <a:latin typeface="微软雅黑 Light"/>
                <a:cs typeface="微软雅黑 Light"/>
              </a:rPr>
              <a:t>0</a:t>
            </a:r>
            <a:r>
              <a:rPr sz="1000" b="0" spc="-10">
                <a:solidFill>
                  <a:srgbClr val="FFFFFF"/>
                </a:solidFill>
                <a:latin typeface="微软雅黑 Light"/>
                <a:cs typeface="微软雅黑 Light"/>
              </a:rPr>
              <a:t>2</a:t>
            </a:r>
            <a:r>
              <a:rPr sz="1000" b="0" spc="30">
                <a:solidFill>
                  <a:srgbClr val="FFFFFF"/>
                </a:solidFill>
                <a:latin typeface="微软雅黑 Light"/>
                <a:cs typeface="微软雅黑 Light"/>
              </a:rPr>
              <a:t>3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5756147" y="3506723"/>
            <a:ext cx="259079" cy="800100"/>
          </a:xfrm>
          <a:custGeom>
            <a:rect l="l" t="t" r="r" b="b"/>
            <a:pathLst>
              <a:path w="259077" h="800100">
                <a:moveTo>
                  <a:pt x="259079" y="0"/>
                </a:moveTo>
                <a:lnTo>
                  <a:pt x="0" y="0"/>
                </a:lnTo>
                <a:lnTo>
                  <a:pt x="0" y="800100"/>
                </a:lnTo>
                <a:lnTo>
                  <a:pt x="259079" y="800100"/>
                </a:lnTo>
                <a:lnTo>
                  <a:pt x="259079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6579107" y="3512820"/>
            <a:ext cx="257810" cy="794385"/>
          </a:xfrm>
          <a:custGeom>
            <a:rect l="l" t="t" r="r" b="b"/>
            <a:pathLst>
              <a:path w="257809" h="794385">
                <a:moveTo>
                  <a:pt x="257556" y="0"/>
                </a:moveTo>
                <a:lnTo>
                  <a:pt x="0" y="0"/>
                </a:lnTo>
                <a:lnTo>
                  <a:pt x="0" y="794003"/>
                </a:lnTo>
                <a:lnTo>
                  <a:pt x="257556" y="794003"/>
                </a:lnTo>
                <a:lnTo>
                  <a:pt x="257556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 txBox="1"/>
          <p:nvPr/>
        </p:nvSpPr>
        <p:spPr>
          <a:xfrm>
            <a:off x="5591683" y="4389526"/>
            <a:ext cx="58864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MAT2022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6412484" y="4389526"/>
            <a:ext cx="59182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 spc="-30">
                <a:solidFill>
                  <a:srgbClr val="FFFFFF"/>
                </a:solidFill>
                <a:latin typeface="微软雅黑 Light"/>
                <a:cs typeface="微软雅黑 Light"/>
              </a:rPr>
              <a:t>M</a:t>
            </a:r>
            <a:r>
              <a:rPr sz="1000" b="0" spc="-25">
                <a:solidFill>
                  <a:srgbClr val="FFFFFF"/>
                </a:solidFill>
                <a:latin typeface="微软雅黑 Light"/>
                <a:cs typeface="微软雅黑 Light"/>
              </a:rPr>
              <a:t>A</a:t>
            </a:r>
            <a:r>
              <a:rPr sz="1000" b="0" spc="35">
                <a:solidFill>
                  <a:srgbClr val="FFFFFF"/>
                </a:solidFill>
                <a:latin typeface="微软雅黑 Light"/>
                <a:cs typeface="微软雅黑 Light"/>
              </a:rPr>
              <a:t>T2</a:t>
            </a:r>
            <a:r>
              <a:rPr sz="1000" b="0" spc="45">
                <a:solidFill>
                  <a:srgbClr val="FFFFFF"/>
                </a:solidFill>
                <a:latin typeface="微软雅黑 Light"/>
                <a:cs typeface="微软雅黑 Light"/>
              </a:rPr>
              <a:t>0</a:t>
            </a:r>
            <a:r>
              <a:rPr sz="1000" b="0" spc="-10">
                <a:solidFill>
                  <a:srgbClr val="FFFFFF"/>
                </a:solidFill>
                <a:latin typeface="微软雅黑 Light"/>
                <a:cs typeface="微软雅黑 Light"/>
              </a:rPr>
              <a:t>2</a:t>
            </a:r>
            <a:r>
              <a:rPr sz="1000" b="0" spc="30">
                <a:solidFill>
                  <a:srgbClr val="FFFFFF"/>
                </a:solidFill>
                <a:latin typeface="微软雅黑 Light"/>
                <a:cs typeface="微软雅黑 Light"/>
              </a:rPr>
              <a:t>3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8167116" y="3425952"/>
            <a:ext cx="257810" cy="881380"/>
          </a:xfrm>
          <a:custGeom>
            <a:rect l="l" t="t" r="r" b="b"/>
            <a:pathLst>
              <a:path w="257809" h="881378">
                <a:moveTo>
                  <a:pt x="257555" y="0"/>
                </a:moveTo>
                <a:lnTo>
                  <a:pt x="0" y="0"/>
                </a:lnTo>
                <a:lnTo>
                  <a:pt x="0" y="880872"/>
                </a:lnTo>
                <a:lnTo>
                  <a:pt x="257555" y="880872"/>
                </a:lnTo>
                <a:lnTo>
                  <a:pt x="257555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8988552" y="3381755"/>
            <a:ext cx="259079" cy="925194"/>
          </a:xfrm>
          <a:custGeom>
            <a:rect l="l" t="t" r="r" b="b"/>
            <a:pathLst>
              <a:path w="259077" h="925194">
                <a:moveTo>
                  <a:pt x="259079" y="0"/>
                </a:moveTo>
                <a:lnTo>
                  <a:pt x="0" y="0"/>
                </a:lnTo>
                <a:lnTo>
                  <a:pt x="0" y="925067"/>
                </a:lnTo>
                <a:lnTo>
                  <a:pt x="259079" y="925067"/>
                </a:lnTo>
                <a:lnTo>
                  <a:pt x="259079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 txBox="1"/>
          <p:nvPr/>
        </p:nvSpPr>
        <p:spPr>
          <a:xfrm>
            <a:off x="8002016" y="4389526"/>
            <a:ext cx="58864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MAT2022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8822817" y="4389526"/>
            <a:ext cx="59182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 spc="-30">
                <a:solidFill>
                  <a:srgbClr val="FFFFFF"/>
                </a:solidFill>
                <a:latin typeface="微软雅黑 Light"/>
                <a:cs typeface="微软雅黑 Light"/>
              </a:rPr>
              <a:t>M</a:t>
            </a:r>
            <a:r>
              <a:rPr sz="1000" b="0" spc="-25">
                <a:solidFill>
                  <a:srgbClr val="FFFFFF"/>
                </a:solidFill>
                <a:latin typeface="微软雅黑 Light"/>
                <a:cs typeface="微软雅黑 Light"/>
              </a:rPr>
              <a:t>A</a:t>
            </a:r>
            <a:r>
              <a:rPr sz="1000" b="0" spc="35">
                <a:solidFill>
                  <a:srgbClr val="FFFFFF"/>
                </a:solidFill>
                <a:latin typeface="微软雅黑 Light"/>
                <a:cs typeface="微软雅黑 Light"/>
              </a:rPr>
              <a:t>T2</a:t>
            </a:r>
            <a:r>
              <a:rPr sz="1000" b="0" spc="45">
                <a:solidFill>
                  <a:srgbClr val="FFFFFF"/>
                </a:solidFill>
                <a:latin typeface="微软雅黑 Light"/>
                <a:cs typeface="微软雅黑 Light"/>
              </a:rPr>
              <a:t>0</a:t>
            </a:r>
            <a:r>
              <a:rPr sz="1000" b="0" spc="-10">
                <a:solidFill>
                  <a:srgbClr val="FFFFFF"/>
                </a:solidFill>
                <a:latin typeface="微软雅黑 Light"/>
                <a:cs typeface="微软雅黑 Light"/>
              </a:rPr>
              <a:t>2</a:t>
            </a:r>
            <a:r>
              <a:rPr sz="1000" b="0" spc="30">
                <a:solidFill>
                  <a:srgbClr val="FFFFFF"/>
                </a:solidFill>
                <a:latin typeface="微软雅黑 Light"/>
                <a:cs typeface="微软雅黑 Light"/>
              </a:rPr>
              <a:t>3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25" name="object 25"/>
          <p:cNvSpPr/>
          <p:nvPr/>
        </p:nvSpPr>
        <p:spPr>
          <a:xfrm>
            <a:off x="10651235" y="3721608"/>
            <a:ext cx="259079" cy="585470"/>
          </a:xfrm>
          <a:custGeom>
            <a:rect l="l" t="t" r="r" b="b"/>
            <a:pathLst>
              <a:path w="259077" h="585470">
                <a:moveTo>
                  <a:pt x="259080" y="0"/>
                </a:moveTo>
                <a:lnTo>
                  <a:pt x="0" y="0"/>
                </a:lnTo>
                <a:lnTo>
                  <a:pt x="0" y="585215"/>
                </a:lnTo>
                <a:lnTo>
                  <a:pt x="259080" y="585215"/>
                </a:lnTo>
                <a:lnTo>
                  <a:pt x="259080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11474195" y="3547871"/>
            <a:ext cx="257810" cy="759460"/>
          </a:xfrm>
          <a:custGeom>
            <a:rect l="l" t="t" r="r" b="b"/>
            <a:pathLst>
              <a:path w="257809" h="759460">
                <a:moveTo>
                  <a:pt x="257555" y="0"/>
                </a:moveTo>
                <a:lnTo>
                  <a:pt x="0" y="0"/>
                </a:lnTo>
                <a:lnTo>
                  <a:pt x="0" y="758951"/>
                </a:lnTo>
                <a:lnTo>
                  <a:pt x="257555" y="758951"/>
                </a:lnTo>
                <a:lnTo>
                  <a:pt x="257555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 txBox="1"/>
          <p:nvPr/>
        </p:nvSpPr>
        <p:spPr>
          <a:xfrm>
            <a:off x="10487406" y="4389526"/>
            <a:ext cx="58864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MAT2022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11307826" y="4389526"/>
            <a:ext cx="59182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 spc="-30">
                <a:solidFill>
                  <a:srgbClr val="FFFFFF"/>
                </a:solidFill>
                <a:latin typeface="微软雅黑 Light"/>
                <a:cs typeface="微软雅黑 Light"/>
              </a:rPr>
              <a:t>M</a:t>
            </a:r>
            <a:r>
              <a:rPr sz="1000" b="0" spc="-25">
                <a:solidFill>
                  <a:srgbClr val="FFFFFF"/>
                </a:solidFill>
                <a:latin typeface="微软雅黑 Light"/>
                <a:cs typeface="微软雅黑 Light"/>
              </a:rPr>
              <a:t>A</a:t>
            </a:r>
            <a:r>
              <a:rPr sz="1000" b="0" spc="35">
                <a:solidFill>
                  <a:srgbClr val="FFFFFF"/>
                </a:solidFill>
                <a:latin typeface="微软雅黑 Light"/>
                <a:cs typeface="微软雅黑 Light"/>
              </a:rPr>
              <a:t>T2</a:t>
            </a:r>
            <a:r>
              <a:rPr sz="1000" b="0" spc="45">
                <a:solidFill>
                  <a:srgbClr val="FFFFFF"/>
                </a:solidFill>
                <a:latin typeface="微软雅黑 Light"/>
                <a:cs typeface="微软雅黑 Light"/>
              </a:rPr>
              <a:t>0</a:t>
            </a:r>
            <a:r>
              <a:rPr sz="1000" b="0" spc="-10">
                <a:solidFill>
                  <a:srgbClr val="FFFFFF"/>
                </a:solidFill>
                <a:latin typeface="微软雅黑 Light"/>
                <a:cs typeface="微软雅黑 Light"/>
              </a:rPr>
              <a:t>2</a:t>
            </a:r>
            <a:r>
              <a:rPr sz="1000" b="0" spc="30">
                <a:solidFill>
                  <a:srgbClr val="FFFFFF"/>
                </a:solidFill>
                <a:latin typeface="微软雅黑 Light"/>
                <a:cs typeface="微软雅黑 Light"/>
              </a:rPr>
              <a:t>3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10912856" y="2882010"/>
            <a:ext cx="57467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225">
                <a:solidFill>
                  <a:srgbClr val="FFC000"/>
                </a:solidFill>
                <a:latin typeface="宋体"/>
                <a:cs typeface="宋体"/>
              </a:rPr>
              <a:t>+</a:t>
            </a:r>
            <a:r>
              <a:rPr sz="1800" spc="190">
                <a:solidFill>
                  <a:srgbClr val="FFC000"/>
                </a:solidFill>
                <a:latin typeface="宋体"/>
                <a:cs typeface="宋体"/>
              </a:rPr>
              <a:t>3</a:t>
            </a:r>
            <a:r>
              <a:rPr sz="1800" spc="260">
                <a:solidFill>
                  <a:srgbClr val="FFC000"/>
                </a:solidFill>
                <a:latin typeface="宋体"/>
                <a:cs typeface="宋体"/>
              </a:rPr>
              <a:t>0</a:t>
            </a:r>
            <a:r>
              <a:rPr sz="1100" spc="385">
                <a:solidFill>
                  <a:srgbClr val="FFC000"/>
                </a:solidFill>
                <a:latin typeface="宋体"/>
                <a:cs typeface="宋体"/>
              </a:rPr>
              <a:t>%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448462" y="1863979"/>
            <a:ext cx="3721100" cy="6438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15">
                <a:solidFill>
                  <a:srgbClr val="FFFFFF"/>
                </a:solidFill>
                <a:latin typeface="微软雅黑"/>
                <a:cs typeface="微软雅黑"/>
              </a:rPr>
              <a:t>MAT2022-2023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年抖音电商母婴行业增长情况</a:t>
            </a:r>
            <a:endParaRPr sz="12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850">
              <a:latin typeface="微软雅黑"/>
              <a:cs typeface="微软雅黑"/>
            </a:endParaRPr>
          </a:p>
          <a:p>
            <a:pPr marL="574675">
              <a:lnSpc>
                <a:spcPct val="100000"/>
              </a:lnSpc>
              <a:tabLst>
                <a:tab pos="3136265"/>
              </a:tabLst>
            </a:pPr>
            <a:r>
              <a:rPr sz="1500" b="1">
                <a:solidFill>
                  <a:srgbClr val="FFFFFF"/>
                </a:solidFill>
                <a:latin typeface="微软雅黑"/>
                <a:cs typeface="微软雅黑"/>
              </a:rPr>
              <a:t>市场规模	品牌数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6040628" y="2253488"/>
            <a:ext cx="596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solidFill>
                  <a:srgbClr val="FFFFFF"/>
                </a:solidFill>
                <a:latin typeface="微软雅黑"/>
                <a:cs typeface="微软雅黑"/>
              </a:rPr>
              <a:t>商品数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8354948" y="2253488"/>
            <a:ext cx="596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solidFill>
                  <a:srgbClr val="FFFFFF"/>
                </a:solidFill>
                <a:latin typeface="微软雅黑"/>
                <a:cs typeface="微软雅黑"/>
              </a:rPr>
              <a:t>客单价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10241026" y="2253488"/>
            <a:ext cx="1931035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solidFill>
                  <a:srgbClr val="FFFFFF"/>
                </a:solidFill>
                <a:latin typeface="微软雅黑"/>
                <a:cs typeface="微软雅黑"/>
              </a:rPr>
              <a:t>母婴亲子垂类达人数量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1133652" y="2882010"/>
            <a:ext cx="29216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520950"/>
              </a:tabLst>
            </a:pPr>
            <a:r>
              <a:rPr sz="1800" spc="215">
                <a:solidFill>
                  <a:srgbClr val="FFC000"/>
                </a:solidFill>
                <a:latin typeface="宋体"/>
                <a:cs typeface="宋体"/>
              </a:rPr>
              <a:t>+64</a:t>
            </a:r>
            <a:r>
              <a:rPr sz="1100" spc="385">
                <a:solidFill>
                  <a:srgbClr val="FFC000"/>
                </a:solidFill>
                <a:latin typeface="宋体"/>
                <a:cs typeface="宋体"/>
              </a:rPr>
              <a:t>%	</a:t>
            </a:r>
            <a:r>
              <a:rPr sz="1800" spc="150">
                <a:solidFill>
                  <a:srgbClr val="FFC000"/>
                </a:solidFill>
                <a:latin typeface="宋体"/>
                <a:cs typeface="宋体"/>
              </a:rPr>
              <a:t>+7</a:t>
            </a:r>
            <a:r>
              <a:rPr sz="1100" spc="385">
                <a:solidFill>
                  <a:srgbClr val="FFC000"/>
                </a:solidFill>
                <a:latin typeface="宋体"/>
                <a:cs typeface="宋体"/>
              </a:rPr>
              <a:t>%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6173215" y="2882010"/>
            <a:ext cx="33718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80">
                <a:solidFill>
                  <a:srgbClr val="80D7CE"/>
                </a:solidFill>
                <a:latin typeface="宋体"/>
                <a:cs typeface="宋体"/>
              </a:rPr>
              <a:t>-</a:t>
            </a:r>
            <a:r>
              <a:rPr sz="1800" spc="-110">
                <a:solidFill>
                  <a:srgbClr val="80D7CE"/>
                </a:solidFill>
                <a:latin typeface="宋体"/>
                <a:cs typeface="宋体"/>
              </a:rPr>
              <a:t>1</a:t>
            </a:r>
            <a:r>
              <a:rPr sz="1100" spc="385">
                <a:solidFill>
                  <a:srgbClr val="80D7CE"/>
                </a:solidFill>
                <a:latin typeface="宋体"/>
                <a:cs typeface="宋体"/>
              </a:rPr>
              <a:t>%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8475091" y="2882010"/>
            <a:ext cx="42862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215">
                <a:solidFill>
                  <a:srgbClr val="FFC000"/>
                </a:solidFill>
                <a:latin typeface="宋体"/>
                <a:cs typeface="宋体"/>
              </a:rPr>
              <a:t>+</a:t>
            </a:r>
            <a:r>
              <a:rPr sz="1800" spc="210">
                <a:solidFill>
                  <a:srgbClr val="FFC000"/>
                </a:solidFill>
                <a:latin typeface="宋体"/>
                <a:cs typeface="宋体"/>
              </a:rPr>
              <a:t>5</a:t>
            </a:r>
            <a:r>
              <a:rPr sz="1100" spc="385">
                <a:solidFill>
                  <a:srgbClr val="FFC000"/>
                </a:solidFill>
                <a:latin typeface="宋体"/>
                <a:cs typeface="宋体"/>
              </a:rPr>
              <a:t>%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37" name="object 37"/>
          <p:cNvSpPr/>
          <p:nvPr/>
        </p:nvSpPr>
        <p:spPr>
          <a:xfrm>
            <a:off x="957072" y="2613660"/>
            <a:ext cx="861060" cy="861060"/>
          </a:xfrm>
          <a:custGeom>
            <a:rect l="l" t="t" r="r" b="b"/>
            <a:pathLst>
              <a:path w="861060" h="861060">
                <a:moveTo>
                  <a:pt x="430530" y="0"/>
                </a:moveTo>
                <a:lnTo>
                  <a:pt x="383620" y="2526"/>
                </a:lnTo>
                <a:lnTo>
                  <a:pt x="338172" y="9931"/>
                </a:lnTo>
                <a:lnTo>
                  <a:pt x="294451" y="21951"/>
                </a:lnTo>
                <a:lnTo>
                  <a:pt x="252718" y="38324"/>
                </a:lnTo>
                <a:lnTo>
                  <a:pt x="213235" y="58786"/>
                </a:lnTo>
                <a:lnTo>
                  <a:pt x="176267" y="83076"/>
                </a:lnTo>
                <a:lnTo>
                  <a:pt x="142074" y="110929"/>
                </a:lnTo>
                <a:lnTo>
                  <a:pt x="110920" y="142084"/>
                </a:lnTo>
                <a:lnTo>
                  <a:pt x="83068" y="176278"/>
                </a:lnTo>
                <a:lnTo>
                  <a:pt x="58781" y="213247"/>
                </a:lnTo>
                <a:lnTo>
                  <a:pt x="38320" y="252729"/>
                </a:lnTo>
                <a:lnTo>
                  <a:pt x="21949" y="294461"/>
                </a:lnTo>
                <a:lnTo>
                  <a:pt x="9930" y="338180"/>
                </a:lnTo>
                <a:lnTo>
                  <a:pt x="2526" y="383624"/>
                </a:lnTo>
                <a:lnTo>
                  <a:pt x="0" y="430529"/>
                </a:lnTo>
                <a:lnTo>
                  <a:pt x="2526" y="477435"/>
                </a:lnTo>
                <a:lnTo>
                  <a:pt x="9930" y="522879"/>
                </a:lnTo>
                <a:lnTo>
                  <a:pt x="21949" y="566598"/>
                </a:lnTo>
                <a:lnTo>
                  <a:pt x="38320" y="608330"/>
                </a:lnTo>
                <a:lnTo>
                  <a:pt x="58781" y="647812"/>
                </a:lnTo>
                <a:lnTo>
                  <a:pt x="83068" y="684781"/>
                </a:lnTo>
                <a:lnTo>
                  <a:pt x="110920" y="718975"/>
                </a:lnTo>
                <a:lnTo>
                  <a:pt x="142074" y="750130"/>
                </a:lnTo>
                <a:lnTo>
                  <a:pt x="176267" y="777983"/>
                </a:lnTo>
                <a:lnTo>
                  <a:pt x="213235" y="802273"/>
                </a:lnTo>
                <a:lnTo>
                  <a:pt x="252718" y="822735"/>
                </a:lnTo>
                <a:lnTo>
                  <a:pt x="294451" y="839108"/>
                </a:lnTo>
                <a:lnTo>
                  <a:pt x="338172" y="851128"/>
                </a:lnTo>
                <a:lnTo>
                  <a:pt x="383620" y="858533"/>
                </a:lnTo>
                <a:lnTo>
                  <a:pt x="430530" y="861060"/>
                </a:lnTo>
                <a:lnTo>
                  <a:pt x="477435" y="858533"/>
                </a:lnTo>
                <a:lnTo>
                  <a:pt x="522879" y="851128"/>
                </a:lnTo>
                <a:lnTo>
                  <a:pt x="566598" y="839108"/>
                </a:lnTo>
                <a:lnTo>
                  <a:pt x="608330" y="822735"/>
                </a:lnTo>
                <a:lnTo>
                  <a:pt x="647812" y="802273"/>
                </a:lnTo>
                <a:lnTo>
                  <a:pt x="676828" y="783208"/>
                </a:lnTo>
                <a:lnTo>
                  <a:pt x="487299" y="783208"/>
                </a:lnTo>
                <a:lnTo>
                  <a:pt x="437321" y="779925"/>
                </a:lnTo>
                <a:lnTo>
                  <a:pt x="389387" y="770359"/>
                </a:lnTo>
                <a:lnTo>
                  <a:pt x="343938" y="754939"/>
                </a:lnTo>
                <a:lnTo>
                  <a:pt x="301410" y="734092"/>
                </a:lnTo>
                <a:lnTo>
                  <a:pt x="262242" y="708247"/>
                </a:lnTo>
                <a:lnTo>
                  <a:pt x="226874" y="677830"/>
                </a:lnTo>
                <a:lnTo>
                  <a:pt x="195743" y="643270"/>
                </a:lnTo>
                <a:lnTo>
                  <a:pt x="169290" y="604995"/>
                </a:lnTo>
                <a:lnTo>
                  <a:pt x="147951" y="563431"/>
                </a:lnTo>
                <a:lnTo>
                  <a:pt x="132166" y="519007"/>
                </a:lnTo>
                <a:lnTo>
                  <a:pt x="122373" y="472151"/>
                </a:lnTo>
                <a:lnTo>
                  <a:pt x="119011" y="423290"/>
                </a:lnTo>
                <a:lnTo>
                  <a:pt x="122373" y="374456"/>
                </a:lnTo>
                <a:lnTo>
                  <a:pt x="132166" y="327618"/>
                </a:lnTo>
                <a:lnTo>
                  <a:pt x="147951" y="283204"/>
                </a:lnTo>
                <a:lnTo>
                  <a:pt x="169290" y="241643"/>
                </a:lnTo>
                <a:lnTo>
                  <a:pt x="195743" y="203365"/>
                </a:lnTo>
                <a:lnTo>
                  <a:pt x="226874" y="168798"/>
                </a:lnTo>
                <a:lnTo>
                  <a:pt x="262242" y="138373"/>
                </a:lnTo>
                <a:lnTo>
                  <a:pt x="301410" y="112517"/>
                </a:lnTo>
                <a:lnTo>
                  <a:pt x="343938" y="91660"/>
                </a:lnTo>
                <a:lnTo>
                  <a:pt x="389387" y="76231"/>
                </a:lnTo>
                <a:lnTo>
                  <a:pt x="437321" y="66659"/>
                </a:lnTo>
                <a:lnTo>
                  <a:pt x="487299" y="63372"/>
                </a:lnTo>
                <a:lnTo>
                  <a:pt x="654793" y="63372"/>
                </a:lnTo>
                <a:lnTo>
                  <a:pt x="647812" y="58786"/>
                </a:lnTo>
                <a:lnTo>
                  <a:pt x="608330" y="38324"/>
                </a:lnTo>
                <a:lnTo>
                  <a:pt x="566598" y="21951"/>
                </a:lnTo>
                <a:lnTo>
                  <a:pt x="522879" y="9931"/>
                </a:lnTo>
                <a:lnTo>
                  <a:pt x="477435" y="2526"/>
                </a:lnTo>
                <a:lnTo>
                  <a:pt x="430530" y="0"/>
                </a:lnTo>
                <a:close/>
              </a:path>
              <a:path w="861060" h="861060">
                <a:moveTo>
                  <a:pt x="654793" y="63372"/>
                </a:moveTo>
                <a:lnTo>
                  <a:pt x="487299" y="63372"/>
                </a:lnTo>
                <a:lnTo>
                  <a:pt x="537255" y="66659"/>
                </a:lnTo>
                <a:lnTo>
                  <a:pt x="585170" y="76231"/>
                </a:lnTo>
                <a:lnTo>
                  <a:pt x="630604" y="91660"/>
                </a:lnTo>
                <a:lnTo>
                  <a:pt x="673118" y="112517"/>
                </a:lnTo>
                <a:lnTo>
                  <a:pt x="712274" y="138373"/>
                </a:lnTo>
                <a:lnTo>
                  <a:pt x="747633" y="168798"/>
                </a:lnTo>
                <a:lnTo>
                  <a:pt x="778755" y="203365"/>
                </a:lnTo>
                <a:lnTo>
                  <a:pt x="805203" y="241643"/>
                </a:lnTo>
                <a:lnTo>
                  <a:pt x="826537" y="283204"/>
                </a:lnTo>
                <a:lnTo>
                  <a:pt x="842319" y="327618"/>
                </a:lnTo>
                <a:lnTo>
                  <a:pt x="852110" y="374456"/>
                </a:lnTo>
                <a:lnTo>
                  <a:pt x="855472" y="423290"/>
                </a:lnTo>
                <a:lnTo>
                  <a:pt x="852110" y="472151"/>
                </a:lnTo>
                <a:lnTo>
                  <a:pt x="842319" y="519007"/>
                </a:lnTo>
                <a:lnTo>
                  <a:pt x="826537" y="563431"/>
                </a:lnTo>
                <a:lnTo>
                  <a:pt x="805203" y="604995"/>
                </a:lnTo>
                <a:lnTo>
                  <a:pt x="778755" y="643270"/>
                </a:lnTo>
                <a:lnTo>
                  <a:pt x="747633" y="677830"/>
                </a:lnTo>
                <a:lnTo>
                  <a:pt x="712274" y="708247"/>
                </a:lnTo>
                <a:lnTo>
                  <a:pt x="673118" y="734092"/>
                </a:lnTo>
                <a:lnTo>
                  <a:pt x="630604" y="754939"/>
                </a:lnTo>
                <a:lnTo>
                  <a:pt x="585170" y="770359"/>
                </a:lnTo>
                <a:lnTo>
                  <a:pt x="537255" y="779925"/>
                </a:lnTo>
                <a:lnTo>
                  <a:pt x="487299" y="783208"/>
                </a:lnTo>
                <a:lnTo>
                  <a:pt x="676828" y="783208"/>
                </a:lnTo>
                <a:lnTo>
                  <a:pt x="718975" y="750130"/>
                </a:lnTo>
                <a:lnTo>
                  <a:pt x="750130" y="718975"/>
                </a:lnTo>
                <a:lnTo>
                  <a:pt x="777983" y="684781"/>
                </a:lnTo>
                <a:lnTo>
                  <a:pt x="802273" y="647812"/>
                </a:lnTo>
                <a:lnTo>
                  <a:pt x="822735" y="608330"/>
                </a:lnTo>
                <a:lnTo>
                  <a:pt x="839108" y="566598"/>
                </a:lnTo>
                <a:lnTo>
                  <a:pt x="851128" y="522879"/>
                </a:lnTo>
                <a:lnTo>
                  <a:pt x="858533" y="477435"/>
                </a:lnTo>
                <a:lnTo>
                  <a:pt x="861060" y="430529"/>
                </a:lnTo>
                <a:lnTo>
                  <a:pt x="858533" y="383624"/>
                </a:lnTo>
                <a:lnTo>
                  <a:pt x="851128" y="338180"/>
                </a:lnTo>
                <a:lnTo>
                  <a:pt x="839108" y="294461"/>
                </a:lnTo>
                <a:lnTo>
                  <a:pt x="822735" y="252729"/>
                </a:lnTo>
                <a:lnTo>
                  <a:pt x="802273" y="213247"/>
                </a:lnTo>
                <a:lnTo>
                  <a:pt x="777983" y="176278"/>
                </a:lnTo>
                <a:lnTo>
                  <a:pt x="750130" y="142084"/>
                </a:lnTo>
                <a:lnTo>
                  <a:pt x="718975" y="110929"/>
                </a:lnTo>
                <a:lnTo>
                  <a:pt x="684781" y="83076"/>
                </a:lnTo>
                <a:lnTo>
                  <a:pt x="654793" y="63372"/>
                </a:lnTo>
                <a:close/>
              </a:path>
            </a:pathLst>
          </a:custGeom>
          <a:solidFill>
            <a:srgbClr val="AD8D6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3393947" y="2613660"/>
            <a:ext cx="861060" cy="861060"/>
          </a:xfrm>
          <a:custGeom>
            <a:rect l="l" t="t" r="r" b="b"/>
            <a:pathLst>
              <a:path w="861060" h="861060">
                <a:moveTo>
                  <a:pt x="430529" y="0"/>
                </a:moveTo>
                <a:lnTo>
                  <a:pt x="383624" y="2526"/>
                </a:lnTo>
                <a:lnTo>
                  <a:pt x="338180" y="9931"/>
                </a:lnTo>
                <a:lnTo>
                  <a:pt x="294461" y="21951"/>
                </a:lnTo>
                <a:lnTo>
                  <a:pt x="252729" y="38324"/>
                </a:lnTo>
                <a:lnTo>
                  <a:pt x="213247" y="58786"/>
                </a:lnTo>
                <a:lnTo>
                  <a:pt x="176278" y="83076"/>
                </a:lnTo>
                <a:lnTo>
                  <a:pt x="142084" y="110929"/>
                </a:lnTo>
                <a:lnTo>
                  <a:pt x="110929" y="142084"/>
                </a:lnTo>
                <a:lnTo>
                  <a:pt x="83076" y="176278"/>
                </a:lnTo>
                <a:lnTo>
                  <a:pt x="58786" y="213247"/>
                </a:lnTo>
                <a:lnTo>
                  <a:pt x="38324" y="252729"/>
                </a:lnTo>
                <a:lnTo>
                  <a:pt x="21951" y="294461"/>
                </a:lnTo>
                <a:lnTo>
                  <a:pt x="9931" y="338180"/>
                </a:lnTo>
                <a:lnTo>
                  <a:pt x="2526" y="383624"/>
                </a:lnTo>
                <a:lnTo>
                  <a:pt x="0" y="430529"/>
                </a:lnTo>
                <a:lnTo>
                  <a:pt x="2526" y="477435"/>
                </a:lnTo>
                <a:lnTo>
                  <a:pt x="9931" y="522879"/>
                </a:lnTo>
                <a:lnTo>
                  <a:pt x="21951" y="566598"/>
                </a:lnTo>
                <a:lnTo>
                  <a:pt x="38324" y="608330"/>
                </a:lnTo>
                <a:lnTo>
                  <a:pt x="58786" y="647812"/>
                </a:lnTo>
                <a:lnTo>
                  <a:pt x="83076" y="684781"/>
                </a:lnTo>
                <a:lnTo>
                  <a:pt x="110929" y="718975"/>
                </a:lnTo>
                <a:lnTo>
                  <a:pt x="142084" y="750130"/>
                </a:lnTo>
                <a:lnTo>
                  <a:pt x="176278" y="777983"/>
                </a:lnTo>
                <a:lnTo>
                  <a:pt x="213247" y="802273"/>
                </a:lnTo>
                <a:lnTo>
                  <a:pt x="252729" y="822735"/>
                </a:lnTo>
                <a:lnTo>
                  <a:pt x="294461" y="839108"/>
                </a:lnTo>
                <a:lnTo>
                  <a:pt x="338180" y="851128"/>
                </a:lnTo>
                <a:lnTo>
                  <a:pt x="383624" y="858533"/>
                </a:lnTo>
                <a:lnTo>
                  <a:pt x="430529" y="861060"/>
                </a:lnTo>
                <a:lnTo>
                  <a:pt x="477435" y="858533"/>
                </a:lnTo>
                <a:lnTo>
                  <a:pt x="522879" y="851128"/>
                </a:lnTo>
                <a:lnTo>
                  <a:pt x="566598" y="839108"/>
                </a:lnTo>
                <a:lnTo>
                  <a:pt x="608330" y="822735"/>
                </a:lnTo>
                <a:lnTo>
                  <a:pt x="647812" y="802273"/>
                </a:lnTo>
                <a:lnTo>
                  <a:pt x="676828" y="783208"/>
                </a:lnTo>
                <a:lnTo>
                  <a:pt x="487299" y="783208"/>
                </a:lnTo>
                <a:lnTo>
                  <a:pt x="437312" y="779925"/>
                </a:lnTo>
                <a:lnTo>
                  <a:pt x="389373" y="770359"/>
                </a:lnTo>
                <a:lnTo>
                  <a:pt x="343919" y="754939"/>
                </a:lnTo>
                <a:lnTo>
                  <a:pt x="301389" y="734092"/>
                </a:lnTo>
                <a:lnTo>
                  <a:pt x="262221" y="708247"/>
                </a:lnTo>
                <a:lnTo>
                  <a:pt x="226853" y="677830"/>
                </a:lnTo>
                <a:lnTo>
                  <a:pt x="195724" y="643270"/>
                </a:lnTo>
                <a:lnTo>
                  <a:pt x="169272" y="604995"/>
                </a:lnTo>
                <a:lnTo>
                  <a:pt x="147935" y="563431"/>
                </a:lnTo>
                <a:lnTo>
                  <a:pt x="132151" y="519007"/>
                </a:lnTo>
                <a:lnTo>
                  <a:pt x="122360" y="472151"/>
                </a:lnTo>
                <a:lnTo>
                  <a:pt x="118999" y="423290"/>
                </a:lnTo>
                <a:lnTo>
                  <a:pt x="122360" y="374456"/>
                </a:lnTo>
                <a:lnTo>
                  <a:pt x="132151" y="327618"/>
                </a:lnTo>
                <a:lnTo>
                  <a:pt x="147935" y="283204"/>
                </a:lnTo>
                <a:lnTo>
                  <a:pt x="169272" y="241643"/>
                </a:lnTo>
                <a:lnTo>
                  <a:pt x="195724" y="203365"/>
                </a:lnTo>
                <a:lnTo>
                  <a:pt x="226853" y="168798"/>
                </a:lnTo>
                <a:lnTo>
                  <a:pt x="262221" y="138373"/>
                </a:lnTo>
                <a:lnTo>
                  <a:pt x="301389" y="112517"/>
                </a:lnTo>
                <a:lnTo>
                  <a:pt x="343919" y="91660"/>
                </a:lnTo>
                <a:lnTo>
                  <a:pt x="389373" y="76231"/>
                </a:lnTo>
                <a:lnTo>
                  <a:pt x="437312" y="66659"/>
                </a:lnTo>
                <a:lnTo>
                  <a:pt x="487299" y="63372"/>
                </a:lnTo>
                <a:lnTo>
                  <a:pt x="654793" y="63372"/>
                </a:lnTo>
                <a:lnTo>
                  <a:pt x="647812" y="58786"/>
                </a:lnTo>
                <a:lnTo>
                  <a:pt x="608330" y="38324"/>
                </a:lnTo>
                <a:lnTo>
                  <a:pt x="566598" y="21951"/>
                </a:lnTo>
                <a:lnTo>
                  <a:pt x="522879" y="9931"/>
                </a:lnTo>
                <a:lnTo>
                  <a:pt x="477435" y="2526"/>
                </a:lnTo>
                <a:lnTo>
                  <a:pt x="430529" y="0"/>
                </a:lnTo>
                <a:close/>
              </a:path>
              <a:path w="861060" h="861060">
                <a:moveTo>
                  <a:pt x="654793" y="63372"/>
                </a:moveTo>
                <a:lnTo>
                  <a:pt x="487299" y="63372"/>
                </a:lnTo>
                <a:lnTo>
                  <a:pt x="537255" y="66659"/>
                </a:lnTo>
                <a:lnTo>
                  <a:pt x="585170" y="76231"/>
                </a:lnTo>
                <a:lnTo>
                  <a:pt x="630604" y="91660"/>
                </a:lnTo>
                <a:lnTo>
                  <a:pt x="673118" y="112517"/>
                </a:lnTo>
                <a:lnTo>
                  <a:pt x="712274" y="138373"/>
                </a:lnTo>
                <a:lnTo>
                  <a:pt x="747633" y="168798"/>
                </a:lnTo>
                <a:lnTo>
                  <a:pt x="778755" y="203365"/>
                </a:lnTo>
                <a:lnTo>
                  <a:pt x="805203" y="241643"/>
                </a:lnTo>
                <a:lnTo>
                  <a:pt x="826537" y="283204"/>
                </a:lnTo>
                <a:lnTo>
                  <a:pt x="842319" y="327618"/>
                </a:lnTo>
                <a:lnTo>
                  <a:pt x="852110" y="374456"/>
                </a:lnTo>
                <a:lnTo>
                  <a:pt x="855472" y="423290"/>
                </a:lnTo>
                <a:lnTo>
                  <a:pt x="852110" y="472151"/>
                </a:lnTo>
                <a:lnTo>
                  <a:pt x="842319" y="519007"/>
                </a:lnTo>
                <a:lnTo>
                  <a:pt x="826537" y="563431"/>
                </a:lnTo>
                <a:lnTo>
                  <a:pt x="805203" y="604995"/>
                </a:lnTo>
                <a:lnTo>
                  <a:pt x="778755" y="643270"/>
                </a:lnTo>
                <a:lnTo>
                  <a:pt x="747633" y="677830"/>
                </a:lnTo>
                <a:lnTo>
                  <a:pt x="712274" y="708247"/>
                </a:lnTo>
                <a:lnTo>
                  <a:pt x="673118" y="734092"/>
                </a:lnTo>
                <a:lnTo>
                  <a:pt x="630604" y="754939"/>
                </a:lnTo>
                <a:lnTo>
                  <a:pt x="585170" y="770359"/>
                </a:lnTo>
                <a:lnTo>
                  <a:pt x="537255" y="779925"/>
                </a:lnTo>
                <a:lnTo>
                  <a:pt x="487299" y="783208"/>
                </a:lnTo>
                <a:lnTo>
                  <a:pt x="676828" y="783208"/>
                </a:lnTo>
                <a:lnTo>
                  <a:pt x="718975" y="750130"/>
                </a:lnTo>
                <a:lnTo>
                  <a:pt x="750130" y="718975"/>
                </a:lnTo>
                <a:lnTo>
                  <a:pt x="777983" y="684781"/>
                </a:lnTo>
                <a:lnTo>
                  <a:pt x="802273" y="647812"/>
                </a:lnTo>
                <a:lnTo>
                  <a:pt x="822735" y="608330"/>
                </a:lnTo>
                <a:lnTo>
                  <a:pt x="839108" y="566598"/>
                </a:lnTo>
                <a:lnTo>
                  <a:pt x="851128" y="522879"/>
                </a:lnTo>
                <a:lnTo>
                  <a:pt x="858533" y="477435"/>
                </a:lnTo>
                <a:lnTo>
                  <a:pt x="861060" y="430529"/>
                </a:lnTo>
                <a:lnTo>
                  <a:pt x="858533" y="383624"/>
                </a:lnTo>
                <a:lnTo>
                  <a:pt x="851128" y="338180"/>
                </a:lnTo>
                <a:lnTo>
                  <a:pt x="839108" y="294461"/>
                </a:lnTo>
                <a:lnTo>
                  <a:pt x="822735" y="252729"/>
                </a:lnTo>
                <a:lnTo>
                  <a:pt x="802273" y="213247"/>
                </a:lnTo>
                <a:lnTo>
                  <a:pt x="777983" y="176278"/>
                </a:lnTo>
                <a:lnTo>
                  <a:pt x="750130" y="142084"/>
                </a:lnTo>
                <a:lnTo>
                  <a:pt x="718975" y="110929"/>
                </a:lnTo>
                <a:lnTo>
                  <a:pt x="684781" y="83076"/>
                </a:lnTo>
                <a:lnTo>
                  <a:pt x="654793" y="63372"/>
                </a:lnTo>
                <a:close/>
              </a:path>
            </a:pathLst>
          </a:custGeom>
          <a:solidFill>
            <a:srgbClr val="AD8D6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5868923" y="2613660"/>
            <a:ext cx="861060" cy="861060"/>
          </a:xfrm>
          <a:custGeom>
            <a:rect l="l" t="t" r="r" b="b"/>
            <a:pathLst>
              <a:path w="861059" h="861060">
                <a:moveTo>
                  <a:pt x="430529" y="0"/>
                </a:moveTo>
                <a:lnTo>
                  <a:pt x="383624" y="2526"/>
                </a:lnTo>
                <a:lnTo>
                  <a:pt x="338180" y="9931"/>
                </a:lnTo>
                <a:lnTo>
                  <a:pt x="294461" y="21951"/>
                </a:lnTo>
                <a:lnTo>
                  <a:pt x="252729" y="38324"/>
                </a:lnTo>
                <a:lnTo>
                  <a:pt x="213247" y="58786"/>
                </a:lnTo>
                <a:lnTo>
                  <a:pt x="176278" y="83076"/>
                </a:lnTo>
                <a:lnTo>
                  <a:pt x="142084" y="110929"/>
                </a:lnTo>
                <a:lnTo>
                  <a:pt x="110929" y="142084"/>
                </a:lnTo>
                <a:lnTo>
                  <a:pt x="83076" y="176278"/>
                </a:lnTo>
                <a:lnTo>
                  <a:pt x="58786" y="213247"/>
                </a:lnTo>
                <a:lnTo>
                  <a:pt x="38324" y="252729"/>
                </a:lnTo>
                <a:lnTo>
                  <a:pt x="21951" y="294461"/>
                </a:lnTo>
                <a:lnTo>
                  <a:pt x="9931" y="338180"/>
                </a:lnTo>
                <a:lnTo>
                  <a:pt x="2526" y="383624"/>
                </a:lnTo>
                <a:lnTo>
                  <a:pt x="0" y="430529"/>
                </a:lnTo>
                <a:lnTo>
                  <a:pt x="2526" y="477435"/>
                </a:lnTo>
                <a:lnTo>
                  <a:pt x="9931" y="522879"/>
                </a:lnTo>
                <a:lnTo>
                  <a:pt x="21951" y="566598"/>
                </a:lnTo>
                <a:lnTo>
                  <a:pt x="38324" y="608330"/>
                </a:lnTo>
                <a:lnTo>
                  <a:pt x="58786" y="647812"/>
                </a:lnTo>
                <a:lnTo>
                  <a:pt x="83076" y="684781"/>
                </a:lnTo>
                <a:lnTo>
                  <a:pt x="110929" y="718975"/>
                </a:lnTo>
                <a:lnTo>
                  <a:pt x="142084" y="750130"/>
                </a:lnTo>
                <a:lnTo>
                  <a:pt x="176278" y="777983"/>
                </a:lnTo>
                <a:lnTo>
                  <a:pt x="213247" y="802273"/>
                </a:lnTo>
                <a:lnTo>
                  <a:pt x="252729" y="822735"/>
                </a:lnTo>
                <a:lnTo>
                  <a:pt x="294461" y="839108"/>
                </a:lnTo>
                <a:lnTo>
                  <a:pt x="338180" y="851128"/>
                </a:lnTo>
                <a:lnTo>
                  <a:pt x="383624" y="858533"/>
                </a:lnTo>
                <a:lnTo>
                  <a:pt x="430529" y="861060"/>
                </a:lnTo>
                <a:lnTo>
                  <a:pt x="477435" y="858533"/>
                </a:lnTo>
                <a:lnTo>
                  <a:pt x="522879" y="851128"/>
                </a:lnTo>
                <a:lnTo>
                  <a:pt x="566598" y="839108"/>
                </a:lnTo>
                <a:lnTo>
                  <a:pt x="608330" y="822735"/>
                </a:lnTo>
                <a:lnTo>
                  <a:pt x="647812" y="802273"/>
                </a:lnTo>
                <a:lnTo>
                  <a:pt x="676828" y="783208"/>
                </a:lnTo>
                <a:lnTo>
                  <a:pt x="487299" y="783208"/>
                </a:lnTo>
                <a:lnTo>
                  <a:pt x="437312" y="779925"/>
                </a:lnTo>
                <a:lnTo>
                  <a:pt x="389373" y="770359"/>
                </a:lnTo>
                <a:lnTo>
                  <a:pt x="343919" y="754939"/>
                </a:lnTo>
                <a:lnTo>
                  <a:pt x="301389" y="734092"/>
                </a:lnTo>
                <a:lnTo>
                  <a:pt x="262221" y="708247"/>
                </a:lnTo>
                <a:lnTo>
                  <a:pt x="226853" y="677830"/>
                </a:lnTo>
                <a:lnTo>
                  <a:pt x="195724" y="643270"/>
                </a:lnTo>
                <a:lnTo>
                  <a:pt x="169272" y="604995"/>
                </a:lnTo>
                <a:lnTo>
                  <a:pt x="147935" y="563431"/>
                </a:lnTo>
                <a:lnTo>
                  <a:pt x="132151" y="519007"/>
                </a:lnTo>
                <a:lnTo>
                  <a:pt x="122360" y="472151"/>
                </a:lnTo>
                <a:lnTo>
                  <a:pt x="118999" y="423290"/>
                </a:lnTo>
                <a:lnTo>
                  <a:pt x="122360" y="374456"/>
                </a:lnTo>
                <a:lnTo>
                  <a:pt x="132151" y="327618"/>
                </a:lnTo>
                <a:lnTo>
                  <a:pt x="147935" y="283204"/>
                </a:lnTo>
                <a:lnTo>
                  <a:pt x="169272" y="241643"/>
                </a:lnTo>
                <a:lnTo>
                  <a:pt x="195724" y="203365"/>
                </a:lnTo>
                <a:lnTo>
                  <a:pt x="226853" y="168798"/>
                </a:lnTo>
                <a:lnTo>
                  <a:pt x="262221" y="138373"/>
                </a:lnTo>
                <a:lnTo>
                  <a:pt x="301389" y="112517"/>
                </a:lnTo>
                <a:lnTo>
                  <a:pt x="343919" y="91660"/>
                </a:lnTo>
                <a:lnTo>
                  <a:pt x="389373" y="76231"/>
                </a:lnTo>
                <a:lnTo>
                  <a:pt x="437312" y="66659"/>
                </a:lnTo>
                <a:lnTo>
                  <a:pt x="487299" y="63372"/>
                </a:lnTo>
                <a:lnTo>
                  <a:pt x="654793" y="63372"/>
                </a:lnTo>
                <a:lnTo>
                  <a:pt x="647812" y="58786"/>
                </a:lnTo>
                <a:lnTo>
                  <a:pt x="608330" y="38324"/>
                </a:lnTo>
                <a:lnTo>
                  <a:pt x="566598" y="21951"/>
                </a:lnTo>
                <a:lnTo>
                  <a:pt x="522879" y="9931"/>
                </a:lnTo>
                <a:lnTo>
                  <a:pt x="477435" y="2526"/>
                </a:lnTo>
                <a:lnTo>
                  <a:pt x="430529" y="0"/>
                </a:lnTo>
                <a:close/>
              </a:path>
              <a:path w="861059" h="861060">
                <a:moveTo>
                  <a:pt x="654793" y="63372"/>
                </a:moveTo>
                <a:lnTo>
                  <a:pt x="487299" y="63372"/>
                </a:lnTo>
                <a:lnTo>
                  <a:pt x="537255" y="66659"/>
                </a:lnTo>
                <a:lnTo>
                  <a:pt x="585170" y="76231"/>
                </a:lnTo>
                <a:lnTo>
                  <a:pt x="630604" y="91660"/>
                </a:lnTo>
                <a:lnTo>
                  <a:pt x="673118" y="112517"/>
                </a:lnTo>
                <a:lnTo>
                  <a:pt x="712274" y="138373"/>
                </a:lnTo>
                <a:lnTo>
                  <a:pt x="747633" y="168798"/>
                </a:lnTo>
                <a:lnTo>
                  <a:pt x="778755" y="203365"/>
                </a:lnTo>
                <a:lnTo>
                  <a:pt x="805203" y="241643"/>
                </a:lnTo>
                <a:lnTo>
                  <a:pt x="826537" y="283204"/>
                </a:lnTo>
                <a:lnTo>
                  <a:pt x="842319" y="327618"/>
                </a:lnTo>
                <a:lnTo>
                  <a:pt x="852110" y="374456"/>
                </a:lnTo>
                <a:lnTo>
                  <a:pt x="855472" y="423290"/>
                </a:lnTo>
                <a:lnTo>
                  <a:pt x="852110" y="472151"/>
                </a:lnTo>
                <a:lnTo>
                  <a:pt x="842319" y="519007"/>
                </a:lnTo>
                <a:lnTo>
                  <a:pt x="826537" y="563431"/>
                </a:lnTo>
                <a:lnTo>
                  <a:pt x="805203" y="604995"/>
                </a:lnTo>
                <a:lnTo>
                  <a:pt x="778755" y="643270"/>
                </a:lnTo>
                <a:lnTo>
                  <a:pt x="747633" y="677830"/>
                </a:lnTo>
                <a:lnTo>
                  <a:pt x="712274" y="708247"/>
                </a:lnTo>
                <a:lnTo>
                  <a:pt x="673118" y="734092"/>
                </a:lnTo>
                <a:lnTo>
                  <a:pt x="630604" y="754939"/>
                </a:lnTo>
                <a:lnTo>
                  <a:pt x="585170" y="770359"/>
                </a:lnTo>
                <a:lnTo>
                  <a:pt x="537255" y="779925"/>
                </a:lnTo>
                <a:lnTo>
                  <a:pt x="487299" y="783208"/>
                </a:lnTo>
                <a:lnTo>
                  <a:pt x="676828" y="783208"/>
                </a:lnTo>
                <a:lnTo>
                  <a:pt x="718975" y="750130"/>
                </a:lnTo>
                <a:lnTo>
                  <a:pt x="750130" y="718975"/>
                </a:lnTo>
                <a:lnTo>
                  <a:pt x="777983" y="684781"/>
                </a:lnTo>
                <a:lnTo>
                  <a:pt x="802273" y="647812"/>
                </a:lnTo>
                <a:lnTo>
                  <a:pt x="822735" y="608330"/>
                </a:lnTo>
                <a:lnTo>
                  <a:pt x="839108" y="566598"/>
                </a:lnTo>
                <a:lnTo>
                  <a:pt x="851128" y="522879"/>
                </a:lnTo>
                <a:lnTo>
                  <a:pt x="858533" y="477435"/>
                </a:lnTo>
                <a:lnTo>
                  <a:pt x="861059" y="430529"/>
                </a:lnTo>
                <a:lnTo>
                  <a:pt x="858533" y="383624"/>
                </a:lnTo>
                <a:lnTo>
                  <a:pt x="851128" y="338180"/>
                </a:lnTo>
                <a:lnTo>
                  <a:pt x="839108" y="294461"/>
                </a:lnTo>
                <a:lnTo>
                  <a:pt x="822735" y="252729"/>
                </a:lnTo>
                <a:lnTo>
                  <a:pt x="802273" y="213247"/>
                </a:lnTo>
                <a:lnTo>
                  <a:pt x="777983" y="176278"/>
                </a:lnTo>
                <a:lnTo>
                  <a:pt x="750130" y="142084"/>
                </a:lnTo>
                <a:lnTo>
                  <a:pt x="718975" y="110929"/>
                </a:lnTo>
                <a:lnTo>
                  <a:pt x="684781" y="83076"/>
                </a:lnTo>
                <a:lnTo>
                  <a:pt x="654793" y="63372"/>
                </a:lnTo>
                <a:close/>
              </a:path>
            </a:pathLst>
          </a:custGeom>
          <a:solidFill>
            <a:srgbClr val="AD8D6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8225028" y="2613660"/>
            <a:ext cx="861060" cy="861060"/>
          </a:xfrm>
          <a:custGeom>
            <a:rect l="l" t="t" r="r" b="b"/>
            <a:pathLst>
              <a:path w="861059" h="861060">
                <a:moveTo>
                  <a:pt x="430529" y="0"/>
                </a:moveTo>
                <a:lnTo>
                  <a:pt x="383624" y="2526"/>
                </a:lnTo>
                <a:lnTo>
                  <a:pt x="338180" y="9931"/>
                </a:lnTo>
                <a:lnTo>
                  <a:pt x="294461" y="21951"/>
                </a:lnTo>
                <a:lnTo>
                  <a:pt x="252729" y="38324"/>
                </a:lnTo>
                <a:lnTo>
                  <a:pt x="213247" y="58786"/>
                </a:lnTo>
                <a:lnTo>
                  <a:pt x="176278" y="83076"/>
                </a:lnTo>
                <a:lnTo>
                  <a:pt x="142084" y="110929"/>
                </a:lnTo>
                <a:lnTo>
                  <a:pt x="110929" y="142084"/>
                </a:lnTo>
                <a:lnTo>
                  <a:pt x="83076" y="176278"/>
                </a:lnTo>
                <a:lnTo>
                  <a:pt x="58786" y="213247"/>
                </a:lnTo>
                <a:lnTo>
                  <a:pt x="38324" y="252729"/>
                </a:lnTo>
                <a:lnTo>
                  <a:pt x="21951" y="294461"/>
                </a:lnTo>
                <a:lnTo>
                  <a:pt x="9931" y="338180"/>
                </a:lnTo>
                <a:lnTo>
                  <a:pt x="2526" y="383624"/>
                </a:lnTo>
                <a:lnTo>
                  <a:pt x="0" y="430529"/>
                </a:lnTo>
                <a:lnTo>
                  <a:pt x="2526" y="477435"/>
                </a:lnTo>
                <a:lnTo>
                  <a:pt x="9931" y="522879"/>
                </a:lnTo>
                <a:lnTo>
                  <a:pt x="21951" y="566598"/>
                </a:lnTo>
                <a:lnTo>
                  <a:pt x="38324" y="608330"/>
                </a:lnTo>
                <a:lnTo>
                  <a:pt x="58786" y="647812"/>
                </a:lnTo>
                <a:lnTo>
                  <a:pt x="83076" y="684781"/>
                </a:lnTo>
                <a:lnTo>
                  <a:pt x="110929" y="718975"/>
                </a:lnTo>
                <a:lnTo>
                  <a:pt x="142084" y="750130"/>
                </a:lnTo>
                <a:lnTo>
                  <a:pt x="176278" y="777983"/>
                </a:lnTo>
                <a:lnTo>
                  <a:pt x="213247" y="802273"/>
                </a:lnTo>
                <a:lnTo>
                  <a:pt x="252729" y="822735"/>
                </a:lnTo>
                <a:lnTo>
                  <a:pt x="294461" y="839108"/>
                </a:lnTo>
                <a:lnTo>
                  <a:pt x="338180" y="851128"/>
                </a:lnTo>
                <a:lnTo>
                  <a:pt x="383624" y="858533"/>
                </a:lnTo>
                <a:lnTo>
                  <a:pt x="430529" y="861060"/>
                </a:lnTo>
                <a:lnTo>
                  <a:pt x="477435" y="858533"/>
                </a:lnTo>
                <a:lnTo>
                  <a:pt x="522879" y="851128"/>
                </a:lnTo>
                <a:lnTo>
                  <a:pt x="566598" y="839108"/>
                </a:lnTo>
                <a:lnTo>
                  <a:pt x="608330" y="822735"/>
                </a:lnTo>
                <a:lnTo>
                  <a:pt x="647812" y="802273"/>
                </a:lnTo>
                <a:lnTo>
                  <a:pt x="676828" y="783208"/>
                </a:lnTo>
                <a:lnTo>
                  <a:pt x="487299" y="783208"/>
                </a:lnTo>
                <a:lnTo>
                  <a:pt x="437312" y="779925"/>
                </a:lnTo>
                <a:lnTo>
                  <a:pt x="389373" y="770359"/>
                </a:lnTo>
                <a:lnTo>
                  <a:pt x="343919" y="754939"/>
                </a:lnTo>
                <a:lnTo>
                  <a:pt x="301389" y="734092"/>
                </a:lnTo>
                <a:lnTo>
                  <a:pt x="262221" y="708247"/>
                </a:lnTo>
                <a:lnTo>
                  <a:pt x="226853" y="677830"/>
                </a:lnTo>
                <a:lnTo>
                  <a:pt x="195724" y="643270"/>
                </a:lnTo>
                <a:lnTo>
                  <a:pt x="169272" y="604995"/>
                </a:lnTo>
                <a:lnTo>
                  <a:pt x="147935" y="563431"/>
                </a:lnTo>
                <a:lnTo>
                  <a:pt x="132151" y="519007"/>
                </a:lnTo>
                <a:lnTo>
                  <a:pt x="122360" y="472151"/>
                </a:lnTo>
                <a:lnTo>
                  <a:pt x="118999" y="423290"/>
                </a:lnTo>
                <a:lnTo>
                  <a:pt x="122360" y="374456"/>
                </a:lnTo>
                <a:lnTo>
                  <a:pt x="132151" y="327618"/>
                </a:lnTo>
                <a:lnTo>
                  <a:pt x="147935" y="283204"/>
                </a:lnTo>
                <a:lnTo>
                  <a:pt x="169272" y="241643"/>
                </a:lnTo>
                <a:lnTo>
                  <a:pt x="195724" y="203365"/>
                </a:lnTo>
                <a:lnTo>
                  <a:pt x="226853" y="168798"/>
                </a:lnTo>
                <a:lnTo>
                  <a:pt x="262221" y="138373"/>
                </a:lnTo>
                <a:lnTo>
                  <a:pt x="301389" y="112517"/>
                </a:lnTo>
                <a:lnTo>
                  <a:pt x="343919" y="91660"/>
                </a:lnTo>
                <a:lnTo>
                  <a:pt x="389373" y="76231"/>
                </a:lnTo>
                <a:lnTo>
                  <a:pt x="437312" y="66659"/>
                </a:lnTo>
                <a:lnTo>
                  <a:pt x="487299" y="63372"/>
                </a:lnTo>
                <a:lnTo>
                  <a:pt x="654793" y="63372"/>
                </a:lnTo>
                <a:lnTo>
                  <a:pt x="647812" y="58786"/>
                </a:lnTo>
                <a:lnTo>
                  <a:pt x="608330" y="38324"/>
                </a:lnTo>
                <a:lnTo>
                  <a:pt x="566598" y="21951"/>
                </a:lnTo>
                <a:lnTo>
                  <a:pt x="522879" y="9931"/>
                </a:lnTo>
                <a:lnTo>
                  <a:pt x="477435" y="2526"/>
                </a:lnTo>
                <a:lnTo>
                  <a:pt x="430529" y="0"/>
                </a:lnTo>
                <a:close/>
              </a:path>
              <a:path w="861059" h="861060">
                <a:moveTo>
                  <a:pt x="654793" y="63372"/>
                </a:moveTo>
                <a:lnTo>
                  <a:pt x="487299" y="63372"/>
                </a:lnTo>
                <a:lnTo>
                  <a:pt x="537255" y="66659"/>
                </a:lnTo>
                <a:lnTo>
                  <a:pt x="585170" y="76231"/>
                </a:lnTo>
                <a:lnTo>
                  <a:pt x="630604" y="91660"/>
                </a:lnTo>
                <a:lnTo>
                  <a:pt x="673118" y="112517"/>
                </a:lnTo>
                <a:lnTo>
                  <a:pt x="712274" y="138373"/>
                </a:lnTo>
                <a:lnTo>
                  <a:pt x="747633" y="168798"/>
                </a:lnTo>
                <a:lnTo>
                  <a:pt x="778755" y="203365"/>
                </a:lnTo>
                <a:lnTo>
                  <a:pt x="805203" y="241643"/>
                </a:lnTo>
                <a:lnTo>
                  <a:pt x="826537" y="283204"/>
                </a:lnTo>
                <a:lnTo>
                  <a:pt x="842319" y="327618"/>
                </a:lnTo>
                <a:lnTo>
                  <a:pt x="852110" y="374456"/>
                </a:lnTo>
                <a:lnTo>
                  <a:pt x="855472" y="423290"/>
                </a:lnTo>
                <a:lnTo>
                  <a:pt x="852110" y="472151"/>
                </a:lnTo>
                <a:lnTo>
                  <a:pt x="842319" y="519007"/>
                </a:lnTo>
                <a:lnTo>
                  <a:pt x="826537" y="563431"/>
                </a:lnTo>
                <a:lnTo>
                  <a:pt x="805203" y="604995"/>
                </a:lnTo>
                <a:lnTo>
                  <a:pt x="778755" y="643270"/>
                </a:lnTo>
                <a:lnTo>
                  <a:pt x="747633" y="677830"/>
                </a:lnTo>
                <a:lnTo>
                  <a:pt x="712274" y="708247"/>
                </a:lnTo>
                <a:lnTo>
                  <a:pt x="673118" y="734092"/>
                </a:lnTo>
                <a:lnTo>
                  <a:pt x="630604" y="754939"/>
                </a:lnTo>
                <a:lnTo>
                  <a:pt x="585170" y="770359"/>
                </a:lnTo>
                <a:lnTo>
                  <a:pt x="537255" y="779925"/>
                </a:lnTo>
                <a:lnTo>
                  <a:pt x="487299" y="783208"/>
                </a:lnTo>
                <a:lnTo>
                  <a:pt x="676828" y="783208"/>
                </a:lnTo>
                <a:lnTo>
                  <a:pt x="718975" y="750130"/>
                </a:lnTo>
                <a:lnTo>
                  <a:pt x="750130" y="718975"/>
                </a:lnTo>
                <a:lnTo>
                  <a:pt x="777983" y="684781"/>
                </a:lnTo>
                <a:lnTo>
                  <a:pt x="802273" y="647812"/>
                </a:lnTo>
                <a:lnTo>
                  <a:pt x="822735" y="608330"/>
                </a:lnTo>
                <a:lnTo>
                  <a:pt x="839108" y="566598"/>
                </a:lnTo>
                <a:lnTo>
                  <a:pt x="851128" y="522879"/>
                </a:lnTo>
                <a:lnTo>
                  <a:pt x="858533" y="477435"/>
                </a:lnTo>
                <a:lnTo>
                  <a:pt x="861060" y="430529"/>
                </a:lnTo>
                <a:lnTo>
                  <a:pt x="858533" y="383624"/>
                </a:lnTo>
                <a:lnTo>
                  <a:pt x="851128" y="338180"/>
                </a:lnTo>
                <a:lnTo>
                  <a:pt x="839108" y="294461"/>
                </a:lnTo>
                <a:lnTo>
                  <a:pt x="822735" y="252729"/>
                </a:lnTo>
                <a:lnTo>
                  <a:pt x="802273" y="213247"/>
                </a:lnTo>
                <a:lnTo>
                  <a:pt x="777983" y="176278"/>
                </a:lnTo>
                <a:lnTo>
                  <a:pt x="750130" y="142084"/>
                </a:lnTo>
                <a:lnTo>
                  <a:pt x="718975" y="110929"/>
                </a:lnTo>
                <a:lnTo>
                  <a:pt x="684781" y="83076"/>
                </a:lnTo>
                <a:lnTo>
                  <a:pt x="654793" y="63372"/>
                </a:lnTo>
                <a:close/>
              </a:path>
            </a:pathLst>
          </a:custGeom>
          <a:solidFill>
            <a:srgbClr val="AD8D6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10748771" y="2613660"/>
            <a:ext cx="861060" cy="861060"/>
          </a:xfrm>
          <a:custGeom>
            <a:rect l="l" t="t" r="r" b="b"/>
            <a:pathLst>
              <a:path w="861059" h="861060">
                <a:moveTo>
                  <a:pt x="430529" y="0"/>
                </a:moveTo>
                <a:lnTo>
                  <a:pt x="383624" y="2526"/>
                </a:lnTo>
                <a:lnTo>
                  <a:pt x="338180" y="9931"/>
                </a:lnTo>
                <a:lnTo>
                  <a:pt x="294461" y="21951"/>
                </a:lnTo>
                <a:lnTo>
                  <a:pt x="252729" y="38324"/>
                </a:lnTo>
                <a:lnTo>
                  <a:pt x="213247" y="58786"/>
                </a:lnTo>
                <a:lnTo>
                  <a:pt x="176278" y="83076"/>
                </a:lnTo>
                <a:lnTo>
                  <a:pt x="142084" y="110929"/>
                </a:lnTo>
                <a:lnTo>
                  <a:pt x="110929" y="142084"/>
                </a:lnTo>
                <a:lnTo>
                  <a:pt x="83076" y="176278"/>
                </a:lnTo>
                <a:lnTo>
                  <a:pt x="58786" y="213247"/>
                </a:lnTo>
                <a:lnTo>
                  <a:pt x="38324" y="252729"/>
                </a:lnTo>
                <a:lnTo>
                  <a:pt x="21951" y="294461"/>
                </a:lnTo>
                <a:lnTo>
                  <a:pt x="9931" y="338180"/>
                </a:lnTo>
                <a:lnTo>
                  <a:pt x="2526" y="383624"/>
                </a:lnTo>
                <a:lnTo>
                  <a:pt x="0" y="430529"/>
                </a:lnTo>
                <a:lnTo>
                  <a:pt x="2526" y="477435"/>
                </a:lnTo>
                <a:lnTo>
                  <a:pt x="9931" y="522879"/>
                </a:lnTo>
                <a:lnTo>
                  <a:pt x="21951" y="566598"/>
                </a:lnTo>
                <a:lnTo>
                  <a:pt x="38324" y="608330"/>
                </a:lnTo>
                <a:lnTo>
                  <a:pt x="58786" y="647812"/>
                </a:lnTo>
                <a:lnTo>
                  <a:pt x="83076" y="684781"/>
                </a:lnTo>
                <a:lnTo>
                  <a:pt x="110929" y="718975"/>
                </a:lnTo>
                <a:lnTo>
                  <a:pt x="142084" y="750130"/>
                </a:lnTo>
                <a:lnTo>
                  <a:pt x="176278" y="777983"/>
                </a:lnTo>
                <a:lnTo>
                  <a:pt x="213247" y="802273"/>
                </a:lnTo>
                <a:lnTo>
                  <a:pt x="252729" y="822735"/>
                </a:lnTo>
                <a:lnTo>
                  <a:pt x="294461" y="839108"/>
                </a:lnTo>
                <a:lnTo>
                  <a:pt x="338180" y="851128"/>
                </a:lnTo>
                <a:lnTo>
                  <a:pt x="383624" y="858533"/>
                </a:lnTo>
                <a:lnTo>
                  <a:pt x="430529" y="861060"/>
                </a:lnTo>
                <a:lnTo>
                  <a:pt x="477435" y="858533"/>
                </a:lnTo>
                <a:lnTo>
                  <a:pt x="522879" y="851128"/>
                </a:lnTo>
                <a:lnTo>
                  <a:pt x="566598" y="839108"/>
                </a:lnTo>
                <a:lnTo>
                  <a:pt x="608330" y="822735"/>
                </a:lnTo>
                <a:lnTo>
                  <a:pt x="647812" y="802273"/>
                </a:lnTo>
                <a:lnTo>
                  <a:pt x="676828" y="783208"/>
                </a:lnTo>
                <a:lnTo>
                  <a:pt x="487299" y="783208"/>
                </a:lnTo>
                <a:lnTo>
                  <a:pt x="437312" y="779925"/>
                </a:lnTo>
                <a:lnTo>
                  <a:pt x="389373" y="770359"/>
                </a:lnTo>
                <a:lnTo>
                  <a:pt x="343919" y="754939"/>
                </a:lnTo>
                <a:lnTo>
                  <a:pt x="301389" y="734092"/>
                </a:lnTo>
                <a:lnTo>
                  <a:pt x="262221" y="708247"/>
                </a:lnTo>
                <a:lnTo>
                  <a:pt x="226853" y="677830"/>
                </a:lnTo>
                <a:lnTo>
                  <a:pt x="195724" y="643270"/>
                </a:lnTo>
                <a:lnTo>
                  <a:pt x="169272" y="604995"/>
                </a:lnTo>
                <a:lnTo>
                  <a:pt x="147935" y="563431"/>
                </a:lnTo>
                <a:lnTo>
                  <a:pt x="132151" y="519007"/>
                </a:lnTo>
                <a:lnTo>
                  <a:pt x="122360" y="472151"/>
                </a:lnTo>
                <a:lnTo>
                  <a:pt x="118999" y="423290"/>
                </a:lnTo>
                <a:lnTo>
                  <a:pt x="122360" y="374456"/>
                </a:lnTo>
                <a:lnTo>
                  <a:pt x="132151" y="327618"/>
                </a:lnTo>
                <a:lnTo>
                  <a:pt x="147935" y="283204"/>
                </a:lnTo>
                <a:lnTo>
                  <a:pt x="169272" y="241643"/>
                </a:lnTo>
                <a:lnTo>
                  <a:pt x="195724" y="203365"/>
                </a:lnTo>
                <a:lnTo>
                  <a:pt x="226853" y="168798"/>
                </a:lnTo>
                <a:lnTo>
                  <a:pt x="262221" y="138373"/>
                </a:lnTo>
                <a:lnTo>
                  <a:pt x="301389" y="112517"/>
                </a:lnTo>
                <a:lnTo>
                  <a:pt x="343919" y="91660"/>
                </a:lnTo>
                <a:lnTo>
                  <a:pt x="389373" y="76231"/>
                </a:lnTo>
                <a:lnTo>
                  <a:pt x="437312" y="66659"/>
                </a:lnTo>
                <a:lnTo>
                  <a:pt x="487299" y="63372"/>
                </a:lnTo>
                <a:lnTo>
                  <a:pt x="654793" y="63372"/>
                </a:lnTo>
                <a:lnTo>
                  <a:pt x="647812" y="58786"/>
                </a:lnTo>
                <a:lnTo>
                  <a:pt x="608330" y="38324"/>
                </a:lnTo>
                <a:lnTo>
                  <a:pt x="566598" y="21951"/>
                </a:lnTo>
                <a:lnTo>
                  <a:pt x="522879" y="9931"/>
                </a:lnTo>
                <a:lnTo>
                  <a:pt x="477435" y="2526"/>
                </a:lnTo>
                <a:lnTo>
                  <a:pt x="430529" y="0"/>
                </a:lnTo>
                <a:close/>
              </a:path>
              <a:path w="861059" h="861060">
                <a:moveTo>
                  <a:pt x="654793" y="63372"/>
                </a:moveTo>
                <a:lnTo>
                  <a:pt x="487299" y="63372"/>
                </a:lnTo>
                <a:lnTo>
                  <a:pt x="537255" y="66659"/>
                </a:lnTo>
                <a:lnTo>
                  <a:pt x="585170" y="76231"/>
                </a:lnTo>
                <a:lnTo>
                  <a:pt x="630604" y="91660"/>
                </a:lnTo>
                <a:lnTo>
                  <a:pt x="673118" y="112517"/>
                </a:lnTo>
                <a:lnTo>
                  <a:pt x="712274" y="138373"/>
                </a:lnTo>
                <a:lnTo>
                  <a:pt x="747633" y="168798"/>
                </a:lnTo>
                <a:lnTo>
                  <a:pt x="778755" y="203365"/>
                </a:lnTo>
                <a:lnTo>
                  <a:pt x="805203" y="241643"/>
                </a:lnTo>
                <a:lnTo>
                  <a:pt x="826537" y="283204"/>
                </a:lnTo>
                <a:lnTo>
                  <a:pt x="842319" y="327618"/>
                </a:lnTo>
                <a:lnTo>
                  <a:pt x="852110" y="374456"/>
                </a:lnTo>
                <a:lnTo>
                  <a:pt x="855472" y="423290"/>
                </a:lnTo>
                <a:lnTo>
                  <a:pt x="852110" y="472151"/>
                </a:lnTo>
                <a:lnTo>
                  <a:pt x="842319" y="519007"/>
                </a:lnTo>
                <a:lnTo>
                  <a:pt x="826537" y="563431"/>
                </a:lnTo>
                <a:lnTo>
                  <a:pt x="805203" y="604995"/>
                </a:lnTo>
                <a:lnTo>
                  <a:pt x="778755" y="643270"/>
                </a:lnTo>
                <a:lnTo>
                  <a:pt x="747633" y="677830"/>
                </a:lnTo>
                <a:lnTo>
                  <a:pt x="712274" y="708247"/>
                </a:lnTo>
                <a:lnTo>
                  <a:pt x="673118" y="734092"/>
                </a:lnTo>
                <a:lnTo>
                  <a:pt x="630604" y="754939"/>
                </a:lnTo>
                <a:lnTo>
                  <a:pt x="585170" y="770359"/>
                </a:lnTo>
                <a:lnTo>
                  <a:pt x="537255" y="779925"/>
                </a:lnTo>
                <a:lnTo>
                  <a:pt x="487299" y="783208"/>
                </a:lnTo>
                <a:lnTo>
                  <a:pt x="676828" y="783208"/>
                </a:lnTo>
                <a:lnTo>
                  <a:pt x="718975" y="750130"/>
                </a:lnTo>
                <a:lnTo>
                  <a:pt x="750130" y="718975"/>
                </a:lnTo>
                <a:lnTo>
                  <a:pt x="777983" y="684781"/>
                </a:lnTo>
                <a:lnTo>
                  <a:pt x="802273" y="647812"/>
                </a:lnTo>
                <a:lnTo>
                  <a:pt x="822735" y="608330"/>
                </a:lnTo>
                <a:lnTo>
                  <a:pt x="839108" y="566598"/>
                </a:lnTo>
                <a:lnTo>
                  <a:pt x="851128" y="522879"/>
                </a:lnTo>
                <a:lnTo>
                  <a:pt x="858533" y="477435"/>
                </a:lnTo>
                <a:lnTo>
                  <a:pt x="861059" y="430529"/>
                </a:lnTo>
                <a:lnTo>
                  <a:pt x="858533" y="383624"/>
                </a:lnTo>
                <a:lnTo>
                  <a:pt x="851128" y="338180"/>
                </a:lnTo>
                <a:lnTo>
                  <a:pt x="839108" y="294461"/>
                </a:lnTo>
                <a:lnTo>
                  <a:pt x="822735" y="252729"/>
                </a:lnTo>
                <a:lnTo>
                  <a:pt x="802273" y="213247"/>
                </a:lnTo>
                <a:lnTo>
                  <a:pt x="777983" y="176278"/>
                </a:lnTo>
                <a:lnTo>
                  <a:pt x="750130" y="142084"/>
                </a:lnTo>
                <a:lnTo>
                  <a:pt x="718975" y="110929"/>
                </a:lnTo>
                <a:lnTo>
                  <a:pt x="684781" y="83076"/>
                </a:lnTo>
                <a:lnTo>
                  <a:pt x="654793" y="63372"/>
                </a:lnTo>
                <a:close/>
              </a:path>
            </a:pathLst>
          </a:custGeom>
          <a:solidFill>
            <a:srgbClr val="AD8D6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 txBox="1"/>
          <p:nvPr/>
        </p:nvSpPr>
        <p:spPr>
          <a:xfrm>
            <a:off x="1901189" y="2948711"/>
            <a:ext cx="537845" cy="421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</a:pPr>
            <a:r>
              <a:rPr sz="1000" spc="5">
                <a:solidFill>
                  <a:srgbClr val="FFFFFF"/>
                </a:solidFill>
                <a:latin typeface="宋体"/>
                <a:cs typeface="宋体"/>
              </a:rPr>
              <a:t>增量市场 行业繁荣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4366640" y="2948711"/>
            <a:ext cx="537845" cy="421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</a:pPr>
            <a:r>
              <a:rPr sz="1000" spc="5">
                <a:solidFill>
                  <a:srgbClr val="FFFFFF"/>
                </a:solidFill>
                <a:latin typeface="宋体"/>
                <a:cs typeface="宋体"/>
              </a:rPr>
              <a:t>新品牌 持续入局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6826122" y="2995040"/>
            <a:ext cx="66548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5">
                <a:solidFill>
                  <a:srgbClr val="FFFFFF"/>
                </a:solidFill>
                <a:latin typeface="宋体"/>
                <a:cs typeface="宋体"/>
              </a:rPr>
              <a:t>精细化运营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6826122" y="3193160"/>
            <a:ext cx="53784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5">
                <a:solidFill>
                  <a:srgbClr val="FFFFFF"/>
                </a:solidFill>
                <a:latin typeface="宋体"/>
                <a:cs typeface="宋体"/>
              </a:rPr>
              <a:t>去粗取精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9209658" y="2948711"/>
            <a:ext cx="537845" cy="421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</a:pPr>
            <a:r>
              <a:rPr sz="1000" spc="5">
                <a:solidFill>
                  <a:srgbClr val="FFFFFF"/>
                </a:solidFill>
                <a:latin typeface="宋体"/>
                <a:cs typeface="宋体"/>
              </a:rPr>
              <a:t>产品迭代 消费升级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11643106" y="2842386"/>
            <a:ext cx="1039494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5">
                <a:solidFill>
                  <a:srgbClr val="FFFFFF"/>
                </a:solidFill>
                <a:latin typeface="宋体"/>
                <a:cs typeface="宋体"/>
              </a:rPr>
              <a:t>远超大</a:t>
            </a:r>
            <a:r>
              <a:rPr sz="1000" spc="10">
                <a:solidFill>
                  <a:srgbClr val="FFFFFF"/>
                </a:solidFill>
                <a:latin typeface="宋体"/>
                <a:cs typeface="宋体"/>
              </a:rPr>
              <a:t>盘</a:t>
            </a:r>
            <a:r>
              <a:rPr sz="1000" spc="60">
                <a:solidFill>
                  <a:srgbClr val="FFFFFF"/>
                </a:solidFill>
                <a:latin typeface="宋体"/>
                <a:cs typeface="宋体"/>
              </a:rPr>
              <a:t>24</a:t>
            </a:r>
            <a:r>
              <a:rPr sz="1000" spc="325">
                <a:solidFill>
                  <a:srgbClr val="FFFFFF"/>
                </a:solidFill>
                <a:latin typeface="宋体"/>
                <a:cs typeface="宋体"/>
              </a:rPr>
              <a:t>%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水平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11643106" y="3040506"/>
            <a:ext cx="53784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5">
                <a:solidFill>
                  <a:srgbClr val="FFFFFF"/>
                </a:solidFill>
                <a:latin typeface="宋体"/>
                <a:cs typeface="宋体"/>
              </a:rPr>
              <a:t>内</a:t>
            </a:r>
            <a:r>
              <a:rPr sz="1000" spc="10">
                <a:solidFill>
                  <a:srgbClr val="FFFFFF"/>
                </a:solidFill>
                <a:latin typeface="宋体"/>
                <a:cs typeface="宋体"/>
              </a:rPr>
              <a:t>容</a:t>
            </a:r>
            <a:r>
              <a:rPr sz="1000" spc="5">
                <a:solidFill>
                  <a:srgbClr val="FFFFFF"/>
                </a:solidFill>
                <a:latin typeface="宋体"/>
                <a:cs typeface="宋体"/>
              </a:rPr>
              <a:t>创作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11643106" y="3238626"/>
            <a:ext cx="79375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5">
                <a:solidFill>
                  <a:srgbClr val="FFFFFF"/>
                </a:solidFill>
                <a:latin typeface="宋体"/>
                <a:cs typeface="宋体"/>
              </a:rPr>
              <a:t>更专业、丰富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0" name="object 50"/>
          <p:cNvSpPr/>
          <p:nvPr/>
        </p:nvSpPr>
        <p:spPr>
          <a:xfrm>
            <a:off x="3650107" y="3494658"/>
            <a:ext cx="542925" cy="350520"/>
          </a:xfrm>
          <a:custGeom>
            <a:rect l="l" t="t" r="r" b="b"/>
            <a:pathLst>
              <a:path w="542925" h="350520">
                <a:moveTo>
                  <a:pt x="18668" y="279184"/>
                </a:moveTo>
                <a:lnTo>
                  <a:pt x="12064" y="280784"/>
                </a:lnTo>
                <a:lnTo>
                  <a:pt x="2031" y="290283"/>
                </a:lnTo>
                <a:lnTo>
                  <a:pt x="0" y="296646"/>
                </a:lnTo>
                <a:lnTo>
                  <a:pt x="2539" y="300215"/>
                </a:lnTo>
                <a:lnTo>
                  <a:pt x="5714" y="304888"/>
                </a:lnTo>
                <a:lnTo>
                  <a:pt x="39450" y="333533"/>
                </a:lnTo>
                <a:lnTo>
                  <a:pt x="115223" y="350484"/>
                </a:lnTo>
                <a:lnTo>
                  <a:pt x="161099" y="346273"/>
                </a:lnTo>
                <a:lnTo>
                  <a:pt x="210880" y="333869"/>
                </a:lnTo>
                <a:lnTo>
                  <a:pt x="263501" y="313470"/>
                </a:lnTo>
                <a:lnTo>
                  <a:pt x="307271" y="290781"/>
                </a:lnTo>
                <a:lnTo>
                  <a:pt x="53971" y="290781"/>
                </a:lnTo>
                <a:lnTo>
                  <a:pt x="22225" y="281762"/>
                </a:lnTo>
                <a:lnTo>
                  <a:pt x="18668" y="279184"/>
                </a:lnTo>
                <a:close/>
              </a:path>
              <a:path w="542925" h="350520">
                <a:moveTo>
                  <a:pt x="465499" y="249478"/>
                </a:moveTo>
                <a:lnTo>
                  <a:pt x="372998" y="249478"/>
                </a:lnTo>
                <a:lnTo>
                  <a:pt x="428625" y="310108"/>
                </a:lnTo>
                <a:lnTo>
                  <a:pt x="430910" y="312635"/>
                </a:lnTo>
                <a:lnTo>
                  <a:pt x="435355" y="312724"/>
                </a:lnTo>
                <a:lnTo>
                  <a:pt x="439927" y="310324"/>
                </a:lnTo>
                <a:lnTo>
                  <a:pt x="444500" y="308000"/>
                </a:lnTo>
                <a:lnTo>
                  <a:pt x="448437" y="303695"/>
                </a:lnTo>
                <a:lnTo>
                  <a:pt x="449706" y="299300"/>
                </a:lnTo>
                <a:lnTo>
                  <a:pt x="465499" y="249478"/>
                </a:lnTo>
                <a:close/>
              </a:path>
              <a:path w="542925" h="350520">
                <a:moveTo>
                  <a:pt x="536193" y="0"/>
                </a:moveTo>
                <a:lnTo>
                  <a:pt x="533018" y="761"/>
                </a:lnTo>
                <a:lnTo>
                  <a:pt x="233933" y="67563"/>
                </a:lnTo>
                <a:lnTo>
                  <a:pt x="231012" y="69214"/>
                </a:lnTo>
                <a:lnTo>
                  <a:pt x="227075" y="72770"/>
                </a:lnTo>
                <a:lnTo>
                  <a:pt x="225805" y="74167"/>
                </a:lnTo>
                <a:lnTo>
                  <a:pt x="224916" y="75691"/>
                </a:lnTo>
                <a:lnTo>
                  <a:pt x="222122" y="80009"/>
                </a:lnTo>
                <a:lnTo>
                  <a:pt x="221868" y="84454"/>
                </a:lnTo>
                <a:lnTo>
                  <a:pt x="224154" y="86867"/>
                </a:lnTo>
                <a:lnTo>
                  <a:pt x="279272" y="147091"/>
                </a:lnTo>
                <a:lnTo>
                  <a:pt x="248429" y="180640"/>
                </a:lnTo>
                <a:lnTo>
                  <a:pt x="191762" y="230074"/>
                </a:lnTo>
                <a:lnTo>
                  <a:pt x="143209" y="261535"/>
                </a:lnTo>
                <a:lnTo>
                  <a:pt x="95789" y="282905"/>
                </a:lnTo>
                <a:lnTo>
                  <a:pt x="53971" y="290781"/>
                </a:lnTo>
                <a:lnTo>
                  <a:pt x="307271" y="290781"/>
                </a:lnTo>
                <a:lnTo>
                  <a:pt x="317895" y="285274"/>
                </a:lnTo>
                <a:lnTo>
                  <a:pt x="372998" y="249478"/>
                </a:lnTo>
                <a:lnTo>
                  <a:pt x="465499" y="249478"/>
                </a:lnTo>
                <a:lnTo>
                  <a:pt x="541401" y="10032"/>
                </a:lnTo>
                <a:lnTo>
                  <a:pt x="542543" y="6857"/>
                </a:lnTo>
                <a:lnTo>
                  <a:pt x="542163" y="4190"/>
                </a:lnTo>
                <a:lnTo>
                  <a:pt x="540512" y="2285"/>
                </a:lnTo>
                <a:lnTo>
                  <a:pt x="538860" y="634"/>
                </a:lnTo>
                <a:lnTo>
                  <a:pt x="536193" y="0"/>
                </a:lnTo>
                <a:close/>
              </a:path>
            </a:pathLst>
          </a:custGeom>
          <a:solidFill>
            <a:srgbClr val="AD8D6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8459723" y="3476752"/>
            <a:ext cx="542925" cy="350520"/>
          </a:xfrm>
          <a:custGeom>
            <a:rect l="l" t="t" r="r" b="b"/>
            <a:pathLst>
              <a:path w="542925" h="350520">
                <a:moveTo>
                  <a:pt x="18796" y="279146"/>
                </a:moveTo>
                <a:lnTo>
                  <a:pt x="12192" y="280733"/>
                </a:lnTo>
                <a:lnTo>
                  <a:pt x="2158" y="290233"/>
                </a:lnTo>
                <a:lnTo>
                  <a:pt x="0" y="296595"/>
                </a:lnTo>
                <a:lnTo>
                  <a:pt x="2667" y="300177"/>
                </a:lnTo>
                <a:lnTo>
                  <a:pt x="5715" y="304850"/>
                </a:lnTo>
                <a:lnTo>
                  <a:pt x="39540" y="333486"/>
                </a:lnTo>
                <a:lnTo>
                  <a:pt x="115294" y="350442"/>
                </a:lnTo>
                <a:lnTo>
                  <a:pt x="161178" y="346232"/>
                </a:lnTo>
                <a:lnTo>
                  <a:pt x="210974" y="333827"/>
                </a:lnTo>
                <a:lnTo>
                  <a:pt x="263610" y="313426"/>
                </a:lnTo>
                <a:lnTo>
                  <a:pt x="307387" y="290736"/>
                </a:lnTo>
                <a:lnTo>
                  <a:pt x="54098" y="290736"/>
                </a:lnTo>
                <a:lnTo>
                  <a:pt x="22351" y="281724"/>
                </a:lnTo>
                <a:lnTo>
                  <a:pt x="18796" y="279146"/>
                </a:lnTo>
                <a:close/>
              </a:path>
              <a:path w="542925" h="350520">
                <a:moveTo>
                  <a:pt x="465626" y="249428"/>
                </a:moveTo>
                <a:lnTo>
                  <a:pt x="373125" y="249428"/>
                </a:lnTo>
                <a:lnTo>
                  <a:pt x="431037" y="312585"/>
                </a:lnTo>
                <a:lnTo>
                  <a:pt x="435482" y="312686"/>
                </a:lnTo>
                <a:lnTo>
                  <a:pt x="440054" y="310286"/>
                </a:lnTo>
                <a:lnTo>
                  <a:pt x="444626" y="307962"/>
                </a:lnTo>
                <a:lnTo>
                  <a:pt x="448564" y="303644"/>
                </a:lnTo>
                <a:lnTo>
                  <a:pt x="449833" y="299262"/>
                </a:lnTo>
                <a:lnTo>
                  <a:pt x="465626" y="249428"/>
                </a:lnTo>
                <a:close/>
              </a:path>
              <a:path w="542925" h="350520">
                <a:moveTo>
                  <a:pt x="536321" y="0"/>
                </a:moveTo>
                <a:lnTo>
                  <a:pt x="533146" y="762"/>
                </a:lnTo>
                <a:lnTo>
                  <a:pt x="234060" y="67437"/>
                </a:lnTo>
                <a:lnTo>
                  <a:pt x="231140" y="69088"/>
                </a:lnTo>
                <a:lnTo>
                  <a:pt x="227202" y="72644"/>
                </a:lnTo>
                <a:lnTo>
                  <a:pt x="225932" y="74168"/>
                </a:lnTo>
                <a:lnTo>
                  <a:pt x="222250" y="80010"/>
                </a:lnTo>
                <a:lnTo>
                  <a:pt x="221996" y="84455"/>
                </a:lnTo>
                <a:lnTo>
                  <a:pt x="224154" y="86868"/>
                </a:lnTo>
                <a:lnTo>
                  <a:pt x="279400" y="147040"/>
                </a:lnTo>
                <a:lnTo>
                  <a:pt x="269738" y="158145"/>
                </a:lnTo>
                <a:lnTo>
                  <a:pt x="237108" y="191871"/>
                </a:lnTo>
                <a:lnTo>
                  <a:pt x="191889" y="230023"/>
                </a:lnTo>
                <a:lnTo>
                  <a:pt x="143336" y="261485"/>
                </a:lnTo>
                <a:lnTo>
                  <a:pt x="95916" y="282857"/>
                </a:lnTo>
                <a:lnTo>
                  <a:pt x="54098" y="290736"/>
                </a:lnTo>
                <a:lnTo>
                  <a:pt x="307387" y="290736"/>
                </a:lnTo>
                <a:lnTo>
                  <a:pt x="318017" y="285227"/>
                </a:lnTo>
                <a:lnTo>
                  <a:pt x="373125" y="249428"/>
                </a:lnTo>
                <a:lnTo>
                  <a:pt x="465626" y="249428"/>
                </a:lnTo>
                <a:lnTo>
                  <a:pt x="541527" y="9906"/>
                </a:lnTo>
                <a:lnTo>
                  <a:pt x="542671" y="6858"/>
                </a:lnTo>
                <a:lnTo>
                  <a:pt x="542290" y="4064"/>
                </a:lnTo>
                <a:lnTo>
                  <a:pt x="538987" y="508"/>
                </a:lnTo>
                <a:lnTo>
                  <a:pt x="536321" y="0"/>
                </a:lnTo>
                <a:close/>
              </a:path>
            </a:pathLst>
          </a:custGeom>
          <a:solidFill>
            <a:srgbClr val="AD8D6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>
            <a:off x="10933303" y="3524503"/>
            <a:ext cx="474345" cy="431800"/>
          </a:xfrm>
          <a:custGeom>
            <a:rect l="l" t="t" r="r" b="b"/>
            <a:pathLst>
              <a:path w="474345" h="431800">
                <a:moveTo>
                  <a:pt x="14858" y="376986"/>
                </a:moveTo>
                <a:lnTo>
                  <a:pt x="8763" y="379869"/>
                </a:lnTo>
                <a:lnTo>
                  <a:pt x="762" y="391185"/>
                </a:lnTo>
                <a:lnTo>
                  <a:pt x="0" y="397827"/>
                </a:lnTo>
                <a:lnTo>
                  <a:pt x="3301" y="400812"/>
                </a:lnTo>
                <a:lnTo>
                  <a:pt x="7239" y="404774"/>
                </a:lnTo>
                <a:lnTo>
                  <a:pt x="10922" y="407809"/>
                </a:lnTo>
                <a:lnTo>
                  <a:pt x="14604" y="410502"/>
                </a:lnTo>
                <a:lnTo>
                  <a:pt x="46078" y="426086"/>
                </a:lnTo>
                <a:lnTo>
                  <a:pt x="82772" y="431640"/>
                </a:lnTo>
                <a:lnTo>
                  <a:pt x="123681" y="427569"/>
                </a:lnTo>
                <a:lnTo>
                  <a:pt x="167798" y="414281"/>
                </a:lnTo>
                <a:lnTo>
                  <a:pt x="214119" y="392184"/>
                </a:lnTo>
                <a:lnTo>
                  <a:pt x="231081" y="381296"/>
                </a:lnTo>
                <a:lnTo>
                  <a:pt x="51755" y="381296"/>
                </a:lnTo>
                <a:lnTo>
                  <a:pt x="18796" y="378802"/>
                </a:lnTo>
                <a:lnTo>
                  <a:pt x="14858" y="376986"/>
                </a:lnTo>
                <a:close/>
              </a:path>
              <a:path w="474345" h="431800">
                <a:moveTo>
                  <a:pt x="466217" y="0"/>
                </a:moveTo>
                <a:lnTo>
                  <a:pt x="463296" y="1524"/>
                </a:lnTo>
                <a:lnTo>
                  <a:pt x="183515" y="126606"/>
                </a:lnTo>
                <a:lnTo>
                  <a:pt x="180975" y="128790"/>
                </a:lnTo>
                <a:lnTo>
                  <a:pt x="174498" y="141173"/>
                </a:lnTo>
                <a:lnTo>
                  <a:pt x="175132" y="145618"/>
                </a:lnTo>
                <a:lnTo>
                  <a:pt x="243840" y="195516"/>
                </a:lnTo>
                <a:lnTo>
                  <a:pt x="236581" y="208323"/>
                </a:lnTo>
                <a:lnTo>
                  <a:pt x="211327" y="247878"/>
                </a:lnTo>
                <a:lnTo>
                  <a:pt x="174650" y="294293"/>
                </a:lnTo>
                <a:lnTo>
                  <a:pt x="133370" y="334817"/>
                </a:lnTo>
                <a:lnTo>
                  <a:pt x="91175" y="365226"/>
                </a:lnTo>
                <a:lnTo>
                  <a:pt x="51755" y="381296"/>
                </a:lnTo>
                <a:lnTo>
                  <a:pt x="231081" y="381296"/>
                </a:lnTo>
                <a:lnTo>
                  <a:pt x="261635" y="361683"/>
                </a:lnTo>
                <a:lnTo>
                  <a:pt x="309343" y="323186"/>
                </a:lnTo>
                <a:lnTo>
                  <a:pt x="356235" y="277101"/>
                </a:lnTo>
                <a:lnTo>
                  <a:pt x="444878" y="277101"/>
                </a:lnTo>
                <a:lnTo>
                  <a:pt x="473328" y="8763"/>
                </a:lnTo>
                <a:lnTo>
                  <a:pt x="473837" y="5461"/>
                </a:lnTo>
                <a:lnTo>
                  <a:pt x="472821" y="2921"/>
                </a:lnTo>
                <a:lnTo>
                  <a:pt x="469011" y="127"/>
                </a:lnTo>
                <a:lnTo>
                  <a:pt x="466217" y="0"/>
                </a:lnTo>
                <a:close/>
              </a:path>
              <a:path w="474345" h="431800">
                <a:moveTo>
                  <a:pt x="444878" y="277101"/>
                </a:moveTo>
                <a:lnTo>
                  <a:pt x="356235" y="277101"/>
                </a:lnTo>
                <a:lnTo>
                  <a:pt x="422782" y="325424"/>
                </a:lnTo>
                <a:lnTo>
                  <a:pt x="425450" y="327431"/>
                </a:lnTo>
                <a:lnTo>
                  <a:pt x="429895" y="326631"/>
                </a:lnTo>
                <a:lnTo>
                  <a:pt x="433831" y="323380"/>
                </a:lnTo>
                <a:lnTo>
                  <a:pt x="437896" y="320179"/>
                </a:lnTo>
                <a:lnTo>
                  <a:pt x="440817" y="315175"/>
                </a:lnTo>
                <a:lnTo>
                  <a:pt x="441325" y="310616"/>
                </a:lnTo>
                <a:lnTo>
                  <a:pt x="444878" y="277101"/>
                </a:lnTo>
                <a:close/>
              </a:path>
            </a:pathLst>
          </a:custGeom>
          <a:solidFill>
            <a:srgbClr val="AD8D6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 txBox="1"/>
          <p:nvPr/>
        </p:nvSpPr>
        <p:spPr>
          <a:xfrm>
            <a:off x="402742" y="4622684"/>
            <a:ext cx="4385310" cy="1270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600" spc="5">
                <a:solidFill>
                  <a:srgbClr val="FFFFFF"/>
                </a:solidFill>
                <a:latin typeface="宋体"/>
                <a:cs typeface="宋体"/>
              </a:rPr>
              <a:t>数据来</a:t>
            </a:r>
            <a:r>
              <a:rPr sz="600" spc="-5">
                <a:solidFill>
                  <a:srgbClr val="FFFFFF"/>
                </a:solidFill>
                <a:latin typeface="宋体"/>
                <a:cs typeface="宋体"/>
              </a:rPr>
              <a:t>源：蝉魔</a:t>
            </a:r>
            <a:r>
              <a:rPr sz="600">
                <a:solidFill>
                  <a:srgbClr val="FFFFFF"/>
                </a:solidFill>
                <a:latin typeface="宋体"/>
                <a:cs typeface="宋体"/>
              </a:rPr>
              <a:t>方</a:t>
            </a:r>
            <a:r>
              <a:rPr sz="600" spc="-12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600" spc="35">
                <a:solidFill>
                  <a:srgbClr val="FFFFFF"/>
                </a:solidFill>
                <a:latin typeface="宋体"/>
                <a:cs typeface="宋体"/>
              </a:rPr>
              <a:t>chanmofang.com</a:t>
            </a:r>
            <a:r>
              <a:rPr sz="600" spc="-12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600" spc="5">
                <a:solidFill>
                  <a:srgbClr val="FFFFFF"/>
                </a:solidFill>
                <a:latin typeface="宋体"/>
                <a:cs typeface="宋体"/>
              </a:rPr>
              <a:t>（蝉妈</a:t>
            </a:r>
            <a:r>
              <a:rPr sz="600" spc="-5">
                <a:solidFill>
                  <a:srgbClr val="FFFFFF"/>
                </a:solidFill>
                <a:latin typeface="宋体"/>
                <a:cs typeface="宋体"/>
              </a:rPr>
              <a:t>妈旗下行业研究数据平台</a:t>
            </a:r>
            <a:r>
              <a:rPr sz="600" spc="5">
                <a:solidFill>
                  <a:srgbClr val="FFFFFF"/>
                </a:solidFill>
                <a:latin typeface="宋体"/>
                <a:cs typeface="宋体"/>
              </a:rPr>
              <a:t>）MAT2022：2021.12-2022.11</a:t>
            </a:r>
            <a:r>
              <a:rPr sz="600" spc="-11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600" spc="65">
                <a:solidFill>
                  <a:srgbClr val="FFFFFF"/>
                </a:solidFill>
                <a:latin typeface="宋体"/>
                <a:cs typeface="宋体"/>
              </a:rPr>
              <a:t>MAT2023：</a:t>
            </a:r>
            <a:r>
              <a:rPr sz="600" spc="-114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600" spc="-15">
                <a:solidFill>
                  <a:srgbClr val="FFFFFF"/>
                </a:solidFill>
                <a:latin typeface="宋体"/>
                <a:cs typeface="宋体"/>
              </a:rPr>
              <a:t>2022.12-2023.11</a:t>
            </a:r>
            <a:endParaRPr sz="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5115349" y="3978402"/>
            <a:ext cx="201082" cy="202691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3531924" y="3877817"/>
            <a:ext cx="179723" cy="179831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3044249" y="4042409"/>
            <a:ext cx="172093" cy="172212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2027682" y="3475482"/>
            <a:ext cx="289560" cy="289560"/>
          </a:xfrm>
          <a:custGeom>
            <a:rect l="l" t="t" r="r" b="b"/>
            <a:pathLst>
              <a:path w="289560" h="289560">
                <a:moveTo>
                  <a:pt x="144780" y="0"/>
                </a:moveTo>
                <a:lnTo>
                  <a:pt x="98999" y="7376"/>
                </a:lnTo>
                <a:lnTo>
                  <a:pt x="59253" y="27919"/>
                </a:lnTo>
                <a:lnTo>
                  <a:pt x="27919" y="59253"/>
                </a:lnTo>
                <a:lnTo>
                  <a:pt x="7376" y="98999"/>
                </a:lnTo>
                <a:lnTo>
                  <a:pt x="0" y="144779"/>
                </a:lnTo>
                <a:lnTo>
                  <a:pt x="7376" y="190541"/>
                </a:lnTo>
                <a:lnTo>
                  <a:pt x="27919" y="230284"/>
                </a:lnTo>
                <a:lnTo>
                  <a:pt x="59253" y="261625"/>
                </a:lnTo>
                <a:lnTo>
                  <a:pt x="98999" y="282178"/>
                </a:lnTo>
                <a:lnTo>
                  <a:pt x="144780" y="289559"/>
                </a:lnTo>
                <a:lnTo>
                  <a:pt x="190560" y="282178"/>
                </a:lnTo>
                <a:lnTo>
                  <a:pt x="230306" y="261625"/>
                </a:lnTo>
                <a:lnTo>
                  <a:pt x="261640" y="230284"/>
                </a:lnTo>
                <a:lnTo>
                  <a:pt x="282183" y="190541"/>
                </a:lnTo>
                <a:lnTo>
                  <a:pt x="289560" y="144779"/>
                </a:lnTo>
                <a:lnTo>
                  <a:pt x="282183" y="98999"/>
                </a:lnTo>
                <a:lnTo>
                  <a:pt x="261640" y="59253"/>
                </a:lnTo>
                <a:lnTo>
                  <a:pt x="230306" y="27919"/>
                </a:lnTo>
                <a:lnTo>
                  <a:pt x="190560" y="7376"/>
                </a:lnTo>
                <a:lnTo>
                  <a:pt x="144780" y="0"/>
                </a:lnTo>
                <a:close/>
              </a:path>
            </a:pathLst>
          </a:custGeom>
          <a:solidFill>
            <a:srgbClr val="AD8D64">
              <a:alpha val="7215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2026207" y="3473958"/>
            <a:ext cx="292735" cy="292735"/>
          </a:xfrm>
          <a:custGeom>
            <a:rect l="l" t="t" r="r" b="b"/>
            <a:pathLst>
              <a:path w="292735" h="292735">
                <a:moveTo>
                  <a:pt x="146254" y="0"/>
                </a:moveTo>
                <a:lnTo>
                  <a:pt x="102693" y="6603"/>
                </a:lnTo>
                <a:lnTo>
                  <a:pt x="64466" y="24891"/>
                </a:lnTo>
                <a:lnTo>
                  <a:pt x="33351" y="53212"/>
                </a:lnTo>
                <a:lnTo>
                  <a:pt x="11507" y="89280"/>
                </a:lnTo>
                <a:lnTo>
                  <a:pt x="712" y="131343"/>
                </a:lnTo>
                <a:lnTo>
                  <a:pt x="0" y="145338"/>
                </a:lnTo>
                <a:lnTo>
                  <a:pt x="0" y="147269"/>
                </a:lnTo>
                <a:lnTo>
                  <a:pt x="6554" y="189826"/>
                </a:lnTo>
                <a:lnTo>
                  <a:pt x="24842" y="228117"/>
                </a:lnTo>
                <a:lnTo>
                  <a:pt x="53163" y="259168"/>
                </a:lnTo>
                <a:lnTo>
                  <a:pt x="89231" y="281076"/>
                </a:lnTo>
                <a:lnTo>
                  <a:pt x="131268" y="291845"/>
                </a:lnTo>
                <a:lnTo>
                  <a:pt x="146254" y="292607"/>
                </a:lnTo>
                <a:lnTo>
                  <a:pt x="161240" y="291845"/>
                </a:lnTo>
                <a:lnTo>
                  <a:pt x="203150" y="281076"/>
                </a:lnTo>
                <a:lnTo>
                  <a:pt x="218277" y="273583"/>
                </a:lnTo>
                <a:lnTo>
                  <a:pt x="145238" y="273583"/>
                </a:lnTo>
                <a:lnTo>
                  <a:pt x="132284" y="272821"/>
                </a:lnTo>
                <a:lnTo>
                  <a:pt x="84786" y="257797"/>
                </a:lnTo>
                <a:lnTo>
                  <a:pt x="47448" y="226555"/>
                </a:lnTo>
                <a:lnTo>
                  <a:pt x="24334" y="183235"/>
                </a:lnTo>
                <a:lnTo>
                  <a:pt x="19000" y="145338"/>
                </a:lnTo>
                <a:lnTo>
                  <a:pt x="19762" y="132321"/>
                </a:lnTo>
                <a:lnTo>
                  <a:pt x="34748" y="84835"/>
                </a:lnTo>
                <a:lnTo>
                  <a:pt x="65990" y="47497"/>
                </a:lnTo>
                <a:lnTo>
                  <a:pt x="109297" y="24383"/>
                </a:lnTo>
                <a:lnTo>
                  <a:pt x="147270" y="19049"/>
                </a:lnTo>
                <a:lnTo>
                  <a:pt x="218306" y="19049"/>
                </a:lnTo>
                <a:lnTo>
                  <a:pt x="215977" y="17652"/>
                </a:lnTo>
                <a:lnTo>
                  <a:pt x="203150" y="11556"/>
                </a:lnTo>
                <a:lnTo>
                  <a:pt x="189815" y="6603"/>
                </a:lnTo>
                <a:lnTo>
                  <a:pt x="175718" y="2920"/>
                </a:lnTo>
                <a:lnTo>
                  <a:pt x="161240" y="761"/>
                </a:lnTo>
                <a:lnTo>
                  <a:pt x="146254" y="0"/>
                </a:lnTo>
                <a:close/>
              </a:path>
              <a:path w="292735" h="292735">
                <a:moveTo>
                  <a:pt x="218306" y="19049"/>
                </a:moveTo>
                <a:lnTo>
                  <a:pt x="147270" y="19049"/>
                </a:lnTo>
                <a:lnTo>
                  <a:pt x="160224" y="19811"/>
                </a:lnTo>
                <a:lnTo>
                  <a:pt x="172924" y="21843"/>
                </a:lnTo>
                <a:lnTo>
                  <a:pt x="218136" y="41274"/>
                </a:lnTo>
                <a:lnTo>
                  <a:pt x="252426" y="75945"/>
                </a:lnTo>
                <a:lnTo>
                  <a:pt x="271095" y="121615"/>
                </a:lnTo>
                <a:lnTo>
                  <a:pt x="273508" y="147269"/>
                </a:lnTo>
                <a:lnTo>
                  <a:pt x="272746" y="160286"/>
                </a:lnTo>
                <a:lnTo>
                  <a:pt x="257760" y="207822"/>
                </a:lnTo>
                <a:lnTo>
                  <a:pt x="226518" y="245071"/>
                </a:lnTo>
                <a:lnTo>
                  <a:pt x="183211" y="268160"/>
                </a:lnTo>
                <a:lnTo>
                  <a:pt x="145238" y="273583"/>
                </a:lnTo>
                <a:lnTo>
                  <a:pt x="218277" y="273583"/>
                </a:lnTo>
                <a:lnTo>
                  <a:pt x="249632" y="249745"/>
                </a:lnTo>
                <a:lnTo>
                  <a:pt x="274905" y="216026"/>
                </a:lnTo>
                <a:lnTo>
                  <a:pt x="289637" y="175831"/>
                </a:lnTo>
                <a:lnTo>
                  <a:pt x="292509" y="145338"/>
                </a:lnTo>
                <a:lnTo>
                  <a:pt x="291796" y="131343"/>
                </a:lnTo>
                <a:lnTo>
                  <a:pt x="281001" y="89280"/>
                </a:lnTo>
                <a:lnTo>
                  <a:pt x="259157" y="53212"/>
                </a:lnTo>
                <a:lnTo>
                  <a:pt x="228042" y="24891"/>
                </a:lnTo>
                <a:lnTo>
                  <a:pt x="218306" y="19049"/>
                </a:lnTo>
                <a:close/>
              </a:path>
            </a:pathLst>
          </a:custGeom>
          <a:solidFill>
            <a:srgbClr val="AD8D6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1757983" y="3841241"/>
            <a:ext cx="249837" cy="249935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1440941" y="3470909"/>
            <a:ext cx="257810" cy="257810"/>
          </a:xfrm>
          <a:custGeom>
            <a:rect l="l" t="t" r="r" b="b"/>
            <a:pathLst>
              <a:path w="257810" h="257810">
                <a:moveTo>
                  <a:pt x="128778" y="0"/>
                </a:moveTo>
                <a:lnTo>
                  <a:pt x="78652" y="10120"/>
                </a:lnTo>
                <a:lnTo>
                  <a:pt x="37718" y="37718"/>
                </a:lnTo>
                <a:lnTo>
                  <a:pt x="10120" y="78652"/>
                </a:lnTo>
                <a:lnTo>
                  <a:pt x="0" y="128777"/>
                </a:lnTo>
                <a:lnTo>
                  <a:pt x="10120" y="178903"/>
                </a:lnTo>
                <a:lnTo>
                  <a:pt x="37719" y="219836"/>
                </a:lnTo>
                <a:lnTo>
                  <a:pt x="78652" y="247435"/>
                </a:lnTo>
                <a:lnTo>
                  <a:pt x="128778" y="257555"/>
                </a:lnTo>
                <a:lnTo>
                  <a:pt x="178903" y="247435"/>
                </a:lnTo>
                <a:lnTo>
                  <a:pt x="219837" y="219836"/>
                </a:lnTo>
                <a:lnTo>
                  <a:pt x="247435" y="178903"/>
                </a:lnTo>
                <a:lnTo>
                  <a:pt x="257556" y="128777"/>
                </a:lnTo>
                <a:lnTo>
                  <a:pt x="247435" y="78652"/>
                </a:lnTo>
                <a:lnTo>
                  <a:pt x="219837" y="37718"/>
                </a:lnTo>
                <a:lnTo>
                  <a:pt x="178903" y="10120"/>
                </a:lnTo>
                <a:lnTo>
                  <a:pt x="128778" y="0"/>
                </a:lnTo>
                <a:close/>
              </a:path>
            </a:pathLst>
          </a:custGeom>
          <a:solidFill>
            <a:srgbClr val="AD8D64">
              <a:alpha val="7215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1439463" y="3469385"/>
            <a:ext cx="260985" cy="260985"/>
          </a:xfrm>
          <a:custGeom>
            <a:rect l="l" t="t" r="r" b="b"/>
            <a:pathLst>
              <a:path w="260985" h="260985">
                <a:moveTo>
                  <a:pt x="130256" y="0"/>
                </a:moveTo>
                <a:lnTo>
                  <a:pt x="91521" y="5841"/>
                </a:lnTo>
                <a:lnTo>
                  <a:pt x="47325" y="29844"/>
                </a:lnTo>
                <a:lnTo>
                  <a:pt x="15702" y="68198"/>
                </a:lnTo>
                <a:lnTo>
                  <a:pt x="2621" y="104012"/>
                </a:lnTo>
                <a:lnTo>
                  <a:pt x="0" y="129349"/>
                </a:lnTo>
                <a:lnTo>
                  <a:pt x="0" y="131254"/>
                </a:lnTo>
                <a:lnTo>
                  <a:pt x="5796" y="169062"/>
                </a:lnTo>
                <a:lnTo>
                  <a:pt x="29799" y="213169"/>
                </a:lnTo>
                <a:lnTo>
                  <a:pt x="68153" y="244881"/>
                </a:lnTo>
                <a:lnTo>
                  <a:pt x="103967" y="257937"/>
                </a:lnTo>
                <a:lnTo>
                  <a:pt x="130256" y="260603"/>
                </a:lnTo>
                <a:lnTo>
                  <a:pt x="143591" y="259930"/>
                </a:lnTo>
                <a:lnTo>
                  <a:pt x="181056" y="250405"/>
                </a:lnTo>
                <a:lnTo>
                  <a:pt x="197788" y="241579"/>
                </a:lnTo>
                <a:lnTo>
                  <a:pt x="129367" y="241579"/>
                </a:lnTo>
                <a:lnTo>
                  <a:pt x="117810" y="240906"/>
                </a:lnTo>
                <a:lnTo>
                  <a:pt x="76408" y="227736"/>
                </a:lnTo>
                <a:lnTo>
                  <a:pt x="43896" y="200444"/>
                </a:lnTo>
                <a:lnTo>
                  <a:pt x="23703" y="162534"/>
                </a:lnTo>
                <a:lnTo>
                  <a:pt x="19004" y="129349"/>
                </a:lnTo>
                <a:lnTo>
                  <a:pt x="19639" y="117856"/>
                </a:lnTo>
                <a:lnTo>
                  <a:pt x="32847" y="76326"/>
                </a:lnTo>
                <a:lnTo>
                  <a:pt x="60152" y="43941"/>
                </a:lnTo>
                <a:lnTo>
                  <a:pt x="98125" y="23748"/>
                </a:lnTo>
                <a:lnTo>
                  <a:pt x="131145" y="19050"/>
                </a:lnTo>
                <a:lnTo>
                  <a:pt x="197862" y="19050"/>
                </a:lnTo>
                <a:lnTo>
                  <a:pt x="192359" y="15747"/>
                </a:lnTo>
                <a:lnTo>
                  <a:pt x="181056" y="10287"/>
                </a:lnTo>
                <a:lnTo>
                  <a:pt x="168991" y="5841"/>
                </a:lnTo>
                <a:lnTo>
                  <a:pt x="156545" y="2666"/>
                </a:lnTo>
                <a:lnTo>
                  <a:pt x="143591" y="634"/>
                </a:lnTo>
                <a:lnTo>
                  <a:pt x="130256" y="0"/>
                </a:lnTo>
                <a:close/>
              </a:path>
              <a:path w="260985" h="260985">
                <a:moveTo>
                  <a:pt x="197862" y="19050"/>
                </a:moveTo>
                <a:lnTo>
                  <a:pt x="131145" y="19050"/>
                </a:lnTo>
                <a:lnTo>
                  <a:pt x="142702" y="19684"/>
                </a:lnTo>
                <a:lnTo>
                  <a:pt x="153624" y="21462"/>
                </a:lnTo>
                <a:lnTo>
                  <a:pt x="193248" y="38607"/>
                </a:lnTo>
                <a:lnTo>
                  <a:pt x="222966" y="68834"/>
                </a:lnTo>
                <a:lnTo>
                  <a:pt x="239476" y="108712"/>
                </a:lnTo>
                <a:lnTo>
                  <a:pt x="241508" y="131254"/>
                </a:lnTo>
                <a:lnTo>
                  <a:pt x="240873" y="142684"/>
                </a:lnTo>
                <a:lnTo>
                  <a:pt x="227665" y="184061"/>
                </a:lnTo>
                <a:lnTo>
                  <a:pt x="200360" y="216712"/>
                </a:lnTo>
                <a:lnTo>
                  <a:pt x="162514" y="236893"/>
                </a:lnTo>
                <a:lnTo>
                  <a:pt x="129367" y="241579"/>
                </a:lnTo>
                <a:lnTo>
                  <a:pt x="197788" y="241579"/>
                </a:lnTo>
                <a:lnTo>
                  <a:pt x="230840" y="213169"/>
                </a:lnTo>
                <a:lnTo>
                  <a:pt x="254716" y="169062"/>
                </a:lnTo>
                <a:lnTo>
                  <a:pt x="260513" y="131254"/>
                </a:lnTo>
                <a:lnTo>
                  <a:pt x="260513" y="129349"/>
                </a:lnTo>
                <a:lnTo>
                  <a:pt x="254716" y="91566"/>
                </a:lnTo>
                <a:lnTo>
                  <a:pt x="230840" y="47370"/>
                </a:lnTo>
                <a:lnTo>
                  <a:pt x="203154" y="22225"/>
                </a:lnTo>
                <a:lnTo>
                  <a:pt x="197862" y="19050"/>
                </a:lnTo>
                <a:close/>
              </a:path>
            </a:pathLst>
          </a:custGeom>
          <a:solidFill>
            <a:srgbClr val="AD8D6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1424239" y="3585209"/>
            <a:ext cx="170566" cy="169164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1343405" y="3006089"/>
            <a:ext cx="288290" cy="288290"/>
          </a:xfrm>
          <a:custGeom>
            <a:rect l="l" t="t" r="r" b="b"/>
            <a:pathLst>
              <a:path w="288289" h="288289">
                <a:moveTo>
                  <a:pt x="144018" y="0"/>
                </a:moveTo>
                <a:lnTo>
                  <a:pt x="98511" y="7345"/>
                </a:lnTo>
                <a:lnTo>
                  <a:pt x="58978" y="27797"/>
                </a:lnTo>
                <a:lnTo>
                  <a:pt x="27797" y="58978"/>
                </a:lnTo>
                <a:lnTo>
                  <a:pt x="7345" y="98511"/>
                </a:lnTo>
                <a:lnTo>
                  <a:pt x="0" y="144018"/>
                </a:lnTo>
                <a:lnTo>
                  <a:pt x="7345" y="189524"/>
                </a:lnTo>
                <a:lnTo>
                  <a:pt x="27797" y="229057"/>
                </a:lnTo>
                <a:lnTo>
                  <a:pt x="58978" y="260238"/>
                </a:lnTo>
                <a:lnTo>
                  <a:pt x="98511" y="280690"/>
                </a:lnTo>
                <a:lnTo>
                  <a:pt x="144018" y="288036"/>
                </a:lnTo>
                <a:lnTo>
                  <a:pt x="189524" y="280690"/>
                </a:lnTo>
                <a:lnTo>
                  <a:pt x="229057" y="260238"/>
                </a:lnTo>
                <a:lnTo>
                  <a:pt x="260238" y="229057"/>
                </a:lnTo>
                <a:lnTo>
                  <a:pt x="280690" y="189524"/>
                </a:lnTo>
                <a:lnTo>
                  <a:pt x="288036" y="144018"/>
                </a:lnTo>
                <a:lnTo>
                  <a:pt x="280690" y="98511"/>
                </a:lnTo>
                <a:lnTo>
                  <a:pt x="260238" y="58978"/>
                </a:lnTo>
                <a:lnTo>
                  <a:pt x="229057" y="27797"/>
                </a:lnTo>
                <a:lnTo>
                  <a:pt x="189524" y="7345"/>
                </a:lnTo>
                <a:lnTo>
                  <a:pt x="144018" y="0"/>
                </a:lnTo>
                <a:close/>
              </a:path>
            </a:pathLst>
          </a:custGeom>
          <a:solidFill>
            <a:srgbClr val="AD8D64">
              <a:alpha val="7215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1341934" y="3004566"/>
            <a:ext cx="291465" cy="291465"/>
          </a:xfrm>
          <a:custGeom>
            <a:rect l="l" t="t" r="r" b="b"/>
            <a:pathLst>
              <a:path w="291464" h="291464">
                <a:moveTo>
                  <a:pt x="145489" y="0"/>
                </a:moveTo>
                <a:lnTo>
                  <a:pt x="102182" y="6603"/>
                </a:lnTo>
                <a:lnTo>
                  <a:pt x="64082" y="24891"/>
                </a:lnTo>
                <a:lnTo>
                  <a:pt x="33221" y="52958"/>
                </a:lnTo>
                <a:lnTo>
                  <a:pt x="11377" y="88900"/>
                </a:lnTo>
                <a:lnTo>
                  <a:pt x="709" y="130682"/>
                </a:lnTo>
                <a:lnTo>
                  <a:pt x="0" y="144525"/>
                </a:lnTo>
                <a:lnTo>
                  <a:pt x="0" y="146557"/>
                </a:lnTo>
                <a:lnTo>
                  <a:pt x="6551" y="188721"/>
                </a:lnTo>
                <a:lnTo>
                  <a:pt x="24839" y="226821"/>
                </a:lnTo>
                <a:lnTo>
                  <a:pt x="52906" y="257809"/>
                </a:lnTo>
                <a:lnTo>
                  <a:pt x="88847" y="279653"/>
                </a:lnTo>
                <a:lnTo>
                  <a:pt x="130630" y="290321"/>
                </a:lnTo>
                <a:lnTo>
                  <a:pt x="145489" y="291083"/>
                </a:lnTo>
                <a:lnTo>
                  <a:pt x="160348" y="290321"/>
                </a:lnTo>
                <a:lnTo>
                  <a:pt x="202131" y="279653"/>
                </a:lnTo>
                <a:lnTo>
                  <a:pt x="217301" y="272033"/>
                </a:lnTo>
                <a:lnTo>
                  <a:pt x="144473" y="272033"/>
                </a:lnTo>
                <a:lnTo>
                  <a:pt x="131646" y="271271"/>
                </a:lnTo>
                <a:lnTo>
                  <a:pt x="84402" y="256412"/>
                </a:lnTo>
                <a:lnTo>
                  <a:pt x="47318" y="225297"/>
                </a:lnTo>
                <a:lnTo>
                  <a:pt x="24458" y="182244"/>
                </a:lnTo>
                <a:lnTo>
                  <a:pt x="18997" y="144525"/>
                </a:lnTo>
                <a:lnTo>
                  <a:pt x="19759" y="131698"/>
                </a:lnTo>
                <a:lnTo>
                  <a:pt x="34745" y="84454"/>
                </a:lnTo>
                <a:lnTo>
                  <a:pt x="65733" y="47243"/>
                </a:lnTo>
                <a:lnTo>
                  <a:pt x="108786" y="24510"/>
                </a:lnTo>
                <a:lnTo>
                  <a:pt x="146505" y="19050"/>
                </a:lnTo>
                <a:lnTo>
                  <a:pt x="217135" y="19050"/>
                </a:lnTo>
                <a:lnTo>
                  <a:pt x="214831" y="17652"/>
                </a:lnTo>
                <a:lnTo>
                  <a:pt x="202131" y="11429"/>
                </a:lnTo>
                <a:lnTo>
                  <a:pt x="188669" y="6603"/>
                </a:lnTo>
                <a:lnTo>
                  <a:pt x="174826" y="2920"/>
                </a:lnTo>
                <a:lnTo>
                  <a:pt x="160348" y="762"/>
                </a:lnTo>
                <a:lnTo>
                  <a:pt x="145489" y="0"/>
                </a:lnTo>
                <a:close/>
              </a:path>
              <a:path w="291464" h="291464">
                <a:moveTo>
                  <a:pt x="217135" y="19050"/>
                </a:moveTo>
                <a:lnTo>
                  <a:pt x="146505" y="19050"/>
                </a:lnTo>
                <a:lnTo>
                  <a:pt x="159332" y="19812"/>
                </a:lnTo>
                <a:lnTo>
                  <a:pt x="172032" y="21843"/>
                </a:lnTo>
                <a:lnTo>
                  <a:pt x="216990" y="41147"/>
                </a:lnTo>
                <a:lnTo>
                  <a:pt x="250899" y="75564"/>
                </a:lnTo>
                <a:lnTo>
                  <a:pt x="269695" y="121031"/>
                </a:lnTo>
                <a:lnTo>
                  <a:pt x="271981" y="146557"/>
                </a:lnTo>
                <a:lnTo>
                  <a:pt x="271219" y="159384"/>
                </a:lnTo>
                <a:lnTo>
                  <a:pt x="256360" y="206628"/>
                </a:lnTo>
                <a:lnTo>
                  <a:pt x="225372" y="243712"/>
                </a:lnTo>
                <a:lnTo>
                  <a:pt x="182192" y="266572"/>
                </a:lnTo>
                <a:lnTo>
                  <a:pt x="144473" y="272033"/>
                </a:lnTo>
                <a:lnTo>
                  <a:pt x="217301" y="272033"/>
                </a:lnTo>
                <a:lnTo>
                  <a:pt x="248486" y="248538"/>
                </a:lnTo>
                <a:lnTo>
                  <a:pt x="273505" y="214883"/>
                </a:lnTo>
                <a:lnTo>
                  <a:pt x="288110" y="174878"/>
                </a:lnTo>
                <a:lnTo>
                  <a:pt x="290979" y="146557"/>
                </a:lnTo>
                <a:lnTo>
                  <a:pt x="290979" y="144525"/>
                </a:lnTo>
                <a:lnTo>
                  <a:pt x="284427" y="102234"/>
                </a:lnTo>
                <a:lnTo>
                  <a:pt x="266139" y="64134"/>
                </a:lnTo>
                <a:lnTo>
                  <a:pt x="238072" y="33273"/>
                </a:lnTo>
                <a:lnTo>
                  <a:pt x="226769" y="24891"/>
                </a:lnTo>
                <a:lnTo>
                  <a:pt x="217135" y="19050"/>
                </a:lnTo>
                <a:close/>
              </a:path>
            </a:pathLst>
          </a:custGeom>
          <a:solidFill>
            <a:srgbClr val="AD8D6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5113020" y="4079747"/>
            <a:ext cx="104139" cy="105410"/>
          </a:xfrm>
          <a:custGeom>
            <a:rect l="l" t="t" r="r" b="b"/>
            <a:pathLst>
              <a:path w="104138" h="105410">
                <a:moveTo>
                  <a:pt x="103631" y="0"/>
                </a:moveTo>
                <a:lnTo>
                  <a:pt x="57912" y="105155"/>
                </a:lnTo>
                <a:lnTo>
                  <a:pt x="0" y="105155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3456432" y="3860291"/>
            <a:ext cx="166370" cy="106680"/>
          </a:xfrm>
          <a:custGeom>
            <a:rect l="l" t="t" r="r" b="b"/>
            <a:pathLst>
              <a:path w="166370" h="106679">
                <a:moveTo>
                  <a:pt x="166115" y="106680"/>
                </a:moveTo>
                <a:lnTo>
                  <a:pt x="0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1502663" y="3538727"/>
            <a:ext cx="67310" cy="60960"/>
          </a:xfrm>
          <a:custGeom>
            <a:rect l="l" t="t" r="r" b="b"/>
            <a:pathLst>
              <a:path w="67309" h="60960">
                <a:moveTo>
                  <a:pt x="67056" y="60960"/>
                </a:moveTo>
                <a:lnTo>
                  <a:pt x="0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 flipH="1">
            <a:off x="1487424" y="3011423"/>
            <a:ext cx="0" cy="139065"/>
          </a:xfrm>
          <a:custGeom>
            <a:rect l="l" t="t" r="r" b="b"/>
            <a:pathLst>
              <a:path h="139064">
                <a:moveTo>
                  <a:pt x="0" y="138683"/>
                </a:moveTo>
                <a:lnTo>
                  <a:pt x="0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 txBox="1"/>
          <p:nvPr/>
        </p:nvSpPr>
        <p:spPr>
          <a:xfrm>
            <a:off x="4555616" y="4095699"/>
            <a:ext cx="5314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0">
                <a:solidFill>
                  <a:srgbClr val="FFFFFF"/>
                </a:solidFill>
                <a:latin typeface="宋体"/>
                <a:cs typeface="宋体"/>
              </a:rPr>
              <a:t>婴童服饰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2934970" y="4209694"/>
            <a:ext cx="5314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婴童关怀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2052320" y="3401695"/>
            <a:ext cx="5314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婴童食品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570736" y="3819245"/>
            <a:ext cx="65786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孕产妇服饰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174496" y="3321811"/>
            <a:ext cx="65786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孕产妇关怀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823671" y="3675989"/>
            <a:ext cx="65786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孕产妇用品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1158036" y="2794253"/>
            <a:ext cx="65786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孕产妇食品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24" name="object 24"/>
          <p:cNvSpPr txBox="1">
            <a:spLocks noGrp="1"/>
          </p:cNvSpPr>
          <p:nvPr>
            <p:ph type="title"/>
          </p:nvPr>
        </p:nvSpPr>
        <p:spPr>
          <a:xfrm>
            <a:off x="448462" y="730758"/>
            <a:ext cx="8559800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/>
              <a:t>抖音电商：孕产妇市场展现高增长潜力，衣着服饰是母婴消费者核心需求</a:t>
            </a:r>
            <a:endParaRPr sz="2100"/>
          </a:p>
        </p:txBody>
      </p:sp>
      <p:sp>
        <p:nvSpPr>
          <p:cNvPr id="25" name="object 25"/>
          <p:cNvSpPr/>
          <p:nvPr/>
        </p:nvSpPr>
        <p:spPr>
          <a:xfrm>
            <a:off x="542544" y="2214372"/>
            <a:ext cx="76200" cy="2200910"/>
          </a:xfrm>
          <a:custGeom>
            <a:rect l="l" t="t" r="r" b="b"/>
            <a:pathLst>
              <a:path w="76200" h="2200910">
                <a:moveTo>
                  <a:pt x="44450" y="63500"/>
                </a:moveTo>
                <a:lnTo>
                  <a:pt x="31750" y="63500"/>
                </a:lnTo>
                <a:lnTo>
                  <a:pt x="31750" y="2200821"/>
                </a:lnTo>
                <a:lnTo>
                  <a:pt x="44450" y="2200821"/>
                </a:lnTo>
                <a:lnTo>
                  <a:pt x="44450" y="63500"/>
                </a:lnTo>
                <a:close/>
              </a:path>
              <a:path w="76200" h="2200910">
                <a:moveTo>
                  <a:pt x="38100" y="0"/>
                </a:moveTo>
                <a:lnTo>
                  <a:pt x="0" y="76200"/>
                </a:lnTo>
                <a:lnTo>
                  <a:pt x="31750" y="76200"/>
                </a:lnTo>
                <a:lnTo>
                  <a:pt x="31750" y="63500"/>
                </a:lnTo>
                <a:lnTo>
                  <a:pt x="69850" y="63500"/>
                </a:lnTo>
                <a:lnTo>
                  <a:pt x="38100" y="0"/>
                </a:lnTo>
                <a:close/>
              </a:path>
              <a:path w="76200" h="2200910">
                <a:moveTo>
                  <a:pt x="69850" y="63500"/>
                </a:moveTo>
                <a:lnTo>
                  <a:pt x="44450" y="63500"/>
                </a:lnTo>
                <a:lnTo>
                  <a:pt x="44450" y="76200"/>
                </a:lnTo>
                <a:lnTo>
                  <a:pt x="76200" y="76200"/>
                </a:lnTo>
                <a:lnTo>
                  <a:pt x="69850" y="6350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580644" y="4376927"/>
            <a:ext cx="5405120" cy="76200"/>
          </a:xfrm>
          <a:custGeom>
            <a:rect l="l" t="t" r="r" b="b"/>
            <a:pathLst>
              <a:path w="5405120" h="76200">
                <a:moveTo>
                  <a:pt x="5328539" y="0"/>
                </a:moveTo>
                <a:lnTo>
                  <a:pt x="5328539" y="76200"/>
                </a:lnTo>
                <a:lnTo>
                  <a:pt x="5392039" y="44450"/>
                </a:lnTo>
                <a:lnTo>
                  <a:pt x="5341239" y="44450"/>
                </a:lnTo>
                <a:lnTo>
                  <a:pt x="5341239" y="31750"/>
                </a:lnTo>
                <a:lnTo>
                  <a:pt x="5392039" y="31750"/>
                </a:lnTo>
                <a:lnTo>
                  <a:pt x="5328539" y="0"/>
                </a:lnTo>
                <a:close/>
              </a:path>
              <a:path w="5405120" h="76200">
                <a:moveTo>
                  <a:pt x="5328539" y="31750"/>
                </a:moveTo>
                <a:lnTo>
                  <a:pt x="0" y="31750"/>
                </a:lnTo>
                <a:lnTo>
                  <a:pt x="0" y="44450"/>
                </a:lnTo>
                <a:lnTo>
                  <a:pt x="5328539" y="44450"/>
                </a:lnTo>
                <a:lnTo>
                  <a:pt x="5328539" y="31750"/>
                </a:lnTo>
                <a:close/>
              </a:path>
              <a:path w="5405120" h="76200">
                <a:moveTo>
                  <a:pt x="5392039" y="31750"/>
                </a:moveTo>
                <a:lnTo>
                  <a:pt x="5341239" y="31750"/>
                </a:lnTo>
                <a:lnTo>
                  <a:pt x="5341239" y="44450"/>
                </a:lnTo>
                <a:lnTo>
                  <a:pt x="5392039" y="44450"/>
                </a:lnTo>
                <a:lnTo>
                  <a:pt x="5404739" y="38100"/>
                </a:lnTo>
                <a:lnTo>
                  <a:pt x="5392039" y="3175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 flipH="1">
            <a:off x="2743200" y="2429255"/>
            <a:ext cx="0" cy="1986914"/>
          </a:xfrm>
          <a:custGeom>
            <a:rect l="l" t="t" r="r" b="b"/>
            <a:pathLst>
              <a:path h="1986914">
                <a:moveTo>
                  <a:pt x="0" y="1986508"/>
                </a:moveTo>
                <a:lnTo>
                  <a:pt x="0" y="0"/>
                </a:lnTo>
              </a:path>
            </a:pathLst>
          </a:custGeom>
          <a:ln w="6350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580644" y="4041647"/>
            <a:ext cx="5320030" cy="0"/>
          </a:xfrm>
          <a:custGeom>
            <a:rect l="l" t="t" r="r" b="b"/>
            <a:pathLst>
              <a:path w="5320030">
                <a:moveTo>
                  <a:pt x="0" y="0"/>
                </a:moveTo>
                <a:lnTo>
                  <a:pt x="5319649" y="0"/>
                </a:lnTo>
              </a:path>
            </a:pathLst>
          </a:custGeom>
          <a:ln w="6350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 txBox="1"/>
          <p:nvPr/>
        </p:nvSpPr>
        <p:spPr>
          <a:xfrm>
            <a:off x="372554" y="2342006"/>
            <a:ext cx="152400" cy="558165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 marR="5080" algn="just">
              <a:lnSpc>
                <a:spcPts val="1000"/>
              </a:lnSpc>
              <a:spcBef>
                <a:spcPts val="295"/>
              </a:spcBef>
            </a:pPr>
            <a:r>
              <a:rPr sz="1000" spc="-5">
                <a:solidFill>
                  <a:srgbClr val="FFF1CC"/>
                </a:solidFill>
                <a:latin typeface="宋体"/>
                <a:cs typeface="宋体"/>
              </a:rPr>
              <a:t>同 比 增 速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2358898" y="2215133"/>
            <a:ext cx="78486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1CC"/>
                </a:solidFill>
                <a:latin typeface="宋体"/>
                <a:cs typeface="宋体"/>
              </a:rPr>
              <a:t>行业平均规模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5317997" y="3801871"/>
            <a:ext cx="78486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1CC"/>
                </a:solidFill>
                <a:latin typeface="宋体"/>
                <a:cs typeface="宋体"/>
              </a:rPr>
              <a:t>行业平均增速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32" name="object 32"/>
          <p:cNvSpPr/>
          <p:nvPr/>
        </p:nvSpPr>
        <p:spPr>
          <a:xfrm>
            <a:off x="3349752" y="2421635"/>
            <a:ext cx="2593848" cy="1488948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3666744" y="3320796"/>
            <a:ext cx="685038" cy="433565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 txBox="1"/>
          <p:nvPr/>
        </p:nvSpPr>
        <p:spPr>
          <a:xfrm>
            <a:off x="3190748" y="2953892"/>
            <a:ext cx="1173480" cy="8655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0045" marR="508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FFFFFF"/>
                </a:solidFill>
                <a:latin typeface="宋体"/>
                <a:cs typeface="宋体"/>
              </a:rPr>
              <a:t>孕产妇市场规模 同比增速</a:t>
            </a:r>
            <a:endParaRPr sz="900">
              <a:latin typeface="宋体"/>
              <a:cs typeface="宋体"/>
            </a:endParaRPr>
          </a:p>
          <a:p>
            <a:pPr marL="608330">
              <a:lnSpc>
                <a:spcPct val="100000"/>
              </a:lnSpc>
              <a:spcBef>
                <a:spcPts val="1045"/>
              </a:spcBef>
            </a:pPr>
            <a:r>
              <a:rPr sz="1500" b="1" spc="114">
                <a:solidFill>
                  <a:srgbClr val="FFFFFF"/>
                </a:solidFill>
                <a:latin typeface="Century Gothic"/>
                <a:cs typeface="Century Gothic"/>
              </a:rPr>
              <a:t>86%</a:t>
            </a:r>
            <a:endParaRPr sz="1500">
              <a:latin typeface="Century Gothic"/>
              <a:cs typeface="Century Gothic"/>
            </a:endParaRPr>
          </a:p>
          <a:p>
            <a:pPr marL="12700">
              <a:lnSpc>
                <a:spcPct val="100000"/>
              </a:lnSpc>
              <a:spcBef>
                <a:spcPts val="409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婴童用品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35" name="object 35"/>
          <p:cNvSpPr/>
          <p:nvPr/>
        </p:nvSpPr>
        <p:spPr>
          <a:xfrm>
            <a:off x="4443984" y="2584716"/>
            <a:ext cx="624077" cy="264401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4443984" y="2721876"/>
            <a:ext cx="396989" cy="264401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4218432" y="3069323"/>
            <a:ext cx="504469" cy="469404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4537174" y="3392822"/>
            <a:ext cx="41910" cy="38100"/>
          </a:xfrm>
          <a:custGeom>
            <a:rect l="l" t="t" r="r" b="b"/>
            <a:pathLst>
              <a:path w="41910" h="38100">
                <a:moveTo>
                  <a:pt x="20707" y="0"/>
                </a:moveTo>
                <a:lnTo>
                  <a:pt x="12648" y="1485"/>
                </a:lnTo>
                <a:lnTo>
                  <a:pt x="6065" y="5537"/>
                </a:lnTo>
                <a:lnTo>
                  <a:pt x="1627" y="11546"/>
                </a:lnTo>
                <a:lnTo>
                  <a:pt x="0" y="18903"/>
                </a:lnTo>
                <a:lnTo>
                  <a:pt x="1627" y="26262"/>
                </a:lnTo>
                <a:lnTo>
                  <a:pt x="6065" y="32271"/>
                </a:lnTo>
                <a:lnTo>
                  <a:pt x="12648" y="36322"/>
                </a:lnTo>
                <a:lnTo>
                  <a:pt x="20707" y="37807"/>
                </a:lnTo>
                <a:lnTo>
                  <a:pt x="28767" y="36322"/>
                </a:lnTo>
                <a:lnTo>
                  <a:pt x="35349" y="32271"/>
                </a:lnTo>
                <a:lnTo>
                  <a:pt x="39637" y="26465"/>
                </a:lnTo>
                <a:lnTo>
                  <a:pt x="16134" y="26465"/>
                </a:lnTo>
                <a:lnTo>
                  <a:pt x="12424" y="23081"/>
                </a:lnTo>
                <a:lnTo>
                  <a:pt x="12424" y="14729"/>
                </a:lnTo>
                <a:lnTo>
                  <a:pt x="16134" y="11342"/>
                </a:lnTo>
                <a:lnTo>
                  <a:pt x="39636" y="11342"/>
                </a:lnTo>
                <a:lnTo>
                  <a:pt x="35349" y="5537"/>
                </a:lnTo>
                <a:lnTo>
                  <a:pt x="28767" y="1485"/>
                </a:lnTo>
                <a:lnTo>
                  <a:pt x="20707" y="0"/>
                </a:lnTo>
                <a:close/>
              </a:path>
              <a:path w="41910" h="38100">
                <a:moveTo>
                  <a:pt x="39636" y="11342"/>
                </a:moveTo>
                <a:lnTo>
                  <a:pt x="25283" y="11342"/>
                </a:lnTo>
                <a:lnTo>
                  <a:pt x="28990" y="14729"/>
                </a:lnTo>
                <a:lnTo>
                  <a:pt x="28990" y="23081"/>
                </a:lnTo>
                <a:lnTo>
                  <a:pt x="25283" y="26465"/>
                </a:lnTo>
                <a:lnTo>
                  <a:pt x="39637" y="26465"/>
                </a:lnTo>
                <a:lnTo>
                  <a:pt x="39787" y="26262"/>
                </a:lnTo>
                <a:lnTo>
                  <a:pt x="41414" y="18903"/>
                </a:lnTo>
                <a:lnTo>
                  <a:pt x="39787" y="11546"/>
                </a:lnTo>
                <a:lnTo>
                  <a:pt x="39636" y="1134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4470911" y="3392822"/>
            <a:ext cx="41910" cy="38100"/>
          </a:xfrm>
          <a:custGeom>
            <a:rect l="l" t="t" r="r" b="b"/>
            <a:pathLst>
              <a:path w="41910" h="38100">
                <a:moveTo>
                  <a:pt x="20707" y="0"/>
                </a:moveTo>
                <a:lnTo>
                  <a:pt x="12648" y="1485"/>
                </a:lnTo>
                <a:lnTo>
                  <a:pt x="6065" y="5537"/>
                </a:lnTo>
                <a:lnTo>
                  <a:pt x="1627" y="11546"/>
                </a:lnTo>
                <a:lnTo>
                  <a:pt x="0" y="18903"/>
                </a:lnTo>
                <a:lnTo>
                  <a:pt x="1627" y="26262"/>
                </a:lnTo>
                <a:lnTo>
                  <a:pt x="6065" y="32271"/>
                </a:lnTo>
                <a:lnTo>
                  <a:pt x="12648" y="36322"/>
                </a:lnTo>
                <a:lnTo>
                  <a:pt x="20707" y="37807"/>
                </a:lnTo>
                <a:lnTo>
                  <a:pt x="28767" y="36322"/>
                </a:lnTo>
                <a:lnTo>
                  <a:pt x="35349" y="32271"/>
                </a:lnTo>
                <a:lnTo>
                  <a:pt x="39637" y="26465"/>
                </a:lnTo>
                <a:lnTo>
                  <a:pt x="16134" y="26465"/>
                </a:lnTo>
                <a:lnTo>
                  <a:pt x="12424" y="23081"/>
                </a:lnTo>
                <a:lnTo>
                  <a:pt x="12424" y="14729"/>
                </a:lnTo>
                <a:lnTo>
                  <a:pt x="16134" y="11342"/>
                </a:lnTo>
                <a:lnTo>
                  <a:pt x="39636" y="11342"/>
                </a:lnTo>
                <a:lnTo>
                  <a:pt x="35349" y="5537"/>
                </a:lnTo>
                <a:lnTo>
                  <a:pt x="28767" y="1485"/>
                </a:lnTo>
                <a:lnTo>
                  <a:pt x="20707" y="0"/>
                </a:lnTo>
                <a:close/>
              </a:path>
              <a:path w="41910" h="38100">
                <a:moveTo>
                  <a:pt x="39636" y="11342"/>
                </a:moveTo>
                <a:lnTo>
                  <a:pt x="25283" y="11342"/>
                </a:lnTo>
                <a:lnTo>
                  <a:pt x="28990" y="14729"/>
                </a:lnTo>
                <a:lnTo>
                  <a:pt x="28990" y="23081"/>
                </a:lnTo>
                <a:lnTo>
                  <a:pt x="25283" y="26465"/>
                </a:lnTo>
                <a:lnTo>
                  <a:pt x="39637" y="26465"/>
                </a:lnTo>
                <a:lnTo>
                  <a:pt x="39787" y="26262"/>
                </a:lnTo>
                <a:lnTo>
                  <a:pt x="41414" y="18903"/>
                </a:lnTo>
                <a:lnTo>
                  <a:pt x="39787" y="11546"/>
                </a:lnTo>
                <a:lnTo>
                  <a:pt x="39636" y="1134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4287576" y="3188562"/>
            <a:ext cx="316230" cy="242570"/>
          </a:xfrm>
          <a:custGeom>
            <a:rect l="l" t="t" r="r" b="b"/>
            <a:pathLst>
              <a:path w="316229" h="242570">
                <a:moveTo>
                  <a:pt x="71515" y="151329"/>
                </a:moveTo>
                <a:lnTo>
                  <a:pt x="46667" y="151329"/>
                </a:lnTo>
                <a:lnTo>
                  <a:pt x="46667" y="242068"/>
                </a:lnTo>
                <a:lnTo>
                  <a:pt x="71515" y="242068"/>
                </a:lnTo>
                <a:lnTo>
                  <a:pt x="71515" y="151329"/>
                </a:lnTo>
                <a:close/>
              </a:path>
              <a:path w="316229" h="242570">
                <a:moveTo>
                  <a:pt x="112930" y="151329"/>
                </a:moveTo>
                <a:lnTo>
                  <a:pt x="88081" y="151329"/>
                </a:lnTo>
                <a:lnTo>
                  <a:pt x="88081" y="242068"/>
                </a:lnTo>
                <a:lnTo>
                  <a:pt x="112930" y="242068"/>
                </a:lnTo>
                <a:lnTo>
                  <a:pt x="112930" y="151329"/>
                </a:lnTo>
                <a:close/>
              </a:path>
              <a:path w="316229" h="242570">
                <a:moveTo>
                  <a:pt x="315861" y="139986"/>
                </a:moveTo>
                <a:lnTo>
                  <a:pt x="158486" y="139986"/>
                </a:lnTo>
                <a:lnTo>
                  <a:pt x="158486" y="177794"/>
                </a:lnTo>
                <a:lnTo>
                  <a:pt x="160113" y="185153"/>
                </a:lnTo>
                <a:lnTo>
                  <a:pt x="164552" y="191162"/>
                </a:lnTo>
                <a:lnTo>
                  <a:pt x="171134" y="195213"/>
                </a:lnTo>
                <a:lnTo>
                  <a:pt x="179193" y="196698"/>
                </a:lnTo>
                <a:lnTo>
                  <a:pt x="295153" y="196698"/>
                </a:lnTo>
                <a:lnTo>
                  <a:pt x="303208" y="195213"/>
                </a:lnTo>
                <a:lnTo>
                  <a:pt x="309791" y="191162"/>
                </a:lnTo>
                <a:lnTo>
                  <a:pt x="314232" y="185153"/>
                </a:lnTo>
                <a:lnTo>
                  <a:pt x="315861" y="177794"/>
                </a:lnTo>
                <a:lnTo>
                  <a:pt x="315861" y="139986"/>
                </a:lnTo>
                <a:close/>
              </a:path>
              <a:path w="316229" h="242570">
                <a:moveTo>
                  <a:pt x="112930" y="40022"/>
                </a:moveTo>
                <a:lnTo>
                  <a:pt x="46667" y="40022"/>
                </a:lnTo>
                <a:lnTo>
                  <a:pt x="46667" y="63161"/>
                </a:lnTo>
                <a:lnTo>
                  <a:pt x="20824" y="151329"/>
                </a:lnTo>
                <a:lnTo>
                  <a:pt x="134300" y="151329"/>
                </a:lnTo>
                <a:lnTo>
                  <a:pt x="112930" y="78397"/>
                </a:lnTo>
                <a:lnTo>
                  <a:pt x="112930" y="40022"/>
                </a:lnTo>
                <a:close/>
              </a:path>
              <a:path w="316229" h="242570">
                <a:moveTo>
                  <a:pt x="190913" y="117302"/>
                </a:moveTo>
                <a:lnTo>
                  <a:pt x="167473" y="117302"/>
                </a:lnTo>
                <a:lnTo>
                  <a:pt x="192321" y="139986"/>
                </a:lnTo>
                <a:lnTo>
                  <a:pt x="215762" y="139986"/>
                </a:lnTo>
                <a:lnTo>
                  <a:pt x="190913" y="117302"/>
                </a:lnTo>
                <a:close/>
              </a:path>
              <a:path w="316229" h="242570">
                <a:moveTo>
                  <a:pt x="138644" y="40022"/>
                </a:moveTo>
                <a:lnTo>
                  <a:pt x="112930" y="40022"/>
                </a:lnTo>
                <a:lnTo>
                  <a:pt x="133716" y="112506"/>
                </a:lnTo>
                <a:lnTo>
                  <a:pt x="135121" y="117346"/>
                </a:lnTo>
                <a:lnTo>
                  <a:pt x="140274" y="120843"/>
                </a:lnTo>
                <a:lnTo>
                  <a:pt x="146061" y="120667"/>
                </a:lnTo>
                <a:lnTo>
                  <a:pt x="147176" y="120667"/>
                </a:lnTo>
                <a:lnTo>
                  <a:pt x="148184" y="120544"/>
                </a:lnTo>
                <a:lnTo>
                  <a:pt x="151273" y="119737"/>
                </a:lnTo>
                <a:lnTo>
                  <a:pt x="153153" y="118697"/>
                </a:lnTo>
                <a:lnTo>
                  <a:pt x="154634" y="117302"/>
                </a:lnTo>
                <a:lnTo>
                  <a:pt x="190913" y="117302"/>
                </a:lnTo>
                <a:lnTo>
                  <a:pt x="174347" y="102179"/>
                </a:lnTo>
                <a:lnTo>
                  <a:pt x="156622" y="102179"/>
                </a:lnTo>
                <a:lnTo>
                  <a:pt x="138644" y="40022"/>
                </a:lnTo>
                <a:close/>
              </a:path>
              <a:path w="316229" h="242570">
                <a:moveTo>
                  <a:pt x="19582" y="120667"/>
                </a:moveTo>
                <a:lnTo>
                  <a:pt x="13742" y="120667"/>
                </a:lnTo>
                <a:lnTo>
                  <a:pt x="19454" y="120755"/>
                </a:lnTo>
                <a:lnTo>
                  <a:pt x="19582" y="120667"/>
                </a:lnTo>
                <a:close/>
              </a:path>
              <a:path w="316229" h="242570">
                <a:moveTo>
                  <a:pt x="72188" y="59"/>
                </a:moveTo>
                <a:lnTo>
                  <a:pt x="35112" y="14784"/>
                </a:lnTo>
                <a:lnTo>
                  <a:pt x="1732" y="106451"/>
                </a:lnTo>
                <a:lnTo>
                  <a:pt x="0" y="112506"/>
                </a:lnTo>
                <a:lnTo>
                  <a:pt x="3965" y="118697"/>
                </a:lnTo>
                <a:lnTo>
                  <a:pt x="11623" y="120544"/>
                </a:lnTo>
                <a:lnTo>
                  <a:pt x="12679" y="120673"/>
                </a:lnTo>
                <a:lnTo>
                  <a:pt x="19582" y="120667"/>
                </a:lnTo>
                <a:lnTo>
                  <a:pt x="24496" y="117277"/>
                </a:lnTo>
                <a:lnTo>
                  <a:pt x="25959" y="112235"/>
                </a:lnTo>
                <a:lnTo>
                  <a:pt x="46667" y="40022"/>
                </a:lnTo>
                <a:lnTo>
                  <a:pt x="138644" y="40022"/>
                </a:lnTo>
                <a:lnTo>
                  <a:pt x="110074" y="6849"/>
                </a:lnTo>
                <a:lnTo>
                  <a:pt x="88035" y="97"/>
                </a:lnTo>
                <a:lnTo>
                  <a:pt x="79798" y="97"/>
                </a:lnTo>
                <a:lnTo>
                  <a:pt x="72188" y="59"/>
                </a:lnTo>
                <a:close/>
              </a:path>
              <a:path w="316229" h="242570">
                <a:moveTo>
                  <a:pt x="87456" y="0"/>
                </a:moveTo>
                <a:lnTo>
                  <a:pt x="79798" y="97"/>
                </a:lnTo>
                <a:lnTo>
                  <a:pt x="88035" y="97"/>
                </a:lnTo>
                <a:lnTo>
                  <a:pt x="8745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4528891" y="3262423"/>
            <a:ext cx="74930" cy="59055"/>
          </a:xfrm>
          <a:custGeom>
            <a:rect l="l" t="t" r="r" b="b"/>
            <a:pathLst>
              <a:path w="74929" h="59054">
                <a:moveTo>
                  <a:pt x="10395" y="0"/>
                </a:moveTo>
                <a:lnTo>
                  <a:pt x="6912" y="9"/>
                </a:lnTo>
                <a:lnTo>
                  <a:pt x="3433" y="286"/>
                </a:lnTo>
                <a:lnTo>
                  <a:pt x="0" y="831"/>
                </a:lnTo>
                <a:lnTo>
                  <a:pt x="0" y="58564"/>
                </a:lnTo>
                <a:lnTo>
                  <a:pt x="74546" y="58564"/>
                </a:lnTo>
                <a:lnTo>
                  <a:pt x="69504" y="35768"/>
                </a:lnTo>
                <a:lnTo>
                  <a:pt x="55756" y="17152"/>
                </a:lnTo>
                <a:lnTo>
                  <a:pt x="35365" y="4602"/>
                </a:lnTo>
                <a:lnTo>
                  <a:pt x="10395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4338385" y="3128179"/>
            <a:ext cx="58419" cy="53340"/>
          </a:xfrm>
          <a:custGeom>
            <a:rect l="l" t="t" r="r" b="b"/>
            <a:pathLst>
              <a:path w="58419" h="53339">
                <a:moveTo>
                  <a:pt x="28990" y="0"/>
                </a:moveTo>
                <a:lnTo>
                  <a:pt x="17706" y="2079"/>
                </a:lnTo>
                <a:lnTo>
                  <a:pt x="8491" y="7749"/>
                </a:lnTo>
                <a:lnTo>
                  <a:pt x="2278" y="16157"/>
                </a:lnTo>
                <a:lnTo>
                  <a:pt x="0" y="26452"/>
                </a:lnTo>
                <a:lnTo>
                  <a:pt x="2278" y="36754"/>
                </a:lnTo>
                <a:lnTo>
                  <a:pt x="8491" y="45166"/>
                </a:lnTo>
                <a:lnTo>
                  <a:pt x="17706" y="50838"/>
                </a:lnTo>
                <a:lnTo>
                  <a:pt x="28990" y="52918"/>
                </a:lnTo>
                <a:lnTo>
                  <a:pt x="40275" y="50838"/>
                </a:lnTo>
                <a:lnTo>
                  <a:pt x="49490" y="45166"/>
                </a:lnTo>
                <a:lnTo>
                  <a:pt x="55702" y="36754"/>
                </a:lnTo>
                <a:lnTo>
                  <a:pt x="57980" y="26452"/>
                </a:lnTo>
                <a:lnTo>
                  <a:pt x="55702" y="16157"/>
                </a:lnTo>
                <a:lnTo>
                  <a:pt x="49490" y="7749"/>
                </a:lnTo>
                <a:lnTo>
                  <a:pt x="40275" y="2079"/>
                </a:lnTo>
                <a:lnTo>
                  <a:pt x="2899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5300471" y="3098291"/>
            <a:ext cx="531901" cy="507491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5608213" y="3218965"/>
            <a:ext cx="110595" cy="104323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5369328" y="3297833"/>
            <a:ext cx="296545" cy="142875"/>
          </a:xfrm>
          <a:custGeom>
            <a:rect l="l" t="t" r="r" b="b"/>
            <a:pathLst>
              <a:path w="296545" h="142875">
                <a:moveTo>
                  <a:pt x="234019" y="0"/>
                </a:moveTo>
                <a:lnTo>
                  <a:pt x="225614" y="0"/>
                </a:lnTo>
                <a:lnTo>
                  <a:pt x="101747" y="8345"/>
                </a:lnTo>
                <a:lnTo>
                  <a:pt x="73366" y="10836"/>
                </a:lnTo>
                <a:lnTo>
                  <a:pt x="44569" y="17943"/>
                </a:lnTo>
                <a:lnTo>
                  <a:pt x="22243" y="33813"/>
                </a:lnTo>
                <a:lnTo>
                  <a:pt x="13271" y="62593"/>
                </a:lnTo>
                <a:lnTo>
                  <a:pt x="15476" y="79918"/>
                </a:lnTo>
                <a:lnTo>
                  <a:pt x="21621" y="92899"/>
                </a:lnTo>
                <a:lnTo>
                  <a:pt x="31001" y="102204"/>
                </a:lnTo>
                <a:lnTo>
                  <a:pt x="42911" y="108496"/>
                </a:lnTo>
                <a:lnTo>
                  <a:pt x="17695" y="108496"/>
                </a:lnTo>
                <a:lnTo>
                  <a:pt x="7962" y="108913"/>
                </a:lnTo>
                <a:lnTo>
                  <a:pt x="0" y="116424"/>
                </a:lnTo>
                <a:lnTo>
                  <a:pt x="0" y="134785"/>
                </a:lnTo>
                <a:lnTo>
                  <a:pt x="7962" y="142296"/>
                </a:lnTo>
                <a:lnTo>
                  <a:pt x="112807" y="142296"/>
                </a:lnTo>
                <a:lnTo>
                  <a:pt x="119443" y="138541"/>
                </a:lnTo>
                <a:lnTo>
                  <a:pt x="122097" y="132698"/>
                </a:lnTo>
                <a:lnTo>
                  <a:pt x="125194" y="126856"/>
                </a:lnTo>
                <a:lnTo>
                  <a:pt x="123424" y="120180"/>
                </a:lnTo>
                <a:lnTo>
                  <a:pt x="119885" y="115172"/>
                </a:lnTo>
                <a:lnTo>
                  <a:pt x="113692" y="104740"/>
                </a:lnTo>
                <a:lnTo>
                  <a:pt x="110153" y="98481"/>
                </a:lnTo>
                <a:lnTo>
                  <a:pt x="132615" y="92638"/>
                </a:lnTo>
                <a:lnTo>
                  <a:pt x="46892" y="92638"/>
                </a:lnTo>
                <a:lnTo>
                  <a:pt x="39924" y="88126"/>
                </a:lnTo>
                <a:lnTo>
                  <a:pt x="34948" y="81893"/>
                </a:lnTo>
                <a:lnTo>
                  <a:pt x="31962" y="73626"/>
                </a:lnTo>
                <a:lnTo>
                  <a:pt x="30966" y="63011"/>
                </a:lnTo>
                <a:lnTo>
                  <a:pt x="36302" y="44467"/>
                </a:lnTo>
                <a:lnTo>
                  <a:pt x="51095" y="33592"/>
                </a:lnTo>
                <a:lnTo>
                  <a:pt x="73518" y="28036"/>
                </a:lnTo>
                <a:lnTo>
                  <a:pt x="101747" y="25454"/>
                </a:lnTo>
                <a:lnTo>
                  <a:pt x="245062" y="25454"/>
                </a:lnTo>
                <a:lnTo>
                  <a:pt x="242867" y="13770"/>
                </a:lnTo>
                <a:lnTo>
                  <a:pt x="241540" y="5842"/>
                </a:lnTo>
                <a:lnTo>
                  <a:pt x="234019" y="0"/>
                </a:lnTo>
                <a:close/>
              </a:path>
              <a:path w="296545" h="142875">
                <a:moveTo>
                  <a:pt x="253529" y="70522"/>
                </a:moveTo>
                <a:lnTo>
                  <a:pt x="217651" y="70522"/>
                </a:lnTo>
                <a:lnTo>
                  <a:pt x="221633" y="90969"/>
                </a:lnTo>
                <a:lnTo>
                  <a:pt x="222075" y="94308"/>
                </a:lnTo>
                <a:lnTo>
                  <a:pt x="223845" y="97646"/>
                </a:lnTo>
                <a:lnTo>
                  <a:pt x="226499" y="99732"/>
                </a:lnTo>
                <a:lnTo>
                  <a:pt x="269852" y="140627"/>
                </a:lnTo>
                <a:lnTo>
                  <a:pt x="274276" y="142296"/>
                </a:lnTo>
                <a:lnTo>
                  <a:pt x="283124" y="142296"/>
                </a:lnTo>
                <a:lnTo>
                  <a:pt x="287548" y="140627"/>
                </a:lnTo>
                <a:lnTo>
                  <a:pt x="291087" y="137289"/>
                </a:lnTo>
                <a:lnTo>
                  <a:pt x="295068" y="131694"/>
                </a:lnTo>
                <a:lnTo>
                  <a:pt x="296395" y="125396"/>
                </a:lnTo>
                <a:lnTo>
                  <a:pt x="295068" y="119097"/>
                </a:lnTo>
                <a:lnTo>
                  <a:pt x="291087" y="113503"/>
                </a:lnTo>
                <a:lnTo>
                  <a:pt x="255254" y="79702"/>
                </a:lnTo>
                <a:lnTo>
                  <a:pt x="253529" y="70522"/>
                </a:lnTo>
                <a:close/>
              </a:path>
              <a:path w="296545" h="142875">
                <a:moveTo>
                  <a:pt x="66357" y="50492"/>
                </a:moveTo>
                <a:lnTo>
                  <a:pt x="56051" y="52468"/>
                </a:lnTo>
                <a:lnTo>
                  <a:pt x="47611" y="57847"/>
                </a:lnTo>
                <a:lnTo>
                  <a:pt x="41908" y="65808"/>
                </a:lnTo>
                <a:lnTo>
                  <a:pt x="39814" y="75529"/>
                </a:lnTo>
                <a:lnTo>
                  <a:pt x="39814" y="82206"/>
                </a:lnTo>
                <a:lnTo>
                  <a:pt x="42468" y="88048"/>
                </a:lnTo>
                <a:lnTo>
                  <a:pt x="46892" y="92638"/>
                </a:lnTo>
                <a:lnTo>
                  <a:pt x="132615" y="92638"/>
                </a:lnTo>
                <a:lnTo>
                  <a:pt x="169518" y="83041"/>
                </a:lnTo>
                <a:lnTo>
                  <a:pt x="101747" y="83041"/>
                </a:lnTo>
                <a:lnTo>
                  <a:pt x="92900" y="67184"/>
                </a:lnTo>
                <a:lnTo>
                  <a:pt x="88068" y="59998"/>
                </a:lnTo>
                <a:lnTo>
                  <a:pt x="82117" y="54769"/>
                </a:lnTo>
                <a:lnTo>
                  <a:pt x="74921" y="51574"/>
                </a:lnTo>
                <a:lnTo>
                  <a:pt x="66357" y="50492"/>
                </a:lnTo>
                <a:close/>
              </a:path>
              <a:path w="296545" h="142875">
                <a:moveTo>
                  <a:pt x="245062" y="25454"/>
                </a:moveTo>
                <a:lnTo>
                  <a:pt x="101747" y="25454"/>
                </a:lnTo>
                <a:lnTo>
                  <a:pt x="101747" y="83041"/>
                </a:lnTo>
                <a:lnTo>
                  <a:pt x="169518" y="83041"/>
                </a:lnTo>
                <a:lnTo>
                  <a:pt x="217651" y="70522"/>
                </a:lnTo>
                <a:lnTo>
                  <a:pt x="253529" y="70522"/>
                </a:lnTo>
                <a:lnTo>
                  <a:pt x="245062" y="2545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 txBox="1"/>
          <p:nvPr/>
        </p:nvSpPr>
        <p:spPr>
          <a:xfrm>
            <a:off x="4513579" y="2605532"/>
            <a:ext cx="1388745" cy="5340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0">
                <a:solidFill>
                  <a:srgbClr val="FFFFFF"/>
                </a:solidFill>
                <a:latin typeface="宋体"/>
                <a:cs typeface="宋体"/>
              </a:rPr>
              <a:t>市场份额</a:t>
            </a:r>
            <a:endParaRPr sz="9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900" spc="160">
                <a:solidFill>
                  <a:srgbClr val="FFFFFF"/>
                </a:solidFill>
                <a:latin typeface="宋体"/>
                <a:cs typeface="宋体"/>
              </a:rPr>
              <a:t>95%</a:t>
            </a:r>
            <a:endParaRPr sz="900">
              <a:latin typeface="宋体"/>
              <a:cs typeface="宋体"/>
            </a:endParaRPr>
          </a:p>
          <a:p>
            <a:pPr marL="233045">
              <a:lnSpc>
                <a:spcPct val="100000"/>
              </a:lnSpc>
              <a:spcBef>
                <a:spcPts val="760"/>
              </a:spcBef>
            </a:pPr>
            <a:r>
              <a:rPr sz="900">
                <a:solidFill>
                  <a:srgbClr val="FFFFFF"/>
                </a:solidFill>
                <a:latin typeface="宋体"/>
                <a:cs typeface="宋体"/>
              </a:rPr>
              <a:t>婴童市场规模同比增速</a:t>
            </a:r>
            <a:endParaRPr sz="900">
              <a:latin typeface="宋体"/>
              <a:cs typeface="宋体"/>
            </a:endParaRPr>
          </a:p>
        </p:txBody>
      </p:sp>
      <p:sp>
        <p:nvSpPr>
          <p:cNvPr id="47" name="object 47"/>
          <p:cNvSpPr/>
          <p:nvPr/>
        </p:nvSpPr>
        <p:spPr>
          <a:xfrm>
            <a:off x="4613147" y="3297935"/>
            <a:ext cx="675894" cy="433565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 txBox="1"/>
          <p:nvPr/>
        </p:nvSpPr>
        <p:spPr>
          <a:xfrm>
            <a:off x="4733925" y="3337636"/>
            <a:ext cx="438784" cy="254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 spc="125">
                <a:solidFill>
                  <a:srgbClr val="FFFFFF"/>
                </a:solidFill>
                <a:latin typeface="Century Gothic"/>
                <a:cs typeface="Century Gothic"/>
              </a:rPr>
              <a:t>6</a:t>
            </a:r>
            <a:r>
              <a:rPr sz="1500" b="1" spc="70">
                <a:solidFill>
                  <a:srgbClr val="FFFFFF"/>
                </a:solidFill>
                <a:latin typeface="Century Gothic"/>
                <a:cs typeface="Century Gothic"/>
              </a:rPr>
              <a:t>3%</a:t>
            </a:r>
            <a:endParaRPr sz="1500">
              <a:latin typeface="Century Gothic"/>
              <a:cs typeface="Century Gothic"/>
            </a:endParaRPr>
          </a:p>
        </p:txBody>
      </p:sp>
      <p:sp>
        <p:nvSpPr>
          <p:cNvPr id="49" name="object 49"/>
          <p:cNvSpPr/>
          <p:nvPr/>
        </p:nvSpPr>
        <p:spPr>
          <a:xfrm>
            <a:off x="661416" y="2194560"/>
            <a:ext cx="748665" cy="175260"/>
          </a:xfrm>
          <a:custGeom>
            <a:rect l="l" t="t" r="r" b="b"/>
            <a:pathLst>
              <a:path w="748665" h="175260">
                <a:moveTo>
                  <a:pt x="719074" y="0"/>
                </a:moveTo>
                <a:lnTo>
                  <a:pt x="29210" y="0"/>
                </a:lnTo>
                <a:lnTo>
                  <a:pt x="17841" y="2295"/>
                </a:lnTo>
                <a:lnTo>
                  <a:pt x="8556" y="8556"/>
                </a:lnTo>
                <a:lnTo>
                  <a:pt x="2295" y="17841"/>
                </a:lnTo>
                <a:lnTo>
                  <a:pt x="0" y="29209"/>
                </a:lnTo>
                <a:lnTo>
                  <a:pt x="0" y="146050"/>
                </a:lnTo>
                <a:lnTo>
                  <a:pt x="2295" y="157418"/>
                </a:lnTo>
                <a:lnTo>
                  <a:pt x="8556" y="166703"/>
                </a:lnTo>
                <a:lnTo>
                  <a:pt x="17841" y="172964"/>
                </a:lnTo>
                <a:lnTo>
                  <a:pt x="29210" y="175259"/>
                </a:lnTo>
                <a:lnTo>
                  <a:pt x="719074" y="175259"/>
                </a:lnTo>
                <a:lnTo>
                  <a:pt x="730442" y="172964"/>
                </a:lnTo>
                <a:lnTo>
                  <a:pt x="739727" y="166703"/>
                </a:lnTo>
                <a:lnTo>
                  <a:pt x="745988" y="157418"/>
                </a:lnTo>
                <a:lnTo>
                  <a:pt x="748284" y="146050"/>
                </a:lnTo>
                <a:lnTo>
                  <a:pt x="748284" y="29209"/>
                </a:lnTo>
                <a:lnTo>
                  <a:pt x="745988" y="17841"/>
                </a:lnTo>
                <a:lnTo>
                  <a:pt x="739727" y="8556"/>
                </a:lnTo>
                <a:lnTo>
                  <a:pt x="730442" y="2295"/>
                </a:lnTo>
                <a:lnTo>
                  <a:pt x="719074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5187696" y="2191511"/>
            <a:ext cx="748665" cy="175260"/>
          </a:xfrm>
          <a:custGeom>
            <a:rect l="l" t="t" r="r" b="b"/>
            <a:pathLst>
              <a:path w="748664" h="175260">
                <a:moveTo>
                  <a:pt x="719074" y="0"/>
                </a:moveTo>
                <a:lnTo>
                  <a:pt x="29209" y="0"/>
                </a:lnTo>
                <a:lnTo>
                  <a:pt x="17841" y="2295"/>
                </a:lnTo>
                <a:lnTo>
                  <a:pt x="8556" y="8556"/>
                </a:lnTo>
                <a:lnTo>
                  <a:pt x="2295" y="17841"/>
                </a:lnTo>
                <a:lnTo>
                  <a:pt x="0" y="29210"/>
                </a:lnTo>
                <a:lnTo>
                  <a:pt x="0" y="146050"/>
                </a:lnTo>
                <a:lnTo>
                  <a:pt x="2295" y="157418"/>
                </a:lnTo>
                <a:lnTo>
                  <a:pt x="8556" y="166703"/>
                </a:lnTo>
                <a:lnTo>
                  <a:pt x="17841" y="172964"/>
                </a:lnTo>
                <a:lnTo>
                  <a:pt x="29209" y="175260"/>
                </a:lnTo>
                <a:lnTo>
                  <a:pt x="719074" y="175260"/>
                </a:lnTo>
                <a:lnTo>
                  <a:pt x="730442" y="172964"/>
                </a:lnTo>
                <a:lnTo>
                  <a:pt x="739727" y="166703"/>
                </a:lnTo>
                <a:lnTo>
                  <a:pt x="745988" y="157418"/>
                </a:lnTo>
                <a:lnTo>
                  <a:pt x="748283" y="146050"/>
                </a:lnTo>
                <a:lnTo>
                  <a:pt x="748283" y="29210"/>
                </a:lnTo>
                <a:lnTo>
                  <a:pt x="745988" y="17841"/>
                </a:lnTo>
                <a:lnTo>
                  <a:pt x="739727" y="8556"/>
                </a:lnTo>
                <a:lnTo>
                  <a:pt x="730442" y="2295"/>
                </a:lnTo>
                <a:lnTo>
                  <a:pt x="719074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 txBox="1"/>
          <p:nvPr/>
        </p:nvSpPr>
        <p:spPr>
          <a:xfrm>
            <a:off x="768807" y="2187701"/>
            <a:ext cx="505904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4539615"/>
              </a:tabLst>
            </a:pPr>
            <a:r>
              <a:rPr sz="1000" spc="-5">
                <a:solidFill>
                  <a:srgbClr val="0D544E"/>
                </a:solidFill>
                <a:latin typeface="宋体"/>
                <a:cs typeface="宋体"/>
              </a:rPr>
              <a:t>潜力赛道	明星赛道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2" name="object 52"/>
          <p:cNvSpPr/>
          <p:nvPr/>
        </p:nvSpPr>
        <p:spPr>
          <a:xfrm>
            <a:off x="5192267" y="4181855"/>
            <a:ext cx="748665" cy="175260"/>
          </a:xfrm>
          <a:custGeom>
            <a:rect l="l" t="t" r="r" b="b"/>
            <a:pathLst>
              <a:path w="748664" h="175260">
                <a:moveTo>
                  <a:pt x="719074" y="0"/>
                </a:moveTo>
                <a:lnTo>
                  <a:pt x="29210" y="0"/>
                </a:lnTo>
                <a:lnTo>
                  <a:pt x="17841" y="2295"/>
                </a:lnTo>
                <a:lnTo>
                  <a:pt x="8556" y="8556"/>
                </a:lnTo>
                <a:lnTo>
                  <a:pt x="2295" y="17841"/>
                </a:lnTo>
                <a:lnTo>
                  <a:pt x="0" y="29209"/>
                </a:lnTo>
                <a:lnTo>
                  <a:pt x="0" y="146049"/>
                </a:lnTo>
                <a:lnTo>
                  <a:pt x="2295" y="157418"/>
                </a:lnTo>
                <a:lnTo>
                  <a:pt x="8556" y="166703"/>
                </a:lnTo>
                <a:lnTo>
                  <a:pt x="17841" y="172964"/>
                </a:lnTo>
                <a:lnTo>
                  <a:pt x="29210" y="175259"/>
                </a:lnTo>
                <a:lnTo>
                  <a:pt x="719074" y="175259"/>
                </a:lnTo>
                <a:lnTo>
                  <a:pt x="730442" y="172964"/>
                </a:lnTo>
                <a:lnTo>
                  <a:pt x="739727" y="166703"/>
                </a:lnTo>
                <a:lnTo>
                  <a:pt x="745988" y="157418"/>
                </a:lnTo>
                <a:lnTo>
                  <a:pt x="748284" y="146049"/>
                </a:lnTo>
                <a:lnTo>
                  <a:pt x="748284" y="29209"/>
                </a:lnTo>
                <a:lnTo>
                  <a:pt x="745988" y="17841"/>
                </a:lnTo>
                <a:lnTo>
                  <a:pt x="739727" y="8556"/>
                </a:lnTo>
                <a:lnTo>
                  <a:pt x="730442" y="2295"/>
                </a:lnTo>
                <a:lnTo>
                  <a:pt x="719074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 txBox="1"/>
          <p:nvPr/>
        </p:nvSpPr>
        <p:spPr>
          <a:xfrm>
            <a:off x="5292597" y="4087164"/>
            <a:ext cx="539750" cy="5067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7620">
              <a:lnSpc>
                <a:spcPct val="157800"/>
              </a:lnSpc>
              <a:spcBef>
                <a:spcPts val="100"/>
              </a:spcBef>
            </a:pPr>
            <a:r>
              <a:rPr sz="1000" spc="-5">
                <a:solidFill>
                  <a:srgbClr val="0D544E"/>
                </a:solidFill>
                <a:latin typeface="宋体"/>
                <a:cs typeface="宋体"/>
              </a:rPr>
              <a:t>成熟赛道 </a:t>
            </a:r>
            <a:r>
              <a:rPr sz="1000" spc="-5">
                <a:solidFill>
                  <a:srgbClr val="FFF1CC"/>
                </a:solidFill>
                <a:latin typeface="宋体"/>
                <a:cs typeface="宋体"/>
              </a:rPr>
              <a:t>市场规模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4" name="object 54"/>
          <p:cNvSpPr/>
          <p:nvPr/>
        </p:nvSpPr>
        <p:spPr>
          <a:xfrm>
            <a:off x="6498335" y="2214372"/>
            <a:ext cx="1490980" cy="2382520"/>
          </a:xfrm>
          <a:custGeom>
            <a:rect l="l" t="t" r="r" b="b"/>
            <a:pathLst>
              <a:path w="1490979" h="2382520">
                <a:moveTo>
                  <a:pt x="1242060" y="0"/>
                </a:moveTo>
                <a:lnTo>
                  <a:pt x="248412" y="0"/>
                </a:lnTo>
                <a:lnTo>
                  <a:pt x="198358" y="5048"/>
                </a:lnTo>
                <a:lnTo>
                  <a:pt x="151733" y="19526"/>
                </a:lnTo>
                <a:lnTo>
                  <a:pt x="109537" y="42433"/>
                </a:lnTo>
                <a:lnTo>
                  <a:pt x="72770" y="72770"/>
                </a:lnTo>
                <a:lnTo>
                  <a:pt x="42433" y="109537"/>
                </a:lnTo>
                <a:lnTo>
                  <a:pt x="19526" y="151733"/>
                </a:lnTo>
                <a:lnTo>
                  <a:pt x="5048" y="198358"/>
                </a:lnTo>
                <a:lnTo>
                  <a:pt x="0" y="248412"/>
                </a:lnTo>
                <a:lnTo>
                  <a:pt x="0" y="2133587"/>
                </a:lnTo>
                <a:lnTo>
                  <a:pt x="5048" y="2183652"/>
                </a:lnTo>
                <a:lnTo>
                  <a:pt x="19526" y="2230284"/>
                </a:lnTo>
                <a:lnTo>
                  <a:pt x="42433" y="2272482"/>
                </a:lnTo>
                <a:lnTo>
                  <a:pt x="72771" y="2309248"/>
                </a:lnTo>
                <a:lnTo>
                  <a:pt x="109537" y="2339584"/>
                </a:lnTo>
                <a:lnTo>
                  <a:pt x="151733" y="2362489"/>
                </a:lnTo>
                <a:lnTo>
                  <a:pt x="198358" y="2376964"/>
                </a:lnTo>
                <a:lnTo>
                  <a:pt x="248412" y="2382012"/>
                </a:lnTo>
                <a:lnTo>
                  <a:pt x="1242060" y="2382012"/>
                </a:lnTo>
                <a:lnTo>
                  <a:pt x="1292113" y="2376964"/>
                </a:lnTo>
                <a:lnTo>
                  <a:pt x="1338738" y="2362489"/>
                </a:lnTo>
                <a:lnTo>
                  <a:pt x="1380934" y="2339584"/>
                </a:lnTo>
                <a:lnTo>
                  <a:pt x="1417700" y="2309248"/>
                </a:lnTo>
                <a:lnTo>
                  <a:pt x="1448038" y="2272482"/>
                </a:lnTo>
                <a:lnTo>
                  <a:pt x="1470945" y="2230284"/>
                </a:lnTo>
                <a:lnTo>
                  <a:pt x="1485423" y="2183652"/>
                </a:lnTo>
                <a:lnTo>
                  <a:pt x="1490471" y="2133587"/>
                </a:lnTo>
                <a:lnTo>
                  <a:pt x="1490471" y="248412"/>
                </a:lnTo>
                <a:lnTo>
                  <a:pt x="1485423" y="198358"/>
                </a:lnTo>
                <a:lnTo>
                  <a:pt x="1470945" y="151733"/>
                </a:lnTo>
                <a:lnTo>
                  <a:pt x="1448038" y="109537"/>
                </a:lnTo>
                <a:lnTo>
                  <a:pt x="1417700" y="72770"/>
                </a:lnTo>
                <a:lnTo>
                  <a:pt x="1380934" y="42433"/>
                </a:lnTo>
                <a:lnTo>
                  <a:pt x="1338738" y="19526"/>
                </a:lnTo>
                <a:lnTo>
                  <a:pt x="1292113" y="5048"/>
                </a:lnTo>
                <a:lnTo>
                  <a:pt x="1242060" y="0"/>
                </a:lnTo>
                <a:close/>
              </a:path>
            </a:pathLst>
          </a:custGeom>
          <a:solidFill>
            <a:srgbClr val="FFF1CC">
              <a:alpha val="2901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>
            <a:off x="8045195" y="2214372"/>
            <a:ext cx="1490980" cy="2382520"/>
          </a:xfrm>
          <a:custGeom>
            <a:rect l="l" t="t" r="r" b="b"/>
            <a:pathLst>
              <a:path w="1490979" h="2382520">
                <a:moveTo>
                  <a:pt x="1242059" y="0"/>
                </a:moveTo>
                <a:lnTo>
                  <a:pt x="248411" y="0"/>
                </a:lnTo>
                <a:lnTo>
                  <a:pt x="198358" y="5048"/>
                </a:lnTo>
                <a:lnTo>
                  <a:pt x="151733" y="19526"/>
                </a:lnTo>
                <a:lnTo>
                  <a:pt x="109537" y="42433"/>
                </a:lnTo>
                <a:lnTo>
                  <a:pt x="72771" y="72770"/>
                </a:lnTo>
                <a:lnTo>
                  <a:pt x="42433" y="109537"/>
                </a:lnTo>
                <a:lnTo>
                  <a:pt x="19526" y="151733"/>
                </a:lnTo>
                <a:lnTo>
                  <a:pt x="5048" y="198358"/>
                </a:lnTo>
                <a:lnTo>
                  <a:pt x="0" y="248412"/>
                </a:lnTo>
                <a:lnTo>
                  <a:pt x="0" y="2133587"/>
                </a:lnTo>
                <a:lnTo>
                  <a:pt x="5048" y="2183652"/>
                </a:lnTo>
                <a:lnTo>
                  <a:pt x="19526" y="2230284"/>
                </a:lnTo>
                <a:lnTo>
                  <a:pt x="42433" y="2272482"/>
                </a:lnTo>
                <a:lnTo>
                  <a:pt x="72771" y="2309248"/>
                </a:lnTo>
                <a:lnTo>
                  <a:pt x="109537" y="2339584"/>
                </a:lnTo>
                <a:lnTo>
                  <a:pt x="151733" y="2362489"/>
                </a:lnTo>
                <a:lnTo>
                  <a:pt x="198358" y="2376964"/>
                </a:lnTo>
                <a:lnTo>
                  <a:pt x="248411" y="2382012"/>
                </a:lnTo>
                <a:lnTo>
                  <a:pt x="1242059" y="2382012"/>
                </a:lnTo>
                <a:lnTo>
                  <a:pt x="1292113" y="2376964"/>
                </a:lnTo>
                <a:lnTo>
                  <a:pt x="1338738" y="2362489"/>
                </a:lnTo>
                <a:lnTo>
                  <a:pt x="1380934" y="2339584"/>
                </a:lnTo>
                <a:lnTo>
                  <a:pt x="1417701" y="2309248"/>
                </a:lnTo>
                <a:lnTo>
                  <a:pt x="1448038" y="2272482"/>
                </a:lnTo>
                <a:lnTo>
                  <a:pt x="1470945" y="2230284"/>
                </a:lnTo>
                <a:lnTo>
                  <a:pt x="1485423" y="2183652"/>
                </a:lnTo>
                <a:lnTo>
                  <a:pt x="1490472" y="2133587"/>
                </a:lnTo>
                <a:lnTo>
                  <a:pt x="1490472" y="248412"/>
                </a:lnTo>
                <a:lnTo>
                  <a:pt x="1485423" y="198358"/>
                </a:lnTo>
                <a:lnTo>
                  <a:pt x="1470945" y="151733"/>
                </a:lnTo>
                <a:lnTo>
                  <a:pt x="1448038" y="109537"/>
                </a:lnTo>
                <a:lnTo>
                  <a:pt x="1417700" y="72770"/>
                </a:lnTo>
                <a:lnTo>
                  <a:pt x="1380934" y="42433"/>
                </a:lnTo>
                <a:lnTo>
                  <a:pt x="1338738" y="19526"/>
                </a:lnTo>
                <a:lnTo>
                  <a:pt x="1292113" y="5048"/>
                </a:lnTo>
                <a:lnTo>
                  <a:pt x="1242059" y="0"/>
                </a:lnTo>
                <a:close/>
              </a:path>
            </a:pathLst>
          </a:custGeom>
          <a:solidFill>
            <a:srgbClr val="FFF1CC">
              <a:alpha val="2901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>
            <a:off x="9593580" y="2214372"/>
            <a:ext cx="1490980" cy="2382520"/>
          </a:xfrm>
          <a:custGeom>
            <a:rect l="l" t="t" r="r" b="b"/>
            <a:pathLst>
              <a:path w="1490979" h="2382520">
                <a:moveTo>
                  <a:pt x="1242060" y="0"/>
                </a:moveTo>
                <a:lnTo>
                  <a:pt x="248412" y="0"/>
                </a:lnTo>
                <a:lnTo>
                  <a:pt x="198358" y="5048"/>
                </a:lnTo>
                <a:lnTo>
                  <a:pt x="151733" y="19526"/>
                </a:lnTo>
                <a:lnTo>
                  <a:pt x="109537" y="42433"/>
                </a:lnTo>
                <a:lnTo>
                  <a:pt x="72771" y="72770"/>
                </a:lnTo>
                <a:lnTo>
                  <a:pt x="42433" y="109537"/>
                </a:lnTo>
                <a:lnTo>
                  <a:pt x="19526" y="151733"/>
                </a:lnTo>
                <a:lnTo>
                  <a:pt x="5048" y="198358"/>
                </a:lnTo>
                <a:lnTo>
                  <a:pt x="0" y="248412"/>
                </a:lnTo>
                <a:lnTo>
                  <a:pt x="0" y="2133587"/>
                </a:lnTo>
                <a:lnTo>
                  <a:pt x="5048" y="2183652"/>
                </a:lnTo>
                <a:lnTo>
                  <a:pt x="19526" y="2230284"/>
                </a:lnTo>
                <a:lnTo>
                  <a:pt x="42433" y="2272482"/>
                </a:lnTo>
                <a:lnTo>
                  <a:pt x="72771" y="2309248"/>
                </a:lnTo>
                <a:lnTo>
                  <a:pt x="109537" y="2339584"/>
                </a:lnTo>
                <a:lnTo>
                  <a:pt x="151733" y="2362489"/>
                </a:lnTo>
                <a:lnTo>
                  <a:pt x="198358" y="2376964"/>
                </a:lnTo>
                <a:lnTo>
                  <a:pt x="248412" y="2382012"/>
                </a:lnTo>
                <a:lnTo>
                  <a:pt x="1242060" y="2382012"/>
                </a:lnTo>
                <a:lnTo>
                  <a:pt x="1292113" y="2376964"/>
                </a:lnTo>
                <a:lnTo>
                  <a:pt x="1338738" y="2362489"/>
                </a:lnTo>
                <a:lnTo>
                  <a:pt x="1380934" y="2339584"/>
                </a:lnTo>
                <a:lnTo>
                  <a:pt x="1417701" y="2309248"/>
                </a:lnTo>
                <a:lnTo>
                  <a:pt x="1448038" y="2272482"/>
                </a:lnTo>
                <a:lnTo>
                  <a:pt x="1470945" y="2230284"/>
                </a:lnTo>
                <a:lnTo>
                  <a:pt x="1485423" y="2183652"/>
                </a:lnTo>
                <a:lnTo>
                  <a:pt x="1490472" y="2133587"/>
                </a:lnTo>
                <a:lnTo>
                  <a:pt x="1490472" y="248412"/>
                </a:lnTo>
                <a:lnTo>
                  <a:pt x="1485423" y="198358"/>
                </a:lnTo>
                <a:lnTo>
                  <a:pt x="1470945" y="151733"/>
                </a:lnTo>
                <a:lnTo>
                  <a:pt x="1448038" y="109537"/>
                </a:lnTo>
                <a:lnTo>
                  <a:pt x="1417701" y="72770"/>
                </a:lnTo>
                <a:lnTo>
                  <a:pt x="1380934" y="42433"/>
                </a:lnTo>
                <a:lnTo>
                  <a:pt x="1338738" y="19526"/>
                </a:lnTo>
                <a:lnTo>
                  <a:pt x="1292113" y="5048"/>
                </a:lnTo>
                <a:lnTo>
                  <a:pt x="1242060" y="0"/>
                </a:lnTo>
                <a:close/>
              </a:path>
            </a:pathLst>
          </a:custGeom>
          <a:solidFill>
            <a:srgbClr val="FFF1CC">
              <a:alpha val="8392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/>
          <p:nvPr/>
        </p:nvSpPr>
        <p:spPr>
          <a:xfrm>
            <a:off x="11141964" y="2214372"/>
            <a:ext cx="1490980" cy="2382520"/>
          </a:xfrm>
          <a:custGeom>
            <a:rect l="l" t="t" r="r" b="b"/>
            <a:pathLst>
              <a:path w="1490979" h="2382520">
                <a:moveTo>
                  <a:pt x="1242059" y="0"/>
                </a:moveTo>
                <a:lnTo>
                  <a:pt x="248411" y="0"/>
                </a:lnTo>
                <a:lnTo>
                  <a:pt x="198358" y="5048"/>
                </a:lnTo>
                <a:lnTo>
                  <a:pt x="151733" y="19526"/>
                </a:lnTo>
                <a:lnTo>
                  <a:pt x="109537" y="42433"/>
                </a:lnTo>
                <a:lnTo>
                  <a:pt x="72771" y="72770"/>
                </a:lnTo>
                <a:lnTo>
                  <a:pt x="42433" y="109537"/>
                </a:lnTo>
                <a:lnTo>
                  <a:pt x="19526" y="151733"/>
                </a:lnTo>
                <a:lnTo>
                  <a:pt x="5048" y="198358"/>
                </a:lnTo>
                <a:lnTo>
                  <a:pt x="0" y="248412"/>
                </a:lnTo>
                <a:lnTo>
                  <a:pt x="0" y="2133587"/>
                </a:lnTo>
                <a:lnTo>
                  <a:pt x="5048" y="2183652"/>
                </a:lnTo>
                <a:lnTo>
                  <a:pt x="19526" y="2230284"/>
                </a:lnTo>
                <a:lnTo>
                  <a:pt x="42433" y="2272482"/>
                </a:lnTo>
                <a:lnTo>
                  <a:pt x="72771" y="2309248"/>
                </a:lnTo>
                <a:lnTo>
                  <a:pt x="109537" y="2339584"/>
                </a:lnTo>
                <a:lnTo>
                  <a:pt x="151733" y="2362489"/>
                </a:lnTo>
                <a:lnTo>
                  <a:pt x="198358" y="2376964"/>
                </a:lnTo>
                <a:lnTo>
                  <a:pt x="248411" y="2382012"/>
                </a:lnTo>
                <a:lnTo>
                  <a:pt x="1242059" y="2382012"/>
                </a:lnTo>
                <a:lnTo>
                  <a:pt x="1292113" y="2376964"/>
                </a:lnTo>
                <a:lnTo>
                  <a:pt x="1338738" y="2362489"/>
                </a:lnTo>
                <a:lnTo>
                  <a:pt x="1380934" y="2339584"/>
                </a:lnTo>
                <a:lnTo>
                  <a:pt x="1417700" y="2309248"/>
                </a:lnTo>
                <a:lnTo>
                  <a:pt x="1448038" y="2272482"/>
                </a:lnTo>
                <a:lnTo>
                  <a:pt x="1470945" y="2230284"/>
                </a:lnTo>
                <a:lnTo>
                  <a:pt x="1485423" y="2183652"/>
                </a:lnTo>
                <a:lnTo>
                  <a:pt x="1490471" y="2133587"/>
                </a:lnTo>
                <a:lnTo>
                  <a:pt x="1490471" y="248412"/>
                </a:lnTo>
                <a:lnTo>
                  <a:pt x="1485423" y="198358"/>
                </a:lnTo>
                <a:lnTo>
                  <a:pt x="1470945" y="151733"/>
                </a:lnTo>
                <a:lnTo>
                  <a:pt x="1448038" y="109537"/>
                </a:lnTo>
                <a:lnTo>
                  <a:pt x="1417700" y="72770"/>
                </a:lnTo>
                <a:lnTo>
                  <a:pt x="1380934" y="42433"/>
                </a:lnTo>
                <a:lnTo>
                  <a:pt x="1338738" y="19526"/>
                </a:lnTo>
                <a:lnTo>
                  <a:pt x="1292113" y="5048"/>
                </a:lnTo>
                <a:lnTo>
                  <a:pt x="1242059" y="0"/>
                </a:lnTo>
                <a:close/>
              </a:path>
            </a:pathLst>
          </a:custGeom>
          <a:solidFill>
            <a:srgbClr val="FFF1CC">
              <a:alpha val="2901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 txBox="1"/>
          <p:nvPr/>
        </p:nvSpPr>
        <p:spPr>
          <a:xfrm>
            <a:off x="448462" y="1184909"/>
            <a:ext cx="9674225" cy="892810"/>
          </a:xfrm>
          <a:prstGeom prst="rect">
            <a:avLst/>
          </a:prstGeom>
        </p:spPr>
        <p:txBody>
          <a:bodyPr vert="horz" wrap="square" lIns="0" tIns="67310" rIns="0" bIns="0" rtlCol="0">
            <a:spAutoFit/>
          </a:bodyPr>
          <a:lstStyle/>
          <a:p>
            <a:pPr marL="18415">
              <a:lnSpc>
                <a:spcPct val="100000"/>
              </a:lnSpc>
              <a:spcBef>
                <a:spcPts val="530"/>
              </a:spcBef>
            </a:pPr>
            <a:r>
              <a:rPr sz="1200" spc="10">
                <a:solidFill>
                  <a:srgbClr val="FFFFFF"/>
                </a:solidFill>
                <a:latin typeface="宋体"/>
                <a:cs typeface="宋体"/>
              </a:rPr>
              <a:t>婴童市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场占据了母婴行</a:t>
            </a:r>
            <a:r>
              <a:rPr sz="1200" spc="5">
                <a:solidFill>
                  <a:srgbClr val="FFFFFF"/>
                </a:solidFill>
                <a:latin typeface="宋体"/>
                <a:cs typeface="宋体"/>
              </a:rPr>
              <a:t>业</a:t>
            </a:r>
            <a:r>
              <a:rPr sz="1200" spc="190">
                <a:solidFill>
                  <a:srgbClr val="FFFFFF"/>
                </a:solidFill>
                <a:latin typeface="宋体"/>
                <a:cs typeface="宋体"/>
              </a:rPr>
              <a:t>95%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的市场份额，而孕产妇市场规模同比增速高于婴童市场规模，达到</a:t>
            </a:r>
            <a:r>
              <a:rPr sz="1200" spc="5">
                <a:solidFill>
                  <a:srgbClr val="FFFFFF"/>
                </a:solidFill>
                <a:latin typeface="宋体"/>
                <a:cs typeface="宋体"/>
              </a:rPr>
              <a:t>了</a:t>
            </a:r>
            <a:r>
              <a:rPr sz="1200" spc="204">
                <a:solidFill>
                  <a:srgbClr val="FFFFFF"/>
                </a:solidFill>
                <a:latin typeface="宋体"/>
                <a:cs typeface="宋体"/>
              </a:rPr>
              <a:t>86%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。</a:t>
            </a:r>
            <a:endParaRPr sz="1200">
              <a:latin typeface="宋体"/>
              <a:cs typeface="宋体"/>
            </a:endParaRPr>
          </a:p>
          <a:p>
            <a:pPr marL="18415">
              <a:lnSpc>
                <a:spcPct val="100000"/>
              </a:lnSpc>
              <a:spcBef>
                <a:spcPts val="434"/>
              </a:spcBef>
            </a:pPr>
            <a:r>
              <a:rPr sz="1200" spc="10">
                <a:solidFill>
                  <a:srgbClr val="FFFFFF"/>
                </a:solidFill>
                <a:latin typeface="宋体"/>
                <a:cs typeface="宋体"/>
              </a:rPr>
              <a:t>衣着服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饰是母婴消费者核心需求，是行业的核心驱动力。母婴食品赛道高增长，市场正在逐渐向这个领域内卷。</a:t>
            </a:r>
            <a:endParaRPr sz="12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12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tabLst>
                <a:tab pos="6050915"/>
              </a:tabLst>
            </a:pPr>
            <a:r>
              <a:rPr sz="1800" b="1" baseline="2314">
                <a:solidFill>
                  <a:srgbClr val="FFFFFF"/>
                </a:solidFill>
                <a:latin typeface="微软雅黑"/>
                <a:cs typeface="微软雅黑"/>
              </a:rPr>
              <a:t>MAT</a:t>
            </a:r>
            <a:r>
              <a:rPr sz="1800" b="1" spc="15" baseline="2314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r>
              <a:rPr sz="1800" b="1" spc="30" baseline="2314">
                <a:solidFill>
                  <a:srgbClr val="FFFFFF"/>
                </a:solidFill>
                <a:latin typeface="微软雅黑"/>
                <a:cs typeface="微软雅黑"/>
              </a:rPr>
              <a:t>3</a:t>
            </a:r>
            <a:r>
              <a:rPr sz="1800" b="1" baseline="2314">
                <a:solidFill>
                  <a:srgbClr val="FFFFFF"/>
                </a:solidFill>
                <a:latin typeface="微软雅黑"/>
                <a:cs typeface="微软雅黑"/>
              </a:rPr>
              <a:t>年抖音电商母婴行业细分品类增长情况	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MAT</a:t>
            </a:r>
            <a:r>
              <a:rPr sz="1200" b="1" spc="10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r>
              <a:rPr sz="1200" b="1" spc="20">
                <a:solidFill>
                  <a:srgbClr val="FFFFFF"/>
                </a:solidFill>
                <a:latin typeface="微软雅黑"/>
                <a:cs typeface="微软雅黑"/>
              </a:rPr>
              <a:t>3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年抖音电商母婴行业品类赛道占比及增长情况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9" name="object 59"/>
          <p:cNvSpPr/>
          <p:nvPr/>
        </p:nvSpPr>
        <p:spPr>
          <a:xfrm>
            <a:off x="9809019" y="2353310"/>
            <a:ext cx="314960" cy="435609"/>
          </a:xfrm>
          <a:custGeom>
            <a:rect l="l" t="t" r="r" b="b"/>
            <a:pathLst>
              <a:path w="314959" h="435609">
                <a:moveTo>
                  <a:pt x="124158" y="0"/>
                </a:moveTo>
                <a:lnTo>
                  <a:pt x="114591" y="0"/>
                </a:lnTo>
                <a:lnTo>
                  <a:pt x="105346" y="2539"/>
                </a:lnTo>
                <a:lnTo>
                  <a:pt x="76783" y="39369"/>
                </a:lnTo>
                <a:lnTo>
                  <a:pt x="76279" y="48259"/>
                </a:lnTo>
                <a:lnTo>
                  <a:pt x="79200" y="97789"/>
                </a:lnTo>
                <a:lnTo>
                  <a:pt x="101425" y="135889"/>
                </a:lnTo>
                <a:lnTo>
                  <a:pt x="104854" y="137159"/>
                </a:lnTo>
                <a:lnTo>
                  <a:pt x="104854" y="266699"/>
                </a:lnTo>
                <a:lnTo>
                  <a:pt x="42497" y="309879"/>
                </a:lnTo>
                <a:lnTo>
                  <a:pt x="42497" y="311149"/>
                </a:lnTo>
                <a:lnTo>
                  <a:pt x="41862" y="311149"/>
                </a:lnTo>
                <a:lnTo>
                  <a:pt x="38941" y="313689"/>
                </a:lnTo>
                <a:lnTo>
                  <a:pt x="38306" y="313689"/>
                </a:lnTo>
                <a:lnTo>
                  <a:pt x="36020" y="316229"/>
                </a:lnTo>
                <a:lnTo>
                  <a:pt x="33734" y="317499"/>
                </a:lnTo>
                <a:lnTo>
                  <a:pt x="31321" y="318769"/>
                </a:lnTo>
                <a:lnTo>
                  <a:pt x="31321" y="320039"/>
                </a:lnTo>
                <a:lnTo>
                  <a:pt x="30178" y="320039"/>
                </a:lnTo>
                <a:lnTo>
                  <a:pt x="28400" y="322579"/>
                </a:lnTo>
                <a:lnTo>
                  <a:pt x="26749" y="323849"/>
                </a:lnTo>
                <a:lnTo>
                  <a:pt x="24336" y="326389"/>
                </a:lnTo>
                <a:lnTo>
                  <a:pt x="23828" y="326389"/>
                </a:lnTo>
                <a:lnTo>
                  <a:pt x="22558" y="328929"/>
                </a:lnTo>
                <a:lnTo>
                  <a:pt x="1081" y="365759"/>
                </a:lnTo>
                <a:lnTo>
                  <a:pt x="0" y="386079"/>
                </a:lnTo>
                <a:lnTo>
                  <a:pt x="6133" y="403859"/>
                </a:lnTo>
                <a:lnTo>
                  <a:pt x="16208" y="416559"/>
                </a:lnTo>
                <a:lnTo>
                  <a:pt x="17986" y="417829"/>
                </a:lnTo>
                <a:lnTo>
                  <a:pt x="21415" y="421639"/>
                </a:lnTo>
                <a:lnTo>
                  <a:pt x="31646" y="427989"/>
                </a:lnTo>
                <a:lnTo>
                  <a:pt x="42878" y="431799"/>
                </a:lnTo>
                <a:lnTo>
                  <a:pt x="54776" y="435609"/>
                </a:lnTo>
                <a:lnTo>
                  <a:pt x="74517" y="435609"/>
                </a:lnTo>
                <a:lnTo>
                  <a:pt x="89725" y="433069"/>
                </a:lnTo>
                <a:lnTo>
                  <a:pt x="97234" y="430529"/>
                </a:lnTo>
                <a:lnTo>
                  <a:pt x="101933" y="429259"/>
                </a:lnTo>
                <a:lnTo>
                  <a:pt x="123520" y="420369"/>
                </a:lnTo>
                <a:lnTo>
                  <a:pt x="60672" y="420369"/>
                </a:lnTo>
                <a:lnTo>
                  <a:pt x="48355" y="417829"/>
                </a:lnTo>
                <a:lnTo>
                  <a:pt x="37014" y="412749"/>
                </a:lnTo>
                <a:lnTo>
                  <a:pt x="27257" y="405129"/>
                </a:lnTo>
                <a:lnTo>
                  <a:pt x="18309" y="392429"/>
                </a:lnTo>
                <a:lnTo>
                  <a:pt x="15112" y="379729"/>
                </a:lnTo>
                <a:lnTo>
                  <a:pt x="17702" y="364489"/>
                </a:lnTo>
                <a:lnTo>
                  <a:pt x="26114" y="349249"/>
                </a:lnTo>
                <a:lnTo>
                  <a:pt x="27257" y="346709"/>
                </a:lnTo>
                <a:lnTo>
                  <a:pt x="29035" y="345439"/>
                </a:lnTo>
                <a:lnTo>
                  <a:pt x="30178" y="342899"/>
                </a:lnTo>
                <a:lnTo>
                  <a:pt x="31321" y="341629"/>
                </a:lnTo>
                <a:lnTo>
                  <a:pt x="31956" y="340359"/>
                </a:lnTo>
                <a:lnTo>
                  <a:pt x="33099" y="340359"/>
                </a:lnTo>
                <a:lnTo>
                  <a:pt x="33734" y="339089"/>
                </a:lnTo>
                <a:lnTo>
                  <a:pt x="34877" y="337819"/>
                </a:lnTo>
                <a:lnTo>
                  <a:pt x="35512" y="337819"/>
                </a:lnTo>
                <a:lnTo>
                  <a:pt x="36655" y="335279"/>
                </a:lnTo>
                <a:lnTo>
                  <a:pt x="37798" y="334009"/>
                </a:lnTo>
                <a:lnTo>
                  <a:pt x="39576" y="334009"/>
                </a:lnTo>
                <a:lnTo>
                  <a:pt x="39576" y="332739"/>
                </a:lnTo>
                <a:lnTo>
                  <a:pt x="40084" y="332739"/>
                </a:lnTo>
                <a:lnTo>
                  <a:pt x="43640" y="328929"/>
                </a:lnTo>
                <a:lnTo>
                  <a:pt x="45926" y="327659"/>
                </a:lnTo>
                <a:lnTo>
                  <a:pt x="82202" y="327659"/>
                </a:lnTo>
                <a:lnTo>
                  <a:pt x="61674" y="316229"/>
                </a:lnTo>
                <a:lnTo>
                  <a:pt x="113617" y="279399"/>
                </a:lnTo>
                <a:lnTo>
                  <a:pt x="117681" y="276859"/>
                </a:lnTo>
                <a:lnTo>
                  <a:pt x="120602" y="271779"/>
                </a:lnTo>
                <a:lnTo>
                  <a:pt x="120602" y="207009"/>
                </a:lnTo>
                <a:lnTo>
                  <a:pt x="127079" y="200659"/>
                </a:lnTo>
                <a:lnTo>
                  <a:pt x="158349" y="200659"/>
                </a:lnTo>
                <a:lnTo>
                  <a:pt x="152733" y="196849"/>
                </a:lnTo>
                <a:lnTo>
                  <a:pt x="145587" y="191769"/>
                </a:lnTo>
                <a:lnTo>
                  <a:pt x="140244" y="189229"/>
                </a:lnTo>
                <a:lnTo>
                  <a:pt x="120602" y="189229"/>
                </a:lnTo>
                <a:lnTo>
                  <a:pt x="120602" y="175259"/>
                </a:lnTo>
                <a:lnTo>
                  <a:pt x="127079" y="168909"/>
                </a:lnTo>
                <a:lnTo>
                  <a:pt x="158339" y="168909"/>
                </a:lnTo>
                <a:lnTo>
                  <a:pt x="145230" y="160019"/>
                </a:lnTo>
                <a:lnTo>
                  <a:pt x="139807" y="157479"/>
                </a:lnTo>
                <a:lnTo>
                  <a:pt x="120602" y="157479"/>
                </a:lnTo>
                <a:lnTo>
                  <a:pt x="120602" y="140969"/>
                </a:lnTo>
                <a:lnTo>
                  <a:pt x="130508" y="140969"/>
                </a:lnTo>
                <a:lnTo>
                  <a:pt x="261593" y="126999"/>
                </a:lnTo>
                <a:lnTo>
                  <a:pt x="124158" y="126999"/>
                </a:lnTo>
                <a:lnTo>
                  <a:pt x="120094" y="125729"/>
                </a:lnTo>
                <a:lnTo>
                  <a:pt x="115395" y="124459"/>
                </a:lnTo>
                <a:lnTo>
                  <a:pt x="114760" y="124459"/>
                </a:lnTo>
                <a:lnTo>
                  <a:pt x="111839" y="123189"/>
                </a:lnTo>
                <a:lnTo>
                  <a:pt x="94873" y="96519"/>
                </a:lnTo>
                <a:lnTo>
                  <a:pt x="91519" y="39369"/>
                </a:lnTo>
                <a:lnTo>
                  <a:pt x="94313" y="30479"/>
                </a:lnTo>
                <a:lnTo>
                  <a:pt x="100790" y="24129"/>
                </a:lnTo>
                <a:lnTo>
                  <a:pt x="106632" y="17779"/>
                </a:lnTo>
                <a:lnTo>
                  <a:pt x="114252" y="15239"/>
                </a:lnTo>
                <a:lnTo>
                  <a:pt x="296509" y="15239"/>
                </a:lnTo>
                <a:lnTo>
                  <a:pt x="287587" y="8889"/>
                </a:lnTo>
                <a:lnTo>
                  <a:pt x="269954" y="5079"/>
                </a:lnTo>
                <a:lnTo>
                  <a:pt x="124158" y="0"/>
                </a:lnTo>
                <a:close/>
              </a:path>
              <a:path w="314959" h="435609">
                <a:moveTo>
                  <a:pt x="82202" y="327659"/>
                </a:moveTo>
                <a:lnTo>
                  <a:pt x="45926" y="327659"/>
                </a:lnTo>
                <a:lnTo>
                  <a:pt x="66266" y="335279"/>
                </a:lnTo>
                <a:lnTo>
                  <a:pt x="82534" y="349249"/>
                </a:lnTo>
                <a:lnTo>
                  <a:pt x="93325" y="368299"/>
                </a:lnTo>
                <a:lnTo>
                  <a:pt x="97234" y="389889"/>
                </a:lnTo>
                <a:lnTo>
                  <a:pt x="96813" y="396239"/>
                </a:lnTo>
                <a:lnTo>
                  <a:pt x="95583" y="402589"/>
                </a:lnTo>
                <a:lnTo>
                  <a:pt x="93591" y="410209"/>
                </a:lnTo>
                <a:lnTo>
                  <a:pt x="90884" y="416559"/>
                </a:lnTo>
                <a:lnTo>
                  <a:pt x="88598" y="416559"/>
                </a:lnTo>
                <a:lnTo>
                  <a:pt x="87328" y="417829"/>
                </a:lnTo>
                <a:lnTo>
                  <a:pt x="85677" y="417829"/>
                </a:lnTo>
                <a:lnTo>
                  <a:pt x="83899" y="419099"/>
                </a:lnTo>
                <a:lnTo>
                  <a:pt x="80343" y="419099"/>
                </a:lnTo>
                <a:lnTo>
                  <a:pt x="78057" y="420369"/>
                </a:lnTo>
                <a:lnTo>
                  <a:pt x="123520" y="420369"/>
                </a:lnTo>
                <a:lnTo>
                  <a:pt x="154358" y="407669"/>
                </a:lnTo>
                <a:lnTo>
                  <a:pt x="110188" y="407669"/>
                </a:lnTo>
                <a:lnTo>
                  <a:pt x="111839" y="402589"/>
                </a:lnTo>
                <a:lnTo>
                  <a:pt x="112347" y="397509"/>
                </a:lnTo>
                <a:lnTo>
                  <a:pt x="112474" y="389889"/>
                </a:lnTo>
                <a:lnTo>
                  <a:pt x="108733" y="365759"/>
                </a:lnTo>
                <a:lnTo>
                  <a:pt x="98266" y="344169"/>
                </a:lnTo>
                <a:lnTo>
                  <a:pt x="82202" y="327659"/>
                </a:lnTo>
                <a:close/>
              </a:path>
              <a:path w="314959" h="435609">
                <a:moveTo>
                  <a:pt x="291544" y="200659"/>
                </a:moveTo>
                <a:lnTo>
                  <a:pt x="269446" y="200659"/>
                </a:lnTo>
                <a:lnTo>
                  <a:pt x="275796" y="207009"/>
                </a:lnTo>
                <a:lnTo>
                  <a:pt x="275796" y="208279"/>
                </a:lnTo>
                <a:lnTo>
                  <a:pt x="276002" y="218439"/>
                </a:lnTo>
                <a:lnTo>
                  <a:pt x="276590" y="229869"/>
                </a:lnTo>
                <a:lnTo>
                  <a:pt x="277510" y="240029"/>
                </a:lnTo>
                <a:lnTo>
                  <a:pt x="278717" y="251459"/>
                </a:lnTo>
                <a:lnTo>
                  <a:pt x="252845" y="262889"/>
                </a:lnTo>
                <a:lnTo>
                  <a:pt x="232330" y="281939"/>
                </a:lnTo>
                <a:lnTo>
                  <a:pt x="218817" y="308609"/>
                </a:lnTo>
                <a:lnTo>
                  <a:pt x="213947" y="339089"/>
                </a:lnTo>
                <a:lnTo>
                  <a:pt x="214163" y="345439"/>
                </a:lnTo>
                <a:lnTo>
                  <a:pt x="214820" y="351789"/>
                </a:lnTo>
                <a:lnTo>
                  <a:pt x="215929" y="358139"/>
                </a:lnTo>
                <a:lnTo>
                  <a:pt x="217503" y="364489"/>
                </a:lnTo>
                <a:lnTo>
                  <a:pt x="192091" y="374649"/>
                </a:lnTo>
                <a:lnTo>
                  <a:pt x="137171" y="397509"/>
                </a:lnTo>
                <a:lnTo>
                  <a:pt x="110188" y="407669"/>
                </a:lnTo>
                <a:lnTo>
                  <a:pt x="154358" y="407669"/>
                </a:lnTo>
                <a:lnTo>
                  <a:pt x="222202" y="379729"/>
                </a:lnTo>
                <a:lnTo>
                  <a:pt x="222710" y="378459"/>
                </a:lnTo>
                <a:lnTo>
                  <a:pt x="274824" y="358139"/>
                </a:lnTo>
                <a:lnTo>
                  <a:pt x="232108" y="358139"/>
                </a:lnTo>
                <a:lnTo>
                  <a:pt x="230330" y="351789"/>
                </a:lnTo>
                <a:lnTo>
                  <a:pt x="229187" y="345439"/>
                </a:lnTo>
                <a:lnTo>
                  <a:pt x="229187" y="339089"/>
                </a:lnTo>
                <a:lnTo>
                  <a:pt x="233106" y="313689"/>
                </a:lnTo>
                <a:lnTo>
                  <a:pt x="243966" y="292099"/>
                </a:lnTo>
                <a:lnTo>
                  <a:pt x="260423" y="275589"/>
                </a:lnTo>
                <a:lnTo>
                  <a:pt x="281130" y="266699"/>
                </a:lnTo>
                <a:lnTo>
                  <a:pt x="296878" y="266699"/>
                </a:lnTo>
                <a:lnTo>
                  <a:pt x="296243" y="262889"/>
                </a:lnTo>
                <a:lnTo>
                  <a:pt x="291760" y="220979"/>
                </a:lnTo>
                <a:lnTo>
                  <a:pt x="291652" y="214629"/>
                </a:lnTo>
                <a:lnTo>
                  <a:pt x="291544" y="200659"/>
                </a:lnTo>
                <a:close/>
              </a:path>
              <a:path w="314959" h="435609">
                <a:moveTo>
                  <a:pt x="296878" y="266699"/>
                </a:moveTo>
                <a:lnTo>
                  <a:pt x="281130" y="266699"/>
                </a:lnTo>
                <a:lnTo>
                  <a:pt x="281130" y="267969"/>
                </a:lnTo>
                <a:lnTo>
                  <a:pt x="281638" y="269239"/>
                </a:lnTo>
                <a:lnTo>
                  <a:pt x="282273" y="274319"/>
                </a:lnTo>
                <a:lnTo>
                  <a:pt x="283416" y="279399"/>
                </a:lnTo>
                <a:lnTo>
                  <a:pt x="284051" y="283209"/>
                </a:lnTo>
                <a:lnTo>
                  <a:pt x="286734" y="299719"/>
                </a:lnTo>
                <a:lnTo>
                  <a:pt x="287226" y="316229"/>
                </a:lnTo>
                <a:lnTo>
                  <a:pt x="283336" y="331469"/>
                </a:lnTo>
                <a:lnTo>
                  <a:pt x="272875" y="341629"/>
                </a:lnTo>
                <a:lnTo>
                  <a:pt x="232108" y="358139"/>
                </a:lnTo>
                <a:lnTo>
                  <a:pt x="274824" y="358139"/>
                </a:lnTo>
                <a:lnTo>
                  <a:pt x="300926" y="330199"/>
                </a:lnTo>
                <a:lnTo>
                  <a:pt x="303152" y="313689"/>
                </a:lnTo>
                <a:lnTo>
                  <a:pt x="303093" y="308609"/>
                </a:lnTo>
                <a:lnTo>
                  <a:pt x="303004" y="306069"/>
                </a:lnTo>
                <a:lnTo>
                  <a:pt x="302291" y="297179"/>
                </a:lnTo>
                <a:lnTo>
                  <a:pt x="301031" y="289559"/>
                </a:lnTo>
                <a:lnTo>
                  <a:pt x="299164" y="280669"/>
                </a:lnTo>
                <a:lnTo>
                  <a:pt x="298529" y="275589"/>
                </a:lnTo>
                <a:lnTo>
                  <a:pt x="297386" y="270509"/>
                </a:lnTo>
                <a:lnTo>
                  <a:pt x="296878" y="266699"/>
                </a:lnTo>
                <a:close/>
              </a:path>
              <a:path w="314959" h="435609">
                <a:moveTo>
                  <a:pt x="259921" y="203199"/>
                </a:moveTo>
                <a:lnTo>
                  <a:pt x="198199" y="203199"/>
                </a:lnTo>
                <a:lnTo>
                  <a:pt x="204267" y="204469"/>
                </a:lnTo>
                <a:lnTo>
                  <a:pt x="209883" y="208279"/>
                </a:lnTo>
                <a:lnTo>
                  <a:pt x="220515" y="215899"/>
                </a:lnTo>
                <a:lnTo>
                  <a:pt x="232362" y="218439"/>
                </a:lnTo>
                <a:lnTo>
                  <a:pt x="244209" y="215899"/>
                </a:lnTo>
                <a:lnTo>
                  <a:pt x="254841" y="208279"/>
                </a:lnTo>
                <a:lnTo>
                  <a:pt x="259921" y="203199"/>
                </a:lnTo>
                <a:close/>
              </a:path>
              <a:path w="314959" h="435609">
                <a:moveTo>
                  <a:pt x="158349" y="200659"/>
                </a:moveTo>
                <a:lnTo>
                  <a:pt x="127079" y="200659"/>
                </a:lnTo>
                <a:lnTo>
                  <a:pt x="135207" y="201929"/>
                </a:lnTo>
                <a:lnTo>
                  <a:pt x="141684" y="208279"/>
                </a:lnTo>
                <a:lnTo>
                  <a:pt x="148034" y="214629"/>
                </a:lnTo>
                <a:lnTo>
                  <a:pt x="156162" y="217169"/>
                </a:lnTo>
                <a:lnTo>
                  <a:pt x="171910" y="217169"/>
                </a:lnTo>
                <a:lnTo>
                  <a:pt x="180165" y="214629"/>
                </a:lnTo>
                <a:lnTo>
                  <a:pt x="186515" y="208279"/>
                </a:lnTo>
                <a:lnTo>
                  <a:pt x="192131" y="204469"/>
                </a:lnTo>
                <a:lnTo>
                  <a:pt x="198199" y="203199"/>
                </a:lnTo>
                <a:lnTo>
                  <a:pt x="259921" y="203199"/>
                </a:lnTo>
                <a:lnTo>
                  <a:pt x="261191" y="201929"/>
                </a:lnTo>
                <a:lnTo>
                  <a:pt x="164417" y="201929"/>
                </a:lnTo>
                <a:lnTo>
                  <a:pt x="158349" y="200659"/>
                </a:lnTo>
                <a:close/>
              </a:path>
              <a:path w="314959" h="435609">
                <a:moveTo>
                  <a:pt x="198326" y="186689"/>
                </a:moveTo>
                <a:lnTo>
                  <a:pt x="186642" y="189229"/>
                </a:lnTo>
                <a:lnTo>
                  <a:pt x="176101" y="196849"/>
                </a:lnTo>
                <a:lnTo>
                  <a:pt x="170485" y="200659"/>
                </a:lnTo>
                <a:lnTo>
                  <a:pt x="164417" y="201929"/>
                </a:lnTo>
                <a:lnTo>
                  <a:pt x="232124" y="201929"/>
                </a:lnTo>
                <a:lnTo>
                  <a:pt x="226236" y="200659"/>
                </a:lnTo>
                <a:lnTo>
                  <a:pt x="220932" y="196849"/>
                </a:lnTo>
                <a:lnTo>
                  <a:pt x="210105" y="189229"/>
                </a:lnTo>
                <a:lnTo>
                  <a:pt x="198326" y="186689"/>
                </a:lnTo>
                <a:close/>
              </a:path>
              <a:path w="314959" h="435609">
                <a:moveTo>
                  <a:pt x="267616" y="187959"/>
                </a:moveTo>
                <a:lnTo>
                  <a:pt x="259127" y="187959"/>
                </a:lnTo>
                <a:lnTo>
                  <a:pt x="250971" y="191769"/>
                </a:lnTo>
                <a:lnTo>
                  <a:pt x="243792" y="196849"/>
                </a:lnTo>
                <a:lnTo>
                  <a:pt x="238130" y="200659"/>
                </a:lnTo>
                <a:lnTo>
                  <a:pt x="232124" y="201929"/>
                </a:lnTo>
                <a:lnTo>
                  <a:pt x="261191" y="201929"/>
                </a:lnTo>
                <a:lnTo>
                  <a:pt x="269446" y="200659"/>
                </a:lnTo>
                <a:lnTo>
                  <a:pt x="291544" y="200659"/>
                </a:lnTo>
                <a:lnTo>
                  <a:pt x="291544" y="189229"/>
                </a:lnTo>
                <a:lnTo>
                  <a:pt x="275796" y="189229"/>
                </a:lnTo>
                <a:lnTo>
                  <a:pt x="267616" y="187959"/>
                </a:lnTo>
                <a:close/>
              </a:path>
              <a:path w="314959" h="435609">
                <a:moveTo>
                  <a:pt x="137572" y="187959"/>
                </a:moveTo>
                <a:lnTo>
                  <a:pt x="129105" y="187959"/>
                </a:lnTo>
                <a:lnTo>
                  <a:pt x="120602" y="189229"/>
                </a:lnTo>
                <a:lnTo>
                  <a:pt x="140244" y="189229"/>
                </a:lnTo>
                <a:lnTo>
                  <a:pt x="137572" y="187959"/>
                </a:lnTo>
                <a:close/>
              </a:path>
              <a:path w="314959" h="435609">
                <a:moveTo>
                  <a:pt x="291544" y="168909"/>
                </a:moveTo>
                <a:lnTo>
                  <a:pt x="269446" y="168909"/>
                </a:lnTo>
                <a:lnTo>
                  <a:pt x="275796" y="175259"/>
                </a:lnTo>
                <a:lnTo>
                  <a:pt x="275796" y="189229"/>
                </a:lnTo>
                <a:lnTo>
                  <a:pt x="291544" y="189229"/>
                </a:lnTo>
                <a:lnTo>
                  <a:pt x="291544" y="168909"/>
                </a:lnTo>
                <a:close/>
              </a:path>
              <a:path w="314959" h="435609">
                <a:moveTo>
                  <a:pt x="158339" y="168909"/>
                </a:moveTo>
                <a:lnTo>
                  <a:pt x="135207" y="168909"/>
                </a:lnTo>
                <a:lnTo>
                  <a:pt x="141684" y="176529"/>
                </a:lnTo>
                <a:lnTo>
                  <a:pt x="152386" y="182879"/>
                </a:lnTo>
                <a:lnTo>
                  <a:pt x="164337" y="185419"/>
                </a:lnTo>
                <a:lnTo>
                  <a:pt x="176170" y="182879"/>
                </a:lnTo>
                <a:lnTo>
                  <a:pt x="192131" y="172719"/>
                </a:lnTo>
                <a:lnTo>
                  <a:pt x="198199" y="170179"/>
                </a:lnTo>
                <a:lnTo>
                  <a:pt x="164337" y="170179"/>
                </a:lnTo>
                <a:lnTo>
                  <a:pt x="158339" y="168909"/>
                </a:lnTo>
                <a:close/>
              </a:path>
              <a:path w="314959" h="435609">
                <a:moveTo>
                  <a:pt x="267706" y="156209"/>
                </a:moveTo>
                <a:lnTo>
                  <a:pt x="259365" y="156209"/>
                </a:lnTo>
                <a:lnTo>
                  <a:pt x="251239" y="160019"/>
                </a:lnTo>
                <a:lnTo>
                  <a:pt x="238130" y="168909"/>
                </a:lnTo>
                <a:lnTo>
                  <a:pt x="232124" y="170179"/>
                </a:lnTo>
                <a:lnTo>
                  <a:pt x="198199" y="170179"/>
                </a:lnTo>
                <a:lnTo>
                  <a:pt x="204267" y="172719"/>
                </a:lnTo>
                <a:lnTo>
                  <a:pt x="209883" y="176529"/>
                </a:lnTo>
                <a:lnTo>
                  <a:pt x="216360" y="182879"/>
                </a:lnTo>
                <a:lnTo>
                  <a:pt x="223853" y="185419"/>
                </a:lnTo>
                <a:lnTo>
                  <a:pt x="240871" y="185419"/>
                </a:lnTo>
                <a:lnTo>
                  <a:pt x="248364" y="182879"/>
                </a:lnTo>
                <a:lnTo>
                  <a:pt x="254841" y="176529"/>
                </a:lnTo>
                <a:lnTo>
                  <a:pt x="261191" y="168909"/>
                </a:lnTo>
                <a:lnTo>
                  <a:pt x="291544" y="168909"/>
                </a:lnTo>
                <a:lnTo>
                  <a:pt x="291544" y="157479"/>
                </a:lnTo>
                <a:lnTo>
                  <a:pt x="275796" y="157479"/>
                </a:lnTo>
                <a:lnTo>
                  <a:pt x="267706" y="156209"/>
                </a:lnTo>
                <a:close/>
              </a:path>
              <a:path w="314959" h="435609">
                <a:moveTo>
                  <a:pt x="198246" y="154939"/>
                </a:moveTo>
                <a:lnTo>
                  <a:pt x="186374" y="157479"/>
                </a:lnTo>
                <a:lnTo>
                  <a:pt x="175466" y="165099"/>
                </a:lnTo>
                <a:lnTo>
                  <a:pt x="170217" y="168909"/>
                </a:lnTo>
                <a:lnTo>
                  <a:pt x="164337" y="170179"/>
                </a:lnTo>
                <a:lnTo>
                  <a:pt x="232124" y="170179"/>
                </a:lnTo>
                <a:lnTo>
                  <a:pt x="226236" y="168909"/>
                </a:lnTo>
                <a:lnTo>
                  <a:pt x="220932" y="165099"/>
                </a:lnTo>
                <a:lnTo>
                  <a:pt x="210095" y="157479"/>
                </a:lnTo>
                <a:lnTo>
                  <a:pt x="198246" y="154939"/>
                </a:lnTo>
                <a:close/>
              </a:path>
              <a:path w="314959" h="435609">
                <a:moveTo>
                  <a:pt x="137096" y="156209"/>
                </a:moveTo>
                <a:lnTo>
                  <a:pt x="128748" y="156209"/>
                </a:lnTo>
                <a:lnTo>
                  <a:pt x="120602" y="157479"/>
                </a:lnTo>
                <a:lnTo>
                  <a:pt x="139807" y="157479"/>
                </a:lnTo>
                <a:lnTo>
                  <a:pt x="137096" y="156209"/>
                </a:lnTo>
                <a:close/>
              </a:path>
              <a:path w="314959" h="435609">
                <a:moveTo>
                  <a:pt x="291544" y="125729"/>
                </a:moveTo>
                <a:lnTo>
                  <a:pt x="275796" y="125729"/>
                </a:lnTo>
                <a:lnTo>
                  <a:pt x="275796" y="157479"/>
                </a:lnTo>
                <a:lnTo>
                  <a:pt x="291544" y="157479"/>
                </a:lnTo>
                <a:lnTo>
                  <a:pt x="291544" y="125729"/>
                </a:lnTo>
                <a:close/>
              </a:path>
              <a:path w="314959" h="435609">
                <a:moveTo>
                  <a:pt x="130508" y="140969"/>
                </a:moveTo>
                <a:lnTo>
                  <a:pt x="120602" y="140969"/>
                </a:lnTo>
                <a:lnTo>
                  <a:pt x="121745" y="142239"/>
                </a:lnTo>
                <a:lnTo>
                  <a:pt x="128857" y="142239"/>
                </a:lnTo>
                <a:lnTo>
                  <a:pt x="130508" y="140969"/>
                </a:lnTo>
                <a:close/>
              </a:path>
              <a:path w="314959" h="435609">
                <a:moveTo>
                  <a:pt x="296509" y="15239"/>
                </a:moveTo>
                <a:lnTo>
                  <a:pt x="123523" y="15239"/>
                </a:lnTo>
                <a:lnTo>
                  <a:pt x="269446" y="20319"/>
                </a:lnTo>
                <a:lnTo>
                  <a:pt x="281215" y="22859"/>
                </a:lnTo>
                <a:lnTo>
                  <a:pt x="290639" y="29209"/>
                </a:lnTo>
                <a:lnTo>
                  <a:pt x="296896" y="39369"/>
                </a:lnTo>
                <a:lnTo>
                  <a:pt x="299164" y="50799"/>
                </a:lnTo>
                <a:lnTo>
                  <a:pt x="299164" y="80009"/>
                </a:lnTo>
                <a:lnTo>
                  <a:pt x="298007" y="88899"/>
                </a:lnTo>
                <a:lnTo>
                  <a:pt x="294766" y="96519"/>
                </a:lnTo>
                <a:lnTo>
                  <a:pt x="289788" y="102869"/>
                </a:lnTo>
                <a:lnTo>
                  <a:pt x="283416" y="107949"/>
                </a:lnTo>
                <a:lnTo>
                  <a:pt x="280495" y="107949"/>
                </a:lnTo>
                <a:lnTo>
                  <a:pt x="279352" y="109219"/>
                </a:lnTo>
                <a:lnTo>
                  <a:pt x="277574" y="109219"/>
                </a:lnTo>
                <a:lnTo>
                  <a:pt x="276431" y="110489"/>
                </a:lnTo>
                <a:lnTo>
                  <a:pt x="273510" y="110489"/>
                </a:lnTo>
                <a:lnTo>
                  <a:pt x="271732" y="111759"/>
                </a:lnTo>
                <a:lnTo>
                  <a:pt x="124158" y="126999"/>
                </a:lnTo>
                <a:lnTo>
                  <a:pt x="261593" y="126999"/>
                </a:lnTo>
                <a:lnTo>
                  <a:pt x="273510" y="125729"/>
                </a:lnTo>
                <a:lnTo>
                  <a:pt x="291544" y="125729"/>
                </a:lnTo>
                <a:lnTo>
                  <a:pt x="291544" y="120649"/>
                </a:lnTo>
                <a:lnTo>
                  <a:pt x="301089" y="113029"/>
                </a:lnTo>
                <a:lnTo>
                  <a:pt x="308467" y="104139"/>
                </a:lnTo>
                <a:lnTo>
                  <a:pt x="313225" y="92709"/>
                </a:lnTo>
                <a:lnTo>
                  <a:pt x="314912" y="80009"/>
                </a:lnTo>
                <a:lnTo>
                  <a:pt x="314912" y="50799"/>
                </a:lnTo>
                <a:lnTo>
                  <a:pt x="311423" y="33019"/>
                </a:lnTo>
                <a:lnTo>
                  <a:pt x="301863" y="19050"/>
                </a:lnTo>
                <a:lnTo>
                  <a:pt x="296509" y="1523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/>
          <p:nvPr/>
        </p:nvSpPr>
        <p:spPr>
          <a:xfrm>
            <a:off x="7127747" y="2650235"/>
            <a:ext cx="819911" cy="132587"/>
          </a:xfrm>
          <a:prstGeom prst="rect">
            <a:avLst/>
          </a:prstGeom>
          <a:blipFill>
            <a:blip r:embed="rId1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1" name="object 61"/>
          <p:cNvSpPr txBox="1"/>
          <p:nvPr/>
        </p:nvSpPr>
        <p:spPr>
          <a:xfrm>
            <a:off x="7127747" y="2650235"/>
            <a:ext cx="820419" cy="132715"/>
          </a:xfrm>
          <a:prstGeom prst="rect">
            <a:avLst/>
          </a:prstGeom>
        </p:spPr>
        <p:txBody>
          <a:bodyPr vert="horz" wrap="square" lIns="0" tIns="8890" rIns="0" bIns="0" rtlCol="0">
            <a:spAutoFit/>
          </a:bodyPr>
          <a:lstStyle/>
          <a:p>
            <a:pPr marL="13335">
              <a:lnSpc>
                <a:spcPct val="100000"/>
              </a:lnSpc>
              <a:spcBef>
                <a:spcPts val="70"/>
              </a:spcBef>
            </a:pPr>
            <a:r>
              <a:rPr sz="700" spc="-10">
                <a:solidFill>
                  <a:srgbClr val="FFFFFF"/>
                </a:solidFill>
                <a:latin typeface="宋体"/>
                <a:cs typeface="宋体"/>
              </a:rPr>
              <a:t>营养安全、不可或缺</a:t>
            </a:r>
            <a:endParaRPr sz="700">
              <a:latin typeface="宋体"/>
              <a:cs typeface="宋体"/>
            </a:endParaRPr>
          </a:p>
        </p:txBody>
      </p:sp>
      <p:sp>
        <p:nvSpPr>
          <p:cNvPr id="62" name="object 62"/>
          <p:cNvSpPr/>
          <p:nvPr/>
        </p:nvSpPr>
        <p:spPr>
          <a:xfrm>
            <a:off x="8666988" y="2653283"/>
            <a:ext cx="819911" cy="131063"/>
          </a:xfrm>
          <a:prstGeom prst="rect">
            <a:avLst/>
          </a:prstGeom>
          <a:blipFill>
            <a:blip r:embed="rId1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 txBox="1"/>
          <p:nvPr/>
        </p:nvSpPr>
        <p:spPr>
          <a:xfrm>
            <a:off x="8666988" y="2653283"/>
            <a:ext cx="820419" cy="131445"/>
          </a:xfrm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13335">
              <a:lnSpc>
                <a:spcPct val="100000"/>
              </a:lnSpc>
              <a:spcBef>
                <a:spcPts val="60"/>
              </a:spcBef>
            </a:pPr>
            <a:r>
              <a:rPr sz="700" spc="-5">
                <a:solidFill>
                  <a:srgbClr val="FFFFFF"/>
                </a:solidFill>
                <a:latin typeface="宋体"/>
                <a:cs typeface="宋体"/>
              </a:rPr>
              <a:t>实用多样、必备之选</a:t>
            </a:r>
            <a:endParaRPr sz="700">
              <a:latin typeface="宋体"/>
              <a:cs typeface="宋体"/>
            </a:endParaRPr>
          </a:p>
        </p:txBody>
      </p:sp>
      <p:sp>
        <p:nvSpPr>
          <p:cNvPr id="64" name="object 64"/>
          <p:cNvSpPr/>
          <p:nvPr/>
        </p:nvSpPr>
        <p:spPr>
          <a:xfrm>
            <a:off x="10215371" y="2641091"/>
            <a:ext cx="819912" cy="132587"/>
          </a:xfrm>
          <a:prstGeom prst="rect">
            <a:avLst/>
          </a:prstGeom>
          <a:blipFill>
            <a:blip r:embed="rId1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 txBox="1"/>
          <p:nvPr/>
        </p:nvSpPr>
        <p:spPr>
          <a:xfrm>
            <a:off x="10215371" y="2641091"/>
            <a:ext cx="820419" cy="132715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 marL="13970">
              <a:lnSpc>
                <a:spcPct val="100000"/>
              </a:lnSpc>
              <a:spcBef>
                <a:spcPts val="65"/>
              </a:spcBef>
            </a:pPr>
            <a:r>
              <a:rPr sz="700" spc="-5">
                <a:solidFill>
                  <a:srgbClr val="FFFFFF"/>
                </a:solidFill>
                <a:latin typeface="宋体"/>
                <a:cs typeface="宋体"/>
              </a:rPr>
              <a:t>时尚个性、柔软舒适</a:t>
            </a:r>
            <a:endParaRPr sz="700">
              <a:latin typeface="宋体"/>
              <a:cs typeface="宋体"/>
            </a:endParaRPr>
          </a:p>
        </p:txBody>
      </p:sp>
      <p:sp>
        <p:nvSpPr>
          <p:cNvPr id="66" name="object 66"/>
          <p:cNvSpPr/>
          <p:nvPr/>
        </p:nvSpPr>
        <p:spPr>
          <a:xfrm>
            <a:off x="11759183" y="2634995"/>
            <a:ext cx="819912" cy="132587"/>
          </a:xfrm>
          <a:prstGeom prst="rect">
            <a:avLst/>
          </a:prstGeom>
          <a:blipFill>
            <a:blip r:embed="rId1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7" name="object 67"/>
          <p:cNvSpPr txBox="1"/>
          <p:nvPr/>
        </p:nvSpPr>
        <p:spPr>
          <a:xfrm>
            <a:off x="11759183" y="2634995"/>
            <a:ext cx="820419" cy="132715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 marL="13970">
              <a:lnSpc>
                <a:spcPct val="100000"/>
              </a:lnSpc>
              <a:spcBef>
                <a:spcPts val="65"/>
              </a:spcBef>
            </a:pPr>
            <a:r>
              <a:rPr sz="700" spc="-5">
                <a:solidFill>
                  <a:srgbClr val="FFFFFF"/>
                </a:solidFill>
                <a:latin typeface="宋体"/>
                <a:cs typeface="宋体"/>
              </a:rPr>
              <a:t>关爱呵护、启蒙教育</a:t>
            </a:r>
            <a:endParaRPr sz="700">
              <a:latin typeface="宋体"/>
              <a:cs typeface="宋体"/>
            </a:endParaRPr>
          </a:p>
        </p:txBody>
      </p:sp>
      <p:sp>
        <p:nvSpPr>
          <p:cNvPr id="68" name="object 68"/>
          <p:cNvSpPr/>
          <p:nvPr/>
        </p:nvSpPr>
        <p:spPr>
          <a:xfrm>
            <a:off x="6629400" y="2374391"/>
            <a:ext cx="502920" cy="414655"/>
          </a:xfrm>
          <a:custGeom>
            <a:rect l="l" t="t" r="r" b="b"/>
            <a:pathLst>
              <a:path w="502920" h="414655">
                <a:moveTo>
                  <a:pt x="160020" y="0"/>
                </a:moveTo>
                <a:lnTo>
                  <a:pt x="97726" y="4657"/>
                </a:lnTo>
                <a:lnTo>
                  <a:pt x="46863" y="17351"/>
                </a:lnTo>
                <a:lnTo>
                  <a:pt x="12573" y="36165"/>
                </a:lnTo>
                <a:lnTo>
                  <a:pt x="0" y="59181"/>
                </a:lnTo>
                <a:lnTo>
                  <a:pt x="85" y="355502"/>
                </a:lnTo>
                <a:lnTo>
                  <a:pt x="12573" y="378362"/>
                </a:lnTo>
                <a:lnTo>
                  <a:pt x="46863" y="397176"/>
                </a:lnTo>
                <a:lnTo>
                  <a:pt x="97726" y="409870"/>
                </a:lnTo>
                <a:lnTo>
                  <a:pt x="160020" y="414527"/>
                </a:lnTo>
                <a:lnTo>
                  <a:pt x="222240" y="409870"/>
                </a:lnTo>
                <a:lnTo>
                  <a:pt x="273065" y="397176"/>
                </a:lnTo>
                <a:lnTo>
                  <a:pt x="277317" y="394843"/>
                </a:lnTo>
                <a:lnTo>
                  <a:pt x="160020" y="394843"/>
                </a:lnTo>
                <a:lnTo>
                  <a:pt x="144908" y="394559"/>
                </a:lnTo>
                <a:lnTo>
                  <a:pt x="101600" y="390397"/>
                </a:lnTo>
                <a:lnTo>
                  <a:pt x="55625" y="378968"/>
                </a:lnTo>
                <a:lnTo>
                  <a:pt x="22582" y="355600"/>
                </a:lnTo>
                <a:lnTo>
                  <a:pt x="22478" y="148717"/>
                </a:lnTo>
                <a:lnTo>
                  <a:pt x="77347" y="148717"/>
                </a:lnTo>
                <a:lnTo>
                  <a:pt x="76993" y="148637"/>
                </a:lnTo>
                <a:lnTo>
                  <a:pt x="40802" y="135653"/>
                </a:lnTo>
                <a:lnTo>
                  <a:pt x="22478" y="118490"/>
                </a:lnTo>
                <a:lnTo>
                  <a:pt x="22478" y="89534"/>
                </a:lnTo>
                <a:lnTo>
                  <a:pt x="77682" y="89534"/>
                </a:lnTo>
                <a:lnTo>
                  <a:pt x="67818" y="86994"/>
                </a:lnTo>
                <a:lnTo>
                  <a:pt x="61468" y="85089"/>
                </a:lnTo>
                <a:lnTo>
                  <a:pt x="55625" y="82931"/>
                </a:lnTo>
                <a:lnTo>
                  <a:pt x="52070" y="81661"/>
                </a:lnTo>
                <a:lnTo>
                  <a:pt x="45974" y="78993"/>
                </a:lnTo>
                <a:lnTo>
                  <a:pt x="45211" y="78612"/>
                </a:lnTo>
                <a:lnTo>
                  <a:pt x="44323" y="78231"/>
                </a:lnTo>
                <a:lnTo>
                  <a:pt x="22478" y="59181"/>
                </a:lnTo>
                <a:lnTo>
                  <a:pt x="24443" y="54365"/>
                </a:lnTo>
                <a:lnTo>
                  <a:pt x="65881" y="32113"/>
                </a:lnTo>
                <a:lnTo>
                  <a:pt x="115639" y="22203"/>
                </a:lnTo>
                <a:lnTo>
                  <a:pt x="160020" y="19684"/>
                </a:lnTo>
                <a:lnTo>
                  <a:pt x="277317" y="19684"/>
                </a:lnTo>
                <a:lnTo>
                  <a:pt x="273065" y="17351"/>
                </a:lnTo>
                <a:lnTo>
                  <a:pt x="222240" y="4657"/>
                </a:lnTo>
                <a:lnTo>
                  <a:pt x="160020" y="0"/>
                </a:lnTo>
                <a:close/>
              </a:path>
              <a:path w="502920" h="414655">
                <a:moveTo>
                  <a:pt x="319913" y="326644"/>
                </a:moveTo>
                <a:lnTo>
                  <a:pt x="297433" y="326644"/>
                </a:lnTo>
                <a:lnTo>
                  <a:pt x="297330" y="355600"/>
                </a:lnTo>
                <a:lnTo>
                  <a:pt x="295471" y="360162"/>
                </a:lnTo>
                <a:lnTo>
                  <a:pt x="254085" y="382414"/>
                </a:lnTo>
                <a:lnTo>
                  <a:pt x="204275" y="392324"/>
                </a:lnTo>
                <a:lnTo>
                  <a:pt x="160020" y="394843"/>
                </a:lnTo>
                <a:lnTo>
                  <a:pt x="277317" y="394843"/>
                </a:lnTo>
                <a:lnTo>
                  <a:pt x="307341" y="378362"/>
                </a:lnTo>
                <a:lnTo>
                  <a:pt x="319827" y="355502"/>
                </a:lnTo>
                <a:lnTo>
                  <a:pt x="319913" y="326644"/>
                </a:lnTo>
                <a:close/>
              </a:path>
              <a:path w="502920" h="414655">
                <a:moveTo>
                  <a:pt x="123444" y="215772"/>
                </a:moveTo>
                <a:lnTo>
                  <a:pt x="123444" y="353949"/>
                </a:lnTo>
                <a:lnTo>
                  <a:pt x="132373" y="354689"/>
                </a:lnTo>
                <a:lnTo>
                  <a:pt x="141446" y="355203"/>
                </a:lnTo>
                <a:lnTo>
                  <a:pt x="150661" y="355502"/>
                </a:lnTo>
                <a:lnTo>
                  <a:pt x="160020" y="355600"/>
                </a:lnTo>
                <a:lnTo>
                  <a:pt x="184046" y="354927"/>
                </a:lnTo>
                <a:lnTo>
                  <a:pt x="206978" y="352980"/>
                </a:lnTo>
                <a:lnTo>
                  <a:pt x="228528" y="349867"/>
                </a:lnTo>
                <a:lnTo>
                  <a:pt x="248411" y="345694"/>
                </a:lnTo>
                <a:lnTo>
                  <a:pt x="151383" y="345694"/>
                </a:lnTo>
                <a:lnTo>
                  <a:pt x="143001" y="345439"/>
                </a:lnTo>
                <a:lnTo>
                  <a:pt x="134747" y="344931"/>
                </a:lnTo>
                <a:lnTo>
                  <a:pt x="134747" y="226568"/>
                </a:lnTo>
                <a:lnTo>
                  <a:pt x="172919" y="226568"/>
                </a:lnTo>
                <a:lnTo>
                  <a:pt x="202225" y="225125"/>
                </a:lnTo>
                <a:lnTo>
                  <a:pt x="240204" y="219249"/>
                </a:lnTo>
                <a:lnTo>
                  <a:pt x="246645" y="217424"/>
                </a:lnTo>
                <a:lnTo>
                  <a:pt x="151383" y="217424"/>
                </a:lnTo>
                <a:lnTo>
                  <a:pt x="143001" y="217169"/>
                </a:lnTo>
                <a:lnTo>
                  <a:pt x="127253" y="216153"/>
                </a:lnTo>
                <a:lnTo>
                  <a:pt x="125349" y="215900"/>
                </a:lnTo>
                <a:lnTo>
                  <a:pt x="123444" y="215772"/>
                </a:lnTo>
                <a:close/>
              </a:path>
              <a:path w="502920" h="414655">
                <a:moveTo>
                  <a:pt x="319913" y="198246"/>
                </a:moveTo>
                <a:lnTo>
                  <a:pt x="297433" y="198246"/>
                </a:lnTo>
                <a:lnTo>
                  <a:pt x="297433" y="314070"/>
                </a:lnTo>
                <a:lnTo>
                  <a:pt x="291734" y="318093"/>
                </a:lnTo>
                <a:lnTo>
                  <a:pt x="246094" y="336010"/>
                </a:lnTo>
                <a:lnTo>
                  <a:pt x="205722" y="343122"/>
                </a:lnTo>
                <a:lnTo>
                  <a:pt x="160020" y="345694"/>
                </a:lnTo>
                <a:lnTo>
                  <a:pt x="248411" y="345694"/>
                </a:lnTo>
                <a:lnTo>
                  <a:pt x="262768" y="341699"/>
                </a:lnTo>
                <a:lnTo>
                  <a:pt x="275828" y="337169"/>
                </a:lnTo>
                <a:lnTo>
                  <a:pt x="287434" y="332138"/>
                </a:lnTo>
                <a:lnTo>
                  <a:pt x="297433" y="326644"/>
                </a:lnTo>
                <a:lnTo>
                  <a:pt x="319913" y="326644"/>
                </a:lnTo>
                <a:lnTo>
                  <a:pt x="319913" y="198246"/>
                </a:lnTo>
                <a:close/>
              </a:path>
              <a:path w="502920" h="414655">
                <a:moveTo>
                  <a:pt x="172919" y="226568"/>
                </a:moveTo>
                <a:lnTo>
                  <a:pt x="134747" y="226568"/>
                </a:lnTo>
                <a:lnTo>
                  <a:pt x="142875" y="226949"/>
                </a:lnTo>
                <a:lnTo>
                  <a:pt x="151383" y="227202"/>
                </a:lnTo>
                <a:lnTo>
                  <a:pt x="160020" y="227202"/>
                </a:lnTo>
                <a:lnTo>
                  <a:pt x="172919" y="226568"/>
                </a:lnTo>
                <a:close/>
              </a:path>
              <a:path w="502920" h="414655">
                <a:moveTo>
                  <a:pt x="319913" y="148717"/>
                </a:moveTo>
                <a:lnTo>
                  <a:pt x="297433" y="148717"/>
                </a:lnTo>
                <a:lnTo>
                  <a:pt x="297433" y="185674"/>
                </a:lnTo>
                <a:lnTo>
                  <a:pt x="291734" y="189714"/>
                </a:lnTo>
                <a:lnTo>
                  <a:pt x="246094" y="207724"/>
                </a:lnTo>
                <a:lnTo>
                  <a:pt x="205722" y="214852"/>
                </a:lnTo>
                <a:lnTo>
                  <a:pt x="160020" y="217424"/>
                </a:lnTo>
                <a:lnTo>
                  <a:pt x="246645" y="217424"/>
                </a:lnTo>
                <a:lnTo>
                  <a:pt x="272444" y="210111"/>
                </a:lnTo>
                <a:lnTo>
                  <a:pt x="297433" y="198246"/>
                </a:lnTo>
                <a:lnTo>
                  <a:pt x="319913" y="198246"/>
                </a:lnTo>
                <a:lnTo>
                  <a:pt x="319913" y="148717"/>
                </a:lnTo>
                <a:close/>
              </a:path>
              <a:path w="502920" h="414655">
                <a:moveTo>
                  <a:pt x="77347" y="148717"/>
                </a:moveTo>
                <a:lnTo>
                  <a:pt x="22478" y="148717"/>
                </a:lnTo>
                <a:lnTo>
                  <a:pt x="47470" y="160527"/>
                </a:lnTo>
                <a:lnTo>
                  <a:pt x="79724" y="169671"/>
                </a:lnTo>
                <a:lnTo>
                  <a:pt x="117740" y="175577"/>
                </a:lnTo>
                <a:lnTo>
                  <a:pt x="160020" y="177672"/>
                </a:lnTo>
                <a:lnTo>
                  <a:pt x="202225" y="175577"/>
                </a:lnTo>
                <a:lnTo>
                  <a:pt x="240204" y="169671"/>
                </a:lnTo>
                <a:lnTo>
                  <a:pt x="272444" y="160527"/>
                </a:lnTo>
                <a:lnTo>
                  <a:pt x="278087" y="157861"/>
                </a:lnTo>
                <a:lnTo>
                  <a:pt x="160020" y="157861"/>
                </a:lnTo>
                <a:lnTo>
                  <a:pt x="144908" y="157597"/>
                </a:lnTo>
                <a:lnTo>
                  <a:pt x="130095" y="156797"/>
                </a:lnTo>
                <a:lnTo>
                  <a:pt x="115639" y="155449"/>
                </a:lnTo>
                <a:lnTo>
                  <a:pt x="101600" y="153543"/>
                </a:lnTo>
                <a:lnTo>
                  <a:pt x="88915" y="151310"/>
                </a:lnTo>
                <a:lnTo>
                  <a:pt x="77347" y="148717"/>
                </a:lnTo>
                <a:close/>
              </a:path>
              <a:path w="502920" h="414655">
                <a:moveTo>
                  <a:pt x="319913" y="89534"/>
                </a:moveTo>
                <a:lnTo>
                  <a:pt x="297433" y="89534"/>
                </a:lnTo>
                <a:lnTo>
                  <a:pt x="297433" y="118490"/>
                </a:lnTo>
                <a:lnTo>
                  <a:pt x="295471" y="123307"/>
                </a:lnTo>
                <a:lnTo>
                  <a:pt x="254085" y="145559"/>
                </a:lnTo>
                <a:lnTo>
                  <a:pt x="204275" y="155449"/>
                </a:lnTo>
                <a:lnTo>
                  <a:pt x="160020" y="157861"/>
                </a:lnTo>
                <a:lnTo>
                  <a:pt x="278087" y="157861"/>
                </a:lnTo>
                <a:lnTo>
                  <a:pt x="297433" y="148717"/>
                </a:lnTo>
                <a:lnTo>
                  <a:pt x="319913" y="148717"/>
                </a:lnTo>
                <a:lnTo>
                  <a:pt x="319913" y="89534"/>
                </a:lnTo>
                <a:close/>
              </a:path>
              <a:path w="502920" h="414655">
                <a:moveTo>
                  <a:pt x="77682" y="89534"/>
                </a:moveTo>
                <a:lnTo>
                  <a:pt x="22478" y="89534"/>
                </a:lnTo>
                <a:lnTo>
                  <a:pt x="28448" y="93218"/>
                </a:lnTo>
                <a:lnTo>
                  <a:pt x="67615" y="107561"/>
                </a:lnTo>
                <a:lnTo>
                  <a:pt x="126535" y="117181"/>
                </a:lnTo>
                <a:lnTo>
                  <a:pt x="160020" y="118490"/>
                </a:lnTo>
                <a:lnTo>
                  <a:pt x="193430" y="117181"/>
                </a:lnTo>
                <a:lnTo>
                  <a:pt x="224424" y="113442"/>
                </a:lnTo>
                <a:lnTo>
                  <a:pt x="252299" y="107561"/>
                </a:lnTo>
                <a:lnTo>
                  <a:pt x="276351" y="99821"/>
                </a:lnTo>
                <a:lnTo>
                  <a:pt x="279232" y="98678"/>
                </a:lnTo>
                <a:lnTo>
                  <a:pt x="160020" y="98678"/>
                </a:lnTo>
                <a:lnTo>
                  <a:pt x="144908" y="98415"/>
                </a:lnTo>
                <a:lnTo>
                  <a:pt x="101600" y="94361"/>
                </a:lnTo>
                <a:lnTo>
                  <a:pt x="81079" y="90396"/>
                </a:lnTo>
                <a:lnTo>
                  <a:pt x="77682" y="89534"/>
                </a:lnTo>
                <a:close/>
              </a:path>
              <a:path w="502920" h="414655">
                <a:moveTo>
                  <a:pt x="277317" y="19684"/>
                </a:moveTo>
                <a:lnTo>
                  <a:pt x="160020" y="19684"/>
                </a:lnTo>
                <a:lnTo>
                  <a:pt x="175057" y="19968"/>
                </a:lnTo>
                <a:lnTo>
                  <a:pt x="189833" y="20812"/>
                </a:lnTo>
                <a:lnTo>
                  <a:pt x="230999" y="26362"/>
                </a:lnTo>
                <a:lnTo>
                  <a:pt x="279163" y="42019"/>
                </a:lnTo>
                <a:lnTo>
                  <a:pt x="297433" y="59181"/>
                </a:lnTo>
                <a:lnTo>
                  <a:pt x="296175" y="62992"/>
                </a:lnTo>
                <a:lnTo>
                  <a:pt x="274700" y="78612"/>
                </a:lnTo>
                <a:lnTo>
                  <a:pt x="273939" y="78993"/>
                </a:lnTo>
                <a:lnTo>
                  <a:pt x="232219" y="91852"/>
                </a:lnTo>
                <a:lnTo>
                  <a:pt x="189833" y="97615"/>
                </a:lnTo>
                <a:lnTo>
                  <a:pt x="160020" y="98678"/>
                </a:lnTo>
                <a:lnTo>
                  <a:pt x="279232" y="98678"/>
                </a:lnTo>
                <a:lnTo>
                  <a:pt x="284352" y="96646"/>
                </a:lnTo>
                <a:lnTo>
                  <a:pt x="291548" y="93166"/>
                </a:lnTo>
                <a:lnTo>
                  <a:pt x="297433" y="89534"/>
                </a:lnTo>
                <a:lnTo>
                  <a:pt x="319913" y="89534"/>
                </a:lnTo>
                <a:lnTo>
                  <a:pt x="319913" y="59181"/>
                </a:lnTo>
                <a:lnTo>
                  <a:pt x="307341" y="36165"/>
                </a:lnTo>
                <a:lnTo>
                  <a:pt x="277317" y="19684"/>
                </a:lnTo>
                <a:close/>
              </a:path>
              <a:path w="502920" h="414655">
                <a:moveTo>
                  <a:pt x="430022" y="65024"/>
                </a:moveTo>
                <a:lnTo>
                  <a:pt x="389856" y="75311"/>
                </a:lnTo>
                <a:lnTo>
                  <a:pt x="362727" y="103473"/>
                </a:lnTo>
                <a:lnTo>
                  <a:pt x="357124" y="127507"/>
                </a:lnTo>
                <a:lnTo>
                  <a:pt x="357124" y="140843"/>
                </a:lnTo>
                <a:lnTo>
                  <a:pt x="373985" y="177825"/>
                </a:lnTo>
                <a:lnTo>
                  <a:pt x="394970" y="189737"/>
                </a:lnTo>
                <a:lnTo>
                  <a:pt x="394970" y="212725"/>
                </a:lnTo>
                <a:lnTo>
                  <a:pt x="388239" y="218439"/>
                </a:lnTo>
                <a:lnTo>
                  <a:pt x="383794" y="225932"/>
                </a:lnTo>
                <a:lnTo>
                  <a:pt x="382650" y="234314"/>
                </a:lnTo>
                <a:lnTo>
                  <a:pt x="382524" y="235076"/>
                </a:lnTo>
                <a:lnTo>
                  <a:pt x="382397" y="339470"/>
                </a:lnTo>
                <a:lnTo>
                  <a:pt x="383158" y="343788"/>
                </a:lnTo>
                <a:lnTo>
                  <a:pt x="383540" y="345058"/>
                </a:lnTo>
                <a:lnTo>
                  <a:pt x="385825" y="353059"/>
                </a:lnTo>
                <a:lnTo>
                  <a:pt x="424942" y="373380"/>
                </a:lnTo>
                <a:lnTo>
                  <a:pt x="434975" y="373380"/>
                </a:lnTo>
                <a:lnTo>
                  <a:pt x="473750" y="353694"/>
                </a:lnTo>
                <a:lnTo>
                  <a:pt x="415417" y="353694"/>
                </a:lnTo>
                <a:lnTo>
                  <a:pt x="407416" y="347980"/>
                </a:lnTo>
                <a:lnTo>
                  <a:pt x="405256" y="340359"/>
                </a:lnTo>
                <a:lnTo>
                  <a:pt x="404749" y="337819"/>
                </a:lnTo>
                <a:lnTo>
                  <a:pt x="404875" y="236855"/>
                </a:lnTo>
                <a:lnTo>
                  <a:pt x="405129" y="235076"/>
                </a:lnTo>
                <a:lnTo>
                  <a:pt x="405765" y="233299"/>
                </a:lnTo>
                <a:lnTo>
                  <a:pt x="406653" y="231775"/>
                </a:lnTo>
                <a:lnTo>
                  <a:pt x="407289" y="230505"/>
                </a:lnTo>
                <a:lnTo>
                  <a:pt x="422401" y="221614"/>
                </a:lnTo>
                <a:lnTo>
                  <a:pt x="473057" y="221614"/>
                </a:lnTo>
                <a:lnTo>
                  <a:pt x="468502" y="215900"/>
                </a:lnTo>
                <a:lnTo>
                  <a:pt x="466851" y="214249"/>
                </a:lnTo>
                <a:lnTo>
                  <a:pt x="465074" y="212725"/>
                </a:lnTo>
                <a:lnTo>
                  <a:pt x="465074" y="202564"/>
                </a:lnTo>
                <a:lnTo>
                  <a:pt x="417322" y="202564"/>
                </a:lnTo>
                <a:lnTo>
                  <a:pt x="417322" y="178434"/>
                </a:lnTo>
                <a:lnTo>
                  <a:pt x="413639" y="174370"/>
                </a:lnTo>
                <a:lnTo>
                  <a:pt x="408558" y="172974"/>
                </a:lnTo>
                <a:lnTo>
                  <a:pt x="407289" y="172593"/>
                </a:lnTo>
                <a:lnTo>
                  <a:pt x="379475" y="140843"/>
                </a:lnTo>
                <a:lnTo>
                  <a:pt x="379506" y="127507"/>
                </a:lnTo>
                <a:lnTo>
                  <a:pt x="383516" y="110908"/>
                </a:lnTo>
                <a:lnTo>
                  <a:pt x="394366" y="97266"/>
                </a:lnTo>
                <a:lnTo>
                  <a:pt x="410408" y="88076"/>
                </a:lnTo>
                <a:lnTo>
                  <a:pt x="430022" y="84708"/>
                </a:lnTo>
                <a:lnTo>
                  <a:pt x="482783" y="84708"/>
                </a:lnTo>
                <a:lnTo>
                  <a:pt x="481202" y="83057"/>
                </a:lnTo>
                <a:lnTo>
                  <a:pt x="470134" y="75311"/>
                </a:lnTo>
                <a:lnTo>
                  <a:pt x="457707" y="69659"/>
                </a:lnTo>
                <a:lnTo>
                  <a:pt x="444234" y="66198"/>
                </a:lnTo>
                <a:lnTo>
                  <a:pt x="430022" y="65024"/>
                </a:lnTo>
                <a:close/>
              </a:path>
              <a:path w="502920" h="414655">
                <a:moveTo>
                  <a:pt x="473057" y="221614"/>
                </a:moveTo>
                <a:lnTo>
                  <a:pt x="437769" y="221614"/>
                </a:lnTo>
                <a:lnTo>
                  <a:pt x="440308" y="222122"/>
                </a:lnTo>
                <a:lnTo>
                  <a:pt x="447421" y="224536"/>
                </a:lnTo>
                <a:lnTo>
                  <a:pt x="451230" y="227711"/>
                </a:lnTo>
                <a:lnTo>
                  <a:pt x="454532" y="233933"/>
                </a:lnTo>
                <a:lnTo>
                  <a:pt x="455295" y="236346"/>
                </a:lnTo>
                <a:lnTo>
                  <a:pt x="455271" y="337819"/>
                </a:lnTo>
                <a:lnTo>
                  <a:pt x="455041" y="339089"/>
                </a:lnTo>
                <a:lnTo>
                  <a:pt x="454659" y="340359"/>
                </a:lnTo>
                <a:lnTo>
                  <a:pt x="452500" y="347980"/>
                </a:lnTo>
                <a:lnTo>
                  <a:pt x="444500" y="353694"/>
                </a:lnTo>
                <a:lnTo>
                  <a:pt x="473750" y="353694"/>
                </a:lnTo>
                <a:lnTo>
                  <a:pt x="477647" y="231394"/>
                </a:lnTo>
                <a:lnTo>
                  <a:pt x="474979" y="224027"/>
                </a:lnTo>
                <a:lnTo>
                  <a:pt x="473057" y="221614"/>
                </a:lnTo>
                <a:close/>
              </a:path>
              <a:path w="502920" h="414655">
                <a:moveTo>
                  <a:pt x="437642" y="201930"/>
                </a:moveTo>
                <a:lnTo>
                  <a:pt x="422401" y="201930"/>
                </a:lnTo>
                <a:lnTo>
                  <a:pt x="419861" y="202183"/>
                </a:lnTo>
                <a:lnTo>
                  <a:pt x="417322" y="202564"/>
                </a:lnTo>
                <a:lnTo>
                  <a:pt x="442595" y="202564"/>
                </a:lnTo>
                <a:lnTo>
                  <a:pt x="440181" y="202183"/>
                </a:lnTo>
                <a:lnTo>
                  <a:pt x="437642" y="201930"/>
                </a:lnTo>
                <a:close/>
              </a:path>
              <a:path w="502920" h="414655">
                <a:moveTo>
                  <a:pt x="482783" y="84708"/>
                </a:moveTo>
                <a:lnTo>
                  <a:pt x="430022" y="84708"/>
                </a:lnTo>
                <a:lnTo>
                  <a:pt x="449615" y="88076"/>
                </a:lnTo>
                <a:lnTo>
                  <a:pt x="465613" y="97266"/>
                </a:lnTo>
                <a:lnTo>
                  <a:pt x="476420" y="110908"/>
                </a:lnTo>
                <a:lnTo>
                  <a:pt x="480410" y="127507"/>
                </a:lnTo>
                <a:lnTo>
                  <a:pt x="480441" y="140843"/>
                </a:lnTo>
                <a:lnTo>
                  <a:pt x="478639" y="151739"/>
                </a:lnTo>
                <a:lnTo>
                  <a:pt x="473551" y="160480"/>
                </a:lnTo>
                <a:lnTo>
                  <a:pt x="465653" y="167149"/>
                </a:lnTo>
                <a:lnTo>
                  <a:pt x="455422" y="171831"/>
                </a:lnTo>
                <a:lnTo>
                  <a:pt x="451611" y="172974"/>
                </a:lnTo>
                <a:lnTo>
                  <a:pt x="446277" y="174370"/>
                </a:lnTo>
                <a:lnTo>
                  <a:pt x="442595" y="178434"/>
                </a:lnTo>
                <a:lnTo>
                  <a:pt x="442595" y="202564"/>
                </a:lnTo>
                <a:lnTo>
                  <a:pt x="465074" y="202564"/>
                </a:lnTo>
                <a:lnTo>
                  <a:pt x="465074" y="189611"/>
                </a:lnTo>
                <a:lnTo>
                  <a:pt x="472951" y="186376"/>
                </a:lnTo>
                <a:lnTo>
                  <a:pt x="500014" y="157829"/>
                </a:lnTo>
                <a:lnTo>
                  <a:pt x="502920" y="140843"/>
                </a:lnTo>
                <a:lnTo>
                  <a:pt x="502920" y="127507"/>
                </a:lnTo>
                <a:lnTo>
                  <a:pt x="501419" y="115169"/>
                </a:lnTo>
                <a:lnTo>
                  <a:pt x="497205" y="103473"/>
                </a:lnTo>
                <a:lnTo>
                  <a:pt x="490418" y="92682"/>
                </a:lnTo>
                <a:lnTo>
                  <a:pt x="482783" y="8470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9" name="object 69"/>
          <p:cNvSpPr/>
          <p:nvPr/>
        </p:nvSpPr>
        <p:spPr>
          <a:xfrm>
            <a:off x="8122919" y="2352675"/>
            <a:ext cx="535305" cy="425450"/>
          </a:xfrm>
          <a:custGeom>
            <a:rect l="l" t="t" r="r" b="b"/>
            <a:pathLst>
              <a:path w="535304" h="425450">
                <a:moveTo>
                  <a:pt x="366268" y="415289"/>
                </a:moveTo>
                <a:lnTo>
                  <a:pt x="166497" y="415289"/>
                </a:lnTo>
                <a:lnTo>
                  <a:pt x="168909" y="416560"/>
                </a:lnTo>
                <a:lnTo>
                  <a:pt x="217868" y="424180"/>
                </a:lnTo>
                <a:lnTo>
                  <a:pt x="242669" y="425450"/>
                </a:lnTo>
                <a:lnTo>
                  <a:pt x="292508" y="425450"/>
                </a:lnTo>
                <a:lnTo>
                  <a:pt x="341919" y="420369"/>
                </a:lnTo>
                <a:lnTo>
                  <a:pt x="366268" y="415289"/>
                </a:lnTo>
                <a:close/>
              </a:path>
              <a:path w="535304" h="425450">
                <a:moveTo>
                  <a:pt x="372618" y="414019"/>
                </a:moveTo>
                <a:lnTo>
                  <a:pt x="162559" y="414019"/>
                </a:lnTo>
                <a:lnTo>
                  <a:pt x="164591" y="415289"/>
                </a:lnTo>
                <a:lnTo>
                  <a:pt x="366522" y="415289"/>
                </a:lnTo>
                <a:lnTo>
                  <a:pt x="372618" y="414019"/>
                </a:lnTo>
                <a:close/>
              </a:path>
              <a:path w="535304" h="425450">
                <a:moveTo>
                  <a:pt x="377571" y="412750"/>
                </a:moveTo>
                <a:lnTo>
                  <a:pt x="157099" y="412750"/>
                </a:lnTo>
                <a:lnTo>
                  <a:pt x="158623" y="414019"/>
                </a:lnTo>
                <a:lnTo>
                  <a:pt x="375665" y="414019"/>
                </a:lnTo>
                <a:lnTo>
                  <a:pt x="377571" y="412750"/>
                </a:lnTo>
                <a:close/>
              </a:path>
              <a:path w="535304" h="425450">
                <a:moveTo>
                  <a:pt x="386206" y="410210"/>
                </a:moveTo>
                <a:lnTo>
                  <a:pt x="149859" y="410210"/>
                </a:lnTo>
                <a:lnTo>
                  <a:pt x="152653" y="411480"/>
                </a:lnTo>
                <a:lnTo>
                  <a:pt x="154177" y="412750"/>
                </a:lnTo>
                <a:lnTo>
                  <a:pt x="379729" y="412750"/>
                </a:lnTo>
                <a:lnTo>
                  <a:pt x="384175" y="411480"/>
                </a:lnTo>
                <a:lnTo>
                  <a:pt x="386206" y="410210"/>
                </a:lnTo>
                <a:close/>
              </a:path>
              <a:path w="535304" h="425450">
                <a:moveTo>
                  <a:pt x="400050" y="88627"/>
                </a:moveTo>
                <a:lnTo>
                  <a:pt x="400050" y="96519"/>
                </a:lnTo>
                <a:lnTo>
                  <a:pt x="401204" y="104139"/>
                </a:lnTo>
                <a:lnTo>
                  <a:pt x="404526" y="110489"/>
                </a:lnTo>
                <a:lnTo>
                  <a:pt x="409801" y="116839"/>
                </a:lnTo>
                <a:lnTo>
                  <a:pt x="416813" y="121919"/>
                </a:lnTo>
                <a:lnTo>
                  <a:pt x="425940" y="128269"/>
                </a:lnTo>
                <a:lnTo>
                  <a:pt x="432958" y="135889"/>
                </a:lnTo>
                <a:lnTo>
                  <a:pt x="437620" y="144780"/>
                </a:lnTo>
                <a:lnTo>
                  <a:pt x="439674" y="154939"/>
                </a:lnTo>
                <a:lnTo>
                  <a:pt x="439674" y="165100"/>
                </a:lnTo>
                <a:lnTo>
                  <a:pt x="437006" y="172719"/>
                </a:lnTo>
                <a:lnTo>
                  <a:pt x="431800" y="179069"/>
                </a:lnTo>
                <a:lnTo>
                  <a:pt x="429768" y="181610"/>
                </a:lnTo>
                <a:lnTo>
                  <a:pt x="429768" y="185419"/>
                </a:lnTo>
                <a:lnTo>
                  <a:pt x="431800" y="187960"/>
                </a:lnTo>
                <a:lnTo>
                  <a:pt x="438302" y="200660"/>
                </a:lnTo>
                <a:lnTo>
                  <a:pt x="439245" y="214630"/>
                </a:lnTo>
                <a:lnTo>
                  <a:pt x="434782" y="228600"/>
                </a:lnTo>
                <a:lnTo>
                  <a:pt x="425069" y="240030"/>
                </a:lnTo>
                <a:lnTo>
                  <a:pt x="423290" y="241300"/>
                </a:lnTo>
                <a:lnTo>
                  <a:pt x="422148" y="243839"/>
                </a:lnTo>
                <a:lnTo>
                  <a:pt x="422148" y="247650"/>
                </a:lnTo>
                <a:lnTo>
                  <a:pt x="423290" y="250189"/>
                </a:lnTo>
                <a:lnTo>
                  <a:pt x="425069" y="251460"/>
                </a:lnTo>
                <a:lnTo>
                  <a:pt x="431170" y="257810"/>
                </a:lnTo>
                <a:lnTo>
                  <a:pt x="435689" y="264160"/>
                </a:lnTo>
                <a:lnTo>
                  <a:pt x="438517" y="271780"/>
                </a:lnTo>
                <a:lnTo>
                  <a:pt x="439547" y="280669"/>
                </a:lnTo>
                <a:lnTo>
                  <a:pt x="439547" y="288289"/>
                </a:lnTo>
                <a:lnTo>
                  <a:pt x="436752" y="297180"/>
                </a:lnTo>
                <a:lnTo>
                  <a:pt x="431546" y="303530"/>
                </a:lnTo>
                <a:lnTo>
                  <a:pt x="428878" y="304800"/>
                </a:lnTo>
                <a:lnTo>
                  <a:pt x="426720" y="306069"/>
                </a:lnTo>
                <a:lnTo>
                  <a:pt x="425196" y="311150"/>
                </a:lnTo>
                <a:lnTo>
                  <a:pt x="424941" y="311150"/>
                </a:lnTo>
                <a:lnTo>
                  <a:pt x="423925" y="314960"/>
                </a:lnTo>
                <a:lnTo>
                  <a:pt x="424941" y="317500"/>
                </a:lnTo>
                <a:lnTo>
                  <a:pt x="427354" y="320039"/>
                </a:lnTo>
                <a:lnTo>
                  <a:pt x="427192" y="341630"/>
                </a:lnTo>
                <a:lnTo>
                  <a:pt x="419766" y="360680"/>
                </a:lnTo>
                <a:lnTo>
                  <a:pt x="405816" y="378460"/>
                </a:lnTo>
                <a:lnTo>
                  <a:pt x="386079" y="392430"/>
                </a:lnTo>
                <a:lnTo>
                  <a:pt x="384175" y="392430"/>
                </a:lnTo>
                <a:lnTo>
                  <a:pt x="382650" y="393700"/>
                </a:lnTo>
                <a:lnTo>
                  <a:pt x="380746" y="394969"/>
                </a:lnTo>
                <a:lnTo>
                  <a:pt x="379349" y="394969"/>
                </a:lnTo>
                <a:lnTo>
                  <a:pt x="377062" y="396239"/>
                </a:lnTo>
                <a:lnTo>
                  <a:pt x="371855" y="397510"/>
                </a:lnTo>
                <a:lnTo>
                  <a:pt x="371475" y="397510"/>
                </a:lnTo>
                <a:lnTo>
                  <a:pt x="367664" y="398780"/>
                </a:lnTo>
                <a:lnTo>
                  <a:pt x="362330" y="400050"/>
                </a:lnTo>
                <a:lnTo>
                  <a:pt x="361569" y="400050"/>
                </a:lnTo>
                <a:lnTo>
                  <a:pt x="314819" y="407669"/>
                </a:lnTo>
                <a:lnTo>
                  <a:pt x="267509" y="408939"/>
                </a:lnTo>
                <a:lnTo>
                  <a:pt x="146176" y="408939"/>
                </a:lnTo>
                <a:lnTo>
                  <a:pt x="148208" y="410210"/>
                </a:lnTo>
                <a:lnTo>
                  <a:pt x="386969" y="410210"/>
                </a:lnTo>
                <a:lnTo>
                  <a:pt x="388874" y="408939"/>
                </a:lnTo>
                <a:lnTo>
                  <a:pt x="391286" y="407669"/>
                </a:lnTo>
                <a:lnTo>
                  <a:pt x="393064" y="407669"/>
                </a:lnTo>
                <a:lnTo>
                  <a:pt x="395350" y="406400"/>
                </a:lnTo>
                <a:lnTo>
                  <a:pt x="417020" y="392430"/>
                </a:lnTo>
                <a:lnTo>
                  <a:pt x="433355" y="374650"/>
                </a:lnTo>
                <a:lnTo>
                  <a:pt x="443642" y="353060"/>
                </a:lnTo>
                <a:lnTo>
                  <a:pt x="447166" y="330200"/>
                </a:lnTo>
                <a:lnTo>
                  <a:pt x="447166" y="325119"/>
                </a:lnTo>
                <a:lnTo>
                  <a:pt x="446658" y="320039"/>
                </a:lnTo>
                <a:lnTo>
                  <a:pt x="445643" y="314960"/>
                </a:lnTo>
                <a:lnTo>
                  <a:pt x="451042" y="307339"/>
                </a:lnTo>
                <a:lnTo>
                  <a:pt x="455025" y="299719"/>
                </a:lnTo>
                <a:lnTo>
                  <a:pt x="457555" y="290830"/>
                </a:lnTo>
                <a:lnTo>
                  <a:pt x="458597" y="281939"/>
                </a:lnTo>
                <a:lnTo>
                  <a:pt x="469773" y="264160"/>
                </a:lnTo>
                <a:lnTo>
                  <a:pt x="476313" y="256539"/>
                </a:lnTo>
                <a:lnTo>
                  <a:pt x="453008" y="256539"/>
                </a:lnTo>
                <a:lnTo>
                  <a:pt x="452374" y="255269"/>
                </a:lnTo>
                <a:lnTo>
                  <a:pt x="451738" y="255269"/>
                </a:lnTo>
                <a:lnTo>
                  <a:pt x="450976" y="254000"/>
                </a:lnTo>
                <a:lnTo>
                  <a:pt x="450469" y="252730"/>
                </a:lnTo>
                <a:lnTo>
                  <a:pt x="449833" y="251460"/>
                </a:lnTo>
                <a:lnTo>
                  <a:pt x="449072" y="251460"/>
                </a:lnTo>
                <a:lnTo>
                  <a:pt x="448436" y="250189"/>
                </a:lnTo>
                <a:lnTo>
                  <a:pt x="447675" y="248919"/>
                </a:lnTo>
                <a:lnTo>
                  <a:pt x="445897" y="246380"/>
                </a:lnTo>
                <a:lnTo>
                  <a:pt x="444880" y="245110"/>
                </a:lnTo>
                <a:lnTo>
                  <a:pt x="454463" y="231139"/>
                </a:lnTo>
                <a:lnTo>
                  <a:pt x="458771" y="215900"/>
                </a:lnTo>
                <a:lnTo>
                  <a:pt x="457721" y="199389"/>
                </a:lnTo>
                <a:lnTo>
                  <a:pt x="451230" y="184150"/>
                </a:lnTo>
                <a:lnTo>
                  <a:pt x="458654" y="162560"/>
                </a:lnTo>
                <a:lnTo>
                  <a:pt x="456612" y="142239"/>
                </a:lnTo>
                <a:lnTo>
                  <a:pt x="445783" y="123189"/>
                </a:lnTo>
                <a:lnTo>
                  <a:pt x="426847" y="107950"/>
                </a:lnTo>
                <a:lnTo>
                  <a:pt x="422021" y="105410"/>
                </a:lnTo>
                <a:lnTo>
                  <a:pt x="419100" y="101600"/>
                </a:lnTo>
                <a:lnTo>
                  <a:pt x="419226" y="90169"/>
                </a:lnTo>
                <a:lnTo>
                  <a:pt x="409448" y="90169"/>
                </a:lnTo>
                <a:lnTo>
                  <a:pt x="400050" y="88627"/>
                </a:lnTo>
                <a:close/>
              </a:path>
              <a:path w="535304" h="425450">
                <a:moveTo>
                  <a:pt x="530732" y="0"/>
                </a:moveTo>
                <a:lnTo>
                  <a:pt x="4445" y="0"/>
                </a:lnTo>
                <a:lnTo>
                  <a:pt x="0" y="2539"/>
                </a:lnTo>
                <a:lnTo>
                  <a:pt x="0" y="181610"/>
                </a:lnTo>
                <a:lnTo>
                  <a:pt x="1353" y="191769"/>
                </a:lnTo>
                <a:lnTo>
                  <a:pt x="5302" y="203200"/>
                </a:lnTo>
                <a:lnTo>
                  <a:pt x="11680" y="212089"/>
                </a:lnTo>
                <a:lnTo>
                  <a:pt x="20320" y="219710"/>
                </a:lnTo>
                <a:lnTo>
                  <a:pt x="37205" y="233680"/>
                </a:lnTo>
                <a:lnTo>
                  <a:pt x="52339" y="248919"/>
                </a:lnTo>
                <a:lnTo>
                  <a:pt x="65593" y="266700"/>
                </a:lnTo>
                <a:lnTo>
                  <a:pt x="76834" y="283210"/>
                </a:lnTo>
                <a:lnTo>
                  <a:pt x="77995" y="292100"/>
                </a:lnTo>
                <a:lnTo>
                  <a:pt x="80502" y="299719"/>
                </a:lnTo>
                <a:lnTo>
                  <a:pt x="84318" y="307339"/>
                </a:lnTo>
                <a:lnTo>
                  <a:pt x="89407" y="314960"/>
                </a:lnTo>
                <a:lnTo>
                  <a:pt x="87753" y="330200"/>
                </a:lnTo>
                <a:lnTo>
                  <a:pt x="89217" y="345439"/>
                </a:lnTo>
                <a:lnTo>
                  <a:pt x="93729" y="359410"/>
                </a:lnTo>
                <a:lnTo>
                  <a:pt x="101219" y="373380"/>
                </a:lnTo>
                <a:lnTo>
                  <a:pt x="101473" y="373380"/>
                </a:lnTo>
                <a:lnTo>
                  <a:pt x="104521" y="378460"/>
                </a:lnTo>
                <a:lnTo>
                  <a:pt x="105536" y="379730"/>
                </a:lnTo>
                <a:lnTo>
                  <a:pt x="106933" y="381000"/>
                </a:lnTo>
                <a:lnTo>
                  <a:pt x="108838" y="383539"/>
                </a:lnTo>
                <a:lnTo>
                  <a:pt x="109981" y="384810"/>
                </a:lnTo>
                <a:lnTo>
                  <a:pt x="111505" y="386080"/>
                </a:lnTo>
                <a:lnTo>
                  <a:pt x="114680" y="389889"/>
                </a:lnTo>
                <a:lnTo>
                  <a:pt x="116458" y="391160"/>
                </a:lnTo>
                <a:lnTo>
                  <a:pt x="118363" y="392430"/>
                </a:lnTo>
                <a:lnTo>
                  <a:pt x="119760" y="393700"/>
                </a:lnTo>
                <a:lnTo>
                  <a:pt x="121538" y="394969"/>
                </a:lnTo>
                <a:lnTo>
                  <a:pt x="124968" y="397510"/>
                </a:lnTo>
                <a:lnTo>
                  <a:pt x="128777" y="400050"/>
                </a:lnTo>
                <a:lnTo>
                  <a:pt x="130301" y="401319"/>
                </a:lnTo>
                <a:lnTo>
                  <a:pt x="131318" y="401319"/>
                </a:lnTo>
                <a:lnTo>
                  <a:pt x="132079" y="402589"/>
                </a:lnTo>
                <a:lnTo>
                  <a:pt x="133603" y="402589"/>
                </a:lnTo>
                <a:lnTo>
                  <a:pt x="136651" y="405130"/>
                </a:lnTo>
                <a:lnTo>
                  <a:pt x="138049" y="405130"/>
                </a:lnTo>
                <a:lnTo>
                  <a:pt x="139064" y="406400"/>
                </a:lnTo>
                <a:lnTo>
                  <a:pt x="140588" y="406400"/>
                </a:lnTo>
                <a:lnTo>
                  <a:pt x="143890" y="408939"/>
                </a:lnTo>
                <a:lnTo>
                  <a:pt x="267509" y="408939"/>
                </a:lnTo>
                <a:lnTo>
                  <a:pt x="220176" y="407669"/>
                </a:lnTo>
                <a:lnTo>
                  <a:pt x="173354" y="400050"/>
                </a:lnTo>
                <a:lnTo>
                  <a:pt x="169418" y="398780"/>
                </a:lnTo>
                <a:lnTo>
                  <a:pt x="165861" y="398780"/>
                </a:lnTo>
                <a:lnTo>
                  <a:pt x="163575" y="397510"/>
                </a:lnTo>
                <a:lnTo>
                  <a:pt x="162432" y="397510"/>
                </a:lnTo>
                <a:lnTo>
                  <a:pt x="161162" y="396239"/>
                </a:lnTo>
                <a:lnTo>
                  <a:pt x="159638" y="396239"/>
                </a:lnTo>
                <a:lnTo>
                  <a:pt x="157352" y="394969"/>
                </a:lnTo>
                <a:lnTo>
                  <a:pt x="155828" y="394969"/>
                </a:lnTo>
                <a:lnTo>
                  <a:pt x="154431" y="393700"/>
                </a:lnTo>
                <a:lnTo>
                  <a:pt x="152526" y="393700"/>
                </a:lnTo>
                <a:lnTo>
                  <a:pt x="151256" y="392430"/>
                </a:lnTo>
                <a:lnTo>
                  <a:pt x="149859" y="392430"/>
                </a:lnTo>
                <a:lnTo>
                  <a:pt x="148589" y="391160"/>
                </a:lnTo>
                <a:lnTo>
                  <a:pt x="146684" y="391160"/>
                </a:lnTo>
                <a:lnTo>
                  <a:pt x="145414" y="389889"/>
                </a:lnTo>
                <a:lnTo>
                  <a:pt x="144018" y="388619"/>
                </a:lnTo>
                <a:lnTo>
                  <a:pt x="142366" y="388619"/>
                </a:lnTo>
                <a:lnTo>
                  <a:pt x="140207" y="387350"/>
                </a:lnTo>
                <a:lnTo>
                  <a:pt x="138429" y="386080"/>
                </a:lnTo>
                <a:lnTo>
                  <a:pt x="135762" y="383539"/>
                </a:lnTo>
                <a:lnTo>
                  <a:pt x="132969" y="381000"/>
                </a:lnTo>
                <a:lnTo>
                  <a:pt x="131825" y="381000"/>
                </a:lnTo>
                <a:lnTo>
                  <a:pt x="130301" y="379730"/>
                </a:lnTo>
                <a:lnTo>
                  <a:pt x="127380" y="377189"/>
                </a:lnTo>
                <a:lnTo>
                  <a:pt x="127000" y="375919"/>
                </a:lnTo>
                <a:lnTo>
                  <a:pt x="126746" y="375919"/>
                </a:lnTo>
                <a:lnTo>
                  <a:pt x="124840" y="374650"/>
                </a:lnTo>
                <a:lnTo>
                  <a:pt x="123951" y="373380"/>
                </a:lnTo>
                <a:lnTo>
                  <a:pt x="123444" y="372110"/>
                </a:lnTo>
                <a:lnTo>
                  <a:pt x="121920" y="370839"/>
                </a:lnTo>
                <a:lnTo>
                  <a:pt x="121665" y="370839"/>
                </a:lnTo>
                <a:lnTo>
                  <a:pt x="121284" y="369569"/>
                </a:lnTo>
                <a:lnTo>
                  <a:pt x="119760" y="368300"/>
                </a:lnTo>
                <a:lnTo>
                  <a:pt x="119252" y="367030"/>
                </a:lnTo>
                <a:lnTo>
                  <a:pt x="118618" y="365760"/>
                </a:lnTo>
                <a:lnTo>
                  <a:pt x="117855" y="364489"/>
                </a:lnTo>
                <a:lnTo>
                  <a:pt x="111563" y="353060"/>
                </a:lnTo>
                <a:lnTo>
                  <a:pt x="107934" y="341630"/>
                </a:lnTo>
                <a:lnTo>
                  <a:pt x="106852" y="328930"/>
                </a:lnTo>
                <a:lnTo>
                  <a:pt x="108330" y="316230"/>
                </a:lnTo>
                <a:lnTo>
                  <a:pt x="109474" y="313689"/>
                </a:lnTo>
                <a:lnTo>
                  <a:pt x="109854" y="312419"/>
                </a:lnTo>
                <a:lnTo>
                  <a:pt x="109220" y="309880"/>
                </a:lnTo>
                <a:lnTo>
                  <a:pt x="108838" y="309880"/>
                </a:lnTo>
                <a:lnTo>
                  <a:pt x="108330" y="307339"/>
                </a:lnTo>
                <a:lnTo>
                  <a:pt x="107060" y="306069"/>
                </a:lnTo>
                <a:lnTo>
                  <a:pt x="105409" y="304800"/>
                </a:lnTo>
                <a:lnTo>
                  <a:pt x="101367" y="299719"/>
                </a:lnTo>
                <a:lnTo>
                  <a:pt x="98409" y="293369"/>
                </a:lnTo>
                <a:lnTo>
                  <a:pt x="96569" y="287019"/>
                </a:lnTo>
                <a:lnTo>
                  <a:pt x="95884" y="280669"/>
                </a:lnTo>
                <a:lnTo>
                  <a:pt x="96811" y="273050"/>
                </a:lnTo>
                <a:lnTo>
                  <a:pt x="99679" y="265430"/>
                </a:lnTo>
                <a:lnTo>
                  <a:pt x="104332" y="257810"/>
                </a:lnTo>
                <a:lnTo>
                  <a:pt x="82296" y="257810"/>
                </a:lnTo>
                <a:lnTo>
                  <a:pt x="71760" y="243839"/>
                </a:lnTo>
                <a:lnTo>
                  <a:pt x="60023" y="231139"/>
                </a:lnTo>
                <a:lnTo>
                  <a:pt x="47166" y="218439"/>
                </a:lnTo>
                <a:lnTo>
                  <a:pt x="33274" y="208280"/>
                </a:lnTo>
                <a:lnTo>
                  <a:pt x="27360" y="201930"/>
                </a:lnTo>
                <a:lnTo>
                  <a:pt x="23018" y="195580"/>
                </a:lnTo>
                <a:lnTo>
                  <a:pt x="20343" y="189230"/>
                </a:lnTo>
                <a:lnTo>
                  <a:pt x="19430" y="181610"/>
                </a:lnTo>
                <a:lnTo>
                  <a:pt x="19430" y="90169"/>
                </a:lnTo>
                <a:lnTo>
                  <a:pt x="5587" y="90169"/>
                </a:lnTo>
                <a:lnTo>
                  <a:pt x="2158" y="87630"/>
                </a:lnTo>
                <a:lnTo>
                  <a:pt x="2158" y="25400"/>
                </a:lnTo>
                <a:lnTo>
                  <a:pt x="5587" y="22860"/>
                </a:lnTo>
                <a:lnTo>
                  <a:pt x="19430" y="22860"/>
                </a:lnTo>
                <a:lnTo>
                  <a:pt x="19430" y="15239"/>
                </a:lnTo>
                <a:lnTo>
                  <a:pt x="534924" y="15239"/>
                </a:lnTo>
                <a:lnTo>
                  <a:pt x="534924" y="3810"/>
                </a:lnTo>
                <a:lnTo>
                  <a:pt x="530732" y="0"/>
                </a:lnTo>
                <a:close/>
              </a:path>
              <a:path w="535304" h="425450">
                <a:moveTo>
                  <a:pt x="135508" y="88586"/>
                </a:moveTo>
                <a:lnTo>
                  <a:pt x="125856" y="90169"/>
                </a:lnTo>
                <a:lnTo>
                  <a:pt x="116077" y="90169"/>
                </a:lnTo>
                <a:lnTo>
                  <a:pt x="116204" y="101600"/>
                </a:lnTo>
                <a:lnTo>
                  <a:pt x="113283" y="105410"/>
                </a:lnTo>
                <a:lnTo>
                  <a:pt x="108457" y="107950"/>
                </a:lnTo>
                <a:lnTo>
                  <a:pt x="89759" y="123189"/>
                </a:lnTo>
                <a:lnTo>
                  <a:pt x="79073" y="142239"/>
                </a:lnTo>
                <a:lnTo>
                  <a:pt x="77079" y="162560"/>
                </a:lnTo>
                <a:lnTo>
                  <a:pt x="84454" y="184150"/>
                </a:lnTo>
                <a:lnTo>
                  <a:pt x="77964" y="199389"/>
                </a:lnTo>
                <a:lnTo>
                  <a:pt x="76914" y="215900"/>
                </a:lnTo>
                <a:lnTo>
                  <a:pt x="81222" y="231139"/>
                </a:lnTo>
                <a:lnTo>
                  <a:pt x="90804" y="245110"/>
                </a:lnTo>
                <a:lnTo>
                  <a:pt x="87883" y="248919"/>
                </a:lnTo>
                <a:lnTo>
                  <a:pt x="87122" y="250189"/>
                </a:lnTo>
                <a:lnTo>
                  <a:pt x="85216" y="252730"/>
                </a:lnTo>
                <a:lnTo>
                  <a:pt x="83693" y="255269"/>
                </a:lnTo>
                <a:lnTo>
                  <a:pt x="83057" y="256539"/>
                </a:lnTo>
                <a:lnTo>
                  <a:pt x="82296" y="257810"/>
                </a:lnTo>
                <a:lnTo>
                  <a:pt x="104332" y="257810"/>
                </a:lnTo>
                <a:lnTo>
                  <a:pt x="110616" y="251460"/>
                </a:lnTo>
                <a:lnTo>
                  <a:pt x="112395" y="250189"/>
                </a:lnTo>
                <a:lnTo>
                  <a:pt x="113537" y="247650"/>
                </a:lnTo>
                <a:lnTo>
                  <a:pt x="113537" y="243839"/>
                </a:lnTo>
                <a:lnTo>
                  <a:pt x="112395" y="241300"/>
                </a:lnTo>
                <a:lnTo>
                  <a:pt x="110616" y="240030"/>
                </a:lnTo>
                <a:lnTo>
                  <a:pt x="100903" y="228600"/>
                </a:lnTo>
                <a:lnTo>
                  <a:pt x="96440" y="214630"/>
                </a:lnTo>
                <a:lnTo>
                  <a:pt x="97383" y="200660"/>
                </a:lnTo>
                <a:lnTo>
                  <a:pt x="103885" y="187960"/>
                </a:lnTo>
                <a:lnTo>
                  <a:pt x="105918" y="185419"/>
                </a:lnTo>
                <a:lnTo>
                  <a:pt x="105918" y="181610"/>
                </a:lnTo>
                <a:lnTo>
                  <a:pt x="103885" y="179069"/>
                </a:lnTo>
                <a:lnTo>
                  <a:pt x="96851" y="163830"/>
                </a:lnTo>
                <a:lnTo>
                  <a:pt x="97329" y="148589"/>
                </a:lnTo>
                <a:lnTo>
                  <a:pt x="104832" y="133350"/>
                </a:lnTo>
                <a:lnTo>
                  <a:pt x="118872" y="121919"/>
                </a:lnTo>
                <a:lnTo>
                  <a:pt x="125882" y="116839"/>
                </a:lnTo>
                <a:lnTo>
                  <a:pt x="131143" y="111760"/>
                </a:lnTo>
                <a:lnTo>
                  <a:pt x="134427" y="104139"/>
                </a:lnTo>
                <a:lnTo>
                  <a:pt x="135508" y="96519"/>
                </a:lnTo>
                <a:lnTo>
                  <a:pt x="135508" y="88586"/>
                </a:lnTo>
                <a:close/>
              </a:path>
              <a:path w="535304" h="425450">
                <a:moveTo>
                  <a:pt x="534924" y="15239"/>
                </a:moveTo>
                <a:lnTo>
                  <a:pt x="515874" y="15239"/>
                </a:lnTo>
                <a:lnTo>
                  <a:pt x="515874" y="22860"/>
                </a:lnTo>
                <a:lnTo>
                  <a:pt x="529716" y="22860"/>
                </a:lnTo>
                <a:lnTo>
                  <a:pt x="533019" y="26669"/>
                </a:lnTo>
                <a:lnTo>
                  <a:pt x="533019" y="87630"/>
                </a:lnTo>
                <a:lnTo>
                  <a:pt x="529716" y="90169"/>
                </a:lnTo>
                <a:lnTo>
                  <a:pt x="515874" y="90169"/>
                </a:lnTo>
                <a:lnTo>
                  <a:pt x="515874" y="180339"/>
                </a:lnTo>
                <a:lnTo>
                  <a:pt x="488049" y="218439"/>
                </a:lnTo>
                <a:lnTo>
                  <a:pt x="475265" y="231139"/>
                </a:lnTo>
                <a:lnTo>
                  <a:pt x="463577" y="243839"/>
                </a:lnTo>
                <a:lnTo>
                  <a:pt x="453008" y="256539"/>
                </a:lnTo>
                <a:lnTo>
                  <a:pt x="476313" y="256539"/>
                </a:lnTo>
                <a:lnTo>
                  <a:pt x="482853" y="248919"/>
                </a:lnTo>
                <a:lnTo>
                  <a:pt x="497744" y="233680"/>
                </a:lnTo>
                <a:lnTo>
                  <a:pt x="529542" y="201930"/>
                </a:lnTo>
                <a:lnTo>
                  <a:pt x="534924" y="180339"/>
                </a:lnTo>
                <a:lnTo>
                  <a:pt x="534924" y="15239"/>
                </a:lnTo>
                <a:close/>
              </a:path>
              <a:path w="535304" h="425450">
                <a:moveTo>
                  <a:pt x="183006" y="33019"/>
                </a:moveTo>
                <a:lnTo>
                  <a:pt x="174625" y="34289"/>
                </a:lnTo>
                <a:lnTo>
                  <a:pt x="171576" y="36830"/>
                </a:lnTo>
                <a:lnTo>
                  <a:pt x="171830" y="40639"/>
                </a:lnTo>
                <a:lnTo>
                  <a:pt x="187959" y="90169"/>
                </a:lnTo>
                <a:lnTo>
                  <a:pt x="190626" y="91439"/>
                </a:lnTo>
                <a:lnTo>
                  <a:pt x="195706" y="91439"/>
                </a:lnTo>
                <a:lnTo>
                  <a:pt x="196723" y="90169"/>
                </a:lnTo>
                <a:lnTo>
                  <a:pt x="200532" y="88900"/>
                </a:lnTo>
                <a:lnTo>
                  <a:pt x="202056" y="85089"/>
                </a:lnTo>
                <a:lnTo>
                  <a:pt x="200278" y="82550"/>
                </a:lnTo>
                <a:lnTo>
                  <a:pt x="195230" y="72389"/>
                </a:lnTo>
                <a:lnTo>
                  <a:pt x="191325" y="60960"/>
                </a:lnTo>
                <a:lnTo>
                  <a:pt x="188563" y="50800"/>
                </a:lnTo>
                <a:lnTo>
                  <a:pt x="186944" y="39369"/>
                </a:lnTo>
                <a:lnTo>
                  <a:pt x="186562" y="35560"/>
                </a:lnTo>
                <a:lnTo>
                  <a:pt x="183006" y="33019"/>
                </a:lnTo>
                <a:close/>
              </a:path>
              <a:path w="535304" h="425450">
                <a:moveTo>
                  <a:pt x="116077" y="22860"/>
                </a:moveTo>
                <a:lnTo>
                  <a:pt x="19430" y="22860"/>
                </a:lnTo>
                <a:lnTo>
                  <a:pt x="19430" y="90169"/>
                </a:lnTo>
                <a:lnTo>
                  <a:pt x="116077" y="90169"/>
                </a:lnTo>
                <a:lnTo>
                  <a:pt x="116077" y="22860"/>
                </a:lnTo>
                <a:close/>
              </a:path>
              <a:path w="535304" h="425450">
                <a:moveTo>
                  <a:pt x="515874" y="22860"/>
                </a:moveTo>
                <a:lnTo>
                  <a:pt x="419226" y="22860"/>
                </a:lnTo>
                <a:lnTo>
                  <a:pt x="419226" y="90169"/>
                </a:lnTo>
                <a:lnTo>
                  <a:pt x="515874" y="90169"/>
                </a:lnTo>
                <a:lnTo>
                  <a:pt x="515874" y="22860"/>
                </a:lnTo>
                <a:close/>
              </a:path>
              <a:path w="535304" h="425450">
                <a:moveTo>
                  <a:pt x="400050" y="24402"/>
                </a:moveTo>
                <a:lnTo>
                  <a:pt x="393967" y="25400"/>
                </a:lnTo>
                <a:lnTo>
                  <a:pt x="381333" y="33019"/>
                </a:lnTo>
                <a:lnTo>
                  <a:pt x="372818" y="44450"/>
                </a:lnTo>
                <a:lnTo>
                  <a:pt x="369697" y="57150"/>
                </a:lnTo>
                <a:lnTo>
                  <a:pt x="372818" y="69850"/>
                </a:lnTo>
                <a:lnTo>
                  <a:pt x="381333" y="81280"/>
                </a:lnTo>
                <a:lnTo>
                  <a:pt x="393967" y="87630"/>
                </a:lnTo>
                <a:lnTo>
                  <a:pt x="400050" y="88627"/>
                </a:lnTo>
                <a:lnTo>
                  <a:pt x="400050" y="24402"/>
                </a:lnTo>
                <a:close/>
              </a:path>
              <a:path w="535304" h="425450">
                <a:moveTo>
                  <a:pt x="135508" y="24443"/>
                </a:moveTo>
                <a:lnTo>
                  <a:pt x="135508" y="88586"/>
                </a:lnTo>
                <a:lnTo>
                  <a:pt x="141337" y="87630"/>
                </a:lnTo>
                <a:lnTo>
                  <a:pt x="153971" y="81280"/>
                </a:lnTo>
                <a:lnTo>
                  <a:pt x="162486" y="69850"/>
                </a:lnTo>
                <a:lnTo>
                  <a:pt x="165607" y="57150"/>
                </a:lnTo>
                <a:lnTo>
                  <a:pt x="162486" y="44450"/>
                </a:lnTo>
                <a:lnTo>
                  <a:pt x="153971" y="33019"/>
                </a:lnTo>
                <a:lnTo>
                  <a:pt x="141337" y="25400"/>
                </a:lnTo>
                <a:lnTo>
                  <a:pt x="135508" y="24443"/>
                </a:lnTo>
                <a:close/>
              </a:path>
              <a:path w="535304" h="425450">
                <a:moveTo>
                  <a:pt x="220345" y="25400"/>
                </a:moveTo>
                <a:lnTo>
                  <a:pt x="216280" y="25400"/>
                </a:lnTo>
                <a:lnTo>
                  <a:pt x="212089" y="26669"/>
                </a:lnTo>
                <a:lnTo>
                  <a:pt x="208787" y="29210"/>
                </a:lnTo>
                <a:lnTo>
                  <a:pt x="208899" y="34289"/>
                </a:lnTo>
                <a:lnTo>
                  <a:pt x="220472" y="80010"/>
                </a:lnTo>
                <a:lnTo>
                  <a:pt x="224408" y="83819"/>
                </a:lnTo>
                <a:lnTo>
                  <a:pt x="230250" y="83819"/>
                </a:lnTo>
                <a:lnTo>
                  <a:pt x="234060" y="82550"/>
                </a:lnTo>
                <a:lnTo>
                  <a:pt x="235838" y="78739"/>
                </a:lnTo>
                <a:lnTo>
                  <a:pt x="234314" y="76200"/>
                </a:lnTo>
                <a:lnTo>
                  <a:pt x="229935" y="64769"/>
                </a:lnTo>
                <a:lnTo>
                  <a:pt x="226710" y="54610"/>
                </a:lnTo>
                <a:lnTo>
                  <a:pt x="224653" y="43180"/>
                </a:lnTo>
                <a:lnTo>
                  <a:pt x="223774" y="31750"/>
                </a:lnTo>
                <a:lnTo>
                  <a:pt x="223647" y="29210"/>
                </a:lnTo>
                <a:lnTo>
                  <a:pt x="220345" y="25400"/>
                </a:lnTo>
                <a:close/>
              </a:path>
              <a:path w="535304" h="425450">
                <a:moveTo>
                  <a:pt x="360552" y="25400"/>
                </a:moveTo>
                <a:lnTo>
                  <a:pt x="356488" y="25400"/>
                </a:lnTo>
                <a:lnTo>
                  <a:pt x="353186" y="29210"/>
                </a:lnTo>
                <a:lnTo>
                  <a:pt x="353059" y="31750"/>
                </a:lnTo>
                <a:lnTo>
                  <a:pt x="352256" y="43180"/>
                </a:lnTo>
                <a:lnTo>
                  <a:pt x="350250" y="54610"/>
                </a:lnTo>
                <a:lnTo>
                  <a:pt x="347077" y="64769"/>
                </a:lnTo>
                <a:lnTo>
                  <a:pt x="342773" y="76200"/>
                </a:lnTo>
                <a:lnTo>
                  <a:pt x="341122" y="78739"/>
                </a:lnTo>
                <a:lnTo>
                  <a:pt x="342900" y="82550"/>
                </a:lnTo>
                <a:lnTo>
                  <a:pt x="346709" y="83819"/>
                </a:lnTo>
                <a:lnTo>
                  <a:pt x="352551" y="83819"/>
                </a:lnTo>
                <a:lnTo>
                  <a:pt x="367043" y="44450"/>
                </a:lnTo>
                <a:lnTo>
                  <a:pt x="368173" y="29210"/>
                </a:lnTo>
                <a:lnTo>
                  <a:pt x="364871" y="26669"/>
                </a:lnTo>
                <a:lnTo>
                  <a:pt x="360552" y="25400"/>
                </a:lnTo>
                <a:close/>
              </a:path>
              <a:path w="535304" h="425450">
                <a:moveTo>
                  <a:pt x="135508" y="15239"/>
                </a:moveTo>
                <a:lnTo>
                  <a:pt x="116077" y="15239"/>
                </a:lnTo>
                <a:lnTo>
                  <a:pt x="116077" y="22860"/>
                </a:lnTo>
                <a:lnTo>
                  <a:pt x="125856" y="22860"/>
                </a:lnTo>
                <a:lnTo>
                  <a:pt x="135508" y="24443"/>
                </a:lnTo>
                <a:lnTo>
                  <a:pt x="135508" y="15239"/>
                </a:lnTo>
                <a:close/>
              </a:path>
              <a:path w="535304" h="425450">
                <a:moveTo>
                  <a:pt x="419226" y="15239"/>
                </a:moveTo>
                <a:lnTo>
                  <a:pt x="400050" y="15239"/>
                </a:lnTo>
                <a:lnTo>
                  <a:pt x="400050" y="24402"/>
                </a:lnTo>
                <a:lnTo>
                  <a:pt x="409448" y="22860"/>
                </a:lnTo>
                <a:lnTo>
                  <a:pt x="419226" y="22860"/>
                </a:lnTo>
                <a:lnTo>
                  <a:pt x="419226" y="1523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0" name="object 70"/>
          <p:cNvSpPr/>
          <p:nvPr/>
        </p:nvSpPr>
        <p:spPr>
          <a:xfrm>
            <a:off x="11211814" y="2351277"/>
            <a:ext cx="477520" cy="448309"/>
          </a:xfrm>
          <a:custGeom>
            <a:rect l="l" t="t" r="r" b="b"/>
            <a:pathLst>
              <a:path w="477520" h="448309">
                <a:moveTo>
                  <a:pt x="52450" y="302260"/>
                </a:moveTo>
                <a:lnTo>
                  <a:pt x="1524" y="302260"/>
                </a:lnTo>
                <a:lnTo>
                  <a:pt x="888" y="303530"/>
                </a:lnTo>
                <a:lnTo>
                  <a:pt x="126" y="304800"/>
                </a:lnTo>
                <a:lnTo>
                  <a:pt x="28145" y="349250"/>
                </a:lnTo>
                <a:lnTo>
                  <a:pt x="61759" y="383540"/>
                </a:lnTo>
                <a:lnTo>
                  <a:pt x="100615" y="411480"/>
                </a:lnTo>
                <a:lnTo>
                  <a:pt x="143726" y="431800"/>
                </a:lnTo>
                <a:lnTo>
                  <a:pt x="190103" y="444500"/>
                </a:lnTo>
                <a:lnTo>
                  <a:pt x="238759" y="448310"/>
                </a:lnTo>
                <a:lnTo>
                  <a:pt x="287416" y="444500"/>
                </a:lnTo>
                <a:lnTo>
                  <a:pt x="301329" y="440690"/>
                </a:lnTo>
                <a:lnTo>
                  <a:pt x="238759" y="440690"/>
                </a:lnTo>
                <a:lnTo>
                  <a:pt x="192711" y="436880"/>
                </a:lnTo>
                <a:lnTo>
                  <a:pt x="148754" y="424180"/>
                </a:lnTo>
                <a:lnTo>
                  <a:pt x="107775" y="405130"/>
                </a:lnTo>
                <a:lnTo>
                  <a:pt x="70659" y="379730"/>
                </a:lnTo>
                <a:lnTo>
                  <a:pt x="38291" y="347980"/>
                </a:lnTo>
                <a:lnTo>
                  <a:pt x="11556" y="309880"/>
                </a:lnTo>
                <a:lnTo>
                  <a:pt x="58015" y="309880"/>
                </a:lnTo>
                <a:lnTo>
                  <a:pt x="53212" y="303530"/>
                </a:lnTo>
                <a:lnTo>
                  <a:pt x="52450" y="302260"/>
                </a:lnTo>
                <a:close/>
              </a:path>
              <a:path w="477520" h="448309">
                <a:moveTo>
                  <a:pt x="475902" y="309880"/>
                </a:moveTo>
                <a:lnTo>
                  <a:pt x="465962" y="309880"/>
                </a:lnTo>
                <a:lnTo>
                  <a:pt x="439220" y="347980"/>
                </a:lnTo>
                <a:lnTo>
                  <a:pt x="406832" y="379730"/>
                </a:lnTo>
                <a:lnTo>
                  <a:pt x="369697" y="405130"/>
                </a:lnTo>
                <a:lnTo>
                  <a:pt x="328708" y="424180"/>
                </a:lnTo>
                <a:lnTo>
                  <a:pt x="284764" y="436880"/>
                </a:lnTo>
                <a:lnTo>
                  <a:pt x="238759" y="440690"/>
                </a:lnTo>
                <a:lnTo>
                  <a:pt x="301329" y="440690"/>
                </a:lnTo>
                <a:lnTo>
                  <a:pt x="333793" y="431800"/>
                </a:lnTo>
                <a:lnTo>
                  <a:pt x="376904" y="411480"/>
                </a:lnTo>
                <a:lnTo>
                  <a:pt x="415760" y="383540"/>
                </a:lnTo>
                <a:lnTo>
                  <a:pt x="449374" y="349250"/>
                </a:lnTo>
                <a:lnTo>
                  <a:pt x="475902" y="309880"/>
                </a:lnTo>
                <a:close/>
              </a:path>
              <a:path w="477520" h="448309">
                <a:moveTo>
                  <a:pt x="58015" y="309880"/>
                </a:moveTo>
                <a:lnTo>
                  <a:pt x="47625" y="309880"/>
                </a:lnTo>
                <a:lnTo>
                  <a:pt x="54504" y="320040"/>
                </a:lnTo>
                <a:lnTo>
                  <a:pt x="61801" y="328930"/>
                </a:lnTo>
                <a:lnTo>
                  <a:pt x="69502" y="336550"/>
                </a:lnTo>
                <a:lnTo>
                  <a:pt x="77850" y="345440"/>
                </a:lnTo>
                <a:lnTo>
                  <a:pt x="112654" y="373380"/>
                </a:lnTo>
                <a:lnTo>
                  <a:pt x="151780" y="393700"/>
                </a:lnTo>
                <a:lnTo>
                  <a:pt x="194169" y="406400"/>
                </a:lnTo>
                <a:lnTo>
                  <a:pt x="238759" y="410210"/>
                </a:lnTo>
                <a:lnTo>
                  <a:pt x="282900" y="406400"/>
                </a:lnTo>
                <a:lnTo>
                  <a:pt x="295499" y="402590"/>
                </a:lnTo>
                <a:lnTo>
                  <a:pt x="238759" y="402590"/>
                </a:lnTo>
                <a:lnTo>
                  <a:pt x="206470" y="400050"/>
                </a:lnTo>
                <a:lnTo>
                  <a:pt x="175228" y="392430"/>
                </a:lnTo>
                <a:lnTo>
                  <a:pt x="145462" y="381000"/>
                </a:lnTo>
                <a:lnTo>
                  <a:pt x="117601" y="365760"/>
                </a:lnTo>
                <a:lnTo>
                  <a:pt x="118673" y="360680"/>
                </a:lnTo>
                <a:lnTo>
                  <a:pt x="109474" y="360680"/>
                </a:lnTo>
                <a:lnTo>
                  <a:pt x="103092" y="355600"/>
                </a:lnTo>
                <a:lnTo>
                  <a:pt x="96900" y="351790"/>
                </a:lnTo>
                <a:lnTo>
                  <a:pt x="90900" y="346710"/>
                </a:lnTo>
                <a:lnTo>
                  <a:pt x="85089" y="340360"/>
                </a:lnTo>
                <a:lnTo>
                  <a:pt x="86294" y="334010"/>
                </a:lnTo>
                <a:lnTo>
                  <a:pt x="77977" y="334010"/>
                </a:lnTo>
                <a:lnTo>
                  <a:pt x="71358" y="326390"/>
                </a:lnTo>
                <a:lnTo>
                  <a:pt x="65024" y="320040"/>
                </a:lnTo>
                <a:lnTo>
                  <a:pt x="58975" y="311150"/>
                </a:lnTo>
                <a:lnTo>
                  <a:pt x="58015" y="309880"/>
                </a:lnTo>
                <a:close/>
              </a:path>
              <a:path w="477520" h="448309">
                <a:moveTo>
                  <a:pt x="291917" y="255270"/>
                </a:moveTo>
                <a:lnTo>
                  <a:pt x="238759" y="255270"/>
                </a:lnTo>
                <a:lnTo>
                  <a:pt x="283140" y="261620"/>
                </a:lnTo>
                <a:lnTo>
                  <a:pt x="321960" y="281940"/>
                </a:lnTo>
                <a:lnTo>
                  <a:pt x="349470" y="316230"/>
                </a:lnTo>
                <a:lnTo>
                  <a:pt x="359917" y="365760"/>
                </a:lnTo>
                <a:lnTo>
                  <a:pt x="332182" y="381000"/>
                </a:lnTo>
                <a:lnTo>
                  <a:pt x="302402" y="392430"/>
                </a:lnTo>
                <a:lnTo>
                  <a:pt x="271123" y="400050"/>
                </a:lnTo>
                <a:lnTo>
                  <a:pt x="238759" y="402590"/>
                </a:lnTo>
                <a:lnTo>
                  <a:pt x="295499" y="402590"/>
                </a:lnTo>
                <a:lnTo>
                  <a:pt x="324897" y="393700"/>
                </a:lnTo>
                <a:lnTo>
                  <a:pt x="363704" y="373380"/>
                </a:lnTo>
                <a:lnTo>
                  <a:pt x="380165" y="360680"/>
                </a:lnTo>
                <a:lnTo>
                  <a:pt x="368045" y="360680"/>
                </a:lnTo>
                <a:lnTo>
                  <a:pt x="365041" y="336550"/>
                </a:lnTo>
                <a:lnTo>
                  <a:pt x="357631" y="313690"/>
                </a:lnTo>
                <a:lnTo>
                  <a:pt x="345936" y="294640"/>
                </a:lnTo>
                <a:lnTo>
                  <a:pt x="330072" y="276860"/>
                </a:lnTo>
                <a:lnTo>
                  <a:pt x="311090" y="264160"/>
                </a:lnTo>
                <a:lnTo>
                  <a:pt x="291917" y="255270"/>
                </a:lnTo>
                <a:close/>
              </a:path>
              <a:path w="477520" h="448309">
                <a:moveTo>
                  <a:pt x="238759" y="246380"/>
                </a:moveTo>
                <a:lnTo>
                  <a:pt x="188340" y="254000"/>
                </a:lnTo>
                <a:lnTo>
                  <a:pt x="147446" y="276860"/>
                </a:lnTo>
                <a:lnTo>
                  <a:pt x="119887" y="313690"/>
                </a:lnTo>
                <a:lnTo>
                  <a:pt x="109474" y="360680"/>
                </a:lnTo>
                <a:lnTo>
                  <a:pt x="118673" y="360680"/>
                </a:lnTo>
                <a:lnTo>
                  <a:pt x="128049" y="316230"/>
                </a:lnTo>
                <a:lnTo>
                  <a:pt x="155559" y="281940"/>
                </a:lnTo>
                <a:lnTo>
                  <a:pt x="194379" y="261620"/>
                </a:lnTo>
                <a:lnTo>
                  <a:pt x="238759" y="255270"/>
                </a:lnTo>
                <a:lnTo>
                  <a:pt x="291917" y="255270"/>
                </a:lnTo>
                <a:lnTo>
                  <a:pt x="289178" y="254000"/>
                </a:lnTo>
                <a:lnTo>
                  <a:pt x="264886" y="248920"/>
                </a:lnTo>
                <a:lnTo>
                  <a:pt x="238759" y="246380"/>
                </a:lnTo>
                <a:close/>
              </a:path>
              <a:path w="477520" h="448309">
                <a:moveTo>
                  <a:pt x="368881" y="109220"/>
                </a:moveTo>
                <a:lnTo>
                  <a:pt x="353567" y="111760"/>
                </a:lnTo>
                <a:lnTo>
                  <a:pt x="347731" y="119380"/>
                </a:lnTo>
                <a:lnTo>
                  <a:pt x="345074" y="129540"/>
                </a:lnTo>
                <a:lnTo>
                  <a:pt x="345584" y="143510"/>
                </a:lnTo>
                <a:lnTo>
                  <a:pt x="349250" y="161290"/>
                </a:lnTo>
                <a:lnTo>
                  <a:pt x="390651" y="342900"/>
                </a:lnTo>
                <a:lnTo>
                  <a:pt x="385244" y="347980"/>
                </a:lnTo>
                <a:lnTo>
                  <a:pt x="379682" y="351790"/>
                </a:lnTo>
                <a:lnTo>
                  <a:pt x="373953" y="356870"/>
                </a:lnTo>
                <a:lnTo>
                  <a:pt x="368045" y="360680"/>
                </a:lnTo>
                <a:lnTo>
                  <a:pt x="380165" y="360680"/>
                </a:lnTo>
                <a:lnTo>
                  <a:pt x="398271" y="346710"/>
                </a:lnTo>
                <a:lnTo>
                  <a:pt x="406820" y="337820"/>
                </a:lnTo>
                <a:lnTo>
                  <a:pt x="409140" y="335280"/>
                </a:lnTo>
                <a:lnTo>
                  <a:pt x="397763" y="335280"/>
                </a:lnTo>
                <a:lnTo>
                  <a:pt x="357377" y="158750"/>
                </a:lnTo>
                <a:lnTo>
                  <a:pt x="354107" y="144780"/>
                </a:lnTo>
                <a:lnTo>
                  <a:pt x="353250" y="133350"/>
                </a:lnTo>
                <a:lnTo>
                  <a:pt x="354679" y="124460"/>
                </a:lnTo>
                <a:lnTo>
                  <a:pt x="358393" y="119380"/>
                </a:lnTo>
                <a:lnTo>
                  <a:pt x="368809" y="116840"/>
                </a:lnTo>
                <a:lnTo>
                  <a:pt x="393572" y="116840"/>
                </a:lnTo>
                <a:lnTo>
                  <a:pt x="386159" y="113030"/>
                </a:lnTo>
                <a:lnTo>
                  <a:pt x="368881" y="109220"/>
                </a:lnTo>
                <a:close/>
              </a:path>
              <a:path w="477520" h="448309">
                <a:moveTo>
                  <a:pt x="475995" y="302260"/>
                </a:moveTo>
                <a:lnTo>
                  <a:pt x="425068" y="302260"/>
                </a:lnTo>
                <a:lnTo>
                  <a:pt x="424306" y="303530"/>
                </a:lnTo>
                <a:lnTo>
                  <a:pt x="418195" y="312420"/>
                </a:lnTo>
                <a:lnTo>
                  <a:pt x="411702" y="320040"/>
                </a:lnTo>
                <a:lnTo>
                  <a:pt x="404875" y="328930"/>
                </a:lnTo>
                <a:lnTo>
                  <a:pt x="397763" y="335280"/>
                </a:lnTo>
                <a:lnTo>
                  <a:pt x="409140" y="335280"/>
                </a:lnTo>
                <a:lnTo>
                  <a:pt x="414940" y="328930"/>
                </a:lnTo>
                <a:lnTo>
                  <a:pt x="422632" y="320040"/>
                </a:lnTo>
                <a:lnTo>
                  <a:pt x="429894" y="309880"/>
                </a:lnTo>
                <a:lnTo>
                  <a:pt x="475902" y="309880"/>
                </a:lnTo>
                <a:lnTo>
                  <a:pt x="476757" y="308610"/>
                </a:lnTo>
                <a:lnTo>
                  <a:pt x="477392" y="307340"/>
                </a:lnTo>
                <a:lnTo>
                  <a:pt x="477392" y="304800"/>
                </a:lnTo>
                <a:lnTo>
                  <a:pt x="476757" y="303530"/>
                </a:lnTo>
                <a:lnTo>
                  <a:pt x="475995" y="302260"/>
                </a:lnTo>
                <a:close/>
              </a:path>
              <a:path w="477520" h="448309">
                <a:moveTo>
                  <a:pt x="251586" y="162560"/>
                </a:moveTo>
                <a:lnTo>
                  <a:pt x="110108" y="162560"/>
                </a:lnTo>
                <a:lnTo>
                  <a:pt x="109474" y="166370"/>
                </a:lnTo>
                <a:lnTo>
                  <a:pt x="77977" y="334010"/>
                </a:lnTo>
                <a:lnTo>
                  <a:pt x="86294" y="334010"/>
                </a:lnTo>
                <a:lnTo>
                  <a:pt x="106044" y="229870"/>
                </a:lnTo>
                <a:lnTo>
                  <a:pt x="151891" y="229870"/>
                </a:lnTo>
                <a:lnTo>
                  <a:pt x="153796" y="227330"/>
                </a:lnTo>
                <a:lnTo>
                  <a:pt x="153796" y="223520"/>
                </a:lnTo>
                <a:lnTo>
                  <a:pt x="151891" y="220980"/>
                </a:lnTo>
                <a:lnTo>
                  <a:pt x="107568" y="220980"/>
                </a:lnTo>
                <a:lnTo>
                  <a:pt x="111886" y="198120"/>
                </a:lnTo>
                <a:lnTo>
                  <a:pt x="188086" y="198120"/>
                </a:lnTo>
                <a:lnTo>
                  <a:pt x="189864" y="196850"/>
                </a:lnTo>
                <a:lnTo>
                  <a:pt x="189864" y="191770"/>
                </a:lnTo>
                <a:lnTo>
                  <a:pt x="188086" y="189230"/>
                </a:lnTo>
                <a:lnTo>
                  <a:pt x="113410" y="189230"/>
                </a:lnTo>
                <a:lnTo>
                  <a:pt x="116839" y="171450"/>
                </a:lnTo>
                <a:lnTo>
                  <a:pt x="251586" y="171450"/>
                </a:lnTo>
                <a:lnTo>
                  <a:pt x="253491" y="168910"/>
                </a:lnTo>
                <a:lnTo>
                  <a:pt x="253491" y="165100"/>
                </a:lnTo>
                <a:lnTo>
                  <a:pt x="251586" y="162560"/>
                </a:lnTo>
                <a:close/>
              </a:path>
              <a:path w="477520" h="448309">
                <a:moveTo>
                  <a:pt x="406272" y="0"/>
                </a:moveTo>
                <a:lnTo>
                  <a:pt x="378775" y="0"/>
                </a:lnTo>
                <a:lnTo>
                  <a:pt x="356631" y="2540"/>
                </a:lnTo>
                <a:lnTo>
                  <a:pt x="307212" y="25400"/>
                </a:lnTo>
                <a:lnTo>
                  <a:pt x="274431" y="68580"/>
                </a:lnTo>
                <a:lnTo>
                  <a:pt x="259460" y="128270"/>
                </a:lnTo>
                <a:lnTo>
                  <a:pt x="117453" y="128270"/>
                </a:lnTo>
                <a:lnTo>
                  <a:pt x="80644" y="140970"/>
                </a:lnTo>
                <a:lnTo>
                  <a:pt x="52530" y="168910"/>
                </a:lnTo>
                <a:lnTo>
                  <a:pt x="36702" y="226060"/>
                </a:lnTo>
                <a:lnTo>
                  <a:pt x="36702" y="227330"/>
                </a:lnTo>
                <a:lnTo>
                  <a:pt x="37083" y="228600"/>
                </a:lnTo>
                <a:lnTo>
                  <a:pt x="37972" y="229870"/>
                </a:lnTo>
                <a:lnTo>
                  <a:pt x="38607" y="229870"/>
                </a:lnTo>
                <a:lnTo>
                  <a:pt x="39750" y="231140"/>
                </a:lnTo>
                <a:lnTo>
                  <a:pt x="78485" y="231140"/>
                </a:lnTo>
                <a:lnTo>
                  <a:pt x="80390" y="228600"/>
                </a:lnTo>
                <a:lnTo>
                  <a:pt x="80390" y="226060"/>
                </a:lnTo>
                <a:lnTo>
                  <a:pt x="80720" y="222250"/>
                </a:lnTo>
                <a:lnTo>
                  <a:pt x="45338" y="222250"/>
                </a:lnTo>
                <a:lnTo>
                  <a:pt x="49238" y="198120"/>
                </a:lnTo>
                <a:lnTo>
                  <a:pt x="68895" y="161290"/>
                </a:lnTo>
                <a:lnTo>
                  <a:pt x="109791" y="138430"/>
                </a:lnTo>
                <a:lnTo>
                  <a:pt x="118086" y="137160"/>
                </a:lnTo>
                <a:lnTo>
                  <a:pt x="265556" y="137160"/>
                </a:lnTo>
                <a:lnTo>
                  <a:pt x="267334" y="134620"/>
                </a:lnTo>
                <a:lnTo>
                  <a:pt x="281114" y="73660"/>
                </a:lnTo>
                <a:lnTo>
                  <a:pt x="312292" y="31750"/>
                </a:lnTo>
                <a:lnTo>
                  <a:pt x="348964" y="13970"/>
                </a:lnTo>
                <a:lnTo>
                  <a:pt x="382396" y="7620"/>
                </a:lnTo>
                <a:lnTo>
                  <a:pt x="408939" y="7620"/>
                </a:lnTo>
                <a:lnTo>
                  <a:pt x="409828" y="6350"/>
                </a:lnTo>
                <a:lnTo>
                  <a:pt x="409955" y="3810"/>
                </a:lnTo>
                <a:lnTo>
                  <a:pt x="408939" y="1270"/>
                </a:lnTo>
                <a:lnTo>
                  <a:pt x="407669" y="1270"/>
                </a:lnTo>
                <a:lnTo>
                  <a:pt x="406272" y="0"/>
                </a:lnTo>
                <a:close/>
              </a:path>
              <a:path w="477520" h="448309">
                <a:moveTo>
                  <a:pt x="116331" y="153670"/>
                </a:moveTo>
                <a:lnTo>
                  <a:pt x="115188" y="153670"/>
                </a:lnTo>
                <a:lnTo>
                  <a:pt x="93747" y="162560"/>
                </a:lnTo>
                <a:lnTo>
                  <a:pt x="80914" y="182880"/>
                </a:lnTo>
                <a:lnTo>
                  <a:pt x="74487" y="205740"/>
                </a:lnTo>
                <a:lnTo>
                  <a:pt x="72262" y="222250"/>
                </a:lnTo>
                <a:lnTo>
                  <a:pt x="80720" y="222250"/>
                </a:lnTo>
                <a:lnTo>
                  <a:pt x="81158" y="217170"/>
                </a:lnTo>
                <a:lnTo>
                  <a:pt x="84915" y="196850"/>
                </a:lnTo>
                <a:lnTo>
                  <a:pt x="93839" y="175260"/>
                </a:lnTo>
                <a:lnTo>
                  <a:pt x="110108" y="162560"/>
                </a:lnTo>
                <a:lnTo>
                  <a:pt x="118490" y="162560"/>
                </a:lnTo>
                <a:lnTo>
                  <a:pt x="119506" y="157480"/>
                </a:lnTo>
                <a:lnTo>
                  <a:pt x="119125" y="156210"/>
                </a:lnTo>
                <a:lnTo>
                  <a:pt x="118363" y="154940"/>
                </a:lnTo>
                <a:lnTo>
                  <a:pt x="117601" y="154940"/>
                </a:lnTo>
                <a:lnTo>
                  <a:pt x="116331" y="153670"/>
                </a:lnTo>
                <a:close/>
              </a:path>
              <a:path w="477520" h="448309">
                <a:moveTo>
                  <a:pt x="393572" y="116840"/>
                </a:moveTo>
                <a:lnTo>
                  <a:pt x="368809" y="116840"/>
                </a:lnTo>
                <a:lnTo>
                  <a:pt x="382095" y="120650"/>
                </a:lnTo>
                <a:lnTo>
                  <a:pt x="395023" y="127000"/>
                </a:lnTo>
                <a:lnTo>
                  <a:pt x="404367" y="132080"/>
                </a:lnTo>
                <a:lnTo>
                  <a:pt x="418756" y="138430"/>
                </a:lnTo>
                <a:lnTo>
                  <a:pt x="433530" y="138430"/>
                </a:lnTo>
                <a:lnTo>
                  <a:pt x="447089" y="132080"/>
                </a:lnTo>
                <a:lnTo>
                  <a:pt x="449449" y="129540"/>
                </a:lnTo>
                <a:lnTo>
                  <a:pt x="420147" y="129540"/>
                </a:lnTo>
                <a:lnTo>
                  <a:pt x="408939" y="125730"/>
                </a:lnTo>
                <a:lnTo>
                  <a:pt x="400984" y="120650"/>
                </a:lnTo>
                <a:lnTo>
                  <a:pt x="393572" y="116840"/>
                </a:lnTo>
                <a:close/>
              </a:path>
              <a:path w="477520" h="448309">
                <a:moveTo>
                  <a:pt x="408939" y="7620"/>
                </a:moveTo>
                <a:lnTo>
                  <a:pt x="398017" y="7620"/>
                </a:lnTo>
                <a:lnTo>
                  <a:pt x="380745" y="31750"/>
                </a:lnTo>
                <a:lnTo>
                  <a:pt x="380491" y="33020"/>
                </a:lnTo>
                <a:lnTo>
                  <a:pt x="380745" y="34290"/>
                </a:lnTo>
                <a:lnTo>
                  <a:pt x="380872" y="35560"/>
                </a:lnTo>
                <a:lnTo>
                  <a:pt x="381507" y="35560"/>
                </a:lnTo>
                <a:lnTo>
                  <a:pt x="382524" y="36830"/>
                </a:lnTo>
                <a:lnTo>
                  <a:pt x="441578" y="74930"/>
                </a:lnTo>
                <a:lnTo>
                  <a:pt x="450240" y="82550"/>
                </a:lnTo>
                <a:lnTo>
                  <a:pt x="454866" y="93980"/>
                </a:lnTo>
                <a:lnTo>
                  <a:pt x="455134" y="105410"/>
                </a:lnTo>
                <a:lnTo>
                  <a:pt x="450722" y="116840"/>
                </a:lnTo>
                <a:lnTo>
                  <a:pt x="442372" y="125730"/>
                </a:lnTo>
                <a:lnTo>
                  <a:pt x="431736" y="129540"/>
                </a:lnTo>
                <a:lnTo>
                  <a:pt x="449449" y="129540"/>
                </a:lnTo>
                <a:lnTo>
                  <a:pt x="457707" y="120650"/>
                </a:lnTo>
                <a:lnTo>
                  <a:pt x="463276" y="106680"/>
                </a:lnTo>
                <a:lnTo>
                  <a:pt x="462914" y="91440"/>
                </a:lnTo>
                <a:lnTo>
                  <a:pt x="457029" y="78740"/>
                </a:lnTo>
                <a:lnTo>
                  <a:pt x="446024" y="67310"/>
                </a:lnTo>
                <a:lnTo>
                  <a:pt x="390651" y="31750"/>
                </a:lnTo>
                <a:lnTo>
                  <a:pt x="408939" y="7620"/>
                </a:lnTo>
                <a:close/>
              </a:path>
              <a:path w="477520" h="448309">
                <a:moveTo>
                  <a:pt x="381126" y="49530"/>
                </a:moveTo>
                <a:lnTo>
                  <a:pt x="368045" y="49530"/>
                </a:lnTo>
                <a:lnTo>
                  <a:pt x="362711" y="54610"/>
                </a:lnTo>
                <a:lnTo>
                  <a:pt x="362711" y="68580"/>
                </a:lnTo>
                <a:lnTo>
                  <a:pt x="368045" y="73660"/>
                </a:lnTo>
                <a:lnTo>
                  <a:pt x="381126" y="73660"/>
                </a:lnTo>
                <a:lnTo>
                  <a:pt x="386587" y="68580"/>
                </a:lnTo>
                <a:lnTo>
                  <a:pt x="386587" y="66040"/>
                </a:lnTo>
                <a:lnTo>
                  <a:pt x="372490" y="66040"/>
                </a:lnTo>
                <a:lnTo>
                  <a:pt x="370966" y="63500"/>
                </a:lnTo>
                <a:lnTo>
                  <a:pt x="370966" y="59690"/>
                </a:lnTo>
                <a:lnTo>
                  <a:pt x="372490" y="58420"/>
                </a:lnTo>
                <a:lnTo>
                  <a:pt x="386587" y="58420"/>
                </a:lnTo>
                <a:lnTo>
                  <a:pt x="386587" y="54610"/>
                </a:lnTo>
                <a:lnTo>
                  <a:pt x="381126" y="49530"/>
                </a:lnTo>
                <a:close/>
              </a:path>
              <a:path w="477520" h="448309">
                <a:moveTo>
                  <a:pt x="386587" y="58420"/>
                </a:moveTo>
                <a:lnTo>
                  <a:pt x="376681" y="58420"/>
                </a:lnTo>
                <a:lnTo>
                  <a:pt x="378205" y="59690"/>
                </a:lnTo>
                <a:lnTo>
                  <a:pt x="378205" y="63500"/>
                </a:lnTo>
                <a:lnTo>
                  <a:pt x="376681" y="66040"/>
                </a:lnTo>
                <a:lnTo>
                  <a:pt x="386587" y="66040"/>
                </a:lnTo>
                <a:lnTo>
                  <a:pt x="386587" y="5842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1" name="object 71"/>
          <p:cNvSpPr txBox="1"/>
          <p:nvPr/>
        </p:nvSpPr>
        <p:spPr>
          <a:xfrm>
            <a:off x="6749033" y="3891181"/>
            <a:ext cx="1021715" cy="527685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675"/>
              </a:spcBef>
            </a:pPr>
            <a:r>
              <a:rPr sz="1400" b="1">
                <a:solidFill>
                  <a:srgbClr val="FF8D73"/>
                </a:solidFill>
                <a:latin typeface="微软雅黑"/>
                <a:cs typeface="微软雅黑"/>
              </a:rPr>
              <a:t>市场份额</a:t>
            </a:r>
            <a:r>
              <a:rPr sz="1400" b="1" spc="25">
                <a:solidFill>
                  <a:srgbClr val="FF8D73"/>
                </a:solidFill>
                <a:latin typeface="微软雅黑"/>
                <a:cs typeface="微软雅黑"/>
              </a:rPr>
              <a:t>6%</a:t>
            </a:r>
            <a:endParaRPr sz="1400">
              <a:latin typeface="微软雅黑"/>
              <a:cs typeface="微软雅黑"/>
            </a:endParaRPr>
          </a:p>
          <a:p>
            <a:pPr marL="1270" algn="ctr">
              <a:lnSpc>
                <a:spcPct val="100000"/>
              </a:lnSpc>
              <a:spcBef>
                <a:spcPts val="434"/>
              </a:spcBef>
            </a:pPr>
            <a:r>
              <a:rPr sz="1050" b="1" spc="5">
                <a:solidFill>
                  <a:srgbClr val="FFFFFF"/>
                </a:solidFill>
                <a:latin typeface="微软雅黑"/>
                <a:cs typeface="微软雅黑"/>
              </a:rPr>
              <a:t>同比</a:t>
            </a:r>
            <a:r>
              <a:rPr sz="1050" b="1" spc="-20">
                <a:solidFill>
                  <a:srgbClr val="FFFFFF"/>
                </a:solidFill>
                <a:latin typeface="微软雅黑"/>
                <a:cs typeface="微软雅黑"/>
              </a:rPr>
              <a:t>+109%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72" name="object 72"/>
          <p:cNvSpPr txBox="1"/>
          <p:nvPr/>
        </p:nvSpPr>
        <p:spPr>
          <a:xfrm>
            <a:off x="6568440" y="2881883"/>
            <a:ext cx="1386840" cy="932815"/>
          </a:xfrm>
          <a:prstGeom prst="rect">
            <a:avLst/>
          </a:prstGeom>
          <a:solidFill>
            <a:srgbClr val="EC7C30">
              <a:alpha val="38822"/>
            </a:srgbClr>
          </a:solidFill>
        </p:spPr>
        <p:txBody>
          <a:bodyPr vert="horz" wrap="square" lIns="0" tIns="53975" rIns="0" bIns="0" rtlCol="0">
            <a:spAutoFit/>
          </a:bodyPr>
          <a:lstStyle/>
          <a:p>
            <a:pPr marL="36830" marR="18415">
              <a:lnSpc>
                <a:spcPct val="130100"/>
              </a:lnSpc>
              <a:spcBef>
                <a:spcPts val="425"/>
              </a:spcBef>
            </a:pPr>
            <a:r>
              <a:rPr sz="800" spc="5">
                <a:solidFill>
                  <a:srgbClr val="FFFFFF"/>
                </a:solidFill>
                <a:latin typeface="宋体"/>
                <a:cs typeface="宋体"/>
              </a:rPr>
              <a:t>母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婴</a:t>
            </a:r>
            <a:r>
              <a:rPr sz="800" spc="5">
                <a:solidFill>
                  <a:srgbClr val="FFFFFF"/>
                </a:solidFill>
                <a:latin typeface="宋体"/>
                <a:cs typeface="宋体"/>
              </a:rPr>
              <a:t>食</a:t>
            </a:r>
            <a:r>
              <a:rPr sz="800" spc="-15">
                <a:solidFill>
                  <a:srgbClr val="FFFFFF"/>
                </a:solidFill>
                <a:latin typeface="宋体"/>
                <a:cs typeface="宋体"/>
              </a:rPr>
              <a:t>品</a:t>
            </a:r>
            <a:r>
              <a:rPr sz="800" spc="5">
                <a:solidFill>
                  <a:srgbClr val="FFFFFF"/>
                </a:solidFill>
                <a:latin typeface="宋体"/>
                <a:cs typeface="宋体"/>
              </a:rPr>
              <a:t>行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业</a:t>
            </a:r>
            <a:r>
              <a:rPr sz="800" spc="-10">
                <a:solidFill>
                  <a:srgbClr val="FFFFFF"/>
                </a:solidFill>
                <a:latin typeface="宋体"/>
                <a:cs typeface="宋体"/>
              </a:rPr>
              <a:t>主</a:t>
            </a:r>
            <a:r>
              <a:rPr sz="800" spc="5">
                <a:solidFill>
                  <a:srgbClr val="FFFFFF"/>
                </a:solidFill>
                <a:latin typeface="宋体"/>
                <a:cs typeface="宋体"/>
              </a:rPr>
              <a:t>要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包</a:t>
            </a:r>
            <a:r>
              <a:rPr sz="800" spc="-10">
                <a:solidFill>
                  <a:srgbClr val="FFFFFF"/>
                </a:solidFill>
                <a:latin typeface="宋体"/>
                <a:cs typeface="宋体"/>
              </a:rPr>
              <a:t>括</a:t>
            </a:r>
            <a:r>
              <a:rPr sz="800" spc="5">
                <a:solidFill>
                  <a:srgbClr val="FFFFFF"/>
                </a:solidFill>
                <a:latin typeface="宋体"/>
                <a:cs typeface="宋体"/>
              </a:rPr>
              <a:t>奶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粉、 辅食、</a:t>
            </a:r>
            <a:r>
              <a:rPr sz="800" spc="-15">
                <a:solidFill>
                  <a:srgbClr val="FFFFFF"/>
                </a:solidFill>
                <a:latin typeface="宋体"/>
                <a:cs typeface="宋体"/>
              </a:rPr>
              <a:t>营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养品</a:t>
            </a:r>
            <a:r>
              <a:rPr sz="800" spc="-15">
                <a:solidFill>
                  <a:srgbClr val="FFFFFF"/>
                </a:solidFill>
                <a:latin typeface="宋体"/>
                <a:cs typeface="宋体"/>
              </a:rPr>
              <a:t>等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多个</a:t>
            </a:r>
            <a:r>
              <a:rPr sz="800" spc="-15">
                <a:solidFill>
                  <a:srgbClr val="FFFFFF"/>
                </a:solidFill>
                <a:latin typeface="宋体"/>
                <a:cs typeface="宋体"/>
              </a:rPr>
              <a:t>子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行业。 奶粉是母婴食品行业的</a:t>
            </a:r>
            <a:r>
              <a:rPr sz="800" spc="-15">
                <a:solidFill>
                  <a:srgbClr val="FFFFFF"/>
                </a:solidFill>
                <a:latin typeface="宋体"/>
                <a:cs typeface="宋体"/>
              </a:rPr>
              <a:t>主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要 产品之一，辅食和营养</a:t>
            </a:r>
            <a:r>
              <a:rPr sz="800" spc="-15">
                <a:solidFill>
                  <a:srgbClr val="FFFFFF"/>
                </a:solidFill>
                <a:latin typeface="宋体"/>
                <a:cs typeface="宋体"/>
              </a:rPr>
              <a:t>品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逐 渐发展壮大。</a:t>
            </a:r>
            <a:endParaRPr sz="800">
              <a:latin typeface="宋体"/>
              <a:cs typeface="宋体"/>
            </a:endParaRPr>
          </a:p>
        </p:txBody>
      </p:sp>
      <p:sp>
        <p:nvSpPr>
          <p:cNvPr id="73" name="object 73"/>
          <p:cNvSpPr/>
          <p:nvPr/>
        </p:nvSpPr>
        <p:spPr>
          <a:xfrm>
            <a:off x="6593205" y="4023105"/>
            <a:ext cx="426554" cy="426605"/>
          </a:xfrm>
          <a:prstGeom prst="rect">
            <a:avLst/>
          </a:prstGeom>
          <a:blipFill>
            <a:blip r:embed="rId1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4" name="object 74"/>
          <p:cNvSpPr txBox="1"/>
          <p:nvPr/>
        </p:nvSpPr>
        <p:spPr>
          <a:xfrm>
            <a:off x="7128764" y="2356866"/>
            <a:ext cx="2322195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592580"/>
              </a:tabLst>
            </a:pPr>
            <a:r>
              <a:rPr sz="1400" b="1" spc="10">
                <a:solidFill>
                  <a:srgbClr val="FF8D73"/>
                </a:solidFill>
                <a:latin typeface="微软雅黑"/>
                <a:cs typeface="微软雅黑"/>
              </a:rPr>
              <a:t>母婴</a:t>
            </a:r>
            <a:r>
              <a:rPr sz="1400" b="1">
                <a:solidFill>
                  <a:srgbClr val="FF8D73"/>
                </a:solidFill>
                <a:latin typeface="微软雅黑"/>
                <a:cs typeface="微软雅黑"/>
              </a:rPr>
              <a:t>食品	</a:t>
            </a:r>
            <a:r>
              <a:rPr sz="1400" b="1" spc="10">
                <a:solidFill>
                  <a:srgbClr val="FFC000"/>
                </a:solidFill>
                <a:latin typeface="微软雅黑"/>
                <a:cs typeface="微软雅黑"/>
              </a:rPr>
              <a:t>母婴</a:t>
            </a:r>
            <a:r>
              <a:rPr sz="1400" b="1">
                <a:solidFill>
                  <a:srgbClr val="FFC000"/>
                </a:solidFill>
                <a:latin typeface="微软雅黑"/>
                <a:cs typeface="微软雅黑"/>
              </a:rPr>
              <a:t>用品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75" name="object 75"/>
          <p:cNvSpPr txBox="1"/>
          <p:nvPr/>
        </p:nvSpPr>
        <p:spPr>
          <a:xfrm>
            <a:off x="10236454" y="2356866"/>
            <a:ext cx="74168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10">
                <a:solidFill>
                  <a:srgbClr val="FF8D73"/>
                </a:solidFill>
                <a:latin typeface="微软雅黑"/>
                <a:cs typeface="微软雅黑"/>
              </a:rPr>
              <a:t>母婴</a:t>
            </a:r>
            <a:r>
              <a:rPr sz="1400" b="1">
                <a:solidFill>
                  <a:srgbClr val="FF8D73"/>
                </a:solidFill>
                <a:latin typeface="微软雅黑"/>
                <a:cs typeface="微软雅黑"/>
              </a:rPr>
              <a:t>服饰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76" name="object 76"/>
          <p:cNvSpPr txBox="1"/>
          <p:nvPr/>
        </p:nvSpPr>
        <p:spPr>
          <a:xfrm>
            <a:off x="11743435" y="2356866"/>
            <a:ext cx="74168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10">
                <a:solidFill>
                  <a:srgbClr val="FFC000"/>
                </a:solidFill>
                <a:latin typeface="微软雅黑"/>
                <a:cs typeface="微软雅黑"/>
              </a:rPr>
              <a:t>母婴</a:t>
            </a:r>
            <a:r>
              <a:rPr sz="1400" b="1">
                <a:solidFill>
                  <a:srgbClr val="FFC000"/>
                </a:solidFill>
                <a:latin typeface="微软雅黑"/>
                <a:cs typeface="微软雅黑"/>
              </a:rPr>
              <a:t>关怀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77" name="object 77"/>
          <p:cNvSpPr txBox="1"/>
          <p:nvPr/>
        </p:nvSpPr>
        <p:spPr>
          <a:xfrm>
            <a:off x="8104631" y="2881883"/>
            <a:ext cx="1385570" cy="946785"/>
          </a:xfrm>
          <a:prstGeom prst="rect">
            <a:avLst/>
          </a:prstGeom>
          <a:solidFill>
            <a:srgbClr val="EC7C30">
              <a:alpha val="38822"/>
            </a:srgbClr>
          </a:solidFill>
        </p:spPr>
        <p:txBody>
          <a:bodyPr vert="horz" wrap="square" lIns="0" tIns="18415" rIns="0" bIns="0" rtlCol="0">
            <a:spAutoFit/>
          </a:bodyPr>
          <a:lstStyle/>
          <a:p>
            <a:pPr marL="36195">
              <a:lnSpc>
                <a:spcPct val="100000"/>
              </a:lnSpc>
              <a:spcBef>
                <a:spcPts val="145"/>
              </a:spcBef>
            </a:pP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母婴用</a:t>
            </a:r>
            <a:r>
              <a:rPr sz="800" spc="-15">
                <a:solidFill>
                  <a:srgbClr val="FFFFFF"/>
                </a:solidFill>
                <a:latin typeface="宋体"/>
                <a:cs typeface="宋体"/>
              </a:rPr>
              <a:t>品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行业</a:t>
            </a:r>
            <a:r>
              <a:rPr sz="800" spc="-15">
                <a:solidFill>
                  <a:srgbClr val="FFFFFF"/>
                </a:solidFill>
                <a:latin typeface="宋体"/>
                <a:cs typeface="宋体"/>
              </a:rPr>
              <a:t>主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要包</a:t>
            </a:r>
            <a:r>
              <a:rPr sz="800" spc="-15">
                <a:solidFill>
                  <a:srgbClr val="FFFFFF"/>
                </a:solidFill>
                <a:latin typeface="宋体"/>
                <a:cs typeface="宋体"/>
              </a:rPr>
              <a:t>括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奶瓶、</a:t>
            </a:r>
            <a:endParaRPr sz="800">
              <a:latin typeface="宋体"/>
              <a:cs typeface="宋体"/>
            </a:endParaRPr>
          </a:p>
          <a:p>
            <a:pPr marL="36195" marR="17780">
              <a:lnSpc>
                <a:spcPct val="130100"/>
              </a:lnSpc>
            </a:pP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尿不湿、婴儿车、待产</a:t>
            </a:r>
            <a:r>
              <a:rPr sz="800" spc="-15">
                <a:solidFill>
                  <a:srgbClr val="FFFFFF"/>
                </a:solidFill>
                <a:latin typeface="宋体"/>
                <a:cs typeface="宋体"/>
              </a:rPr>
              <a:t>用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品 等多个子行业。尿不湿</a:t>
            </a:r>
            <a:r>
              <a:rPr sz="800" spc="-15">
                <a:solidFill>
                  <a:srgbClr val="FFFFFF"/>
                </a:solidFill>
                <a:latin typeface="宋体"/>
                <a:cs typeface="宋体"/>
              </a:rPr>
              <a:t>是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母 婴用品</a:t>
            </a:r>
            <a:r>
              <a:rPr sz="800" spc="-15">
                <a:solidFill>
                  <a:srgbClr val="FFFFFF"/>
                </a:solidFill>
                <a:latin typeface="宋体"/>
                <a:cs typeface="宋体"/>
              </a:rPr>
              <a:t>行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业的</a:t>
            </a:r>
            <a:r>
              <a:rPr sz="800" spc="-15">
                <a:solidFill>
                  <a:srgbClr val="FFFFFF"/>
                </a:solidFill>
                <a:latin typeface="宋体"/>
                <a:cs typeface="宋体"/>
              </a:rPr>
              <a:t>主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要产</a:t>
            </a:r>
            <a:r>
              <a:rPr sz="800" spc="-15">
                <a:solidFill>
                  <a:srgbClr val="FFFFFF"/>
                </a:solidFill>
                <a:latin typeface="宋体"/>
                <a:cs typeface="宋体"/>
              </a:rPr>
              <a:t>品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之一， 奶瓶、婴儿车、安全座</a:t>
            </a:r>
            <a:r>
              <a:rPr sz="800" spc="-15">
                <a:solidFill>
                  <a:srgbClr val="FFFFFF"/>
                </a:solidFill>
                <a:latin typeface="宋体"/>
                <a:cs typeface="宋体"/>
              </a:rPr>
              <a:t>椅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等 也备受关注。</a:t>
            </a:r>
            <a:endParaRPr sz="800">
              <a:latin typeface="宋体"/>
              <a:cs typeface="宋体"/>
            </a:endParaRPr>
          </a:p>
        </p:txBody>
      </p:sp>
      <p:sp>
        <p:nvSpPr>
          <p:cNvPr id="78" name="object 78"/>
          <p:cNvSpPr/>
          <p:nvPr/>
        </p:nvSpPr>
        <p:spPr>
          <a:xfrm>
            <a:off x="9649968" y="2891027"/>
            <a:ext cx="1385570" cy="946785"/>
          </a:xfrm>
          <a:custGeom>
            <a:rect l="l" t="t" r="r" b="b"/>
            <a:pathLst>
              <a:path w="1385570" h="946785">
                <a:moveTo>
                  <a:pt x="0" y="946404"/>
                </a:moveTo>
                <a:lnTo>
                  <a:pt x="1385316" y="946404"/>
                </a:lnTo>
                <a:lnTo>
                  <a:pt x="1385316" y="0"/>
                </a:lnTo>
                <a:lnTo>
                  <a:pt x="0" y="0"/>
                </a:lnTo>
                <a:lnTo>
                  <a:pt x="0" y="946404"/>
                </a:lnTo>
                <a:close/>
              </a:path>
            </a:pathLst>
          </a:custGeom>
          <a:solidFill>
            <a:srgbClr val="EC7C30">
              <a:alpha val="38822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9" name="object 79"/>
          <p:cNvSpPr txBox="1"/>
          <p:nvPr/>
        </p:nvSpPr>
        <p:spPr>
          <a:xfrm>
            <a:off x="9649968" y="2891027"/>
            <a:ext cx="1385570" cy="94678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36195">
              <a:lnSpc>
                <a:spcPct val="100000"/>
              </a:lnSpc>
              <a:spcBef>
                <a:spcPts val="135"/>
              </a:spcBef>
            </a:pPr>
            <a:r>
              <a:rPr sz="800" spc="5">
                <a:solidFill>
                  <a:srgbClr val="FFFFFF"/>
                </a:solidFill>
                <a:latin typeface="宋体"/>
                <a:cs typeface="宋体"/>
              </a:rPr>
              <a:t>母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婴</a:t>
            </a:r>
            <a:r>
              <a:rPr sz="800" spc="5">
                <a:solidFill>
                  <a:srgbClr val="FFFFFF"/>
                </a:solidFill>
                <a:latin typeface="宋体"/>
                <a:cs typeface="宋体"/>
              </a:rPr>
              <a:t>服</a:t>
            </a:r>
            <a:r>
              <a:rPr sz="800" spc="-15">
                <a:solidFill>
                  <a:srgbClr val="FFFFFF"/>
                </a:solidFill>
                <a:latin typeface="宋体"/>
                <a:cs typeface="宋体"/>
              </a:rPr>
              <a:t>饰</a:t>
            </a:r>
            <a:r>
              <a:rPr sz="800" spc="5">
                <a:solidFill>
                  <a:srgbClr val="FFFFFF"/>
                </a:solidFill>
                <a:latin typeface="宋体"/>
                <a:cs typeface="宋体"/>
              </a:rPr>
              <a:t>主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要</a:t>
            </a:r>
            <a:r>
              <a:rPr sz="800" spc="-10">
                <a:solidFill>
                  <a:srgbClr val="FFFFFF"/>
                </a:solidFill>
                <a:latin typeface="宋体"/>
                <a:cs typeface="宋体"/>
              </a:rPr>
              <a:t>包</a:t>
            </a:r>
            <a:r>
              <a:rPr sz="800" spc="5">
                <a:solidFill>
                  <a:srgbClr val="FFFFFF"/>
                </a:solidFill>
                <a:latin typeface="宋体"/>
                <a:cs typeface="宋体"/>
              </a:rPr>
              <a:t>括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孕</a:t>
            </a:r>
            <a:r>
              <a:rPr sz="800" spc="-10">
                <a:solidFill>
                  <a:srgbClr val="FFFFFF"/>
                </a:solidFill>
                <a:latin typeface="宋体"/>
                <a:cs typeface="宋体"/>
              </a:rPr>
              <a:t>产</a:t>
            </a:r>
            <a:r>
              <a:rPr sz="800" spc="5">
                <a:solidFill>
                  <a:srgbClr val="FFFFFF"/>
                </a:solidFill>
                <a:latin typeface="宋体"/>
                <a:cs typeface="宋体"/>
              </a:rPr>
              <a:t>妇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装</a:t>
            </a:r>
            <a:r>
              <a:rPr sz="800" spc="5">
                <a:solidFill>
                  <a:srgbClr val="FFFFFF"/>
                </a:solidFill>
                <a:latin typeface="宋体"/>
                <a:cs typeface="宋体"/>
              </a:rPr>
              <a:t>、</a:t>
            </a:r>
            <a:endParaRPr sz="800">
              <a:latin typeface="宋体"/>
              <a:cs typeface="宋体"/>
            </a:endParaRPr>
          </a:p>
          <a:p>
            <a:pPr marL="36195" marR="116839" algn="just">
              <a:lnSpc>
                <a:spcPct val="130000"/>
              </a:lnSpc>
              <a:spcBef>
                <a:spcPts val="5"/>
              </a:spcBef>
            </a:pP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婴童鞋服等多个子行业</a:t>
            </a:r>
            <a:r>
              <a:rPr sz="800" spc="-15">
                <a:solidFill>
                  <a:srgbClr val="FFFFFF"/>
                </a:solidFill>
                <a:latin typeface="宋体"/>
                <a:cs typeface="宋体"/>
              </a:rPr>
              <a:t>。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婴 幼儿服装是母婴服饰行</a:t>
            </a:r>
            <a:r>
              <a:rPr sz="800" spc="-15">
                <a:solidFill>
                  <a:srgbClr val="FFFFFF"/>
                </a:solidFill>
                <a:latin typeface="宋体"/>
                <a:cs typeface="宋体"/>
              </a:rPr>
              <a:t>业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的 主要产品之一，孕产妇</a:t>
            </a:r>
            <a:r>
              <a:rPr sz="800" spc="-15">
                <a:solidFill>
                  <a:srgbClr val="FFFFFF"/>
                </a:solidFill>
                <a:latin typeface="宋体"/>
                <a:cs typeface="宋体"/>
              </a:rPr>
              <a:t>装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和 配饰也逐渐成为母婴服</a:t>
            </a:r>
            <a:r>
              <a:rPr sz="800" spc="-15">
                <a:solidFill>
                  <a:srgbClr val="FFFFFF"/>
                </a:solidFill>
                <a:latin typeface="宋体"/>
                <a:cs typeface="宋体"/>
              </a:rPr>
              <a:t>饰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行 业的重要组成部分。</a:t>
            </a:r>
            <a:endParaRPr sz="800">
              <a:latin typeface="宋体"/>
              <a:cs typeface="宋体"/>
            </a:endParaRPr>
          </a:p>
        </p:txBody>
      </p:sp>
      <p:sp>
        <p:nvSpPr>
          <p:cNvPr id="80" name="object 80"/>
          <p:cNvSpPr txBox="1"/>
          <p:nvPr/>
        </p:nvSpPr>
        <p:spPr>
          <a:xfrm>
            <a:off x="11193780" y="2880360"/>
            <a:ext cx="1385570" cy="917575"/>
          </a:xfrm>
          <a:prstGeom prst="rect">
            <a:avLst/>
          </a:prstGeom>
          <a:solidFill>
            <a:srgbClr val="EC7C30">
              <a:alpha val="38822"/>
            </a:srgbClr>
          </a:solidFill>
        </p:spPr>
        <p:txBody>
          <a:bodyPr vert="horz" wrap="square" lIns="0" tIns="127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"/>
              </a:spcBef>
            </a:pPr>
            <a:endParaRPr sz="850">
              <a:latin typeface="Times New Roman"/>
              <a:cs typeface="Times New Roman"/>
            </a:endParaRPr>
          </a:p>
          <a:p>
            <a:pPr marL="36830" marR="78105">
              <a:lnSpc>
                <a:spcPct val="130100"/>
              </a:lnSpc>
              <a:spcBef>
                <a:spcPts val="5"/>
              </a:spcBef>
            </a:pP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母婴关怀主要包括婴童</a:t>
            </a:r>
            <a:r>
              <a:rPr sz="800" spc="-15">
                <a:solidFill>
                  <a:srgbClr val="FFFFFF"/>
                </a:solidFill>
                <a:latin typeface="宋体"/>
                <a:cs typeface="宋体"/>
              </a:rPr>
              <a:t>益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智 玩具、儿童乐器、儿童</a:t>
            </a:r>
            <a:r>
              <a:rPr sz="800" b="0" spc="-10">
                <a:solidFill>
                  <a:srgbClr val="FFFFFF"/>
                </a:solidFill>
                <a:latin typeface="微软雅黑 Light"/>
                <a:cs typeface="微软雅黑 Light"/>
              </a:rPr>
              <a:t>/</a:t>
            </a:r>
            <a:r>
              <a:rPr sz="800" spc="-15">
                <a:solidFill>
                  <a:srgbClr val="FFFFFF"/>
                </a:solidFill>
                <a:latin typeface="宋体"/>
                <a:cs typeface="宋体"/>
              </a:rPr>
              <a:t>育儿 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读物以及孕产妇护理等</a:t>
            </a:r>
            <a:r>
              <a:rPr sz="800" spc="-10">
                <a:solidFill>
                  <a:srgbClr val="FFFFFF"/>
                </a:solidFill>
                <a:latin typeface="宋体"/>
                <a:cs typeface="宋体"/>
              </a:rPr>
              <a:t>多</a:t>
            </a:r>
            <a:r>
              <a:rPr sz="800" spc="5">
                <a:solidFill>
                  <a:srgbClr val="FFFFFF"/>
                </a:solidFill>
                <a:latin typeface="宋体"/>
                <a:cs typeface="宋体"/>
              </a:rPr>
              <a:t>个 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子行业。</a:t>
            </a:r>
            <a:endParaRPr sz="800">
              <a:latin typeface="宋体"/>
              <a:cs typeface="宋体"/>
            </a:endParaRPr>
          </a:p>
        </p:txBody>
      </p:sp>
      <p:sp>
        <p:nvSpPr>
          <p:cNvPr id="81" name="object 81"/>
          <p:cNvSpPr txBox="1"/>
          <p:nvPr/>
        </p:nvSpPr>
        <p:spPr>
          <a:xfrm>
            <a:off x="8222106" y="3891181"/>
            <a:ext cx="1099185" cy="527685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675"/>
              </a:spcBef>
            </a:pPr>
            <a:r>
              <a:rPr sz="1400" b="1">
                <a:solidFill>
                  <a:srgbClr val="FFC000"/>
                </a:solidFill>
                <a:latin typeface="微软雅黑"/>
                <a:cs typeface="微软雅黑"/>
              </a:rPr>
              <a:t>市场份额</a:t>
            </a:r>
            <a:r>
              <a:rPr sz="1400" b="1" spc="-65">
                <a:solidFill>
                  <a:srgbClr val="FFC000"/>
                </a:solidFill>
                <a:latin typeface="微软雅黑"/>
                <a:cs typeface="微软雅黑"/>
              </a:rPr>
              <a:t>17%</a:t>
            </a:r>
            <a:endParaRPr sz="14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434"/>
              </a:spcBef>
            </a:pPr>
            <a:r>
              <a:rPr sz="1050" b="1" spc="5">
                <a:solidFill>
                  <a:srgbClr val="FFFFFF"/>
                </a:solidFill>
                <a:latin typeface="微软雅黑"/>
                <a:cs typeface="微软雅黑"/>
              </a:rPr>
              <a:t>同比</a:t>
            </a:r>
            <a:r>
              <a:rPr sz="1050" b="1" spc="-30">
                <a:solidFill>
                  <a:srgbClr val="FFFFFF"/>
                </a:solidFill>
                <a:latin typeface="微软雅黑"/>
                <a:cs typeface="微软雅黑"/>
              </a:rPr>
              <a:t>+72%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82" name="object 82"/>
          <p:cNvSpPr txBox="1"/>
          <p:nvPr/>
        </p:nvSpPr>
        <p:spPr>
          <a:xfrm>
            <a:off x="9769602" y="3891181"/>
            <a:ext cx="1136015" cy="527685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675"/>
              </a:spcBef>
            </a:pPr>
            <a:r>
              <a:rPr sz="1400" b="1">
                <a:solidFill>
                  <a:srgbClr val="FF8D73"/>
                </a:solidFill>
                <a:latin typeface="微软雅黑"/>
                <a:cs typeface="微软雅黑"/>
              </a:rPr>
              <a:t>市场份额</a:t>
            </a:r>
            <a:r>
              <a:rPr sz="1400" b="1" spc="30">
                <a:solidFill>
                  <a:srgbClr val="FF8D73"/>
                </a:solidFill>
                <a:latin typeface="微软雅黑"/>
                <a:cs typeface="微软雅黑"/>
              </a:rPr>
              <a:t>63%</a:t>
            </a:r>
            <a:endParaRPr sz="1400">
              <a:latin typeface="微软雅黑"/>
              <a:cs typeface="微软雅黑"/>
            </a:endParaRPr>
          </a:p>
          <a:p>
            <a:pPr marL="635" algn="ctr">
              <a:lnSpc>
                <a:spcPct val="100000"/>
              </a:lnSpc>
              <a:spcBef>
                <a:spcPts val="434"/>
              </a:spcBef>
            </a:pPr>
            <a:r>
              <a:rPr sz="1050" b="1" spc="5">
                <a:solidFill>
                  <a:srgbClr val="FFFFFF"/>
                </a:solidFill>
                <a:latin typeface="微软雅黑"/>
                <a:cs typeface="微软雅黑"/>
              </a:rPr>
              <a:t>同比</a:t>
            </a:r>
            <a:r>
              <a:rPr sz="1050" b="1" spc="-45">
                <a:solidFill>
                  <a:srgbClr val="FFFFFF"/>
                </a:solidFill>
                <a:latin typeface="微软雅黑"/>
                <a:cs typeface="微软雅黑"/>
              </a:rPr>
              <a:t>+61%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83" name="object 83"/>
          <p:cNvSpPr/>
          <p:nvPr/>
        </p:nvSpPr>
        <p:spPr>
          <a:xfrm>
            <a:off x="9544380" y="3717480"/>
            <a:ext cx="426516" cy="426605"/>
          </a:xfrm>
          <a:prstGeom prst="rect">
            <a:avLst/>
          </a:prstGeom>
          <a:blipFill>
            <a:blip r:embed="rId1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4" name="object 84"/>
          <p:cNvSpPr txBox="1"/>
          <p:nvPr/>
        </p:nvSpPr>
        <p:spPr>
          <a:xfrm>
            <a:off x="11330685" y="3891181"/>
            <a:ext cx="1111885" cy="527685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675"/>
              </a:spcBef>
            </a:pPr>
            <a:r>
              <a:rPr sz="1400" b="1">
                <a:solidFill>
                  <a:srgbClr val="FFC000"/>
                </a:solidFill>
                <a:latin typeface="微软雅黑"/>
                <a:cs typeface="微软雅黑"/>
              </a:rPr>
              <a:t>市场份额</a:t>
            </a:r>
            <a:r>
              <a:rPr sz="1400" b="1" spc="-35">
                <a:solidFill>
                  <a:srgbClr val="FFC000"/>
                </a:solidFill>
                <a:latin typeface="微软雅黑"/>
                <a:cs typeface="微软雅黑"/>
              </a:rPr>
              <a:t>14%</a:t>
            </a:r>
            <a:endParaRPr sz="14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434"/>
              </a:spcBef>
            </a:pPr>
            <a:r>
              <a:rPr sz="1050" b="1" spc="5">
                <a:solidFill>
                  <a:srgbClr val="FFFFFF"/>
                </a:solidFill>
                <a:latin typeface="微软雅黑"/>
                <a:cs typeface="微软雅黑"/>
              </a:rPr>
              <a:t>同比</a:t>
            </a:r>
            <a:r>
              <a:rPr sz="1050" b="1" spc="-5">
                <a:solidFill>
                  <a:srgbClr val="FFFFFF"/>
                </a:solidFill>
                <a:latin typeface="微软雅黑"/>
                <a:cs typeface="微软雅黑"/>
              </a:rPr>
              <a:t>+58%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86" name="object 86"/>
          <p:cNvSpPr txBox="1"/>
          <p:nvPr/>
        </p:nvSpPr>
        <p:spPr>
          <a:xfrm>
            <a:off x="402742" y="4622684"/>
            <a:ext cx="4385310" cy="1270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600" spc="5">
                <a:solidFill>
                  <a:srgbClr val="FFFFFF"/>
                </a:solidFill>
                <a:latin typeface="宋体"/>
                <a:cs typeface="宋体"/>
              </a:rPr>
              <a:t>数据来</a:t>
            </a:r>
            <a:r>
              <a:rPr sz="600" spc="-5">
                <a:solidFill>
                  <a:srgbClr val="FFFFFF"/>
                </a:solidFill>
                <a:latin typeface="宋体"/>
                <a:cs typeface="宋体"/>
              </a:rPr>
              <a:t>源：蝉魔</a:t>
            </a:r>
            <a:r>
              <a:rPr sz="600">
                <a:solidFill>
                  <a:srgbClr val="FFFFFF"/>
                </a:solidFill>
                <a:latin typeface="宋体"/>
                <a:cs typeface="宋体"/>
              </a:rPr>
              <a:t>方</a:t>
            </a:r>
            <a:r>
              <a:rPr sz="600" spc="-12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600" spc="35">
                <a:solidFill>
                  <a:srgbClr val="FFFFFF"/>
                </a:solidFill>
                <a:latin typeface="宋体"/>
                <a:cs typeface="宋体"/>
              </a:rPr>
              <a:t>chanmofang.com</a:t>
            </a:r>
            <a:r>
              <a:rPr sz="600" spc="-12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600" spc="5">
                <a:solidFill>
                  <a:srgbClr val="FFFFFF"/>
                </a:solidFill>
                <a:latin typeface="宋体"/>
                <a:cs typeface="宋体"/>
              </a:rPr>
              <a:t>（蝉妈</a:t>
            </a:r>
            <a:r>
              <a:rPr sz="600" spc="-5">
                <a:solidFill>
                  <a:srgbClr val="FFFFFF"/>
                </a:solidFill>
                <a:latin typeface="宋体"/>
                <a:cs typeface="宋体"/>
              </a:rPr>
              <a:t>妈旗下行业研究数据平台</a:t>
            </a:r>
            <a:r>
              <a:rPr sz="600" spc="5">
                <a:solidFill>
                  <a:srgbClr val="FFFFFF"/>
                </a:solidFill>
                <a:latin typeface="宋体"/>
                <a:cs typeface="宋体"/>
              </a:rPr>
              <a:t>）MAT2022：2021.12-2022.11</a:t>
            </a:r>
            <a:r>
              <a:rPr sz="600" spc="-11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600" spc="65">
                <a:solidFill>
                  <a:srgbClr val="FFFFFF"/>
                </a:solidFill>
                <a:latin typeface="宋体"/>
                <a:cs typeface="宋体"/>
              </a:rPr>
              <a:t>MAT2023：</a:t>
            </a:r>
            <a:r>
              <a:rPr sz="600" spc="-114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600" spc="-15">
                <a:solidFill>
                  <a:srgbClr val="FFFFFF"/>
                </a:solidFill>
                <a:latin typeface="宋体"/>
                <a:cs typeface="宋体"/>
              </a:rPr>
              <a:t>2022.12-2023.11</a:t>
            </a:r>
            <a:endParaRPr sz="600">
              <a:latin typeface="宋体"/>
              <a:cs typeface="宋体"/>
            </a:endParaRPr>
          </a:p>
        </p:txBody>
      </p:sp>
      <p:sp>
        <p:nvSpPr>
          <p:cNvPr id="85" name="object 85"/>
          <p:cNvSpPr txBox="1"/>
          <p:nvPr/>
        </p:nvSpPr>
        <p:spPr>
          <a:xfrm>
            <a:off x="587755" y="4425492"/>
            <a:ext cx="98742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45">
                <a:solidFill>
                  <a:srgbClr val="FFFFFF"/>
                </a:solidFill>
                <a:latin typeface="宋体"/>
                <a:cs typeface="宋体"/>
              </a:rPr>
              <a:t>*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气泡大小</a:t>
            </a:r>
            <a:r>
              <a:rPr sz="800" spc="-15">
                <a:solidFill>
                  <a:srgbClr val="FFFFFF"/>
                </a:solidFill>
                <a:latin typeface="宋体"/>
                <a:cs typeface="宋体"/>
              </a:rPr>
              <a:t>表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示客</a:t>
            </a:r>
            <a:r>
              <a:rPr sz="800" spc="-15">
                <a:solidFill>
                  <a:srgbClr val="FFFFFF"/>
                </a:solidFill>
                <a:latin typeface="宋体"/>
                <a:cs typeface="宋体"/>
              </a:rPr>
              <a:t>单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价</a:t>
            </a:r>
            <a:endParaRPr sz="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748027" y="3352800"/>
            <a:ext cx="588645" cy="742315"/>
          </a:xfrm>
          <a:custGeom>
            <a:rect l="l" t="t" r="r" b="b"/>
            <a:pathLst>
              <a:path w="588644" h="742314">
                <a:moveTo>
                  <a:pt x="0" y="742188"/>
                </a:moveTo>
                <a:lnTo>
                  <a:pt x="588263" y="742188"/>
                </a:lnTo>
                <a:lnTo>
                  <a:pt x="588263" y="0"/>
                </a:lnTo>
                <a:lnTo>
                  <a:pt x="0" y="0"/>
                </a:lnTo>
                <a:lnTo>
                  <a:pt x="0" y="742188"/>
                </a:lnTo>
                <a:close/>
              </a:path>
            </a:pathLst>
          </a:custGeom>
          <a:solidFill>
            <a:srgbClr val="FFF1CC">
              <a:alpha val="3490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3520440" y="3043427"/>
            <a:ext cx="607060" cy="1065530"/>
          </a:xfrm>
          <a:custGeom>
            <a:rect l="l" t="t" r="r" b="b"/>
            <a:pathLst>
              <a:path w="607060" h="1065529">
                <a:moveTo>
                  <a:pt x="0" y="1065276"/>
                </a:moveTo>
                <a:lnTo>
                  <a:pt x="606551" y="1065276"/>
                </a:lnTo>
                <a:lnTo>
                  <a:pt x="606551" y="0"/>
                </a:lnTo>
                <a:lnTo>
                  <a:pt x="0" y="0"/>
                </a:lnTo>
                <a:lnTo>
                  <a:pt x="0" y="1065276"/>
                </a:lnTo>
                <a:close/>
              </a:path>
            </a:pathLst>
          </a:custGeom>
          <a:solidFill>
            <a:srgbClr val="FFF1CC">
              <a:alpha val="3490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5305044" y="2613660"/>
            <a:ext cx="518159" cy="1495425"/>
          </a:xfrm>
          <a:custGeom>
            <a:rect l="l" t="t" r="r" b="b"/>
            <a:pathLst>
              <a:path w="518159" h="1495425">
                <a:moveTo>
                  <a:pt x="0" y="1495044"/>
                </a:moveTo>
                <a:lnTo>
                  <a:pt x="518160" y="1495044"/>
                </a:lnTo>
                <a:lnTo>
                  <a:pt x="518160" y="0"/>
                </a:lnTo>
                <a:lnTo>
                  <a:pt x="0" y="0"/>
                </a:lnTo>
                <a:lnTo>
                  <a:pt x="0" y="1495044"/>
                </a:lnTo>
                <a:close/>
              </a:path>
            </a:pathLst>
          </a:custGeom>
          <a:solidFill>
            <a:srgbClr val="FFF1CC">
              <a:alpha val="3490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 flipH="1">
            <a:off x="601218" y="3957827"/>
            <a:ext cx="0" cy="143510"/>
          </a:xfrm>
          <a:custGeom>
            <a:rect l="l" t="t" r="r" b="b"/>
            <a:pathLst>
              <a:path h="143510">
                <a:moveTo>
                  <a:pt x="0" y="0"/>
                </a:moveTo>
                <a:lnTo>
                  <a:pt x="0" y="143256"/>
                </a:lnTo>
              </a:path>
            </a:pathLst>
          </a:custGeom>
          <a:ln w="47244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726948" y="4021835"/>
            <a:ext cx="47625" cy="79375"/>
          </a:xfrm>
          <a:custGeom>
            <a:rect l="l" t="t" r="r" b="b"/>
            <a:pathLst>
              <a:path w="47625" h="79375">
                <a:moveTo>
                  <a:pt x="47243" y="0"/>
                </a:moveTo>
                <a:lnTo>
                  <a:pt x="0" y="0"/>
                </a:lnTo>
                <a:lnTo>
                  <a:pt x="0" y="79247"/>
                </a:lnTo>
                <a:lnTo>
                  <a:pt x="47243" y="79247"/>
                </a:lnTo>
                <a:lnTo>
                  <a:pt x="47243" y="0"/>
                </a:lnTo>
                <a:close/>
              </a:path>
            </a:pathLst>
          </a:custGeom>
          <a:solidFill>
            <a:srgbClr val="F8DCB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 flipH="1">
            <a:off x="900683" y="3945635"/>
            <a:ext cx="0" cy="155575"/>
          </a:xfrm>
          <a:custGeom>
            <a:rect l="l" t="t" r="r" b="b"/>
            <a:pathLst>
              <a:path h="155575">
                <a:moveTo>
                  <a:pt x="0" y="0"/>
                </a:moveTo>
                <a:lnTo>
                  <a:pt x="0" y="155447"/>
                </a:lnTo>
              </a:path>
            </a:pathLst>
          </a:custGeom>
          <a:ln w="45719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 flipH="1">
            <a:off x="1050036" y="3948683"/>
            <a:ext cx="0" cy="152400"/>
          </a:xfrm>
          <a:custGeom>
            <a:rect l="l" t="t" r="r" b="b"/>
            <a:pathLst>
              <a:path h="152400">
                <a:moveTo>
                  <a:pt x="0" y="0"/>
                </a:moveTo>
                <a:lnTo>
                  <a:pt x="0" y="152399"/>
                </a:lnTo>
              </a:path>
            </a:pathLst>
          </a:custGeom>
          <a:ln w="45720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 flipH="1">
            <a:off x="1200150" y="3913632"/>
            <a:ext cx="0" cy="187960"/>
          </a:xfrm>
          <a:custGeom>
            <a:rect l="l" t="t" r="r" b="b"/>
            <a:pathLst>
              <a:path h="187960">
                <a:moveTo>
                  <a:pt x="0" y="0"/>
                </a:moveTo>
                <a:lnTo>
                  <a:pt x="0" y="187451"/>
                </a:lnTo>
              </a:path>
            </a:pathLst>
          </a:custGeom>
          <a:ln w="47243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 flipH="1">
            <a:off x="1349502" y="3945635"/>
            <a:ext cx="0" cy="155575"/>
          </a:xfrm>
          <a:custGeom>
            <a:rect l="l" t="t" r="r" b="b"/>
            <a:pathLst>
              <a:path h="155575">
                <a:moveTo>
                  <a:pt x="0" y="0"/>
                </a:moveTo>
                <a:lnTo>
                  <a:pt x="0" y="155447"/>
                </a:lnTo>
              </a:path>
            </a:pathLst>
          </a:custGeom>
          <a:ln w="47243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 flipH="1">
            <a:off x="1498853" y="3945635"/>
            <a:ext cx="0" cy="155575"/>
          </a:xfrm>
          <a:custGeom>
            <a:rect l="l" t="t" r="r" b="b"/>
            <a:pathLst>
              <a:path h="155575">
                <a:moveTo>
                  <a:pt x="0" y="0"/>
                </a:moveTo>
                <a:lnTo>
                  <a:pt x="0" y="155447"/>
                </a:lnTo>
              </a:path>
            </a:pathLst>
          </a:custGeom>
          <a:ln w="47243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 flipH="1">
            <a:off x="1648205" y="3848100"/>
            <a:ext cx="0" cy="253365"/>
          </a:xfrm>
          <a:custGeom>
            <a:rect l="l" t="t" r="r" b="b"/>
            <a:pathLst>
              <a:path h="253364">
                <a:moveTo>
                  <a:pt x="0" y="0"/>
                </a:moveTo>
                <a:lnTo>
                  <a:pt x="0" y="252984"/>
                </a:lnTo>
              </a:path>
            </a:pathLst>
          </a:custGeom>
          <a:ln w="47243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 flipH="1">
            <a:off x="1797557" y="3802379"/>
            <a:ext cx="0" cy="299085"/>
          </a:xfrm>
          <a:custGeom>
            <a:rect l="l" t="t" r="r" b="b"/>
            <a:pathLst>
              <a:path h="299085">
                <a:moveTo>
                  <a:pt x="0" y="0"/>
                </a:moveTo>
                <a:lnTo>
                  <a:pt x="0" y="298703"/>
                </a:lnTo>
              </a:path>
            </a:pathLst>
          </a:custGeom>
          <a:ln w="47243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 flipH="1">
            <a:off x="1947672" y="3589020"/>
            <a:ext cx="0" cy="512445"/>
          </a:xfrm>
          <a:custGeom>
            <a:rect l="l" t="t" r="r" b="b"/>
            <a:pathLst>
              <a:path h="512445">
                <a:moveTo>
                  <a:pt x="0" y="0"/>
                </a:moveTo>
                <a:lnTo>
                  <a:pt x="0" y="512063"/>
                </a:lnTo>
              </a:path>
            </a:pathLst>
          </a:custGeom>
          <a:ln w="45719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 flipH="1">
            <a:off x="2097785" y="3642359"/>
            <a:ext cx="0" cy="459105"/>
          </a:xfrm>
          <a:custGeom>
            <a:rect l="l" t="t" r="r" b="b"/>
            <a:pathLst>
              <a:path h="459104">
                <a:moveTo>
                  <a:pt x="0" y="0"/>
                </a:moveTo>
                <a:lnTo>
                  <a:pt x="0" y="458723"/>
                </a:lnTo>
              </a:path>
            </a:pathLst>
          </a:custGeom>
          <a:ln w="47243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 flipH="1">
            <a:off x="2247138" y="3563111"/>
            <a:ext cx="0" cy="538480"/>
          </a:xfrm>
          <a:custGeom>
            <a:rect l="l" t="t" r="r" b="b"/>
            <a:pathLst>
              <a:path h="538479">
                <a:moveTo>
                  <a:pt x="0" y="0"/>
                </a:moveTo>
                <a:lnTo>
                  <a:pt x="0" y="537972"/>
                </a:lnTo>
              </a:path>
            </a:pathLst>
          </a:custGeom>
          <a:ln w="47243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 flipH="1">
            <a:off x="2396489" y="3668267"/>
            <a:ext cx="0" cy="433070"/>
          </a:xfrm>
          <a:custGeom>
            <a:rect l="l" t="t" r="r" b="b"/>
            <a:pathLst>
              <a:path h="433070">
                <a:moveTo>
                  <a:pt x="0" y="0"/>
                </a:moveTo>
                <a:lnTo>
                  <a:pt x="0" y="432816"/>
                </a:lnTo>
              </a:path>
            </a:pathLst>
          </a:custGeom>
          <a:ln w="47243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 flipH="1">
            <a:off x="2545842" y="3784091"/>
            <a:ext cx="0" cy="317500"/>
          </a:xfrm>
          <a:custGeom>
            <a:rect l="l" t="t" r="r" b="b"/>
            <a:pathLst>
              <a:path h="317500">
                <a:moveTo>
                  <a:pt x="0" y="0"/>
                </a:moveTo>
                <a:lnTo>
                  <a:pt x="0" y="316992"/>
                </a:lnTo>
              </a:path>
            </a:pathLst>
          </a:custGeom>
          <a:ln w="47243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 flipH="1">
            <a:off x="2695194" y="3624071"/>
            <a:ext cx="0" cy="477520"/>
          </a:xfrm>
          <a:custGeom>
            <a:rect l="l" t="t" r="r" b="b"/>
            <a:pathLst>
              <a:path h="477520">
                <a:moveTo>
                  <a:pt x="0" y="0"/>
                </a:moveTo>
                <a:lnTo>
                  <a:pt x="0" y="477011"/>
                </a:lnTo>
              </a:path>
            </a:pathLst>
          </a:custGeom>
          <a:ln w="47243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 flipH="1">
            <a:off x="2845307" y="3608832"/>
            <a:ext cx="0" cy="492759"/>
          </a:xfrm>
          <a:custGeom>
            <a:rect l="l" t="t" r="r" b="b"/>
            <a:pathLst>
              <a:path h="492759">
                <a:moveTo>
                  <a:pt x="0" y="0"/>
                </a:moveTo>
                <a:lnTo>
                  <a:pt x="0" y="492251"/>
                </a:lnTo>
              </a:path>
            </a:pathLst>
          </a:custGeom>
          <a:ln w="45719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 flipH="1">
            <a:off x="2995422" y="3557015"/>
            <a:ext cx="0" cy="544195"/>
          </a:xfrm>
          <a:custGeom>
            <a:rect l="l" t="t" r="r" b="b"/>
            <a:pathLst>
              <a:path h="544195">
                <a:moveTo>
                  <a:pt x="0" y="0"/>
                </a:moveTo>
                <a:lnTo>
                  <a:pt x="0" y="544068"/>
                </a:lnTo>
              </a:path>
            </a:pathLst>
          </a:custGeom>
          <a:ln w="47243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 flipH="1">
            <a:off x="3144773" y="3688079"/>
            <a:ext cx="0" cy="413384"/>
          </a:xfrm>
          <a:custGeom>
            <a:rect l="l" t="t" r="r" b="b"/>
            <a:pathLst>
              <a:path h="413384">
                <a:moveTo>
                  <a:pt x="0" y="0"/>
                </a:moveTo>
                <a:lnTo>
                  <a:pt x="0" y="413003"/>
                </a:lnTo>
              </a:path>
            </a:pathLst>
          </a:custGeom>
          <a:ln w="47243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 flipH="1">
            <a:off x="3294126" y="3742944"/>
            <a:ext cx="0" cy="358140"/>
          </a:xfrm>
          <a:custGeom>
            <a:rect l="l" t="t" r="r" b="b"/>
            <a:pathLst>
              <a:path h="358139">
                <a:moveTo>
                  <a:pt x="0" y="0"/>
                </a:moveTo>
                <a:lnTo>
                  <a:pt x="0" y="358140"/>
                </a:lnTo>
              </a:path>
            </a:pathLst>
          </a:custGeom>
          <a:ln w="47244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 flipH="1">
            <a:off x="3443478" y="3587496"/>
            <a:ext cx="0" cy="513715"/>
          </a:xfrm>
          <a:custGeom>
            <a:rect l="l" t="t" r="r" b="b"/>
            <a:pathLst>
              <a:path h="513714">
                <a:moveTo>
                  <a:pt x="0" y="0"/>
                </a:moveTo>
                <a:lnTo>
                  <a:pt x="0" y="513587"/>
                </a:lnTo>
              </a:path>
            </a:pathLst>
          </a:custGeom>
          <a:ln w="47244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 flipH="1">
            <a:off x="3592829" y="3468623"/>
            <a:ext cx="0" cy="632460"/>
          </a:xfrm>
          <a:custGeom>
            <a:rect l="l" t="t" r="r" b="b"/>
            <a:pathLst>
              <a:path h="632460">
                <a:moveTo>
                  <a:pt x="0" y="0"/>
                </a:moveTo>
                <a:lnTo>
                  <a:pt x="0" y="632460"/>
                </a:lnTo>
              </a:path>
            </a:pathLst>
          </a:custGeom>
          <a:ln w="47243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 flipH="1">
            <a:off x="3742944" y="3235451"/>
            <a:ext cx="0" cy="866140"/>
          </a:xfrm>
          <a:custGeom>
            <a:rect l="l" t="t" r="r" b="b"/>
            <a:pathLst>
              <a:path h="866139">
                <a:moveTo>
                  <a:pt x="0" y="0"/>
                </a:moveTo>
                <a:lnTo>
                  <a:pt x="0" y="865632"/>
                </a:lnTo>
              </a:path>
            </a:pathLst>
          </a:custGeom>
          <a:ln w="45719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 flipH="1">
            <a:off x="3893058" y="3348227"/>
            <a:ext cx="0" cy="753110"/>
          </a:xfrm>
          <a:custGeom>
            <a:rect l="l" t="t" r="r" b="b"/>
            <a:pathLst>
              <a:path h="753110">
                <a:moveTo>
                  <a:pt x="0" y="0"/>
                </a:moveTo>
                <a:lnTo>
                  <a:pt x="0" y="752856"/>
                </a:lnTo>
              </a:path>
            </a:pathLst>
          </a:custGeom>
          <a:ln w="47243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 flipH="1">
            <a:off x="4042409" y="3203447"/>
            <a:ext cx="0" cy="897890"/>
          </a:xfrm>
          <a:custGeom>
            <a:rect l="l" t="t" r="r" b="b"/>
            <a:pathLst>
              <a:path h="897889">
                <a:moveTo>
                  <a:pt x="0" y="0"/>
                </a:moveTo>
                <a:lnTo>
                  <a:pt x="0" y="897635"/>
                </a:lnTo>
              </a:path>
            </a:pathLst>
          </a:custGeom>
          <a:ln w="47244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 flipH="1">
            <a:off x="4191761" y="3610355"/>
            <a:ext cx="0" cy="490855"/>
          </a:xfrm>
          <a:custGeom>
            <a:rect l="l" t="t" r="r" b="b"/>
            <a:pathLst>
              <a:path h="490854">
                <a:moveTo>
                  <a:pt x="0" y="0"/>
                </a:moveTo>
                <a:lnTo>
                  <a:pt x="0" y="490727"/>
                </a:lnTo>
              </a:path>
            </a:pathLst>
          </a:custGeom>
          <a:ln w="47244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 flipH="1">
            <a:off x="4341114" y="3479291"/>
            <a:ext cx="0" cy="622300"/>
          </a:xfrm>
          <a:custGeom>
            <a:rect l="l" t="t" r="r" b="b"/>
            <a:pathLst>
              <a:path h="622300">
                <a:moveTo>
                  <a:pt x="0" y="0"/>
                </a:moveTo>
                <a:lnTo>
                  <a:pt x="0" y="621792"/>
                </a:lnTo>
              </a:path>
            </a:pathLst>
          </a:custGeom>
          <a:ln w="47244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 flipH="1">
            <a:off x="4490465" y="3291840"/>
            <a:ext cx="0" cy="809625"/>
          </a:xfrm>
          <a:custGeom>
            <a:rect l="l" t="t" r="r" b="b"/>
            <a:pathLst>
              <a:path h="809625">
                <a:moveTo>
                  <a:pt x="0" y="0"/>
                </a:moveTo>
                <a:lnTo>
                  <a:pt x="0" y="809244"/>
                </a:lnTo>
              </a:path>
            </a:pathLst>
          </a:custGeom>
          <a:ln w="47243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 flipH="1">
            <a:off x="4640579" y="3267455"/>
            <a:ext cx="0" cy="833755"/>
          </a:xfrm>
          <a:custGeom>
            <a:rect l="l" t="t" r="r" b="b"/>
            <a:pathLst>
              <a:path h="833753">
                <a:moveTo>
                  <a:pt x="0" y="0"/>
                </a:moveTo>
                <a:lnTo>
                  <a:pt x="0" y="833627"/>
                </a:lnTo>
              </a:path>
            </a:pathLst>
          </a:custGeom>
          <a:ln w="45719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 flipH="1">
            <a:off x="4790694" y="3197351"/>
            <a:ext cx="0" cy="904240"/>
          </a:xfrm>
          <a:custGeom>
            <a:rect l="l" t="t" r="r" b="b"/>
            <a:pathLst>
              <a:path h="904239">
                <a:moveTo>
                  <a:pt x="0" y="0"/>
                </a:moveTo>
                <a:lnTo>
                  <a:pt x="0" y="903732"/>
                </a:lnTo>
              </a:path>
            </a:pathLst>
          </a:custGeom>
          <a:ln w="47243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 flipH="1">
            <a:off x="4940046" y="3413759"/>
            <a:ext cx="0" cy="687705"/>
          </a:xfrm>
          <a:custGeom>
            <a:rect l="l" t="t" r="r" b="b"/>
            <a:pathLst>
              <a:path h="687704">
                <a:moveTo>
                  <a:pt x="0" y="0"/>
                </a:moveTo>
                <a:lnTo>
                  <a:pt x="0" y="687323"/>
                </a:lnTo>
              </a:path>
            </a:pathLst>
          </a:custGeom>
          <a:ln w="47243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 flipH="1">
            <a:off x="5089397" y="3500627"/>
            <a:ext cx="0" cy="600710"/>
          </a:xfrm>
          <a:custGeom>
            <a:rect l="l" t="t" r="r" b="b"/>
            <a:pathLst>
              <a:path h="600710">
                <a:moveTo>
                  <a:pt x="0" y="0"/>
                </a:moveTo>
                <a:lnTo>
                  <a:pt x="0" y="600456"/>
                </a:lnTo>
              </a:path>
            </a:pathLst>
          </a:custGeom>
          <a:ln w="47244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 flipH="1">
            <a:off x="5238750" y="3281171"/>
            <a:ext cx="0" cy="820419"/>
          </a:xfrm>
          <a:custGeom>
            <a:rect l="l" t="t" r="r" b="b"/>
            <a:pathLst>
              <a:path h="820419">
                <a:moveTo>
                  <a:pt x="0" y="0"/>
                </a:moveTo>
                <a:lnTo>
                  <a:pt x="0" y="819911"/>
                </a:lnTo>
              </a:path>
            </a:pathLst>
          </a:custGeom>
          <a:ln w="47244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 flipH="1">
            <a:off x="5388102" y="3075432"/>
            <a:ext cx="0" cy="1026160"/>
          </a:xfrm>
          <a:custGeom>
            <a:rect l="l" t="t" r="r" b="b"/>
            <a:pathLst>
              <a:path h="1026160">
                <a:moveTo>
                  <a:pt x="0" y="0"/>
                </a:moveTo>
                <a:lnTo>
                  <a:pt x="0" y="1025652"/>
                </a:lnTo>
              </a:path>
            </a:pathLst>
          </a:custGeom>
          <a:ln w="47244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 flipH="1">
            <a:off x="5538215" y="2808732"/>
            <a:ext cx="0" cy="1292860"/>
          </a:xfrm>
          <a:custGeom>
            <a:rect l="l" t="t" r="r" b="b"/>
            <a:pathLst>
              <a:path h="1292860">
                <a:moveTo>
                  <a:pt x="0" y="0"/>
                </a:moveTo>
                <a:lnTo>
                  <a:pt x="0" y="1292352"/>
                </a:lnTo>
              </a:path>
            </a:pathLst>
          </a:custGeom>
          <a:ln w="45720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 flipH="1">
            <a:off x="5688329" y="2668523"/>
            <a:ext cx="0" cy="1432560"/>
          </a:xfrm>
          <a:custGeom>
            <a:rect l="l" t="t" r="r" b="b"/>
            <a:pathLst>
              <a:path h="1432560">
                <a:moveTo>
                  <a:pt x="0" y="0"/>
                </a:moveTo>
                <a:lnTo>
                  <a:pt x="0" y="1432560"/>
                </a:lnTo>
              </a:path>
            </a:pathLst>
          </a:custGeom>
          <a:ln w="47243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601980" y="3235451"/>
            <a:ext cx="5085715" cy="608330"/>
          </a:xfrm>
          <a:custGeom>
            <a:rect l="l" t="t" r="r" b="b"/>
            <a:pathLst>
              <a:path w="5085715" h="608329">
                <a:moveTo>
                  <a:pt x="0" y="608076"/>
                </a:moveTo>
                <a:lnTo>
                  <a:pt x="0" y="608076"/>
                </a:lnTo>
                <a:lnTo>
                  <a:pt x="1644395" y="608076"/>
                </a:lnTo>
                <a:lnTo>
                  <a:pt x="1795271" y="307848"/>
                </a:lnTo>
                <a:lnTo>
                  <a:pt x="3439668" y="307848"/>
                </a:lnTo>
                <a:lnTo>
                  <a:pt x="3590544" y="0"/>
                </a:lnTo>
                <a:lnTo>
                  <a:pt x="4936236" y="0"/>
                </a:lnTo>
                <a:lnTo>
                  <a:pt x="5085588" y="0"/>
                </a:lnTo>
              </a:path>
            </a:pathLst>
          </a:custGeom>
          <a:ln w="12700">
            <a:solidFill>
              <a:srgbClr val="FF8D7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375638" y="4226420"/>
            <a:ext cx="249554" cy="258445"/>
          </a:xfrm>
          <a:custGeom>
            <a:rect l="l" t="t" r="r" b="b"/>
            <a:pathLst>
              <a:path w="249552" h="258445">
                <a:moveTo>
                  <a:pt x="45594" y="167601"/>
                </a:moveTo>
                <a:lnTo>
                  <a:pt x="32361" y="167601"/>
                </a:lnTo>
                <a:lnTo>
                  <a:pt x="36755" y="169494"/>
                </a:lnTo>
                <a:lnTo>
                  <a:pt x="43854" y="176593"/>
                </a:lnTo>
                <a:lnTo>
                  <a:pt x="46166" y="180784"/>
                </a:lnTo>
                <a:lnTo>
                  <a:pt x="49201" y="191338"/>
                </a:lnTo>
                <a:lnTo>
                  <a:pt x="50255" y="198742"/>
                </a:lnTo>
                <a:lnTo>
                  <a:pt x="50852" y="208280"/>
                </a:lnTo>
                <a:lnTo>
                  <a:pt x="53811" y="253809"/>
                </a:lnTo>
                <a:lnTo>
                  <a:pt x="58282" y="258279"/>
                </a:lnTo>
                <a:lnTo>
                  <a:pt x="69991" y="246570"/>
                </a:lnTo>
                <a:lnTo>
                  <a:pt x="60339" y="246570"/>
                </a:lnTo>
                <a:lnTo>
                  <a:pt x="57926" y="206222"/>
                </a:lnTo>
                <a:lnTo>
                  <a:pt x="49366" y="171373"/>
                </a:lnTo>
                <a:lnTo>
                  <a:pt x="45594" y="167601"/>
                </a:lnTo>
                <a:close/>
              </a:path>
              <a:path w="249552" h="258445">
                <a:moveTo>
                  <a:pt x="93435" y="213474"/>
                </a:moveTo>
                <a:lnTo>
                  <a:pt x="60339" y="246570"/>
                </a:lnTo>
                <a:lnTo>
                  <a:pt x="69991" y="246570"/>
                </a:lnTo>
                <a:lnTo>
                  <a:pt x="98261" y="218300"/>
                </a:lnTo>
                <a:lnTo>
                  <a:pt x="93435" y="213474"/>
                </a:lnTo>
                <a:close/>
              </a:path>
              <a:path w="249552" h="258445">
                <a:moveTo>
                  <a:pt x="34571" y="160045"/>
                </a:moveTo>
                <a:lnTo>
                  <a:pt x="36" y="190461"/>
                </a:lnTo>
                <a:lnTo>
                  <a:pt x="0" y="191338"/>
                </a:lnTo>
                <a:lnTo>
                  <a:pt x="713" y="197078"/>
                </a:lnTo>
                <a:lnTo>
                  <a:pt x="3265" y="203454"/>
                </a:lnTo>
                <a:lnTo>
                  <a:pt x="9895" y="201129"/>
                </a:lnTo>
                <a:lnTo>
                  <a:pt x="7854" y="193310"/>
                </a:lnTo>
                <a:lnTo>
                  <a:pt x="7904" y="186215"/>
                </a:lnTo>
                <a:lnTo>
                  <a:pt x="32361" y="167601"/>
                </a:lnTo>
                <a:lnTo>
                  <a:pt x="45594" y="167601"/>
                </a:lnTo>
                <a:lnTo>
                  <a:pt x="40540" y="162547"/>
                </a:lnTo>
                <a:lnTo>
                  <a:pt x="34571" y="160045"/>
                </a:lnTo>
                <a:close/>
              </a:path>
              <a:path w="249552" h="258445">
                <a:moveTo>
                  <a:pt x="69917" y="134289"/>
                </a:moveTo>
                <a:lnTo>
                  <a:pt x="59374" y="134289"/>
                </a:lnTo>
                <a:lnTo>
                  <a:pt x="120816" y="195745"/>
                </a:lnTo>
                <a:lnTo>
                  <a:pt x="126100" y="190461"/>
                </a:lnTo>
                <a:lnTo>
                  <a:pt x="69917" y="134289"/>
                </a:lnTo>
                <a:close/>
              </a:path>
              <a:path w="249552" h="258445">
                <a:moveTo>
                  <a:pt x="58472" y="122847"/>
                </a:moveTo>
                <a:lnTo>
                  <a:pt x="54548" y="126784"/>
                </a:lnTo>
                <a:lnTo>
                  <a:pt x="47741" y="149504"/>
                </a:lnTo>
                <a:lnTo>
                  <a:pt x="53291" y="155041"/>
                </a:lnTo>
                <a:lnTo>
                  <a:pt x="59374" y="134289"/>
                </a:lnTo>
                <a:lnTo>
                  <a:pt x="69917" y="134289"/>
                </a:lnTo>
                <a:lnTo>
                  <a:pt x="58472" y="122847"/>
                </a:lnTo>
                <a:close/>
              </a:path>
              <a:path w="249552" h="258445">
                <a:moveTo>
                  <a:pt x="130608" y="111887"/>
                </a:moveTo>
                <a:lnTo>
                  <a:pt x="103595" y="138899"/>
                </a:lnTo>
                <a:lnTo>
                  <a:pt x="108256" y="143548"/>
                </a:lnTo>
                <a:lnTo>
                  <a:pt x="135269" y="116547"/>
                </a:lnTo>
                <a:lnTo>
                  <a:pt x="130608" y="111887"/>
                </a:lnTo>
                <a:close/>
              </a:path>
              <a:path w="249552" h="258445">
                <a:moveTo>
                  <a:pt x="147879" y="41155"/>
                </a:moveTo>
                <a:lnTo>
                  <a:pt x="122037" y="67614"/>
                </a:lnTo>
                <a:lnTo>
                  <a:pt x="122836" y="74231"/>
                </a:lnTo>
                <a:lnTo>
                  <a:pt x="151377" y="113421"/>
                </a:lnTo>
                <a:lnTo>
                  <a:pt x="181840" y="126970"/>
                </a:lnTo>
                <a:lnTo>
                  <a:pt x="188411" y="126101"/>
                </a:lnTo>
                <a:lnTo>
                  <a:pt x="194427" y="123503"/>
                </a:lnTo>
                <a:lnTo>
                  <a:pt x="197627" y="120967"/>
                </a:lnTo>
                <a:lnTo>
                  <a:pt x="183224" y="120967"/>
                </a:lnTo>
                <a:lnTo>
                  <a:pt x="175109" y="118643"/>
                </a:lnTo>
                <a:lnTo>
                  <a:pt x="141813" y="93467"/>
                </a:lnTo>
                <a:lnTo>
                  <a:pt x="127992" y="65735"/>
                </a:lnTo>
                <a:lnTo>
                  <a:pt x="129414" y="59067"/>
                </a:lnTo>
                <a:lnTo>
                  <a:pt x="139841" y="48641"/>
                </a:lnTo>
                <a:lnTo>
                  <a:pt x="146534" y="47193"/>
                </a:lnTo>
                <a:lnTo>
                  <a:pt x="167402" y="47193"/>
                </a:lnTo>
                <a:lnTo>
                  <a:pt x="162507" y="44532"/>
                </a:lnTo>
                <a:lnTo>
                  <a:pt x="154992" y="41986"/>
                </a:lnTo>
                <a:lnTo>
                  <a:pt x="147879" y="41155"/>
                </a:lnTo>
                <a:close/>
              </a:path>
              <a:path w="249552" h="258445">
                <a:moveTo>
                  <a:pt x="167402" y="47193"/>
                </a:moveTo>
                <a:lnTo>
                  <a:pt x="146534" y="47193"/>
                </a:lnTo>
                <a:lnTo>
                  <a:pt x="154675" y="49542"/>
                </a:lnTo>
                <a:lnTo>
                  <a:pt x="160923" y="51997"/>
                </a:lnTo>
                <a:lnTo>
                  <a:pt x="193183" y="81546"/>
                </a:lnTo>
                <a:lnTo>
                  <a:pt x="201766" y="102425"/>
                </a:lnTo>
                <a:lnTo>
                  <a:pt x="200306" y="109105"/>
                </a:lnTo>
                <a:lnTo>
                  <a:pt x="189879" y="119532"/>
                </a:lnTo>
                <a:lnTo>
                  <a:pt x="183224" y="120967"/>
                </a:lnTo>
                <a:lnTo>
                  <a:pt x="197627" y="120967"/>
                </a:lnTo>
                <a:lnTo>
                  <a:pt x="199887" y="119176"/>
                </a:lnTo>
                <a:lnTo>
                  <a:pt x="204257" y="113678"/>
                </a:lnTo>
                <a:lnTo>
                  <a:pt x="206891" y="107642"/>
                </a:lnTo>
                <a:lnTo>
                  <a:pt x="207791" y="101067"/>
                </a:lnTo>
                <a:lnTo>
                  <a:pt x="206961" y="93954"/>
                </a:lnTo>
                <a:lnTo>
                  <a:pt x="178338" y="54682"/>
                </a:lnTo>
                <a:lnTo>
                  <a:pt x="170289" y="48763"/>
                </a:lnTo>
                <a:lnTo>
                  <a:pt x="167402" y="47193"/>
                </a:lnTo>
                <a:close/>
              </a:path>
              <a:path w="249552" h="258445">
                <a:moveTo>
                  <a:pt x="192775" y="11442"/>
                </a:moveTo>
                <a:lnTo>
                  <a:pt x="182221" y="11442"/>
                </a:lnTo>
                <a:lnTo>
                  <a:pt x="243664" y="72898"/>
                </a:lnTo>
                <a:lnTo>
                  <a:pt x="248947" y="67614"/>
                </a:lnTo>
                <a:lnTo>
                  <a:pt x="192775" y="11442"/>
                </a:lnTo>
                <a:close/>
              </a:path>
              <a:path w="249552" h="258445">
                <a:moveTo>
                  <a:pt x="181332" y="0"/>
                </a:moveTo>
                <a:lnTo>
                  <a:pt x="177395" y="3937"/>
                </a:lnTo>
                <a:lnTo>
                  <a:pt x="170588" y="26657"/>
                </a:lnTo>
                <a:lnTo>
                  <a:pt x="176138" y="32194"/>
                </a:lnTo>
                <a:lnTo>
                  <a:pt x="182221" y="11442"/>
                </a:lnTo>
                <a:lnTo>
                  <a:pt x="192775" y="11442"/>
                </a:lnTo>
                <a:lnTo>
                  <a:pt x="18133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656156" y="4224261"/>
            <a:ext cx="263525" cy="279400"/>
          </a:xfrm>
          <a:custGeom>
            <a:rect l="l" t="t" r="r" b="b"/>
            <a:pathLst>
              <a:path w="263525" h="279400">
                <a:moveTo>
                  <a:pt x="45594" y="188442"/>
                </a:moveTo>
                <a:lnTo>
                  <a:pt x="32361" y="188442"/>
                </a:lnTo>
                <a:lnTo>
                  <a:pt x="36755" y="190334"/>
                </a:lnTo>
                <a:lnTo>
                  <a:pt x="43854" y="197434"/>
                </a:lnTo>
                <a:lnTo>
                  <a:pt x="46166" y="201625"/>
                </a:lnTo>
                <a:lnTo>
                  <a:pt x="49201" y="212178"/>
                </a:lnTo>
                <a:lnTo>
                  <a:pt x="50268" y="219583"/>
                </a:lnTo>
                <a:lnTo>
                  <a:pt x="50865" y="229120"/>
                </a:lnTo>
                <a:lnTo>
                  <a:pt x="53811" y="274650"/>
                </a:lnTo>
                <a:lnTo>
                  <a:pt x="58282" y="279120"/>
                </a:lnTo>
                <a:lnTo>
                  <a:pt x="69991" y="267411"/>
                </a:lnTo>
                <a:lnTo>
                  <a:pt x="60339" y="267411"/>
                </a:lnTo>
                <a:lnTo>
                  <a:pt x="57926" y="227063"/>
                </a:lnTo>
                <a:lnTo>
                  <a:pt x="49366" y="192214"/>
                </a:lnTo>
                <a:lnTo>
                  <a:pt x="45594" y="188442"/>
                </a:lnTo>
                <a:close/>
              </a:path>
              <a:path w="263525" h="279400">
                <a:moveTo>
                  <a:pt x="93435" y="234315"/>
                </a:moveTo>
                <a:lnTo>
                  <a:pt x="60339" y="267411"/>
                </a:lnTo>
                <a:lnTo>
                  <a:pt x="69991" y="267411"/>
                </a:lnTo>
                <a:lnTo>
                  <a:pt x="98261" y="239141"/>
                </a:lnTo>
                <a:lnTo>
                  <a:pt x="93435" y="234315"/>
                </a:lnTo>
                <a:close/>
              </a:path>
              <a:path w="263525" h="279400">
                <a:moveTo>
                  <a:pt x="34583" y="180886"/>
                </a:moveTo>
                <a:lnTo>
                  <a:pt x="37" y="211302"/>
                </a:lnTo>
                <a:lnTo>
                  <a:pt x="0" y="212178"/>
                </a:lnTo>
                <a:lnTo>
                  <a:pt x="712" y="217906"/>
                </a:lnTo>
                <a:lnTo>
                  <a:pt x="3278" y="224294"/>
                </a:lnTo>
                <a:lnTo>
                  <a:pt x="9895" y="221970"/>
                </a:lnTo>
                <a:lnTo>
                  <a:pt x="7854" y="214150"/>
                </a:lnTo>
                <a:lnTo>
                  <a:pt x="7904" y="207056"/>
                </a:lnTo>
                <a:lnTo>
                  <a:pt x="32361" y="188442"/>
                </a:lnTo>
                <a:lnTo>
                  <a:pt x="45594" y="188442"/>
                </a:lnTo>
                <a:lnTo>
                  <a:pt x="40540" y="183388"/>
                </a:lnTo>
                <a:lnTo>
                  <a:pt x="34583" y="180886"/>
                </a:lnTo>
                <a:close/>
              </a:path>
              <a:path w="263525" h="279400">
                <a:moveTo>
                  <a:pt x="69927" y="155130"/>
                </a:moveTo>
                <a:lnTo>
                  <a:pt x="59374" y="155130"/>
                </a:lnTo>
                <a:lnTo>
                  <a:pt x="120829" y="216585"/>
                </a:lnTo>
                <a:lnTo>
                  <a:pt x="126100" y="211302"/>
                </a:lnTo>
                <a:lnTo>
                  <a:pt x="69927" y="155130"/>
                </a:lnTo>
                <a:close/>
              </a:path>
              <a:path w="263525" h="279400">
                <a:moveTo>
                  <a:pt x="58485" y="143687"/>
                </a:moveTo>
                <a:lnTo>
                  <a:pt x="54548" y="147624"/>
                </a:lnTo>
                <a:lnTo>
                  <a:pt x="47753" y="170345"/>
                </a:lnTo>
                <a:lnTo>
                  <a:pt x="53290" y="175882"/>
                </a:lnTo>
                <a:lnTo>
                  <a:pt x="59374" y="155130"/>
                </a:lnTo>
                <a:lnTo>
                  <a:pt x="69927" y="155130"/>
                </a:lnTo>
                <a:lnTo>
                  <a:pt x="58485" y="143687"/>
                </a:lnTo>
                <a:close/>
              </a:path>
              <a:path w="263525" h="279400">
                <a:moveTo>
                  <a:pt x="130621" y="132727"/>
                </a:moveTo>
                <a:lnTo>
                  <a:pt x="103608" y="159740"/>
                </a:lnTo>
                <a:lnTo>
                  <a:pt x="108256" y="164388"/>
                </a:lnTo>
                <a:lnTo>
                  <a:pt x="135269" y="137375"/>
                </a:lnTo>
                <a:lnTo>
                  <a:pt x="130621" y="132727"/>
                </a:lnTo>
                <a:close/>
              </a:path>
              <a:path w="263525" h="279400">
                <a:moveTo>
                  <a:pt x="147886" y="61990"/>
                </a:moveTo>
                <a:lnTo>
                  <a:pt x="122060" y="88590"/>
                </a:lnTo>
                <a:lnTo>
                  <a:pt x="122836" y="95072"/>
                </a:lnTo>
                <a:lnTo>
                  <a:pt x="151382" y="134257"/>
                </a:lnTo>
                <a:lnTo>
                  <a:pt x="181840" y="147804"/>
                </a:lnTo>
                <a:lnTo>
                  <a:pt x="188412" y="146932"/>
                </a:lnTo>
                <a:lnTo>
                  <a:pt x="194432" y="144337"/>
                </a:lnTo>
                <a:lnTo>
                  <a:pt x="197633" y="141808"/>
                </a:lnTo>
                <a:lnTo>
                  <a:pt x="183237" y="141808"/>
                </a:lnTo>
                <a:lnTo>
                  <a:pt x="175122" y="139484"/>
                </a:lnTo>
                <a:lnTo>
                  <a:pt x="141820" y="114308"/>
                </a:lnTo>
                <a:lnTo>
                  <a:pt x="128005" y="86575"/>
                </a:lnTo>
                <a:lnTo>
                  <a:pt x="129414" y="79908"/>
                </a:lnTo>
                <a:lnTo>
                  <a:pt x="139854" y="69469"/>
                </a:lnTo>
                <a:lnTo>
                  <a:pt x="146547" y="68033"/>
                </a:lnTo>
                <a:lnTo>
                  <a:pt x="167411" y="68033"/>
                </a:lnTo>
                <a:lnTo>
                  <a:pt x="162507" y="65367"/>
                </a:lnTo>
                <a:lnTo>
                  <a:pt x="154992" y="62826"/>
                </a:lnTo>
                <a:lnTo>
                  <a:pt x="147886" y="61990"/>
                </a:lnTo>
                <a:close/>
              </a:path>
              <a:path w="263525" h="279400">
                <a:moveTo>
                  <a:pt x="167411" y="68033"/>
                </a:moveTo>
                <a:lnTo>
                  <a:pt x="146547" y="68033"/>
                </a:lnTo>
                <a:lnTo>
                  <a:pt x="154687" y="70383"/>
                </a:lnTo>
                <a:lnTo>
                  <a:pt x="160934" y="72831"/>
                </a:lnTo>
                <a:lnTo>
                  <a:pt x="193186" y="102377"/>
                </a:lnTo>
                <a:lnTo>
                  <a:pt x="201779" y="123253"/>
                </a:lnTo>
                <a:lnTo>
                  <a:pt x="200318" y="129933"/>
                </a:lnTo>
                <a:lnTo>
                  <a:pt x="189879" y="140373"/>
                </a:lnTo>
                <a:lnTo>
                  <a:pt x="183237" y="141808"/>
                </a:lnTo>
                <a:lnTo>
                  <a:pt x="197633" y="141808"/>
                </a:lnTo>
                <a:lnTo>
                  <a:pt x="199899" y="140017"/>
                </a:lnTo>
                <a:lnTo>
                  <a:pt x="204264" y="134512"/>
                </a:lnTo>
                <a:lnTo>
                  <a:pt x="206897" y="128473"/>
                </a:lnTo>
                <a:lnTo>
                  <a:pt x="207797" y="121900"/>
                </a:lnTo>
                <a:lnTo>
                  <a:pt x="206960" y="114795"/>
                </a:lnTo>
                <a:lnTo>
                  <a:pt x="178338" y="75521"/>
                </a:lnTo>
                <a:lnTo>
                  <a:pt x="170289" y="69599"/>
                </a:lnTo>
                <a:lnTo>
                  <a:pt x="167411" y="68033"/>
                </a:lnTo>
                <a:close/>
              </a:path>
              <a:path w="263525" h="279400">
                <a:moveTo>
                  <a:pt x="221311" y="86575"/>
                </a:moveTo>
                <a:lnTo>
                  <a:pt x="218543" y="93103"/>
                </a:lnTo>
                <a:lnTo>
                  <a:pt x="224690" y="95669"/>
                </a:lnTo>
                <a:lnTo>
                  <a:pt x="230875" y="96367"/>
                </a:lnTo>
                <a:lnTo>
                  <a:pt x="243333" y="94043"/>
                </a:lnTo>
                <a:lnTo>
                  <a:pt x="248858" y="91046"/>
                </a:lnTo>
                <a:lnTo>
                  <a:pt x="251317" y="88590"/>
                </a:lnTo>
                <a:lnTo>
                  <a:pt x="229082" y="88590"/>
                </a:lnTo>
                <a:lnTo>
                  <a:pt x="221311" y="86575"/>
                </a:lnTo>
                <a:close/>
              </a:path>
              <a:path w="263525" h="279400">
                <a:moveTo>
                  <a:pt x="251893" y="42557"/>
                </a:moveTo>
                <a:lnTo>
                  <a:pt x="234443" y="42557"/>
                </a:lnTo>
                <a:lnTo>
                  <a:pt x="241898" y="44640"/>
                </a:lnTo>
                <a:lnTo>
                  <a:pt x="245340" y="46748"/>
                </a:lnTo>
                <a:lnTo>
                  <a:pt x="253214" y="54610"/>
                </a:lnTo>
                <a:lnTo>
                  <a:pt x="255627" y="59867"/>
                </a:lnTo>
                <a:lnTo>
                  <a:pt x="255868" y="71424"/>
                </a:lnTo>
                <a:lnTo>
                  <a:pt x="253633" y="76619"/>
                </a:lnTo>
                <a:lnTo>
                  <a:pt x="249048" y="81203"/>
                </a:lnTo>
                <a:lnTo>
                  <a:pt x="242950" y="85904"/>
                </a:lnTo>
                <a:lnTo>
                  <a:pt x="236294" y="88366"/>
                </a:lnTo>
                <a:lnTo>
                  <a:pt x="229082" y="88590"/>
                </a:lnTo>
                <a:lnTo>
                  <a:pt x="251317" y="88590"/>
                </a:lnTo>
                <a:lnTo>
                  <a:pt x="257748" y="82169"/>
                </a:lnTo>
                <a:lnTo>
                  <a:pt x="260504" y="77673"/>
                </a:lnTo>
                <a:lnTo>
                  <a:pt x="263368" y="68033"/>
                </a:lnTo>
                <a:lnTo>
                  <a:pt x="263447" y="62826"/>
                </a:lnTo>
                <a:lnTo>
                  <a:pt x="260732" y="53149"/>
                </a:lnTo>
                <a:lnTo>
                  <a:pt x="257989" y="48653"/>
                </a:lnTo>
                <a:lnTo>
                  <a:pt x="251893" y="42557"/>
                </a:lnTo>
                <a:close/>
              </a:path>
              <a:path w="263525" h="279400">
                <a:moveTo>
                  <a:pt x="207030" y="11531"/>
                </a:moveTo>
                <a:lnTo>
                  <a:pt x="200293" y="11531"/>
                </a:lnTo>
                <a:lnTo>
                  <a:pt x="203608" y="60274"/>
                </a:lnTo>
                <a:lnTo>
                  <a:pt x="210402" y="61353"/>
                </a:lnTo>
                <a:lnTo>
                  <a:pt x="211532" y="56883"/>
                </a:lnTo>
                <a:lnTo>
                  <a:pt x="213742" y="53009"/>
                </a:lnTo>
                <a:lnTo>
                  <a:pt x="216574" y="50177"/>
                </a:lnTo>
                <a:lnTo>
                  <a:pt x="209602" y="50177"/>
                </a:lnTo>
                <a:lnTo>
                  <a:pt x="209145" y="50088"/>
                </a:lnTo>
                <a:lnTo>
                  <a:pt x="207030" y="11531"/>
                </a:lnTo>
                <a:close/>
              </a:path>
              <a:path w="263525" h="279400">
                <a:moveTo>
                  <a:pt x="235548" y="35306"/>
                </a:moveTo>
                <a:lnTo>
                  <a:pt x="209602" y="50177"/>
                </a:lnTo>
                <a:lnTo>
                  <a:pt x="216574" y="50177"/>
                </a:lnTo>
                <a:lnTo>
                  <a:pt x="220003" y="46748"/>
                </a:lnTo>
                <a:lnTo>
                  <a:pt x="223343" y="44716"/>
                </a:lnTo>
                <a:lnTo>
                  <a:pt x="230735" y="42570"/>
                </a:lnTo>
                <a:lnTo>
                  <a:pt x="251893" y="42557"/>
                </a:lnTo>
                <a:lnTo>
                  <a:pt x="249759" y="40424"/>
                </a:lnTo>
                <a:lnTo>
                  <a:pt x="245276" y="37757"/>
                </a:lnTo>
                <a:lnTo>
                  <a:pt x="235548" y="35306"/>
                </a:lnTo>
                <a:close/>
              </a:path>
              <a:path w="263525" h="279400">
                <a:moveTo>
                  <a:pt x="202173" y="0"/>
                </a:moveTo>
                <a:lnTo>
                  <a:pt x="165317" y="36842"/>
                </a:lnTo>
                <a:lnTo>
                  <a:pt x="170156" y="41681"/>
                </a:lnTo>
                <a:lnTo>
                  <a:pt x="200293" y="11531"/>
                </a:lnTo>
                <a:lnTo>
                  <a:pt x="207030" y="11531"/>
                </a:lnTo>
                <a:lnTo>
                  <a:pt x="206643" y="4470"/>
                </a:lnTo>
                <a:lnTo>
                  <a:pt x="20217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955189" y="4224972"/>
            <a:ext cx="263525" cy="278765"/>
          </a:xfrm>
          <a:custGeom>
            <a:rect l="l" t="t" r="r" b="b"/>
            <a:pathLst>
              <a:path w="263525" h="278764">
                <a:moveTo>
                  <a:pt x="45595" y="187909"/>
                </a:moveTo>
                <a:lnTo>
                  <a:pt x="32349" y="187909"/>
                </a:lnTo>
                <a:lnTo>
                  <a:pt x="36756" y="189801"/>
                </a:lnTo>
                <a:lnTo>
                  <a:pt x="43843" y="196900"/>
                </a:lnTo>
                <a:lnTo>
                  <a:pt x="46154" y="201091"/>
                </a:lnTo>
                <a:lnTo>
                  <a:pt x="49202" y="211645"/>
                </a:lnTo>
                <a:lnTo>
                  <a:pt x="50256" y="219049"/>
                </a:lnTo>
                <a:lnTo>
                  <a:pt x="50853" y="228587"/>
                </a:lnTo>
                <a:lnTo>
                  <a:pt x="53799" y="274116"/>
                </a:lnTo>
                <a:lnTo>
                  <a:pt x="58283" y="278587"/>
                </a:lnTo>
                <a:lnTo>
                  <a:pt x="69992" y="266877"/>
                </a:lnTo>
                <a:lnTo>
                  <a:pt x="60340" y="266877"/>
                </a:lnTo>
                <a:lnTo>
                  <a:pt x="57914" y="226529"/>
                </a:lnTo>
                <a:lnTo>
                  <a:pt x="49367" y="191681"/>
                </a:lnTo>
                <a:lnTo>
                  <a:pt x="45595" y="187909"/>
                </a:lnTo>
                <a:close/>
              </a:path>
              <a:path w="263525" h="278764">
                <a:moveTo>
                  <a:pt x="93423" y="233781"/>
                </a:moveTo>
                <a:lnTo>
                  <a:pt x="60340" y="266877"/>
                </a:lnTo>
                <a:lnTo>
                  <a:pt x="69992" y="266877"/>
                </a:lnTo>
                <a:lnTo>
                  <a:pt x="98262" y="238607"/>
                </a:lnTo>
                <a:lnTo>
                  <a:pt x="93423" y="233781"/>
                </a:lnTo>
                <a:close/>
              </a:path>
              <a:path w="263525" h="278764">
                <a:moveTo>
                  <a:pt x="34572" y="180352"/>
                </a:moveTo>
                <a:lnTo>
                  <a:pt x="37" y="210769"/>
                </a:lnTo>
                <a:lnTo>
                  <a:pt x="0" y="211645"/>
                </a:lnTo>
                <a:lnTo>
                  <a:pt x="701" y="217385"/>
                </a:lnTo>
                <a:lnTo>
                  <a:pt x="3266" y="223761"/>
                </a:lnTo>
                <a:lnTo>
                  <a:pt x="9883" y="221437"/>
                </a:lnTo>
                <a:lnTo>
                  <a:pt x="7842" y="213617"/>
                </a:lnTo>
                <a:lnTo>
                  <a:pt x="7894" y="206522"/>
                </a:lnTo>
                <a:lnTo>
                  <a:pt x="32349" y="187909"/>
                </a:lnTo>
                <a:lnTo>
                  <a:pt x="45595" y="187909"/>
                </a:lnTo>
                <a:lnTo>
                  <a:pt x="40541" y="182854"/>
                </a:lnTo>
                <a:lnTo>
                  <a:pt x="34572" y="180352"/>
                </a:lnTo>
                <a:close/>
              </a:path>
              <a:path w="263525" h="278764">
                <a:moveTo>
                  <a:pt x="69918" y="154597"/>
                </a:moveTo>
                <a:lnTo>
                  <a:pt x="59375" y="154597"/>
                </a:lnTo>
                <a:lnTo>
                  <a:pt x="120817" y="216052"/>
                </a:lnTo>
                <a:lnTo>
                  <a:pt x="126101" y="210769"/>
                </a:lnTo>
                <a:lnTo>
                  <a:pt x="69918" y="154597"/>
                </a:lnTo>
                <a:close/>
              </a:path>
              <a:path w="263525" h="278764">
                <a:moveTo>
                  <a:pt x="58473" y="143154"/>
                </a:moveTo>
                <a:lnTo>
                  <a:pt x="54536" y="147091"/>
                </a:lnTo>
                <a:lnTo>
                  <a:pt x="47742" y="169811"/>
                </a:lnTo>
                <a:lnTo>
                  <a:pt x="53291" y="175348"/>
                </a:lnTo>
                <a:lnTo>
                  <a:pt x="59375" y="154597"/>
                </a:lnTo>
                <a:lnTo>
                  <a:pt x="69918" y="154597"/>
                </a:lnTo>
                <a:lnTo>
                  <a:pt x="58473" y="143154"/>
                </a:lnTo>
                <a:close/>
              </a:path>
              <a:path w="263525" h="278764">
                <a:moveTo>
                  <a:pt x="130609" y="132194"/>
                </a:moveTo>
                <a:lnTo>
                  <a:pt x="103596" y="159207"/>
                </a:lnTo>
                <a:lnTo>
                  <a:pt x="108244" y="163855"/>
                </a:lnTo>
                <a:lnTo>
                  <a:pt x="135257" y="136842"/>
                </a:lnTo>
                <a:lnTo>
                  <a:pt x="130609" y="132194"/>
                </a:lnTo>
                <a:close/>
              </a:path>
              <a:path w="263525" h="278764">
                <a:moveTo>
                  <a:pt x="147880" y="61462"/>
                </a:moveTo>
                <a:lnTo>
                  <a:pt x="122076" y="88237"/>
                </a:lnTo>
                <a:lnTo>
                  <a:pt x="122837" y="94538"/>
                </a:lnTo>
                <a:lnTo>
                  <a:pt x="151376" y="133723"/>
                </a:lnTo>
                <a:lnTo>
                  <a:pt x="181839" y="147272"/>
                </a:lnTo>
                <a:lnTo>
                  <a:pt x="188407" y="146404"/>
                </a:lnTo>
                <a:lnTo>
                  <a:pt x="194422" y="143809"/>
                </a:lnTo>
                <a:lnTo>
                  <a:pt x="197625" y="141274"/>
                </a:lnTo>
                <a:lnTo>
                  <a:pt x="183225" y="141274"/>
                </a:lnTo>
                <a:lnTo>
                  <a:pt x="175110" y="138950"/>
                </a:lnTo>
                <a:lnTo>
                  <a:pt x="141808" y="113774"/>
                </a:lnTo>
                <a:lnTo>
                  <a:pt x="127993" y="86042"/>
                </a:lnTo>
                <a:lnTo>
                  <a:pt x="129403" y="79374"/>
                </a:lnTo>
                <a:lnTo>
                  <a:pt x="139842" y="68935"/>
                </a:lnTo>
                <a:lnTo>
                  <a:pt x="146535" y="67500"/>
                </a:lnTo>
                <a:lnTo>
                  <a:pt x="167403" y="67500"/>
                </a:lnTo>
                <a:lnTo>
                  <a:pt x="162501" y="64834"/>
                </a:lnTo>
                <a:lnTo>
                  <a:pt x="154993" y="62293"/>
                </a:lnTo>
                <a:lnTo>
                  <a:pt x="147880" y="61462"/>
                </a:lnTo>
                <a:close/>
              </a:path>
              <a:path w="263525" h="278764">
                <a:moveTo>
                  <a:pt x="167403" y="67500"/>
                </a:moveTo>
                <a:lnTo>
                  <a:pt x="146535" y="67500"/>
                </a:lnTo>
                <a:lnTo>
                  <a:pt x="154676" y="69849"/>
                </a:lnTo>
                <a:lnTo>
                  <a:pt x="160924" y="72305"/>
                </a:lnTo>
                <a:lnTo>
                  <a:pt x="193183" y="101844"/>
                </a:lnTo>
                <a:lnTo>
                  <a:pt x="201767" y="122732"/>
                </a:lnTo>
                <a:lnTo>
                  <a:pt x="200307" y="129400"/>
                </a:lnTo>
                <a:lnTo>
                  <a:pt x="189867" y="139839"/>
                </a:lnTo>
                <a:lnTo>
                  <a:pt x="183225" y="141274"/>
                </a:lnTo>
                <a:lnTo>
                  <a:pt x="197625" y="141274"/>
                </a:lnTo>
                <a:lnTo>
                  <a:pt x="199888" y="139484"/>
                </a:lnTo>
                <a:lnTo>
                  <a:pt x="204252" y="133985"/>
                </a:lnTo>
                <a:lnTo>
                  <a:pt x="206885" y="127949"/>
                </a:lnTo>
                <a:lnTo>
                  <a:pt x="207785" y="121374"/>
                </a:lnTo>
                <a:lnTo>
                  <a:pt x="206949" y="114261"/>
                </a:lnTo>
                <a:lnTo>
                  <a:pt x="178332" y="74987"/>
                </a:lnTo>
                <a:lnTo>
                  <a:pt x="170281" y="69065"/>
                </a:lnTo>
                <a:lnTo>
                  <a:pt x="167403" y="67500"/>
                </a:lnTo>
                <a:close/>
              </a:path>
              <a:path w="263525" h="278764">
                <a:moveTo>
                  <a:pt x="221211" y="86309"/>
                </a:moveTo>
                <a:lnTo>
                  <a:pt x="218531" y="92925"/>
                </a:lnTo>
                <a:lnTo>
                  <a:pt x="224856" y="95440"/>
                </a:lnTo>
                <a:lnTo>
                  <a:pt x="231053" y="96088"/>
                </a:lnTo>
                <a:lnTo>
                  <a:pt x="243220" y="93700"/>
                </a:lnTo>
                <a:lnTo>
                  <a:pt x="248821" y="90550"/>
                </a:lnTo>
                <a:lnTo>
                  <a:pt x="251134" y="88237"/>
                </a:lnTo>
                <a:lnTo>
                  <a:pt x="228993" y="88237"/>
                </a:lnTo>
                <a:lnTo>
                  <a:pt x="221211" y="86309"/>
                </a:lnTo>
                <a:close/>
              </a:path>
              <a:path w="263525" h="278764">
                <a:moveTo>
                  <a:pt x="251129" y="41808"/>
                </a:moveTo>
                <a:lnTo>
                  <a:pt x="226418" y="41808"/>
                </a:lnTo>
                <a:lnTo>
                  <a:pt x="237924" y="41998"/>
                </a:lnTo>
                <a:lnTo>
                  <a:pt x="243245" y="44488"/>
                </a:lnTo>
                <a:lnTo>
                  <a:pt x="252974" y="54203"/>
                </a:lnTo>
                <a:lnTo>
                  <a:pt x="255475" y="59474"/>
                </a:lnTo>
                <a:lnTo>
                  <a:pt x="255831" y="70929"/>
                </a:lnTo>
                <a:lnTo>
                  <a:pt x="253621" y="76085"/>
                </a:lnTo>
                <a:lnTo>
                  <a:pt x="249037" y="80683"/>
                </a:lnTo>
                <a:lnTo>
                  <a:pt x="242905" y="85426"/>
                </a:lnTo>
                <a:lnTo>
                  <a:pt x="236224" y="87944"/>
                </a:lnTo>
                <a:lnTo>
                  <a:pt x="228993" y="88237"/>
                </a:lnTo>
                <a:lnTo>
                  <a:pt x="251134" y="88237"/>
                </a:lnTo>
                <a:lnTo>
                  <a:pt x="257888" y="81483"/>
                </a:lnTo>
                <a:lnTo>
                  <a:pt x="260530" y="77088"/>
                </a:lnTo>
                <a:lnTo>
                  <a:pt x="263171" y="67500"/>
                </a:lnTo>
                <a:lnTo>
                  <a:pt x="263093" y="62293"/>
                </a:lnTo>
                <a:lnTo>
                  <a:pt x="260225" y="52641"/>
                </a:lnTo>
                <a:lnTo>
                  <a:pt x="257406" y="48094"/>
                </a:lnTo>
                <a:lnTo>
                  <a:pt x="251129" y="41808"/>
                </a:lnTo>
                <a:close/>
              </a:path>
              <a:path w="263525" h="278764">
                <a:moveTo>
                  <a:pt x="201627" y="0"/>
                </a:moveTo>
                <a:lnTo>
                  <a:pt x="169166" y="32461"/>
                </a:lnTo>
                <a:lnTo>
                  <a:pt x="203863" y="72364"/>
                </a:lnTo>
                <a:lnTo>
                  <a:pt x="209501" y="69227"/>
                </a:lnTo>
                <a:lnTo>
                  <a:pt x="208889" y="61531"/>
                </a:lnTo>
                <a:lnTo>
                  <a:pt x="203774" y="61531"/>
                </a:lnTo>
                <a:lnTo>
                  <a:pt x="178729" y="32562"/>
                </a:lnTo>
                <a:lnTo>
                  <a:pt x="206453" y="4825"/>
                </a:lnTo>
                <a:lnTo>
                  <a:pt x="201627" y="0"/>
                </a:lnTo>
                <a:close/>
              </a:path>
              <a:path w="263525" h="278764">
                <a:moveTo>
                  <a:pt x="230215" y="33934"/>
                </a:moveTo>
                <a:lnTo>
                  <a:pt x="204129" y="61353"/>
                </a:lnTo>
                <a:lnTo>
                  <a:pt x="203774" y="61531"/>
                </a:lnTo>
                <a:lnTo>
                  <a:pt x="208889" y="61531"/>
                </a:lnTo>
                <a:lnTo>
                  <a:pt x="208841" y="60934"/>
                </a:lnTo>
                <a:lnTo>
                  <a:pt x="211203" y="54114"/>
                </a:lnTo>
                <a:lnTo>
                  <a:pt x="221211" y="44094"/>
                </a:lnTo>
                <a:lnTo>
                  <a:pt x="226418" y="41808"/>
                </a:lnTo>
                <a:lnTo>
                  <a:pt x="251129" y="41808"/>
                </a:lnTo>
                <a:lnTo>
                  <a:pt x="249125" y="39801"/>
                </a:lnTo>
                <a:lnTo>
                  <a:pt x="244655" y="36995"/>
                </a:lnTo>
                <a:lnTo>
                  <a:pt x="234990" y="34023"/>
                </a:lnTo>
                <a:lnTo>
                  <a:pt x="230215" y="3393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1261844" y="4219841"/>
            <a:ext cx="241300" cy="276860"/>
          </a:xfrm>
          <a:custGeom>
            <a:rect l="l" t="t" r="r" b="b"/>
            <a:pathLst>
              <a:path w="241300" h="276860">
                <a:moveTo>
                  <a:pt x="45619" y="185585"/>
                </a:moveTo>
                <a:lnTo>
                  <a:pt x="32412" y="185585"/>
                </a:lnTo>
                <a:lnTo>
                  <a:pt x="36730" y="187477"/>
                </a:lnTo>
                <a:lnTo>
                  <a:pt x="40794" y="191477"/>
                </a:lnTo>
                <a:lnTo>
                  <a:pt x="50827" y="226263"/>
                </a:lnTo>
                <a:lnTo>
                  <a:pt x="53748" y="271792"/>
                </a:lnTo>
                <a:lnTo>
                  <a:pt x="58320" y="276263"/>
                </a:lnTo>
                <a:lnTo>
                  <a:pt x="69999" y="264553"/>
                </a:lnTo>
                <a:lnTo>
                  <a:pt x="60352" y="264553"/>
                </a:lnTo>
                <a:lnTo>
                  <a:pt x="57939" y="224205"/>
                </a:lnTo>
                <a:lnTo>
                  <a:pt x="57304" y="214134"/>
                </a:lnTo>
                <a:lnTo>
                  <a:pt x="55907" y="206095"/>
                </a:lnTo>
                <a:lnTo>
                  <a:pt x="52097" y="194119"/>
                </a:lnTo>
                <a:lnTo>
                  <a:pt x="49303" y="189356"/>
                </a:lnTo>
                <a:lnTo>
                  <a:pt x="45619" y="185585"/>
                </a:lnTo>
                <a:close/>
              </a:path>
              <a:path w="241300" h="276860">
                <a:moveTo>
                  <a:pt x="93372" y="231457"/>
                </a:moveTo>
                <a:lnTo>
                  <a:pt x="60352" y="264553"/>
                </a:lnTo>
                <a:lnTo>
                  <a:pt x="69999" y="264553"/>
                </a:lnTo>
                <a:lnTo>
                  <a:pt x="98198" y="236283"/>
                </a:lnTo>
                <a:lnTo>
                  <a:pt x="93372" y="231457"/>
                </a:lnTo>
                <a:close/>
              </a:path>
              <a:path w="241300" h="276860">
                <a:moveTo>
                  <a:pt x="34571" y="178028"/>
                </a:moveTo>
                <a:lnTo>
                  <a:pt x="21363" y="178625"/>
                </a:lnTo>
                <a:lnTo>
                  <a:pt x="15140" y="181609"/>
                </a:lnTo>
                <a:lnTo>
                  <a:pt x="9552" y="187274"/>
                </a:lnTo>
                <a:lnTo>
                  <a:pt x="4878" y="191922"/>
                </a:lnTo>
                <a:lnTo>
                  <a:pt x="2033" y="197180"/>
                </a:lnTo>
                <a:lnTo>
                  <a:pt x="36" y="208445"/>
                </a:lnTo>
                <a:lnTo>
                  <a:pt x="0" y="209321"/>
                </a:lnTo>
                <a:lnTo>
                  <a:pt x="713" y="215061"/>
                </a:lnTo>
                <a:lnTo>
                  <a:pt x="3278" y="221437"/>
                </a:lnTo>
                <a:lnTo>
                  <a:pt x="9933" y="219113"/>
                </a:lnTo>
                <a:lnTo>
                  <a:pt x="7870" y="211293"/>
                </a:lnTo>
                <a:lnTo>
                  <a:pt x="7906" y="204198"/>
                </a:lnTo>
                <a:lnTo>
                  <a:pt x="32412" y="185585"/>
                </a:lnTo>
                <a:lnTo>
                  <a:pt x="45619" y="185585"/>
                </a:lnTo>
                <a:lnTo>
                  <a:pt x="40540" y="180530"/>
                </a:lnTo>
                <a:lnTo>
                  <a:pt x="34571" y="178028"/>
                </a:lnTo>
                <a:close/>
              </a:path>
              <a:path w="241300" h="276860">
                <a:moveTo>
                  <a:pt x="69915" y="152285"/>
                </a:moveTo>
                <a:lnTo>
                  <a:pt x="59336" y="152285"/>
                </a:lnTo>
                <a:lnTo>
                  <a:pt x="120804" y="213728"/>
                </a:lnTo>
                <a:lnTo>
                  <a:pt x="126138" y="208445"/>
                </a:lnTo>
                <a:lnTo>
                  <a:pt x="69915" y="152285"/>
                </a:lnTo>
                <a:close/>
              </a:path>
              <a:path w="241300" h="276860">
                <a:moveTo>
                  <a:pt x="58447" y="140830"/>
                </a:moveTo>
                <a:lnTo>
                  <a:pt x="54510" y="144767"/>
                </a:lnTo>
                <a:lnTo>
                  <a:pt x="47779" y="167487"/>
                </a:lnTo>
                <a:lnTo>
                  <a:pt x="53240" y="173024"/>
                </a:lnTo>
                <a:lnTo>
                  <a:pt x="59336" y="152285"/>
                </a:lnTo>
                <a:lnTo>
                  <a:pt x="69915" y="152285"/>
                </a:lnTo>
                <a:lnTo>
                  <a:pt x="58447" y="140830"/>
                </a:lnTo>
                <a:close/>
              </a:path>
              <a:path w="241300" h="276860">
                <a:moveTo>
                  <a:pt x="130583" y="129870"/>
                </a:moveTo>
                <a:lnTo>
                  <a:pt x="103659" y="156883"/>
                </a:lnTo>
                <a:lnTo>
                  <a:pt x="108231" y="161543"/>
                </a:lnTo>
                <a:lnTo>
                  <a:pt x="135282" y="134531"/>
                </a:lnTo>
                <a:lnTo>
                  <a:pt x="130583" y="129870"/>
                </a:lnTo>
                <a:close/>
              </a:path>
              <a:path w="241300" h="276860">
                <a:moveTo>
                  <a:pt x="147894" y="59138"/>
                </a:moveTo>
                <a:lnTo>
                  <a:pt x="121981" y="85090"/>
                </a:lnTo>
                <a:lnTo>
                  <a:pt x="122836" y="92214"/>
                </a:lnTo>
                <a:lnTo>
                  <a:pt x="151417" y="131405"/>
                </a:lnTo>
                <a:lnTo>
                  <a:pt x="181798" y="144953"/>
                </a:lnTo>
                <a:lnTo>
                  <a:pt x="188384" y="144084"/>
                </a:lnTo>
                <a:lnTo>
                  <a:pt x="194422" y="141486"/>
                </a:lnTo>
                <a:lnTo>
                  <a:pt x="197647" y="138950"/>
                </a:lnTo>
                <a:lnTo>
                  <a:pt x="183288" y="138950"/>
                </a:lnTo>
                <a:lnTo>
                  <a:pt x="175160" y="136626"/>
                </a:lnTo>
                <a:lnTo>
                  <a:pt x="141812" y="111456"/>
                </a:lnTo>
                <a:lnTo>
                  <a:pt x="128043" y="83718"/>
                </a:lnTo>
                <a:lnTo>
                  <a:pt x="129440" y="77050"/>
                </a:lnTo>
                <a:lnTo>
                  <a:pt x="134647" y="71869"/>
                </a:lnTo>
                <a:lnTo>
                  <a:pt x="139854" y="66624"/>
                </a:lnTo>
                <a:lnTo>
                  <a:pt x="146585" y="65176"/>
                </a:lnTo>
                <a:lnTo>
                  <a:pt x="167423" y="65176"/>
                </a:lnTo>
                <a:lnTo>
                  <a:pt x="162517" y="62515"/>
                </a:lnTo>
                <a:lnTo>
                  <a:pt x="154967" y="59969"/>
                </a:lnTo>
                <a:lnTo>
                  <a:pt x="147894" y="59138"/>
                </a:lnTo>
                <a:close/>
              </a:path>
              <a:path w="241300" h="276860">
                <a:moveTo>
                  <a:pt x="167423" y="65176"/>
                </a:moveTo>
                <a:lnTo>
                  <a:pt x="146585" y="65176"/>
                </a:lnTo>
                <a:lnTo>
                  <a:pt x="154713" y="67525"/>
                </a:lnTo>
                <a:lnTo>
                  <a:pt x="160952" y="69980"/>
                </a:lnTo>
                <a:lnTo>
                  <a:pt x="193162" y="99529"/>
                </a:lnTo>
                <a:lnTo>
                  <a:pt x="201830" y="120408"/>
                </a:lnTo>
                <a:lnTo>
                  <a:pt x="200306" y="127088"/>
                </a:lnTo>
                <a:lnTo>
                  <a:pt x="195099" y="132333"/>
                </a:lnTo>
                <a:lnTo>
                  <a:pt x="189892" y="137515"/>
                </a:lnTo>
                <a:lnTo>
                  <a:pt x="183288" y="138950"/>
                </a:lnTo>
                <a:lnTo>
                  <a:pt x="197647" y="138950"/>
                </a:lnTo>
                <a:lnTo>
                  <a:pt x="199925" y="137159"/>
                </a:lnTo>
                <a:lnTo>
                  <a:pt x="204284" y="131661"/>
                </a:lnTo>
                <a:lnTo>
                  <a:pt x="206894" y="125625"/>
                </a:lnTo>
                <a:lnTo>
                  <a:pt x="207765" y="119050"/>
                </a:lnTo>
                <a:lnTo>
                  <a:pt x="206910" y="111937"/>
                </a:lnTo>
                <a:lnTo>
                  <a:pt x="178380" y="72665"/>
                </a:lnTo>
                <a:lnTo>
                  <a:pt x="170318" y="66746"/>
                </a:lnTo>
                <a:lnTo>
                  <a:pt x="167423" y="65176"/>
                </a:lnTo>
                <a:close/>
              </a:path>
              <a:path w="241300" h="276860">
                <a:moveTo>
                  <a:pt x="206132" y="10642"/>
                </a:moveTo>
                <a:lnTo>
                  <a:pt x="198274" y="10642"/>
                </a:lnTo>
                <a:lnTo>
                  <a:pt x="235358" y="99199"/>
                </a:lnTo>
                <a:lnTo>
                  <a:pt x="240946" y="93560"/>
                </a:lnTo>
                <a:lnTo>
                  <a:pt x="206132" y="10642"/>
                </a:lnTo>
                <a:close/>
              </a:path>
              <a:path w="241300" h="276860">
                <a:moveTo>
                  <a:pt x="199290" y="0"/>
                </a:moveTo>
                <a:lnTo>
                  <a:pt x="161444" y="37922"/>
                </a:lnTo>
                <a:lnTo>
                  <a:pt x="166270" y="42760"/>
                </a:lnTo>
                <a:lnTo>
                  <a:pt x="198274" y="10642"/>
                </a:lnTo>
                <a:lnTo>
                  <a:pt x="206132" y="10642"/>
                </a:lnTo>
                <a:lnTo>
                  <a:pt x="203354" y="4025"/>
                </a:lnTo>
                <a:lnTo>
                  <a:pt x="19929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1553385" y="4231398"/>
            <a:ext cx="252729" cy="272415"/>
          </a:xfrm>
          <a:custGeom>
            <a:rect l="l" t="t" r="r" b="b"/>
            <a:pathLst>
              <a:path w="252728" h="272414">
                <a:moveTo>
                  <a:pt x="45669" y="181660"/>
                </a:moveTo>
                <a:lnTo>
                  <a:pt x="32336" y="181660"/>
                </a:lnTo>
                <a:lnTo>
                  <a:pt x="36781" y="183553"/>
                </a:lnTo>
                <a:lnTo>
                  <a:pt x="40718" y="187553"/>
                </a:lnTo>
                <a:lnTo>
                  <a:pt x="53799" y="267868"/>
                </a:lnTo>
                <a:lnTo>
                  <a:pt x="58371" y="272338"/>
                </a:lnTo>
                <a:lnTo>
                  <a:pt x="70050" y="260629"/>
                </a:lnTo>
                <a:lnTo>
                  <a:pt x="60403" y="260629"/>
                </a:lnTo>
                <a:lnTo>
                  <a:pt x="57990" y="220281"/>
                </a:lnTo>
                <a:lnTo>
                  <a:pt x="57355" y="210210"/>
                </a:lnTo>
                <a:lnTo>
                  <a:pt x="55958" y="202171"/>
                </a:lnTo>
                <a:lnTo>
                  <a:pt x="52148" y="190195"/>
                </a:lnTo>
                <a:lnTo>
                  <a:pt x="49354" y="185432"/>
                </a:lnTo>
                <a:lnTo>
                  <a:pt x="45669" y="181660"/>
                </a:lnTo>
                <a:close/>
              </a:path>
              <a:path w="252728" h="272414">
                <a:moveTo>
                  <a:pt x="93423" y="227533"/>
                </a:moveTo>
                <a:lnTo>
                  <a:pt x="60403" y="260629"/>
                </a:lnTo>
                <a:lnTo>
                  <a:pt x="70050" y="260629"/>
                </a:lnTo>
                <a:lnTo>
                  <a:pt x="98249" y="232359"/>
                </a:lnTo>
                <a:lnTo>
                  <a:pt x="93423" y="227533"/>
                </a:lnTo>
                <a:close/>
              </a:path>
              <a:path w="252728" h="272414">
                <a:moveTo>
                  <a:pt x="34622" y="174104"/>
                </a:moveTo>
                <a:lnTo>
                  <a:pt x="21414" y="174701"/>
                </a:lnTo>
                <a:lnTo>
                  <a:pt x="15191" y="177685"/>
                </a:lnTo>
                <a:lnTo>
                  <a:pt x="9603" y="183349"/>
                </a:lnTo>
                <a:lnTo>
                  <a:pt x="4904" y="187998"/>
                </a:lnTo>
                <a:lnTo>
                  <a:pt x="2110" y="193255"/>
                </a:lnTo>
                <a:lnTo>
                  <a:pt x="967" y="199136"/>
                </a:lnTo>
                <a:lnTo>
                  <a:pt x="34" y="204520"/>
                </a:lnTo>
                <a:lnTo>
                  <a:pt x="0" y="205397"/>
                </a:lnTo>
                <a:lnTo>
                  <a:pt x="713" y="211137"/>
                </a:lnTo>
                <a:lnTo>
                  <a:pt x="3253" y="217512"/>
                </a:lnTo>
                <a:lnTo>
                  <a:pt x="9984" y="215188"/>
                </a:lnTo>
                <a:lnTo>
                  <a:pt x="7908" y="207368"/>
                </a:lnTo>
                <a:lnTo>
                  <a:pt x="7952" y="200274"/>
                </a:lnTo>
                <a:lnTo>
                  <a:pt x="32336" y="181660"/>
                </a:lnTo>
                <a:lnTo>
                  <a:pt x="45669" y="181660"/>
                </a:lnTo>
                <a:lnTo>
                  <a:pt x="40591" y="176606"/>
                </a:lnTo>
                <a:lnTo>
                  <a:pt x="34622" y="174104"/>
                </a:lnTo>
                <a:close/>
              </a:path>
              <a:path w="252728" h="272414">
                <a:moveTo>
                  <a:pt x="69966" y="148361"/>
                </a:moveTo>
                <a:lnTo>
                  <a:pt x="59387" y="148361"/>
                </a:lnTo>
                <a:lnTo>
                  <a:pt x="120855" y="209804"/>
                </a:lnTo>
                <a:lnTo>
                  <a:pt x="126189" y="204520"/>
                </a:lnTo>
                <a:lnTo>
                  <a:pt x="69966" y="148361"/>
                </a:lnTo>
                <a:close/>
              </a:path>
              <a:path w="252728" h="272414">
                <a:moveTo>
                  <a:pt x="58498" y="136906"/>
                </a:moveTo>
                <a:lnTo>
                  <a:pt x="54561" y="140843"/>
                </a:lnTo>
                <a:lnTo>
                  <a:pt x="47830" y="163563"/>
                </a:lnTo>
                <a:lnTo>
                  <a:pt x="53291" y="169100"/>
                </a:lnTo>
                <a:lnTo>
                  <a:pt x="59387" y="148361"/>
                </a:lnTo>
                <a:lnTo>
                  <a:pt x="69966" y="148361"/>
                </a:lnTo>
                <a:lnTo>
                  <a:pt x="58498" y="136906"/>
                </a:lnTo>
                <a:close/>
              </a:path>
              <a:path w="252728" h="272414">
                <a:moveTo>
                  <a:pt x="130634" y="125945"/>
                </a:moveTo>
                <a:lnTo>
                  <a:pt x="103583" y="152958"/>
                </a:lnTo>
                <a:lnTo>
                  <a:pt x="108282" y="157619"/>
                </a:lnTo>
                <a:lnTo>
                  <a:pt x="135333" y="130606"/>
                </a:lnTo>
                <a:lnTo>
                  <a:pt x="130634" y="125945"/>
                </a:lnTo>
                <a:close/>
              </a:path>
              <a:path w="252728" h="272414">
                <a:moveTo>
                  <a:pt x="147925" y="55214"/>
                </a:moveTo>
                <a:lnTo>
                  <a:pt x="122084" y="81622"/>
                </a:lnTo>
                <a:lnTo>
                  <a:pt x="122887" y="88290"/>
                </a:lnTo>
                <a:lnTo>
                  <a:pt x="151414" y="127480"/>
                </a:lnTo>
                <a:lnTo>
                  <a:pt x="181848" y="141029"/>
                </a:lnTo>
                <a:lnTo>
                  <a:pt x="188434" y="140160"/>
                </a:lnTo>
                <a:lnTo>
                  <a:pt x="194473" y="137562"/>
                </a:lnTo>
                <a:lnTo>
                  <a:pt x="197698" y="135026"/>
                </a:lnTo>
                <a:lnTo>
                  <a:pt x="183212" y="135026"/>
                </a:lnTo>
                <a:lnTo>
                  <a:pt x="175084" y="132702"/>
                </a:lnTo>
                <a:lnTo>
                  <a:pt x="141863" y="107531"/>
                </a:lnTo>
                <a:lnTo>
                  <a:pt x="127967" y="79794"/>
                </a:lnTo>
                <a:lnTo>
                  <a:pt x="129491" y="73126"/>
                </a:lnTo>
                <a:lnTo>
                  <a:pt x="134571" y="67945"/>
                </a:lnTo>
                <a:lnTo>
                  <a:pt x="139905" y="62699"/>
                </a:lnTo>
                <a:lnTo>
                  <a:pt x="146509" y="61252"/>
                </a:lnTo>
                <a:lnTo>
                  <a:pt x="167463" y="61252"/>
                </a:lnTo>
                <a:lnTo>
                  <a:pt x="162566" y="58591"/>
                </a:lnTo>
                <a:lnTo>
                  <a:pt x="155018" y="56045"/>
                </a:lnTo>
                <a:lnTo>
                  <a:pt x="147925" y="55214"/>
                </a:lnTo>
                <a:close/>
              </a:path>
              <a:path w="252728" h="272414">
                <a:moveTo>
                  <a:pt x="167463" y="61252"/>
                </a:moveTo>
                <a:lnTo>
                  <a:pt x="146509" y="61252"/>
                </a:lnTo>
                <a:lnTo>
                  <a:pt x="154764" y="63601"/>
                </a:lnTo>
                <a:lnTo>
                  <a:pt x="161002" y="66056"/>
                </a:lnTo>
                <a:lnTo>
                  <a:pt x="193213" y="95605"/>
                </a:lnTo>
                <a:lnTo>
                  <a:pt x="201754" y="116484"/>
                </a:lnTo>
                <a:lnTo>
                  <a:pt x="200357" y="123164"/>
                </a:lnTo>
                <a:lnTo>
                  <a:pt x="195150" y="128409"/>
                </a:lnTo>
                <a:lnTo>
                  <a:pt x="189943" y="133591"/>
                </a:lnTo>
                <a:lnTo>
                  <a:pt x="183212" y="135026"/>
                </a:lnTo>
                <a:lnTo>
                  <a:pt x="197698" y="135026"/>
                </a:lnTo>
                <a:lnTo>
                  <a:pt x="199976" y="133235"/>
                </a:lnTo>
                <a:lnTo>
                  <a:pt x="204335" y="127737"/>
                </a:lnTo>
                <a:lnTo>
                  <a:pt x="206945" y="121700"/>
                </a:lnTo>
                <a:lnTo>
                  <a:pt x="207816" y="115126"/>
                </a:lnTo>
                <a:lnTo>
                  <a:pt x="206961" y="108013"/>
                </a:lnTo>
                <a:lnTo>
                  <a:pt x="178378" y="68741"/>
                </a:lnTo>
                <a:lnTo>
                  <a:pt x="170353" y="62822"/>
                </a:lnTo>
                <a:lnTo>
                  <a:pt x="167463" y="61252"/>
                </a:lnTo>
                <a:close/>
              </a:path>
              <a:path w="252728" h="272414">
                <a:moveTo>
                  <a:pt x="240224" y="34810"/>
                </a:moveTo>
                <a:lnTo>
                  <a:pt x="232742" y="34810"/>
                </a:lnTo>
                <a:lnTo>
                  <a:pt x="246331" y="84353"/>
                </a:lnTo>
                <a:lnTo>
                  <a:pt x="252300" y="78371"/>
                </a:lnTo>
                <a:lnTo>
                  <a:pt x="241995" y="41363"/>
                </a:lnTo>
                <a:lnTo>
                  <a:pt x="240224" y="34810"/>
                </a:lnTo>
                <a:close/>
              </a:path>
              <a:path w="252728" h="272414">
                <a:moveTo>
                  <a:pt x="207088" y="0"/>
                </a:moveTo>
                <a:lnTo>
                  <a:pt x="202008" y="0"/>
                </a:lnTo>
                <a:lnTo>
                  <a:pt x="191975" y="2806"/>
                </a:lnTo>
                <a:lnTo>
                  <a:pt x="174830" y="23583"/>
                </a:lnTo>
                <a:lnTo>
                  <a:pt x="173306" y="28676"/>
                </a:lnTo>
                <a:lnTo>
                  <a:pt x="173306" y="33769"/>
                </a:lnTo>
                <a:lnTo>
                  <a:pt x="174703" y="38836"/>
                </a:lnTo>
                <a:lnTo>
                  <a:pt x="175973" y="43903"/>
                </a:lnTo>
                <a:lnTo>
                  <a:pt x="178767" y="48526"/>
                </a:lnTo>
                <a:lnTo>
                  <a:pt x="183008" y="52743"/>
                </a:lnTo>
                <a:lnTo>
                  <a:pt x="187022" y="56807"/>
                </a:lnTo>
                <a:lnTo>
                  <a:pt x="191594" y="59613"/>
                </a:lnTo>
                <a:lnTo>
                  <a:pt x="201500" y="62598"/>
                </a:lnTo>
                <a:lnTo>
                  <a:pt x="206453" y="62712"/>
                </a:lnTo>
                <a:lnTo>
                  <a:pt x="216232" y="60210"/>
                </a:lnTo>
                <a:lnTo>
                  <a:pt x="220550" y="57645"/>
                </a:lnTo>
                <a:lnTo>
                  <a:pt x="223080" y="55156"/>
                </a:lnTo>
                <a:lnTo>
                  <a:pt x="206453" y="55156"/>
                </a:lnTo>
                <a:lnTo>
                  <a:pt x="202643" y="55067"/>
                </a:lnTo>
                <a:lnTo>
                  <a:pt x="181815" y="36817"/>
                </a:lnTo>
                <a:lnTo>
                  <a:pt x="180545" y="32918"/>
                </a:lnTo>
                <a:lnTo>
                  <a:pt x="202262" y="7353"/>
                </a:lnTo>
                <a:lnTo>
                  <a:pt x="223463" y="7353"/>
                </a:lnTo>
                <a:lnTo>
                  <a:pt x="221651" y="5562"/>
                </a:lnTo>
                <a:lnTo>
                  <a:pt x="217121" y="2806"/>
                </a:lnTo>
                <a:lnTo>
                  <a:pt x="207088" y="0"/>
                </a:lnTo>
                <a:close/>
              </a:path>
              <a:path w="252728" h="272414">
                <a:moveTo>
                  <a:pt x="223463" y="7353"/>
                </a:moveTo>
                <a:lnTo>
                  <a:pt x="202262" y="7353"/>
                </a:lnTo>
                <a:lnTo>
                  <a:pt x="206072" y="7391"/>
                </a:lnTo>
                <a:lnTo>
                  <a:pt x="213946" y="9715"/>
                </a:lnTo>
                <a:lnTo>
                  <a:pt x="228066" y="32918"/>
                </a:lnTo>
                <a:lnTo>
                  <a:pt x="228002" y="33769"/>
                </a:lnTo>
                <a:lnTo>
                  <a:pt x="206453" y="55156"/>
                </a:lnTo>
                <a:lnTo>
                  <a:pt x="223080" y="55156"/>
                </a:lnTo>
                <a:lnTo>
                  <a:pt x="232507" y="36817"/>
                </a:lnTo>
                <a:lnTo>
                  <a:pt x="232361" y="34988"/>
                </a:lnTo>
                <a:lnTo>
                  <a:pt x="232742" y="34810"/>
                </a:lnTo>
                <a:lnTo>
                  <a:pt x="240224" y="34810"/>
                </a:lnTo>
                <a:lnTo>
                  <a:pt x="239854" y="33439"/>
                </a:lnTo>
                <a:lnTo>
                  <a:pt x="225794" y="9677"/>
                </a:lnTo>
                <a:lnTo>
                  <a:pt x="223463" y="735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1893237" y="4226420"/>
            <a:ext cx="227408" cy="23672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2154427" y="4224439"/>
            <a:ext cx="858987" cy="29546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3040633" y="4220019"/>
            <a:ext cx="257810" cy="292735"/>
          </a:xfrm>
          <a:custGeom>
            <a:rect l="l" t="t" r="r" b="b"/>
            <a:pathLst>
              <a:path w="257810" h="292735">
                <a:moveTo>
                  <a:pt x="45718" y="201752"/>
                </a:moveTo>
                <a:lnTo>
                  <a:pt x="32512" y="201752"/>
                </a:lnTo>
                <a:lnTo>
                  <a:pt x="36830" y="203644"/>
                </a:lnTo>
                <a:lnTo>
                  <a:pt x="40893" y="207644"/>
                </a:lnTo>
                <a:lnTo>
                  <a:pt x="53848" y="287959"/>
                </a:lnTo>
                <a:lnTo>
                  <a:pt x="58420" y="292430"/>
                </a:lnTo>
                <a:lnTo>
                  <a:pt x="70099" y="280720"/>
                </a:lnTo>
                <a:lnTo>
                  <a:pt x="60452" y="280720"/>
                </a:lnTo>
                <a:lnTo>
                  <a:pt x="57864" y="237604"/>
                </a:lnTo>
                <a:lnTo>
                  <a:pt x="57404" y="230301"/>
                </a:lnTo>
                <a:lnTo>
                  <a:pt x="56007" y="222262"/>
                </a:lnTo>
                <a:lnTo>
                  <a:pt x="52197" y="210273"/>
                </a:lnTo>
                <a:lnTo>
                  <a:pt x="49403" y="205524"/>
                </a:lnTo>
                <a:lnTo>
                  <a:pt x="45718" y="201752"/>
                </a:lnTo>
                <a:close/>
              </a:path>
              <a:path w="257810" h="292735">
                <a:moveTo>
                  <a:pt x="93472" y="247624"/>
                </a:moveTo>
                <a:lnTo>
                  <a:pt x="60452" y="280720"/>
                </a:lnTo>
                <a:lnTo>
                  <a:pt x="70099" y="280720"/>
                </a:lnTo>
                <a:lnTo>
                  <a:pt x="98298" y="252450"/>
                </a:lnTo>
                <a:lnTo>
                  <a:pt x="93472" y="247624"/>
                </a:lnTo>
                <a:close/>
              </a:path>
              <a:path w="257810" h="292735">
                <a:moveTo>
                  <a:pt x="95260" y="152184"/>
                </a:moveTo>
                <a:lnTo>
                  <a:pt x="82042" y="152184"/>
                </a:lnTo>
                <a:lnTo>
                  <a:pt x="86360" y="154076"/>
                </a:lnTo>
                <a:lnTo>
                  <a:pt x="90424" y="158064"/>
                </a:lnTo>
                <a:lnTo>
                  <a:pt x="93472" y="161175"/>
                </a:lnTo>
                <a:lnTo>
                  <a:pt x="95885" y="165353"/>
                </a:lnTo>
                <a:lnTo>
                  <a:pt x="97326" y="170792"/>
                </a:lnTo>
                <a:lnTo>
                  <a:pt x="98806" y="175920"/>
                </a:lnTo>
                <a:lnTo>
                  <a:pt x="99949" y="183324"/>
                </a:lnTo>
                <a:lnTo>
                  <a:pt x="100457" y="192862"/>
                </a:lnTo>
                <a:lnTo>
                  <a:pt x="103505" y="238391"/>
                </a:lnTo>
                <a:lnTo>
                  <a:pt x="107950" y="242862"/>
                </a:lnTo>
                <a:lnTo>
                  <a:pt x="119679" y="231139"/>
                </a:lnTo>
                <a:lnTo>
                  <a:pt x="109982" y="231139"/>
                </a:lnTo>
                <a:lnTo>
                  <a:pt x="107568" y="190804"/>
                </a:lnTo>
                <a:lnTo>
                  <a:pt x="99060" y="155955"/>
                </a:lnTo>
                <a:lnTo>
                  <a:pt x="95260" y="152184"/>
                </a:lnTo>
                <a:close/>
              </a:path>
              <a:path w="257810" h="292735">
                <a:moveTo>
                  <a:pt x="34671" y="194195"/>
                </a:moveTo>
                <a:lnTo>
                  <a:pt x="21463" y="194792"/>
                </a:lnTo>
                <a:lnTo>
                  <a:pt x="15240" y="197777"/>
                </a:lnTo>
                <a:lnTo>
                  <a:pt x="9652" y="203441"/>
                </a:lnTo>
                <a:lnTo>
                  <a:pt x="4953" y="208089"/>
                </a:lnTo>
                <a:lnTo>
                  <a:pt x="2159" y="213347"/>
                </a:lnTo>
                <a:lnTo>
                  <a:pt x="1143" y="219227"/>
                </a:lnTo>
                <a:lnTo>
                  <a:pt x="0" y="225094"/>
                </a:lnTo>
                <a:lnTo>
                  <a:pt x="762" y="231228"/>
                </a:lnTo>
                <a:lnTo>
                  <a:pt x="3429" y="237604"/>
                </a:lnTo>
                <a:lnTo>
                  <a:pt x="10033" y="235280"/>
                </a:lnTo>
                <a:lnTo>
                  <a:pt x="7957" y="227460"/>
                </a:lnTo>
                <a:lnTo>
                  <a:pt x="8000" y="220365"/>
                </a:lnTo>
                <a:lnTo>
                  <a:pt x="32512" y="201752"/>
                </a:lnTo>
                <a:lnTo>
                  <a:pt x="45718" y="201752"/>
                </a:lnTo>
                <a:lnTo>
                  <a:pt x="40640" y="196697"/>
                </a:lnTo>
                <a:lnTo>
                  <a:pt x="34671" y="194195"/>
                </a:lnTo>
                <a:close/>
              </a:path>
              <a:path w="257810" h="292735">
                <a:moveTo>
                  <a:pt x="143129" y="198056"/>
                </a:moveTo>
                <a:lnTo>
                  <a:pt x="109982" y="231139"/>
                </a:lnTo>
                <a:lnTo>
                  <a:pt x="119679" y="231139"/>
                </a:lnTo>
                <a:lnTo>
                  <a:pt x="147955" y="202882"/>
                </a:lnTo>
                <a:lnTo>
                  <a:pt x="143129" y="198056"/>
                </a:lnTo>
                <a:close/>
              </a:path>
              <a:path w="257810" h="292735">
                <a:moveTo>
                  <a:pt x="84201" y="144627"/>
                </a:moveTo>
                <a:lnTo>
                  <a:pt x="49657" y="175526"/>
                </a:lnTo>
                <a:lnTo>
                  <a:pt x="50418" y="181648"/>
                </a:lnTo>
                <a:lnTo>
                  <a:pt x="52959" y="188036"/>
                </a:lnTo>
                <a:lnTo>
                  <a:pt x="59563" y="185712"/>
                </a:lnTo>
                <a:lnTo>
                  <a:pt x="57540" y="177886"/>
                </a:lnTo>
                <a:lnTo>
                  <a:pt x="57630" y="170637"/>
                </a:lnTo>
                <a:lnTo>
                  <a:pt x="82042" y="152184"/>
                </a:lnTo>
                <a:lnTo>
                  <a:pt x="95260" y="152184"/>
                </a:lnTo>
                <a:lnTo>
                  <a:pt x="90170" y="147129"/>
                </a:lnTo>
                <a:lnTo>
                  <a:pt x="84201" y="144627"/>
                </a:lnTo>
                <a:close/>
              </a:path>
              <a:path w="257810" h="292735">
                <a:moveTo>
                  <a:pt x="146812" y="129870"/>
                </a:moveTo>
                <a:lnTo>
                  <a:pt x="119888" y="156883"/>
                </a:lnTo>
                <a:lnTo>
                  <a:pt x="124460" y="161543"/>
                </a:lnTo>
                <a:lnTo>
                  <a:pt x="151511" y="134531"/>
                </a:lnTo>
                <a:lnTo>
                  <a:pt x="146812" y="129870"/>
                </a:lnTo>
                <a:close/>
              </a:path>
              <a:path w="257810" h="292735">
                <a:moveTo>
                  <a:pt x="164123" y="59138"/>
                </a:moveTo>
                <a:lnTo>
                  <a:pt x="138209" y="85090"/>
                </a:lnTo>
                <a:lnTo>
                  <a:pt x="139065" y="92214"/>
                </a:lnTo>
                <a:lnTo>
                  <a:pt x="167647" y="131405"/>
                </a:lnTo>
                <a:lnTo>
                  <a:pt x="198080" y="144953"/>
                </a:lnTo>
                <a:lnTo>
                  <a:pt x="204628" y="144084"/>
                </a:lnTo>
                <a:lnTo>
                  <a:pt x="210653" y="141486"/>
                </a:lnTo>
                <a:lnTo>
                  <a:pt x="213877" y="138950"/>
                </a:lnTo>
                <a:lnTo>
                  <a:pt x="199517" y="138950"/>
                </a:lnTo>
                <a:lnTo>
                  <a:pt x="191389" y="136626"/>
                </a:lnTo>
                <a:lnTo>
                  <a:pt x="158041" y="111456"/>
                </a:lnTo>
                <a:lnTo>
                  <a:pt x="144272" y="83718"/>
                </a:lnTo>
                <a:lnTo>
                  <a:pt x="145669" y="77050"/>
                </a:lnTo>
                <a:lnTo>
                  <a:pt x="150876" y="71869"/>
                </a:lnTo>
                <a:lnTo>
                  <a:pt x="156083" y="66624"/>
                </a:lnTo>
                <a:lnTo>
                  <a:pt x="162814" y="65176"/>
                </a:lnTo>
                <a:lnTo>
                  <a:pt x="183645" y="65176"/>
                </a:lnTo>
                <a:lnTo>
                  <a:pt x="178746" y="62517"/>
                </a:lnTo>
                <a:lnTo>
                  <a:pt x="171196" y="59969"/>
                </a:lnTo>
                <a:lnTo>
                  <a:pt x="164123" y="59138"/>
                </a:lnTo>
                <a:close/>
              </a:path>
              <a:path w="257810" h="292735">
                <a:moveTo>
                  <a:pt x="183645" y="65176"/>
                </a:moveTo>
                <a:lnTo>
                  <a:pt x="162814" y="65176"/>
                </a:lnTo>
                <a:lnTo>
                  <a:pt x="170942" y="67525"/>
                </a:lnTo>
                <a:lnTo>
                  <a:pt x="177180" y="69980"/>
                </a:lnTo>
                <a:lnTo>
                  <a:pt x="209438" y="99529"/>
                </a:lnTo>
                <a:lnTo>
                  <a:pt x="218058" y="120408"/>
                </a:lnTo>
                <a:lnTo>
                  <a:pt x="216535" y="127088"/>
                </a:lnTo>
                <a:lnTo>
                  <a:pt x="211328" y="132333"/>
                </a:lnTo>
                <a:lnTo>
                  <a:pt x="206121" y="137515"/>
                </a:lnTo>
                <a:lnTo>
                  <a:pt x="199517" y="138950"/>
                </a:lnTo>
                <a:lnTo>
                  <a:pt x="213877" y="138950"/>
                </a:lnTo>
                <a:lnTo>
                  <a:pt x="216154" y="137159"/>
                </a:lnTo>
                <a:lnTo>
                  <a:pt x="220515" y="131661"/>
                </a:lnTo>
                <a:lnTo>
                  <a:pt x="223139" y="125625"/>
                </a:lnTo>
                <a:lnTo>
                  <a:pt x="224047" y="119050"/>
                </a:lnTo>
                <a:lnTo>
                  <a:pt x="223266" y="111937"/>
                </a:lnTo>
                <a:lnTo>
                  <a:pt x="194609" y="72670"/>
                </a:lnTo>
                <a:lnTo>
                  <a:pt x="186547" y="66751"/>
                </a:lnTo>
                <a:lnTo>
                  <a:pt x="183645" y="65176"/>
                </a:lnTo>
                <a:close/>
              </a:path>
              <a:path w="257810" h="292735">
                <a:moveTo>
                  <a:pt x="222370" y="10642"/>
                </a:moveTo>
                <a:lnTo>
                  <a:pt x="214630" y="10642"/>
                </a:lnTo>
                <a:lnTo>
                  <a:pt x="251587" y="99199"/>
                </a:lnTo>
                <a:lnTo>
                  <a:pt x="257302" y="93560"/>
                </a:lnTo>
                <a:lnTo>
                  <a:pt x="222370" y="10642"/>
                </a:lnTo>
                <a:close/>
              </a:path>
              <a:path w="257810" h="292735">
                <a:moveTo>
                  <a:pt x="215519" y="0"/>
                </a:moveTo>
                <a:lnTo>
                  <a:pt x="177673" y="37922"/>
                </a:lnTo>
                <a:lnTo>
                  <a:pt x="182499" y="42760"/>
                </a:lnTo>
                <a:lnTo>
                  <a:pt x="214630" y="10642"/>
                </a:lnTo>
                <a:lnTo>
                  <a:pt x="222370" y="10642"/>
                </a:lnTo>
                <a:lnTo>
                  <a:pt x="219582" y="4025"/>
                </a:lnTo>
                <a:lnTo>
                  <a:pt x="21551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>
            <a:off x="3332226" y="4231576"/>
            <a:ext cx="268605" cy="288925"/>
          </a:xfrm>
          <a:custGeom>
            <a:rect l="l" t="t" r="r" b="b"/>
            <a:pathLst>
              <a:path w="268604" h="288925">
                <a:moveTo>
                  <a:pt x="45718" y="197827"/>
                </a:moveTo>
                <a:lnTo>
                  <a:pt x="32385" y="197827"/>
                </a:lnTo>
                <a:lnTo>
                  <a:pt x="36829" y="199720"/>
                </a:lnTo>
                <a:lnTo>
                  <a:pt x="40766" y="203720"/>
                </a:lnTo>
                <a:lnTo>
                  <a:pt x="53848" y="284035"/>
                </a:lnTo>
                <a:lnTo>
                  <a:pt x="58293" y="288505"/>
                </a:lnTo>
                <a:lnTo>
                  <a:pt x="70009" y="276796"/>
                </a:lnTo>
                <a:lnTo>
                  <a:pt x="60451" y="276796"/>
                </a:lnTo>
                <a:lnTo>
                  <a:pt x="58038" y="236448"/>
                </a:lnTo>
                <a:lnTo>
                  <a:pt x="57276" y="226377"/>
                </a:lnTo>
                <a:lnTo>
                  <a:pt x="56007" y="218338"/>
                </a:lnTo>
                <a:lnTo>
                  <a:pt x="52197" y="206362"/>
                </a:lnTo>
                <a:lnTo>
                  <a:pt x="49402" y="201599"/>
                </a:lnTo>
                <a:lnTo>
                  <a:pt x="45718" y="197827"/>
                </a:lnTo>
                <a:close/>
              </a:path>
              <a:path w="268604" h="288925">
                <a:moveTo>
                  <a:pt x="93472" y="243700"/>
                </a:moveTo>
                <a:lnTo>
                  <a:pt x="60451" y="276796"/>
                </a:lnTo>
                <a:lnTo>
                  <a:pt x="70009" y="276796"/>
                </a:lnTo>
                <a:lnTo>
                  <a:pt x="98298" y="248526"/>
                </a:lnTo>
                <a:lnTo>
                  <a:pt x="93472" y="243700"/>
                </a:lnTo>
                <a:close/>
              </a:path>
              <a:path w="268604" h="288925">
                <a:moveTo>
                  <a:pt x="95260" y="148259"/>
                </a:moveTo>
                <a:lnTo>
                  <a:pt x="82041" y="148259"/>
                </a:lnTo>
                <a:lnTo>
                  <a:pt x="86360" y="150152"/>
                </a:lnTo>
                <a:lnTo>
                  <a:pt x="90424" y="154152"/>
                </a:lnTo>
                <a:lnTo>
                  <a:pt x="100457" y="188937"/>
                </a:lnTo>
                <a:lnTo>
                  <a:pt x="103504" y="234467"/>
                </a:lnTo>
                <a:lnTo>
                  <a:pt x="107950" y="238937"/>
                </a:lnTo>
                <a:lnTo>
                  <a:pt x="119679" y="227215"/>
                </a:lnTo>
                <a:lnTo>
                  <a:pt x="109982" y="227215"/>
                </a:lnTo>
                <a:lnTo>
                  <a:pt x="107569" y="186880"/>
                </a:lnTo>
                <a:lnTo>
                  <a:pt x="106934" y="176809"/>
                </a:lnTo>
                <a:lnTo>
                  <a:pt x="105663" y="168770"/>
                </a:lnTo>
                <a:lnTo>
                  <a:pt x="103632" y="162775"/>
                </a:lnTo>
                <a:lnTo>
                  <a:pt x="101726" y="156781"/>
                </a:lnTo>
                <a:lnTo>
                  <a:pt x="99060" y="152031"/>
                </a:lnTo>
                <a:lnTo>
                  <a:pt x="95260" y="148259"/>
                </a:lnTo>
                <a:close/>
              </a:path>
              <a:path w="268604" h="288925">
                <a:moveTo>
                  <a:pt x="34671" y="190271"/>
                </a:moveTo>
                <a:lnTo>
                  <a:pt x="21462" y="190868"/>
                </a:lnTo>
                <a:lnTo>
                  <a:pt x="15239" y="193852"/>
                </a:lnTo>
                <a:lnTo>
                  <a:pt x="9651" y="199517"/>
                </a:lnTo>
                <a:lnTo>
                  <a:pt x="4952" y="204165"/>
                </a:lnTo>
                <a:lnTo>
                  <a:pt x="2159" y="209423"/>
                </a:lnTo>
                <a:lnTo>
                  <a:pt x="1015" y="215303"/>
                </a:lnTo>
                <a:lnTo>
                  <a:pt x="0" y="221170"/>
                </a:lnTo>
                <a:lnTo>
                  <a:pt x="762" y="227304"/>
                </a:lnTo>
                <a:lnTo>
                  <a:pt x="3301" y="233680"/>
                </a:lnTo>
                <a:lnTo>
                  <a:pt x="9906" y="231355"/>
                </a:lnTo>
                <a:lnTo>
                  <a:pt x="7903" y="223536"/>
                </a:lnTo>
                <a:lnTo>
                  <a:pt x="7985" y="216441"/>
                </a:lnTo>
                <a:lnTo>
                  <a:pt x="32385" y="197827"/>
                </a:lnTo>
                <a:lnTo>
                  <a:pt x="45718" y="197827"/>
                </a:lnTo>
                <a:lnTo>
                  <a:pt x="40639" y="192773"/>
                </a:lnTo>
                <a:lnTo>
                  <a:pt x="34671" y="190271"/>
                </a:lnTo>
                <a:close/>
              </a:path>
              <a:path w="268604" h="288925">
                <a:moveTo>
                  <a:pt x="143128" y="194132"/>
                </a:moveTo>
                <a:lnTo>
                  <a:pt x="109982" y="227215"/>
                </a:lnTo>
                <a:lnTo>
                  <a:pt x="119679" y="227215"/>
                </a:lnTo>
                <a:lnTo>
                  <a:pt x="147954" y="198958"/>
                </a:lnTo>
                <a:lnTo>
                  <a:pt x="143128" y="194132"/>
                </a:lnTo>
                <a:close/>
              </a:path>
              <a:path w="268604" h="288925">
                <a:moveTo>
                  <a:pt x="84200" y="140703"/>
                </a:moveTo>
                <a:lnTo>
                  <a:pt x="50673" y="165735"/>
                </a:lnTo>
                <a:lnTo>
                  <a:pt x="49529" y="171602"/>
                </a:lnTo>
                <a:lnTo>
                  <a:pt x="50291" y="177723"/>
                </a:lnTo>
                <a:lnTo>
                  <a:pt x="52959" y="184111"/>
                </a:lnTo>
                <a:lnTo>
                  <a:pt x="59562" y="181787"/>
                </a:lnTo>
                <a:lnTo>
                  <a:pt x="57487" y="173967"/>
                </a:lnTo>
                <a:lnTo>
                  <a:pt x="57531" y="166873"/>
                </a:lnTo>
                <a:lnTo>
                  <a:pt x="82041" y="148259"/>
                </a:lnTo>
                <a:lnTo>
                  <a:pt x="95260" y="148259"/>
                </a:lnTo>
                <a:lnTo>
                  <a:pt x="90170" y="143205"/>
                </a:lnTo>
                <a:lnTo>
                  <a:pt x="84200" y="140703"/>
                </a:lnTo>
                <a:close/>
              </a:path>
              <a:path w="268604" h="288925">
                <a:moveTo>
                  <a:pt x="146812" y="125958"/>
                </a:moveTo>
                <a:lnTo>
                  <a:pt x="119887" y="152958"/>
                </a:lnTo>
                <a:lnTo>
                  <a:pt x="124460" y="157619"/>
                </a:lnTo>
                <a:lnTo>
                  <a:pt x="151511" y="130606"/>
                </a:lnTo>
                <a:lnTo>
                  <a:pt x="146812" y="125958"/>
                </a:lnTo>
                <a:close/>
              </a:path>
              <a:path w="268604" h="288925">
                <a:moveTo>
                  <a:pt x="164123" y="55214"/>
                </a:moveTo>
                <a:lnTo>
                  <a:pt x="138266" y="81635"/>
                </a:lnTo>
                <a:lnTo>
                  <a:pt x="139064" y="88290"/>
                </a:lnTo>
                <a:lnTo>
                  <a:pt x="167647" y="127486"/>
                </a:lnTo>
                <a:lnTo>
                  <a:pt x="198080" y="141029"/>
                </a:lnTo>
                <a:lnTo>
                  <a:pt x="204628" y="140160"/>
                </a:lnTo>
                <a:lnTo>
                  <a:pt x="210653" y="137562"/>
                </a:lnTo>
                <a:lnTo>
                  <a:pt x="213877" y="135026"/>
                </a:lnTo>
                <a:lnTo>
                  <a:pt x="199516" y="135026"/>
                </a:lnTo>
                <a:lnTo>
                  <a:pt x="191388" y="132702"/>
                </a:lnTo>
                <a:lnTo>
                  <a:pt x="158041" y="107531"/>
                </a:lnTo>
                <a:lnTo>
                  <a:pt x="144272" y="79794"/>
                </a:lnTo>
                <a:lnTo>
                  <a:pt x="145669" y="73126"/>
                </a:lnTo>
                <a:lnTo>
                  <a:pt x="150875" y="67945"/>
                </a:lnTo>
                <a:lnTo>
                  <a:pt x="156083" y="62699"/>
                </a:lnTo>
                <a:lnTo>
                  <a:pt x="162813" y="61252"/>
                </a:lnTo>
                <a:lnTo>
                  <a:pt x="183645" y="61252"/>
                </a:lnTo>
                <a:lnTo>
                  <a:pt x="178746" y="58593"/>
                </a:lnTo>
                <a:lnTo>
                  <a:pt x="171196" y="56045"/>
                </a:lnTo>
                <a:lnTo>
                  <a:pt x="164123" y="55214"/>
                </a:lnTo>
                <a:close/>
              </a:path>
              <a:path w="268604" h="288925">
                <a:moveTo>
                  <a:pt x="183645" y="61252"/>
                </a:moveTo>
                <a:lnTo>
                  <a:pt x="162813" y="61252"/>
                </a:lnTo>
                <a:lnTo>
                  <a:pt x="170941" y="63601"/>
                </a:lnTo>
                <a:lnTo>
                  <a:pt x="177180" y="66056"/>
                </a:lnTo>
                <a:lnTo>
                  <a:pt x="209438" y="95607"/>
                </a:lnTo>
                <a:lnTo>
                  <a:pt x="218059" y="116484"/>
                </a:lnTo>
                <a:lnTo>
                  <a:pt x="216535" y="123164"/>
                </a:lnTo>
                <a:lnTo>
                  <a:pt x="211327" y="128409"/>
                </a:lnTo>
                <a:lnTo>
                  <a:pt x="206121" y="133591"/>
                </a:lnTo>
                <a:lnTo>
                  <a:pt x="199516" y="135026"/>
                </a:lnTo>
                <a:lnTo>
                  <a:pt x="213877" y="135026"/>
                </a:lnTo>
                <a:lnTo>
                  <a:pt x="216153" y="133235"/>
                </a:lnTo>
                <a:lnTo>
                  <a:pt x="220513" y="127737"/>
                </a:lnTo>
                <a:lnTo>
                  <a:pt x="223123" y="121700"/>
                </a:lnTo>
                <a:lnTo>
                  <a:pt x="223994" y="115126"/>
                </a:lnTo>
                <a:lnTo>
                  <a:pt x="223138" y="108013"/>
                </a:lnTo>
                <a:lnTo>
                  <a:pt x="194609" y="68746"/>
                </a:lnTo>
                <a:lnTo>
                  <a:pt x="186547" y="62826"/>
                </a:lnTo>
                <a:lnTo>
                  <a:pt x="183645" y="61252"/>
                </a:lnTo>
                <a:close/>
              </a:path>
              <a:path w="268604" h="288925">
                <a:moveTo>
                  <a:pt x="256402" y="34810"/>
                </a:moveTo>
                <a:lnTo>
                  <a:pt x="248920" y="34810"/>
                </a:lnTo>
                <a:lnTo>
                  <a:pt x="262509" y="84366"/>
                </a:lnTo>
                <a:lnTo>
                  <a:pt x="268477" y="78371"/>
                </a:lnTo>
                <a:lnTo>
                  <a:pt x="258173" y="41363"/>
                </a:lnTo>
                <a:lnTo>
                  <a:pt x="256402" y="34810"/>
                </a:lnTo>
                <a:close/>
              </a:path>
              <a:path w="268604" h="288925">
                <a:moveTo>
                  <a:pt x="223265" y="0"/>
                </a:moveTo>
                <a:lnTo>
                  <a:pt x="218186" y="0"/>
                </a:lnTo>
                <a:lnTo>
                  <a:pt x="208152" y="2806"/>
                </a:lnTo>
                <a:lnTo>
                  <a:pt x="191008" y="23583"/>
                </a:lnTo>
                <a:lnTo>
                  <a:pt x="189484" y="28676"/>
                </a:lnTo>
                <a:lnTo>
                  <a:pt x="189484" y="33769"/>
                </a:lnTo>
                <a:lnTo>
                  <a:pt x="192277" y="43903"/>
                </a:lnTo>
                <a:lnTo>
                  <a:pt x="222631" y="62712"/>
                </a:lnTo>
                <a:lnTo>
                  <a:pt x="232410" y="60210"/>
                </a:lnTo>
                <a:lnTo>
                  <a:pt x="236854" y="57645"/>
                </a:lnTo>
                <a:lnTo>
                  <a:pt x="239303" y="55156"/>
                </a:lnTo>
                <a:lnTo>
                  <a:pt x="222631" y="55156"/>
                </a:lnTo>
                <a:lnTo>
                  <a:pt x="218821" y="55067"/>
                </a:lnTo>
                <a:lnTo>
                  <a:pt x="196820" y="28676"/>
                </a:lnTo>
                <a:lnTo>
                  <a:pt x="197738" y="25196"/>
                </a:lnTo>
                <a:lnTo>
                  <a:pt x="218439" y="7353"/>
                </a:lnTo>
                <a:lnTo>
                  <a:pt x="239715" y="7353"/>
                </a:lnTo>
                <a:lnTo>
                  <a:pt x="237998" y="5588"/>
                </a:lnTo>
                <a:lnTo>
                  <a:pt x="233299" y="2806"/>
                </a:lnTo>
                <a:lnTo>
                  <a:pt x="223265" y="0"/>
                </a:lnTo>
                <a:close/>
              </a:path>
              <a:path w="268604" h="288925">
                <a:moveTo>
                  <a:pt x="239715" y="7353"/>
                </a:moveTo>
                <a:lnTo>
                  <a:pt x="218439" y="7353"/>
                </a:lnTo>
                <a:lnTo>
                  <a:pt x="222376" y="7391"/>
                </a:lnTo>
                <a:lnTo>
                  <a:pt x="226187" y="8559"/>
                </a:lnTo>
                <a:lnTo>
                  <a:pt x="244348" y="29730"/>
                </a:lnTo>
                <a:lnTo>
                  <a:pt x="244302" y="33769"/>
                </a:lnTo>
                <a:lnTo>
                  <a:pt x="243077" y="37541"/>
                </a:lnTo>
                <a:lnTo>
                  <a:pt x="241935" y="41440"/>
                </a:lnTo>
                <a:lnTo>
                  <a:pt x="239775" y="44970"/>
                </a:lnTo>
                <a:lnTo>
                  <a:pt x="233552" y="51181"/>
                </a:lnTo>
                <a:lnTo>
                  <a:pt x="230250" y="53187"/>
                </a:lnTo>
                <a:lnTo>
                  <a:pt x="222631" y="55156"/>
                </a:lnTo>
                <a:lnTo>
                  <a:pt x="239303" y="55156"/>
                </a:lnTo>
                <a:lnTo>
                  <a:pt x="243459" y="50965"/>
                </a:lnTo>
                <a:lnTo>
                  <a:pt x="245618" y="47929"/>
                </a:lnTo>
                <a:lnTo>
                  <a:pt x="246887" y="44653"/>
                </a:lnTo>
                <a:lnTo>
                  <a:pt x="248285" y="41363"/>
                </a:lnTo>
                <a:lnTo>
                  <a:pt x="248793" y="38150"/>
                </a:lnTo>
                <a:lnTo>
                  <a:pt x="248538" y="34988"/>
                </a:lnTo>
                <a:lnTo>
                  <a:pt x="248920" y="34810"/>
                </a:lnTo>
                <a:lnTo>
                  <a:pt x="256402" y="34810"/>
                </a:lnTo>
                <a:lnTo>
                  <a:pt x="256032" y="33439"/>
                </a:lnTo>
                <a:lnTo>
                  <a:pt x="253873" y="27127"/>
                </a:lnTo>
                <a:lnTo>
                  <a:pt x="249028" y="17868"/>
                </a:lnTo>
                <a:lnTo>
                  <a:pt x="245999" y="13639"/>
                </a:lnTo>
                <a:lnTo>
                  <a:pt x="241975" y="9677"/>
                </a:lnTo>
                <a:lnTo>
                  <a:pt x="239715" y="735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3672078" y="4226598"/>
            <a:ext cx="243586" cy="25289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3947462" y="4220197"/>
            <a:ext cx="1145490" cy="302044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>
            <a:off x="5125134" y="4231754"/>
            <a:ext cx="271145" cy="290830"/>
          </a:xfrm>
          <a:custGeom>
            <a:rect l="l" t="t" r="r" b="b"/>
            <a:pathLst>
              <a:path w="271145" h="290829">
                <a:moveTo>
                  <a:pt x="45682" y="199986"/>
                </a:moveTo>
                <a:lnTo>
                  <a:pt x="32463" y="199986"/>
                </a:lnTo>
                <a:lnTo>
                  <a:pt x="36781" y="201879"/>
                </a:lnTo>
                <a:lnTo>
                  <a:pt x="40845" y="205879"/>
                </a:lnTo>
                <a:lnTo>
                  <a:pt x="50878" y="240665"/>
                </a:lnTo>
                <a:lnTo>
                  <a:pt x="53926" y="286194"/>
                </a:lnTo>
                <a:lnTo>
                  <a:pt x="58371" y="290664"/>
                </a:lnTo>
                <a:lnTo>
                  <a:pt x="70087" y="278955"/>
                </a:lnTo>
                <a:lnTo>
                  <a:pt x="60403" y="278955"/>
                </a:lnTo>
                <a:lnTo>
                  <a:pt x="57990" y="238607"/>
                </a:lnTo>
                <a:lnTo>
                  <a:pt x="57339" y="228434"/>
                </a:lnTo>
                <a:lnTo>
                  <a:pt x="56085" y="220497"/>
                </a:lnTo>
                <a:lnTo>
                  <a:pt x="54053" y="214503"/>
                </a:lnTo>
                <a:lnTo>
                  <a:pt x="52148" y="208508"/>
                </a:lnTo>
                <a:lnTo>
                  <a:pt x="49481" y="203758"/>
                </a:lnTo>
                <a:lnTo>
                  <a:pt x="45682" y="199986"/>
                </a:lnTo>
                <a:close/>
              </a:path>
              <a:path w="271145" h="290829">
                <a:moveTo>
                  <a:pt x="93550" y="245859"/>
                </a:moveTo>
                <a:lnTo>
                  <a:pt x="60403" y="278955"/>
                </a:lnTo>
                <a:lnTo>
                  <a:pt x="70087" y="278955"/>
                </a:lnTo>
                <a:lnTo>
                  <a:pt x="98376" y="250685"/>
                </a:lnTo>
                <a:lnTo>
                  <a:pt x="93550" y="245859"/>
                </a:lnTo>
                <a:close/>
              </a:path>
              <a:path w="271145" h="290829">
                <a:moveTo>
                  <a:pt x="34622" y="192430"/>
                </a:moveTo>
                <a:lnTo>
                  <a:pt x="21414" y="193027"/>
                </a:lnTo>
                <a:lnTo>
                  <a:pt x="15191" y="196011"/>
                </a:lnTo>
                <a:lnTo>
                  <a:pt x="9603" y="201676"/>
                </a:lnTo>
                <a:lnTo>
                  <a:pt x="4904" y="206324"/>
                </a:lnTo>
                <a:lnTo>
                  <a:pt x="2110" y="211581"/>
                </a:lnTo>
                <a:lnTo>
                  <a:pt x="1094" y="217462"/>
                </a:lnTo>
                <a:lnTo>
                  <a:pt x="62" y="222759"/>
                </a:lnTo>
                <a:lnTo>
                  <a:pt x="0" y="223723"/>
                </a:lnTo>
                <a:lnTo>
                  <a:pt x="713" y="229463"/>
                </a:lnTo>
                <a:lnTo>
                  <a:pt x="3380" y="235839"/>
                </a:lnTo>
                <a:lnTo>
                  <a:pt x="9984" y="233514"/>
                </a:lnTo>
                <a:lnTo>
                  <a:pt x="7908" y="225695"/>
                </a:lnTo>
                <a:lnTo>
                  <a:pt x="7952" y="218600"/>
                </a:lnTo>
                <a:lnTo>
                  <a:pt x="32463" y="199986"/>
                </a:lnTo>
                <a:lnTo>
                  <a:pt x="45682" y="199986"/>
                </a:lnTo>
                <a:lnTo>
                  <a:pt x="40591" y="194932"/>
                </a:lnTo>
                <a:lnTo>
                  <a:pt x="34622" y="192430"/>
                </a:lnTo>
                <a:close/>
              </a:path>
              <a:path w="271145" h="290829">
                <a:moveTo>
                  <a:pt x="98503" y="220967"/>
                </a:moveTo>
                <a:lnTo>
                  <a:pt x="95709" y="227495"/>
                </a:lnTo>
                <a:lnTo>
                  <a:pt x="101932" y="230060"/>
                </a:lnTo>
                <a:lnTo>
                  <a:pt x="108028" y="230758"/>
                </a:lnTo>
                <a:lnTo>
                  <a:pt x="120474" y="228434"/>
                </a:lnTo>
                <a:lnTo>
                  <a:pt x="126062" y="225437"/>
                </a:lnTo>
                <a:lnTo>
                  <a:pt x="128521" y="222982"/>
                </a:lnTo>
                <a:lnTo>
                  <a:pt x="106293" y="222982"/>
                </a:lnTo>
                <a:lnTo>
                  <a:pt x="98503" y="220967"/>
                </a:lnTo>
                <a:close/>
              </a:path>
              <a:path w="271145" h="290829">
                <a:moveTo>
                  <a:pt x="129058" y="176949"/>
                </a:moveTo>
                <a:lnTo>
                  <a:pt x="111711" y="176949"/>
                </a:lnTo>
                <a:lnTo>
                  <a:pt x="119077" y="179031"/>
                </a:lnTo>
                <a:lnTo>
                  <a:pt x="122506" y="181140"/>
                </a:lnTo>
                <a:lnTo>
                  <a:pt x="130380" y="189014"/>
                </a:lnTo>
                <a:lnTo>
                  <a:pt x="132793" y="194259"/>
                </a:lnTo>
                <a:lnTo>
                  <a:pt x="133025" y="205879"/>
                </a:lnTo>
                <a:lnTo>
                  <a:pt x="130888" y="211010"/>
                </a:lnTo>
                <a:lnTo>
                  <a:pt x="126189" y="215607"/>
                </a:lnTo>
                <a:lnTo>
                  <a:pt x="120112" y="220301"/>
                </a:lnTo>
                <a:lnTo>
                  <a:pt x="113489" y="222759"/>
                </a:lnTo>
                <a:lnTo>
                  <a:pt x="106293" y="222982"/>
                </a:lnTo>
                <a:lnTo>
                  <a:pt x="128521" y="222982"/>
                </a:lnTo>
                <a:lnTo>
                  <a:pt x="134952" y="216560"/>
                </a:lnTo>
                <a:lnTo>
                  <a:pt x="137746" y="212077"/>
                </a:lnTo>
                <a:lnTo>
                  <a:pt x="139143" y="207149"/>
                </a:lnTo>
                <a:lnTo>
                  <a:pt x="140572" y="202539"/>
                </a:lnTo>
                <a:lnTo>
                  <a:pt x="140667" y="197332"/>
                </a:lnTo>
                <a:lnTo>
                  <a:pt x="137873" y="187553"/>
                </a:lnTo>
                <a:lnTo>
                  <a:pt x="135206" y="183045"/>
                </a:lnTo>
                <a:lnTo>
                  <a:pt x="131015" y="178930"/>
                </a:lnTo>
                <a:lnTo>
                  <a:pt x="129058" y="176949"/>
                </a:lnTo>
                <a:close/>
              </a:path>
              <a:path w="271145" h="290829">
                <a:moveTo>
                  <a:pt x="84271" y="145923"/>
                </a:moveTo>
                <a:lnTo>
                  <a:pt x="77548" y="145923"/>
                </a:lnTo>
                <a:lnTo>
                  <a:pt x="80850" y="194678"/>
                </a:lnTo>
                <a:lnTo>
                  <a:pt x="87581" y="195745"/>
                </a:lnTo>
                <a:lnTo>
                  <a:pt x="88724" y="191274"/>
                </a:lnTo>
                <a:lnTo>
                  <a:pt x="90883" y="187401"/>
                </a:lnTo>
                <a:lnTo>
                  <a:pt x="93737" y="184569"/>
                </a:lnTo>
                <a:lnTo>
                  <a:pt x="86819" y="184569"/>
                </a:lnTo>
                <a:lnTo>
                  <a:pt x="86311" y="184480"/>
                </a:lnTo>
                <a:lnTo>
                  <a:pt x="84271" y="145923"/>
                </a:lnTo>
                <a:close/>
              </a:path>
              <a:path w="271145" h="290829">
                <a:moveTo>
                  <a:pt x="112727" y="169710"/>
                </a:moveTo>
                <a:lnTo>
                  <a:pt x="86819" y="184569"/>
                </a:lnTo>
                <a:lnTo>
                  <a:pt x="93737" y="184569"/>
                </a:lnTo>
                <a:lnTo>
                  <a:pt x="97233" y="181140"/>
                </a:lnTo>
                <a:lnTo>
                  <a:pt x="100535" y="179108"/>
                </a:lnTo>
                <a:lnTo>
                  <a:pt x="107901" y="176961"/>
                </a:lnTo>
                <a:lnTo>
                  <a:pt x="129058" y="176949"/>
                </a:lnTo>
                <a:lnTo>
                  <a:pt x="126951" y="174815"/>
                </a:lnTo>
                <a:lnTo>
                  <a:pt x="122506" y="172148"/>
                </a:lnTo>
                <a:lnTo>
                  <a:pt x="112727" y="169710"/>
                </a:lnTo>
                <a:close/>
              </a:path>
              <a:path w="271145" h="290829">
                <a:moveTo>
                  <a:pt x="79326" y="134391"/>
                </a:moveTo>
                <a:lnTo>
                  <a:pt x="42496" y="171246"/>
                </a:lnTo>
                <a:lnTo>
                  <a:pt x="47322" y="176072"/>
                </a:lnTo>
                <a:lnTo>
                  <a:pt x="77548" y="145923"/>
                </a:lnTo>
                <a:lnTo>
                  <a:pt x="84271" y="145923"/>
                </a:lnTo>
                <a:lnTo>
                  <a:pt x="83898" y="138861"/>
                </a:lnTo>
                <a:lnTo>
                  <a:pt x="79326" y="134391"/>
                </a:lnTo>
                <a:close/>
              </a:path>
              <a:path w="271145" h="290829">
                <a:moveTo>
                  <a:pt x="149049" y="125958"/>
                </a:moveTo>
                <a:lnTo>
                  <a:pt x="121998" y="152971"/>
                </a:lnTo>
                <a:lnTo>
                  <a:pt x="126570" y="157619"/>
                </a:lnTo>
                <a:lnTo>
                  <a:pt x="153621" y="130606"/>
                </a:lnTo>
                <a:lnTo>
                  <a:pt x="149049" y="125958"/>
                </a:lnTo>
                <a:close/>
              </a:path>
              <a:path w="271145" h="290829">
                <a:moveTo>
                  <a:pt x="167303" y="54142"/>
                </a:moveTo>
                <a:lnTo>
                  <a:pt x="141517" y="80556"/>
                </a:lnTo>
                <a:lnTo>
                  <a:pt x="142318" y="87210"/>
                </a:lnTo>
                <a:lnTo>
                  <a:pt x="170845" y="126408"/>
                </a:lnTo>
                <a:lnTo>
                  <a:pt x="201279" y="139950"/>
                </a:lnTo>
                <a:lnTo>
                  <a:pt x="207865" y="139080"/>
                </a:lnTo>
                <a:lnTo>
                  <a:pt x="213904" y="136482"/>
                </a:lnTo>
                <a:lnTo>
                  <a:pt x="217129" y="133946"/>
                </a:lnTo>
                <a:lnTo>
                  <a:pt x="202643" y="133946"/>
                </a:lnTo>
                <a:lnTo>
                  <a:pt x="194515" y="131622"/>
                </a:lnTo>
                <a:lnTo>
                  <a:pt x="161276" y="106457"/>
                </a:lnTo>
                <a:lnTo>
                  <a:pt x="147398" y="78714"/>
                </a:lnTo>
                <a:lnTo>
                  <a:pt x="148922" y="72059"/>
                </a:lnTo>
                <a:lnTo>
                  <a:pt x="154002" y="66865"/>
                </a:lnTo>
                <a:lnTo>
                  <a:pt x="159336" y="61620"/>
                </a:lnTo>
                <a:lnTo>
                  <a:pt x="165940" y="60172"/>
                </a:lnTo>
                <a:lnTo>
                  <a:pt x="186832" y="60172"/>
                </a:lnTo>
                <a:lnTo>
                  <a:pt x="181944" y="57518"/>
                </a:lnTo>
                <a:lnTo>
                  <a:pt x="174449" y="54978"/>
                </a:lnTo>
                <a:lnTo>
                  <a:pt x="167303" y="54142"/>
                </a:lnTo>
                <a:close/>
              </a:path>
              <a:path w="271145" h="290829">
                <a:moveTo>
                  <a:pt x="186832" y="60172"/>
                </a:moveTo>
                <a:lnTo>
                  <a:pt x="165940" y="60172"/>
                </a:lnTo>
                <a:lnTo>
                  <a:pt x="174068" y="62534"/>
                </a:lnTo>
                <a:lnTo>
                  <a:pt x="180380" y="64982"/>
                </a:lnTo>
                <a:lnTo>
                  <a:pt x="212644" y="94529"/>
                </a:lnTo>
                <a:lnTo>
                  <a:pt x="221185" y="115404"/>
                </a:lnTo>
                <a:lnTo>
                  <a:pt x="219788" y="122085"/>
                </a:lnTo>
                <a:lnTo>
                  <a:pt x="214454" y="127330"/>
                </a:lnTo>
                <a:lnTo>
                  <a:pt x="209374" y="132524"/>
                </a:lnTo>
                <a:lnTo>
                  <a:pt x="202643" y="133946"/>
                </a:lnTo>
                <a:lnTo>
                  <a:pt x="217129" y="133946"/>
                </a:lnTo>
                <a:lnTo>
                  <a:pt x="219407" y="132156"/>
                </a:lnTo>
                <a:lnTo>
                  <a:pt x="223713" y="126657"/>
                </a:lnTo>
                <a:lnTo>
                  <a:pt x="226328" y="120621"/>
                </a:lnTo>
                <a:lnTo>
                  <a:pt x="227229" y="114046"/>
                </a:lnTo>
                <a:lnTo>
                  <a:pt x="226392" y="106934"/>
                </a:lnTo>
                <a:lnTo>
                  <a:pt x="197791" y="67667"/>
                </a:lnTo>
                <a:lnTo>
                  <a:pt x="189736" y="61748"/>
                </a:lnTo>
                <a:lnTo>
                  <a:pt x="186832" y="60172"/>
                </a:lnTo>
                <a:close/>
              </a:path>
              <a:path w="271145" h="290829">
                <a:moveTo>
                  <a:pt x="258512" y="34810"/>
                </a:moveTo>
                <a:lnTo>
                  <a:pt x="251030" y="34810"/>
                </a:lnTo>
                <a:lnTo>
                  <a:pt x="264619" y="84366"/>
                </a:lnTo>
                <a:lnTo>
                  <a:pt x="270588" y="78371"/>
                </a:lnTo>
                <a:lnTo>
                  <a:pt x="260287" y="41376"/>
                </a:lnTo>
                <a:lnTo>
                  <a:pt x="258512" y="34810"/>
                </a:lnTo>
                <a:close/>
              </a:path>
              <a:path w="271145" h="290829">
                <a:moveTo>
                  <a:pt x="225376" y="0"/>
                </a:moveTo>
                <a:lnTo>
                  <a:pt x="220296" y="0"/>
                </a:lnTo>
                <a:lnTo>
                  <a:pt x="210263" y="2806"/>
                </a:lnTo>
                <a:lnTo>
                  <a:pt x="205666" y="5587"/>
                </a:lnTo>
                <a:lnTo>
                  <a:pt x="201537" y="9766"/>
                </a:lnTo>
                <a:lnTo>
                  <a:pt x="197436" y="13855"/>
                </a:lnTo>
                <a:lnTo>
                  <a:pt x="194642" y="18491"/>
                </a:lnTo>
                <a:lnTo>
                  <a:pt x="193118" y="23583"/>
                </a:lnTo>
                <a:lnTo>
                  <a:pt x="191721" y="28689"/>
                </a:lnTo>
                <a:lnTo>
                  <a:pt x="191594" y="33769"/>
                </a:lnTo>
                <a:lnTo>
                  <a:pt x="194388" y="43903"/>
                </a:lnTo>
                <a:lnTo>
                  <a:pt x="197182" y="48526"/>
                </a:lnTo>
                <a:lnTo>
                  <a:pt x="201410" y="52743"/>
                </a:lnTo>
                <a:lnTo>
                  <a:pt x="205437" y="56819"/>
                </a:lnTo>
                <a:lnTo>
                  <a:pt x="210009" y="59613"/>
                </a:lnTo>
                <a:lnTo>
                  <a:pt x="219915" y="62598"/>
                </a:lnTo>
                <a:lnTo>
                  <a:pt x="224741" y="62712"/>
                </a:lnTo>
                <a:lnTo>
                  <a:pt x="234520" y="60210"/>
                </a:lnTo>
                <a:lnTo>
                  <a:pt x="238965" y="57645"/>
                </a:lnTo>
                <a:lnTo>
                  <a:pt x="241413" y="55156"/>
                </a:lnTo>
                <a:lnTo>
                  <a:pt x="224741" y="55156"/>
                </a:lnTo>
                <a:lnTo>
                  <a:pt x="220931" y="55067"/>
                </a:lnTo>
                <a:lnTo>
                  <a:pt x="198855" y="29730"/>
                </a:lnTo>
                <a:lnTo>
                  <a:pt x="198938" y="28689"/>
                </a:lnTo>
                <a:lnTo>
                  <a:pt x="199976" y="25196"/>
                </a:lnTo>
                <a:lnTo>
                  <a:pt x="200992" y="21348"/>
                </a:lnTo>
                <a:lnTo>
                  <a:pt x="203024" y="17881"/>
                </a:lnTo>
                <a:lnTo>
                  <a:pt x="206199" y="14770"/>
                </a:lnTo>
                <a:lnTo>
                  <a:pt x="209247" y="11620"/>
                </a:lnTo>
                <a:lnTo>
                  <a:pt x="212803" y="9499"/>
                </a:lnTo>
                <a:lnTo>
                  <a:pt x="220550" y="7353"/>
                </a:lnTo>
                <a:lnTo>
                  <a:pt x="241878" y="7353"/>
                </a:lnTo>
                <a:lnTo>
                  <a:pt x="240065" y="5562"/>
                </a:lnTo>
                <a:lnTo>
                  <a:pt x="235409" y="2806"/>
                </a:lnTo>
                <a:lnTo>
                  <a:pt x="225376" y="0"/>
                </a:lnTo>
                <a:close/>
              </a:path>
              <a:path w="271145" h="290829">
                <a:moveTo>
                  <a:pt x="241878" y="7353"/>
                </a:moveTo>
                <a:lnTo>
                  <a:pt x="220550" y="7353"/>
                </a:lnTo>
                <a:lnTo>
                  <a:pt x="224487" y="7391"/>
                </a:lnTo>
                <a:lnTo>
                  <a:pt x="232234" y="9728"/>
                </a:lnTo>
                <a:lnTo>
                  <a:pt x="235790" y="11887"/>
                </a:lnTo>
                <a:lnTo>
                  <a:pt x="242267" y="18326"/>
                </a:lnTo>
                <a:lnTo>
                  <a:pt x="244426" y="21920"/>
                </a:lnTo>
                <a:lnTo>
                  <a:pt x="246458" y="29730"/>
                </a:lnTo>
                <a:lnTo>
                  <a:pt x="246417" y="33769"/>
                </a:lnTo>
                <a:lnTo>
                  <a:pt x="224741" y="55156"/>
                </a:lnTo>
                <a:lnTo>
                  <a:pt x="241413" y="55156"/>
                </a:lnTo>
                <a:lnTo>
                  <a:pt x="251030" y="38150"/>
                </a:lnTo>
                <a:lnTo>
                  <a:pt x="250649" y="34988"/>
                </a:lnTo>
                <a:lnTo>
                  <a:pt x="251030" y="34810"/>
                </a:lnTo>
                <a:lnTo>
                  <a:pt x="258512" y="34810"/>
                </a:lnTo>
                <a:lnTo>
                  <a:pt x="258142" y="33439"/>
                </a:lnTo>
                <a:lnTo>
                  <a:pt x="255983" y="27139"/>
                </a:lnTo>
                <a:lnTo>
                  <a:pt x="253570" y="22517"/>
                </a:lnTo>
                <a:lnTo>
                  <a:pt x="251274" y="17881"/>
                </a:lnTo>
                <a:lnTo>
                  <a:pt x="248109" y="13639"/>
                </a:lnTo>
                <a:lnTo>
                  <a:pt x="244209" y="9677"/>
                </a:lnTo>
                <a:lnTo>
                  <a:pt x="241878" y="735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5464984" y="4226775"/>
            <a:ext cx="245745" cy="255270"/>
          </a:xfrm>
          <a:custGeom>
            <a:rect l="l" t="t" r="r" b="b"/>
            <a:pathLst>
              <a:path w="245745" h="255270">
                <a:moveTo>
                  <a:pt x="45550" y="164376"/>
                </a:moveTo>
                <a:lnTo>
                  <a:pt x="32337" y="164376"/>
                </a:lnTo>
                <a:lnTo>
                  <a:pt x="36782" y="166268"/>
                </a:lnTo>
                <a:lnTo>
                  <a:pt x="40719" y="170256"/>
                </a:lnTo>
                <a:lnTo>
                  <a:pt x="53800" y="250583"/>
                </a:lnTo>
                <a:lnTo>
                  <a:pt x="58245" y="255054"/>
                </a:lnTo>
                <a:lnTo>
                  <a:pt x="69975" y="243331"/>
                </a:lnTo>
                <a:lnTo>
                  <a:pt x="60277" y="243331"/>
                </a:lnTo>
                <a:lnTo>
                  <a:pt x="57864" y="202996"/>
                </a:lnTo>
                <a:lnTo>
                  <a:pt x="57213" y="192824"/>
                </a:lnTo>
                <a:lnTo>
                  <a:pt x="55959" y="184886"/>
                </a:lnTo>
                <a:lnTo>
                  <a:pt x="52149" y="172897"/>
                </a:lnTo>
                <a:lnTo>
                  <a:pt x="49355" y="168147"/>
                </a:lnTo>
                <a:lnTo>
                  <a:pt x="45550" y="164376"/>
                </a:lnTo>
                <a:close/>
              </a:path>
              <a:path w="245745" h="255270">
                <a:moveTo>
                  <a:pt x="93424" y="210248"/>
                </a:moveTo>
                <a:lnTo>
                  <a:pt x="60277" y="243331"/>
                </a:lnTo>
                <a:lnTo>
                  <a:pt x="69975" y="243331"/>
                </a:lnTo>
                <a:lnTo>
                  <a:pt x="98250" y="215074"/>
                </a:lnTo>
                <a:lnTo>
                  <a:pt x="93424" y="210248"/>
                </a:lnTo>
                <a:close/>
              </a:path>
              <a:path w="245745" h="255270">
                <a:moveTo>
                  <a:pt x="34623" y="156819"/>
                </a:moveTo>
                <a:lnTo>
                  <a:pt x="51" y="187148"/>
                </a:lnTo>
                <a:lnTo>
                  <a:pt x="0" y="188099"/>
                </a:lnTo>
                <a:lnTo>
                  <a:pt x="714" y="193840"/>
                </a:lnTo>
                <a:lnTo>
                  <a:pt x="3254" y="200228"/>
                </a:lnTo>
                <a:lnTo>
                  <a:pt x="9858" y="197904"/>
                </a:lnTo>
                <a:lnTo>
                  <a:pt x="7838" y="190078"/>
                </a:lnTo>
                <a:lnTo>
                  <a:pt x="7890" y="182984"/>
                </a:lnTo>
                <a:lnTo>
                  <a:pt x="32337" y="164376"/>
                </a:lnTo>
                <a:lnTo>
                  <a:pt x="45550" y="164376"/>
                </a:lnTo>
                <a:lnTo>
                  <a:pt x="40592" y="159321"/>
                </a:lnTo>
                <a:lnTo>
                  <a:pt x="34623" y="156819"/>
                </a:lnTo>
                <a:close/>
              </a:path>
              <a:path w="245745" h="255270">
                <a:moveTo>
                  <a:pt x="98504" y="185356"/>
                </a:moveTo>
                <a:lnTo>
                  <a:pt x="95710" y="191884"/>
                </a:lnTo>
                <a:lnTo>
                  <a:pt x="101806" y="194449"/>
                </a:lnTo>
                <a:lnTo>
                  <a:pt x="108029" y="195148"/>
                </a:lnTo>
                <a:lnTo>
                  <a:pt x="120475" y="192824"/>
                </a:lnTo>
                <a:lnTo>
                  <a:pt x="126063" y="189826"/>
                </a:lnTo>
                <a:lnTo>
                  <a:pt x="128522" y="187371"/>
                </a:lnTo>
                <a:lnTo>
                  <a:pt x="106241" y="187371"/>
                </a:lnTo>
                <a:lnTo>
                  <a:pt x="98504" y="185356"/>
                </a:lnTo>
                <a:close/>
              </a:path>
              <a:path w="245745" h="255270">
                <a:moveTo>
                  <a:pt x="129059" y="141338"/>
                </a:moveTo>
                <a:lnTo>
                  <a:pt x="111585" y="141338"/>
                </a:lnTo>
                <a:lnTo>
                  <a:pt x="119078" y="143421"/>
                </a:lnTo>
                <a:lnTo>
                  <a:pt x="122507" y="145529"/>
                </a:lnTo>
                <a:lnTo>
                  <a:pt x="130381" y="153403"/>
                </a:lnTo>
                <a:lnTo>
                  <a:pt x="132794" y="158648"/>
                </a:lnTo>
                <a:lnTo>
                  <a:pt x="133031" y="170256"/>
                </a:lnTo>
                <a:lnTo>
                  <a:pt x="130762" y="175399"/>
                </a:lnTo>
                <a:lnTo>
                  <a:pt x="126190" y="179997"/>
                </a:lnTo>
                <a:lnTo>
                  <a:pt x="120096" y="184690"/>
                </a:lnTo>
                <a:lnTo>
                  <a:pt x="113442" y="187148"/>
                </a:lnTo>
                <a:lnTo>
                  <a:pt x="106241" y="187371"/>
                </a:lnTo>
                <a:lnTo>
                  <a:pt x="128522" y="187371"/>
                </a:lnTo>
                <a:lnTo>
                  <a:pt x="140668" y="161721"/>
                </a:lnTo>
                <a:lnTo>
                  <a:pt x="137874" y="151930"/>
                </a:lnTo>
                <a:lnTo>
                  <a:pt x="135080" y="147434"/>
                </a:lnTo>
                <a:lnTo>
                  <a:pt x="129059" y="141338"/>
                </a:lnTo>
                <a:close/>
              </a:path>
              <a:path w="245745" h="255270">
                <a:moveTo>
                  <a:pt x="84165" y="110312"/>
                </a:moveTo>
                <a:lnTo>
                  <a:pt x="77422" y="110312"/>
                </a:lnTo>
                <a:lnTo>
                  <a:pt x="80724" y="159067"/>
                </a:lnTo>
                <a:lnTo>
                  <a:pt x="87582" y="160134"/>
                </a:lnTo>
                <a:lnTo>
                  <a:pt x="88725" y="155663"/>
                </a:lnTo>
                <a:lnTo>
                  <a:pt x="90884" y="151790"/>
                </a:lnTo>
                <a:lnTo>
                  <a:pt x="93738" y="148958"/>
                </a:lnTo>
                <a:lnTo>
                  <a:pt x="86693" y="148958"/>
                </a:lnTo>
                <a:lnTo>
                  <a:pt x="86312" y="148869"/>
                </a:lnTo>
                <a:lnTo>
                  <a:pt x="84165" y="110312"/>
                </a:lnTo>
                <a:close/>
              </a:path>
              <a:path w="245745" h="255270">
                <a:moveTo>
                  <a:pt x="112728" y="134086"/>
                </a:moveTo>
                <a:lnTo>
                  <a:pt x="108029" y="134188"/>
                </a:lnTo>
                <a:lnTo>
                  <a:pt x="98885" y="136982"/>
                </a:lnTo>
                <a:lnTo>
                  <a:pt x="94821" y="139382"/>
                </a:lnTo>
                <a:lnTo>
                  <a:pt x="91519" y="142786"/>
                </a:lnTo>
                <a:lnTo>
                  <a:pt x="89487" y="144805"/>
                </a:lnTo>
                <a:lnTo>
                  <a:pt x="87836" y="146862"/>
                </a:lnTo>
                <a:lnTo>
                  <a:pt x="86693" y="148958"/>
                </a:lnTo>
                <a:lnTo>
                  <a:pt x="93738" y="148958"/>
                </a:lnTo>
                <a:lnTo>
                  <a:pt x="97107" y="145529"/>
                </a:lnTo>
                <a:lnTo>
                  <a:pt x="100536" y="143497"/>
                </a:lnTo>
                <a:lnTo>
                  <a:pt x="107902" y="141350"/>
                </a:lnTo>
                <a:lnTo>
                  <a:pt x="129059" y="141338"/>
                </a:lnTo>
                <a:lnTo>
                  <a:pt x="126952" y="139204"/>
                </a:lnTo>
                <a:lnTo>
                  <a:pt x="122380" y="136537"/>
                </a:lnTo>
                <a:lnTo>
                  <a:pt x="112728" y="134086"/>
                </a:lnTo>
                <a:close/>
              </a:path>
              <a:path w="245745" h="255270">
                <a:moveTo>
                  <a:pt x="79327" y="98780"/>
                </a:moveTo>
                <a:lnTo>
                  <a:pt x="42497" y="135623"/>
                </a:lnTo>
                <a:lnTo>
                  <a:pt x="47323" y="140461"/>
                </a:lnTo>
                <a:lnTo>
                  <a:pt x="77422" y="110312"/>
                </a:lnTo>
                <a:lnTo>
                  <a:pt x="84165" y="110312"/>
                </a:lnTo>
                <a:lnTo>
                  <a:pt x="83772" y="103250"/>
                </a:lnTo>
                <a:lnTo>
                  <a:pt x="79327" y="98780"/>
                </a:lnTo>
                <a:close/>
              </a:path>
              <a:path w="245745" h="255270">
                <a:moveTo>
                  <a:pt x="148923" y="90347"/>
                </a:moveTo>
                <a:lnTo>
                  <a:pt x="121872" y="117347"/>
                </a:lnTo>
                <a:lnTo>
                  <a:pt x="126571" y="122008"/>
                </a:lnTo>
                <a:lnTo>
                  <a:pt x="153622" y="94995"/>
                </a:lnTo>
                <a:lnTo>
                  <a:pt x="148923" y="90347"/>
                </a:lnTo>
                <a:close/>
              </a:path>
              <a:path w="245745" h="255270">
                <a:moveTo>
                  <a:pt x="157204" y="43776"/>
                </a:moveTo>
                <a:lnTo>
                  <a:pt x="146637" y="43776"/>
                </a:lnTo>
                <a:lnTo>
                  <a:pt x="208105" y="105219"/>
                </a:lnTo>
                <a:lnTo>
                  <a:pt x="213439" y="99948"/>
                </a:lnTo>
                <a:lnTo>
                  <a:pt x="157204" y="43776"/>
                </a:lnTo>
                <a:close/>
              </a:path>
              <a:path w="245745" h="255270">
                <a:moveTo>
                  <a:pt x="189580" y="11455"/>
                </a:moveTo>
                <a:lnTo>
                  <a:pt x="179022" y="11455"/>
                </a:lnTo>
                <a:lnTo>
                  <a:pt x="240490" y="72897"/>
                </a:lnTo>
                <a:lnTo>
                  <a:pt x="245697" y="67614"/>
                </a:lnTo>
                <a:lnTo>
                  <a:pt x="189580" y="11455"/>
                </a:lnTo>
                <a:close/>
              </a:path>
              <a:path w="245745" h="255270">
                <a:moveTo>
                  <a:pt x="145748" y="32334"/>
                </a:moveTo>
                <a:lnTo>
                  <a:pt x="141811" y="36271"/>
                </a:lnTo>
                <a:lnTo>
                  <a:pt x="135080" y="58978"/>
                </a:lnTo>
                <a:lnTo>
                  <a:pt x="140541" y="64528"/>
                </a:lnTo>
                <a:lnTo>
                  <a:pt x="146637" y="43776"/>
                </a:lnTo>
                <a:lnTo>
                  <a:pt x="157204" y="43776"/>
                </a:lnTo>
                <a:lnTo>
                  <a:pt x="145748" y="32334"/>
                </a:lnTo>
                <a:close/>
              </a:path>
              <a:path w="245745" h="255270">
                <a:moveTo>
                  <a:pt x="178133" y="0"/>
                </a:moveTo>
                <a:lnTo>
                  <a:pt x="174196" y="3936"/>
                </a:lnTo>
                <a:lnTo>
                  <a:pt x="167338" y="26657"/>
                </a:lnTo>
                <a:lnTo>
                  <a:pt x="172926" y="32194"/>
                </a:lnTo>
                <a:lnTo>
                  <a:pt x="179022" y="11455"/>
                </a:lnTo>
                <a:lnTo>
                  <a:pt x="189580" y="11455"/>
                </a:lnTo>
                <a:lnTo>
                  <a:pt x="17813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>
            <a:off x="557783" y="2219705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74675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>
            <a:off x="1516380" y="2220467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12700">
            <a:solidFill>
              <a:srgbClr val="FF8D7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 txBox="1"/>
          <p:nvPr/>
        </p:nvSpPr>
        <p:spPr>
          <a:xfrm>
            <a:off x="2486025" y="2372613"/>
            <a:ext cx="2781935" cy="74104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804670" marR="5080">
              <a:lnSpc>
                <a:spcPct val="98600"/>
              </a:lnSpc>
              <a:spcBef>
                <a:spcPts val="110"/>
              </a:spcBef>
            </a:pPr>
            <a:r>
              <a:rPr sz="1000" spc="100">
                <a:solidFill>
                  <a:srgbClr val="FFFFFF"/>
                </a:solidFill>
                <a:latin typeface="宋体"/>
                <a:cs typeface="宋体"/>
              </a:rPr>
              <a:t>2023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年</a:t>
            </a:r>
            <a:r>
              <a:rPr sz="1000" spc="-80">
                <a:solidFill>
                  <a:srgbClr val="FFFFFF"/>
                </a:solidFill>
                <a:latin typeface="宋体"/>
                <a:cs typeface="宋体"/>
              </a:rPr>
              <a:t>1-11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月 </a:t>
            </a:r>
            <a:r>
              <a:rPr sz="1000" spc="280">
                <a:solidFill>
                  <a:srgbClr val="FFFFFF"/>
                </a:solidFill>
                <a:latin typeface="宋体"/>
                <a:cs typeface="宋体"/>
              </a:rPr>
              <a:t>GM</a:t>
            </a:r>
            <a:r>
              <a:rPr sz="1000" spc="270">
                <a:solidFill>
                  <a:srgbClr val="FFFFFF"/>
                </a:solidFill>
                <a:latin typeface="宋体"/>
                <a:cs typeface="宋体"/>
              </a:rPr>
              <a:t>V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同比</a:t>
            </a:r>
            <a:r>
              <a:rPr sz="1200" spc="150">
                <a:solidFill>
                  <a:srgbClr val="80D7CE"/>
                </a:solidFill>
                <a:latin typeface="宋体"/>
                <a:cs typeface="宋体"/>
              </a:rPr>
              <a:t>+6</a:t>
            </a:r>
            <a:r>
              <a:rPr sz="1200" spc="275">
                <a:solidFill>
                  <a:srgbClr val="80D7CE"/>
                </a:solidFill>
                <a:latin typeface="宋体"/>
                <a:cs typeface="宋体"/>
              </a:rPr>
              <a:t>4%</a:t>
            </a:r>
            <a:endParaRPr sz="1200">
              <a:latin typeface="宋体"/>
              <a:cs typeface="宋体"/>
            </a:endParaRPr>
          </a:p>
          <a:p>
            <a:pPr marL="12700">
              <a:lnSpc>
                <a:spcPts val="1190"/>
              </a:lnSpc>
              <a:spcBef>
                <a:spcPts val="395"/>
              </a:spcBef>
            </a:pPr>
            <a:r>
              <a:rPr sz="1000" spc="100">
                <a:solidFill>
                  <a:srgbClr val="FFFFFF"/>
                </a:solidFill>
                <a:latin typeface="宋体"/>
                <a:cs typeface="宋体"/>
              </a:rPr>
              <a:t>2022</a:t>
            </a:r>
            <a:r>
              <a:rPr sz="1000" spc="-10">
                <a:solidFill>
                  <a:srgbClr val="FFFFFF"/>
                </a:solidFill>
                <a:latin typeface="宋体"/>
                <a:cs typeface="宋体"/>
              </a:rPr>
              <a:t>年</a:t>
            </a:r>
            <a:r>
              <a:rPr sz="1000" spc="-80">
                <a:solidFill>
                  <a:srgbClr val="FFFFFF"/>
                </a:solidFill>
                <a:latin typeface="宋体"/>
                <a:cs typeface="宋体"/>
              </a:rPr>
              <a:t>1-11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月</a:t>
            </a:r>
            <a:endParaRPr sz="1000">
              <a:latin typeface="宋体"/>
              <a:cs typeface="宋体"/>
            </a:endParaRPr>
          </a:p>
          <a:p>
            <a:pPr marL="12700">
              <a:lnSpc>
                <a:spcPts val="1430"/>
              </a:lnSpc>
            </a:pPr>
            <a:r>
              <a:rPr sz="1000" spc="275">
                <a:solidFill>
                  <a:srgbClr val="FFFFFF"/>
                </a:solidFill>
                <a:latin typeface="宋体"/>
                <a:cs typeface="宋体"/>
              </a:rPr>
              <a:t>GMV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同比</a:t>
            </a:r>
            <a:r>
              <a:rPr sz="1200" spc="130">
                <a:solidFill>
                  <a:srgbClr val="80D7CE"/>
                </a:solidFill>
                <a:latin typeface="宋体"/>
                <a:cs typeface="宋体"/>
              </a:rPr>
              <a:t>+127%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57" name="object 57"/>
          <p:cNvSpPr txBox="1">
            <a:spLocks noGrp="1"/>
          </p:cNvSpPr>
          <p:nvPr>
            <p:ph type="title"/>
          </p:nvPr>
        </p:nvSpPr>
        <p:spPr>
          <a:xfrm>
            <a:off x="448462" y="730758"/>
            <a:ext cx="7026909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/>
              <a:t>抖音电商</a:t>
            </a:r>
            <a:r>
              <a:rPr sz="2100" spc="-30"/>
              <a:t>：9-12</a:t>
            </a:r>
            <a:r>
              <a:rPr sz="2100"/>
              <a:t>月为行业销售旺季，换季月份迎增长小高峰</a:t>
            </a:r>
            <a:endParaRPr sz="2100"/>
          </a:p>
        </p:txBody>
      </p:sp>
      <p:sp>
        <p:nvSpPr>
          <p:cNvPr id="58" name="object 58"/>
          <p:cNvSpPr txBox="1"/>
          <p:nvPr/>
        </p:nvSpPr>
        <p:spPr>
          <a:xfrm>
            <a:off x="454253" y="1184909"/>
            <a:ext cx="11935460" cy="5010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</a:pPr>
            <a:r>
              <a:rPr sz="1200" spc="10">
                <a:solidFill>
                  <a:srgbClr val="FFFFFF"/>
                </a:solidFill>
                <a:latin typeface="宋体"/>
                <a:cs typeface="宋体"/>
              </a:rPr>
              <a:t>每年的</a:t>
            </a:r>
            <a:r>
              <a:rPr sz="1200" spc="90">
                <a:solidFill>
                  <a:srgbClr val="FFFFFF"/>
                </a:solidFill>
                <a:latin typeface="宋体"/>
                <a:cs typeface="宋体"/>
              </a:rPr>
              <a:t>9</a:t>
            </a:r>
            <a:r>
              <a:rPr sz="1200" spc="-140">
                <a:solidFill>
                  <a:srgbClr val="FFFFFF"/>
                </a:solidFill>
                <a:latin typeface="宋体"/>
                <a:cs typeface="宋体"/>
              </a:rPr>
              <a:t>-</a:t>
            </a:r>
            <a:r>
              <a:rPr sz="1200" spc="-55">
                <a:solidFill>
                  <a:srgbClr val="FFFFFF"/>
                </a:solidFill>
                <a:latin typeface="宋体"/>
                <a:cs typeface="宋体"/>
              </a:rPr>
              <a:t>1</a:t>
            </a:r>
            <a:r>
              <a:rPr sz="1200" spc="-45">
                <a:solidFill>
                  <a:srgbClr val="FFFFFF"/>
                </a:solidFill>
                <a:latin typeface="宋体"/>
                <a:cs typeface="宋体"/>
              </a:rPr>
              <a:t>2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月为行业销售旺季，强力拉升全年</a:t>
            </a:r>
            <a:r>
              <a:rPr sz="1200" spc="270">
                <a:solidFill>
                  <a:srgbClr val="FFFFFF"/>
                </a:solidFill>
                <a:latin typeface="宋体"/>
                <a:cs typeface="宋体"/>
              </a:rPr>
              <a:t>G</a:t>
            </a:r>
            <a:r>
              <a:rPr sz="1200" spc="415">
                <a:solidFill>
                  <a:srgbClr val="FFFFFF"/>
                </a:solidFill>
                <a:latin typeface="宋体"/>
                <a:cs typeface="宋体"/>
              </a:rPr>
              <a:t>M</a:t>
            </a:r>
            <a:r>
              <a:rPr sz="1200" spc="155">
                <a:solidFill>
                  <a:srgbClr val="FFFFFF"/>
                </a:solidFill>
                <a:latin typeface="宋体"/>
                <a:cs typeface="宋体"/>
              </a:rPr>
              <a:t>V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规模。分析师认为，考虑到坐月子的舒适性，秋冬月份生育率略高于其他月份，加之秋冬护理程序更复杂，防寒保暖穿戴消费支 </a:t>
            </a:r>
            <a:r>
              <a:rPr sz="1200" spc="10">
                <a:solidFill>
                  <a:srgbClr val="FFFFFF"/>
                </a:solidFill>
                <a:latin typeface="宋体"/>
                <a:cs typeface="宋体"/>
              </a:rPr>
              <a:t>出更大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，婴童服饰和用品两大品类集中爆发，带动</a:t>
            </a:r>
            <a:r>
              <a:rPr sz="1200" spc="-35">
                <a:solidFill>
                  <a:srgbClr val="FFFFFF"/>
                </a:solidFill>
                <a:latin typeface="宋体"/>
                <a:cs typeface="宋体"/>
              </a:rPr>
              <a:t>9-12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月生意增长。</a:t>
            </a:r>
            <a:r>
              <a:rPr sz="1200" spc="90">
                <a:solidFill>
                  <a:srgbClr val="FFFFFF"/>
                </a:solidFill>
                <a:latin typeface="宋体"/>
                <a:cs typeface="宋体"/>
              </a:rPr>
              <a:t>5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月适逢母亲节大促，且</a:t>
            </a:r>
            <a:r>
              <a:rPr sz="1200" spc="90">
                <a:solidFill>
                  <a:srgbClr val="FFFFFF"/>
                </a:solidFill>
                <a:latin typeface="宋体"/>
                <a:cs typeface="宋体"/>
              </a:rPr>
              <a:t>5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月、</a:t>
            </a:r>
            <a:r>
              <a:rPr sz="1200" spc="-10">
                <a:solidFill>
                  <a:srgbClr val="FFFFFF"/>
                </a:solidFill>
                <a:latin typeface="宋体"/>
                <a:cs typeface="宋体"/>
              </a:rPr>
              <a:t>10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月为春夏之交和秋冬之交，季节温差变化显著，换季消费需求显著增长。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456691" y="1800724"/>
            <a:ext cx="3354070" cy="504190"/>
          </a:xfrm>
          <a:prstGeom prst="rect">
            <a:avLst/>
          </a:prstGeom>
        </p:spPr>
        <p:txBody>
          <a:bodyPr vert="horz" wrap="square" lIns="0" tIns="908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15"/>
              </a:spcBef>
            </a:pPr>
            <a:r>
              <a:rPr sz="1200" b="1" spc="-60">
                <a:solidFill>
                  <a:srgbClr val="FFFFFF"/>
                </a:solidFill>
                <a:latin typeface="微软雅黑"/>
                <a:cs typeface="微软雅黑"/>
              </a:rPr>
              <a:t>21</a:t>
            </a:r>
            <a:r>
              <a:rPr sz="1200" b="1" spc="-35">
                <a:solidFill>
                  <a:srgbClr val="FFFFFF"/>
                </a:solidFill>
                <a:latin typeface="微软雅黑"/>
                <a:cs typeface="微软雅黑"/>
              </a:rPr>
              <a:t>-</a:t>
            </a:r>
            <a:r>
              <a:rPr sz="1200" b="1" spc="15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r>
              <a:rPr sz="1200" b="1" spc="20">
                <a:solidFill>
                  <a:srgbClr val="FFFFFF"/>
                </a:solidFill>
                <a:latin typeface="微软雅黑"/>
                <a:cs typeface="微软雅黑"/>
              </a:rPr>
              <a:t>3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年</a:t>
            </a:r>
            <a:r>
              <a:rPr sz="1200" b="1" spc="-130">
                <a:solidFill>
                  <a:srgbClr val="FFFFFF"/>
                </a:solidFill>
                <a:latin typeface="微软雅黑"/>
                <a:cs typeface="微软雅黑"/>
              </a:rPr>
              <a:t>11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月抖音电商母婴行业市场规模增长趋势</a:t>
            </a:r>
            <a:endParaRPr sz="1200">
              <a:latin typeface="微软雅黑"/>
              <a:cs typeface="微软雅黑"/>
            </a:endParaRPr>
          </a:p>
          <a:p>
            <a:pPr marL="369570">
              <a:lnSpc>
                <a:spcPct val="100000"/>
              </a:lnSpc>
              <a:spcBef>
                <a:spcPts val="509"/>
              </a:spcBef>
              <a:tabLst>
                <a:tab pos="1329055"/>
              </a:tabLst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市场规模	月均</a:t>
            </a:r>
            <a:r>
              <a:rPr sz="1000" spc="235">
                <a:solidFill>
                  <a:srgbClr val="FFFFFF"/>
                </a:solidFill>
                <a:latin typeface="宋体"/>
                <a:cs typeface="宋体"/>
              </a:rPr>
              <a:t>GMV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6604507" y="1863979"/>
            <a:ext cx="330581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10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r>
              <a:rPr sz="1200" b="1" spc="45">
                <a:solidFill>
                  <a:srgbClr val="FFFFFF"/>
                </a:solidFill>
                <a:latin typeface="微软雅黑"/>
                <a:cs typeface="微软雅黑"/>
              </a:rPr>
              <a:t>0</a:t>
            </a:r>
            <a:r>
              <a:rPr sz="1200" b="1" spc="40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r>
              <a:rPr sz="1200" b="1" spc="25">
                <a:solidFill>
                  <a:srgbClr val="FFFFFF"/>
                </a:solidFill>
                <a:latin typeface="微软雅黑"/>
                <a:cs typeface="微软雅黑"/>
              </a:rPr>
              <a:t>3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年</a:t>
            </a:r>
            <a:r>
              <a:rPr sz="1200" b="1" spc="-130">
                <a:solidFill>
                  <a:srgbClr val="FFFFFF"/>
                </a:solidFill>
                <a:latin typeface="微软雅黑"/>
                <a:cs typeface="微软雅黑"/>
              </a:rPr>
              <a:t>1</a:t>
            </a:r>
            <a:r>
              <a:rPr sz="1200" b="1" spc="-35">
                <a:solidFill>
                  <a:srgbClr val="FFFFFF"/>
                </a:solidFill>
                <a:latin typeface="微软雅黑"/>
                <a:cs typeface="微软雅黑"/>
              </a:rPr>
              <a:t>-</a:t>
            </a:r>
            <a:r>
              <a:rPr sz="1200" b="1" spc="-130">
                <a:solidFill>
                  <a:srgbClr val="FFFFFF"/>
                </a:solidFill>
                <a:latin typeface="微软雅黑"/>
                <a:cs typeface="微软雅黑"/>
              </a:rPr>
              <a:t>11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月抖音电商母婴行业细分品类爆发期</a:t>
            </a:r>
            <a:endParaRPr sz="1200">
              <a:latin typeface="微软雅黑"/>
              <a:cs typeface="微软雅黑"/>
            </a:endParaRPr>
          </a:p>
        </p:txBody>
      </p:sp>
      <p:graphicFrame>
        <p:nvGraphicFramePr>
          <p:cNvPr id="61" name="object 61"/>
          <p:cNvGraphicFramePr>
            <a:graphicFrameLocks noGrp="1"/>
          </p:cNvGraphicFramePr>
          <p:nvPr/>
        </p:nvGraphicFramePr>
        <p:xfrm>
          <a:off x="6474205" y="2184654"/>
          <a:ext cx="6160770" cy="233743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80415"/>
                <a:gridCol w="596265"/>
                <a:gridCol w="329564"/>
                <a:gridCol w="412115"/>
                <a:gridCol w="450214"/>
                <a:gridCol w="448310"/>
                <a:gridCol w="450214"/>
                <a:gridCol w="449579"/>
                <a:gridCol w="448310"/>
                <a:gridCol w="449579"/>
                <a:gridCol w="447675"/>
                <a:gridCol w="449579"/>
                <a:gridCol w="447675"/>
              </a:tblGrid>
              <a:tr h="213934">
                <a:tc rowSpan="2">
                  <a:txBody>
                    <a:bodyPr vert="horz" wrap="square"/>
                    <a:lstStyle/>
                    <a:p>
                      <a:pPr marL="246379">
                        <a:lnSpc>
                          <a:spcPct val="100000"/>
                        </a:lnSpc>
                        <a:spcBef>
                          <a:spcPts val="1065"/>
                        </a:spcBef>
                      </a:pPr>
                      <a:r>
                        <a:rPr sz="1000" b="1" spc="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品类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35255" marB="0">
                    <a:solidFill>
                      <a:srgbClr val="AD8D64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marL="59055">
                        <a:lnSpc>
                          <a:spcPct val="100000"/>
                        </a:lnSpc>
                        <a:spcBef>
                          <a:spcPts val="459"/>
                        </a:spcBef>
                      </a:pPr>
                      <a:r>
                        <a:rPr sz="1000" b="1" spc="-3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2023</a:t>
                      </a:r>
                      <a:r>
                        <a:rPr sz="1000" b="1" spc="-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年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000" b="1" spc="-7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GMV</a:t>
                      </a:r>
                      <a:r>
                        <a:rPr sz="1000" b="1" spc="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占比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58419" marB="0">
                    <a:solidFill>
                      <a:srgbClr val="AD8D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AD8D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AD8D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AD8D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AD8D64"/>
                    </a:solidFill>
                  </a:tcPr>
                </a:tc>
                <a:tc gridSpan="4">
                  <a:txBody>
                    <a:bodyPr vert="horz" wrap="square"/>
                    <a:lstStyle/>
                    <a:p>
                      <a:pPr marL="28575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1000" b="1" spc="-3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2023</a:t>
                      </a:r>
                      <a:r>
                        <a:rPr sz="1000" b="1" spc="-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年</a:t>
                      </a:r>
                      <a:r>
                        <a:rPr sz="1000" b="1" spc="-18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1-11</a:t>
                      </a:r>
                      <a:r>
                        <a:rPr sz="1000" b="1" spc="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月</a:t>
                      </a:r>
                      <a:r>
                        <a:rPr sz="1000" b="1" spc="-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份</a:t>
                      </a:r>
                      <a:r>
                        <a:rPr sz="1000" b="1" spc="-8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GMV</a:t>
                      </a:r>
                      <a:r>
                        <a:rPr sz="1000" b="1" spc="-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占比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7780" marB="0">
                    <a:solidFill>
                      <a:srgbClr val="AD8D64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AD8D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AD8D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AD8D64"/>
                    </a:solidFill>
                  </a:tcPr>
                </a:tc>
              </a:tr>
              <a:tr h="253425">
                <a:tc vMerge="1">
                  <a:txBody>
                    <a:bodyPr vert="horz" wrap="square"/>
                    <a:lstStyle/>
                    <a:p/>
                  </a:txBody>
                  <a:tcPr marL="0" marR="0" marT="135255" marB="0">
                    <a:solidFill>
                      <a:srgbClr val="AD8D64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58419" marB="0">
                    <a:solidFill>
                      <a:srgbClr val="AD8D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45085" algn="ctr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sz="1000" b="1" spc="-21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1</a:t>
                      </a:r>
                      <a:r>
                        <a:rPr sz="1000" b="1" spc="-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月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38100" marB="0">
                    <a:solidFill>
                      <a:srgbClr val="AD8D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0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sz="1000" b="1" spc="-4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2</a:t>
                      </a:r>
                      <a:r>
                        <a:rPr sz="1000" b="1" spc="-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月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38100" marB="0">
                    <a:solidFill>
                      <a:srgbClr val="AD8D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sz="1000" b="1" spc="-2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3</a:t>
                      </a:r>
                      <a:r>
                        <a:rPr sz="1000" b="1" spc="-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月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38100" marB="0">
                    <a:solidFill>
                      <a:srgbClr val="AD8D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sz="1000" b="1" spc="-2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4</a:t>
                      </a:r>
                      <a:r>
                        <a:rPr sz="1000" b="1" spc="-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月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38100" marB="0">
                    <a:solidFill>
                      <a:srgbClr val="AD8D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sz="1000" b="1" spc="-1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5</a:t>
                      </a:r>
                      <a:r>
                        <a:rPr sz="1000" b="1" spc="-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月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38100" marB="0">
                    <a:solidFill>
                      <a:srgbClr val="AD8D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sz="1000" b="1" spc="-1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6</a:t>
                      </a:r>
                      <a:r>
                        <a:rPr sz="1000" b="1" spc="-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月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38100" marB="0">
                    <a:solidFill>
                      <a:srgbClr val="AD8D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sz="1000" b="1" spc="-9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7</a:t>
                      </a:r>
                      <a:r>
                        <a:rPr sz="1000" b="1" spc="-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月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38100" marB="0">
                    <a:solidFill>
                      <a:srgbClr val="AD8D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sz="1000" b="1" spc="1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8</a:t>
                      </a:r>
                      <a:r>
                        <a:rPr sz="1000" b="1" spc="-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月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38100" marB="0">
                    <a:solidFill>
                      <a:srgbClr val="AD8D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sz="1000" b="1" spc="-2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9</a:t>
                      </a:r>
                      <a:r>
                        <a:rPr sz="1000" b="1" spc="-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月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38100" marB="0">
                    <a:solidFill>
                      <a:srgbClr val="AD8D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sz="1000" b="1" spc="-10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10</a:t>
                      </a:r>
                      <a:r>
                        <a:rPr sz="1000" b="1" spc="-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月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38100" marB="0">
                    <a:solidFill>
                      <a:srgbClr val="AD8D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00965" algn="r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sz="1000" b="1" spc="1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11</a:t>
                      </a:r>
                      <a:r>
                        <a:rPr sz="1000" b="1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月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38100" marB="0">
                    <a:solidFill>
                      <a:srgbClr val="AD8D64"/>
                    </a:solidFill>
                  </a:tcPr>
                </a:tc>
              </a:tr>
              <a:tr h="233680">
                <a:tc>
                  <a:txBody>
                    <a:bodyPr vert="horz" wrap="square"/>
                    <a:lstStyle/>
                    <a:p>
                      <a:pPr marR="22860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spc="-5">
                          <a:solidFill>
                            <a:srgbClr val="FFFFFF"/>
                          </a:solidFill>
                          <a:latin typeface="宋体"/>
                          <a:cs typeface="宋体"/>
                        </a:rPr>
                        <a:t>婴童服饰</a:t>
                      </a:r>
                      <a:endParaRPr sz="1000">
                        <a:latin typeface="宋体"/>
                        <a:cs typeface="宋体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38100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5.0%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 marL="59055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 spc="5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6.1%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 spc="15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8.5%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 spc="25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8.8%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 spc="25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8.8%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 spc="5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5.9%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 spc="1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4.8%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 spc="25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8.0%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 spc="-5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11.2%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>
                    <a:solidFill>
                      <a:srgbClr val="FFE699">
                        <a:alpha val="70195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5244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 spc="15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15.0%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>
                    <a:solidFill>
                      <a:srgbClr val="FFD966">
                        <a:alpha val="90194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43180" algn="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18.0%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>
                    <a:solidFill>
                      <a:srgbClr val="FFD966">
                        <a:alpha val="90194"/>
                      </a:srgbClr>
                    </a:solidFill>
                  </a:tcPr>
                </a:tc>
              </a:tr>
              <a:tr h="233679">
                <a:tc>
                  <a:txBody>
                    <a:bodyPr vert="horz" wrap="square"/>
                    <a:lstStyle/>
                    <a:p>
                      <a:pPr marR="22860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spc="-5">
                          <a:solidFill>
                            <a:srgbClr val="FFFFFF"/>
                          </a:solidFill>
                          <a:latin typeface="宋体"/>
                          <a:cs typeface="宋体"/>
                        </a:rPr>
                        <a:t>婴童用品</a:t>
                      </a:r>
                      <a:endParaRPr sz="1000">
                        <a:latin typeface="宋体"/>
                        <a:cs typeface="宋体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40640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4.8%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 marL="46990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 spc="1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6.9%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 spc="15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8.5%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 spc="1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9.5%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 spc="1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10.4%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>
                    <a:solidFill>
                      <a:srgbClr val="FFE699">
                        <a:alpha val="70195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 spc="5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9.3%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7.8%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 spc="15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9.0%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 spc="2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10.0%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>
                    <a:solidFill>
                      <a:srgbClr val="FFE699">
                        <a:alpha val="70195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9690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 spc="-5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12.4%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>
                    <a:solidFill>
                      <a:srgbClr val="FFE699">
                        <a:alpha val="70195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60325" algn="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11.4%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>
                    <a:solidFill>
                      <a:srgbClr val="FFE699">
                        <a:alpha val="70195"/>
                      </a:srgbClr>
                    </a:solidFill>
                  </a:tcPr>
                </a:tc>
              </a:tr>
              <a:tr h="233680">
                <a:tc>
                  <a:txBody>
                    <a:bodyPr vert="horz" wrap="square"/>
                    <a:lstStyle/>
                    <a:p>
                      <a:pPr marR="22860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spc="-5">
                          <a:solidFill>
                            <a:srgbClr val="FFFFFF"/>
                          </a:solidFill>
                          <a:latin typeface="宋体"/>
                          <a:cs typeface="宋体"/>
                        </a:rPr>
                        <a:t>婴童关怀</a:t>
                      </a:r>
                      <a:endParaRPr sz="1000">
                        <a:latin typeface="宋体"/>
                        <a:cs typeface="宋体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46355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6.7%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 marL="51435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 spc="-1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7.3%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 spc="25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8.8%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 spc="1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8.4%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11.3%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>
                    <a:solidFill>
                      <a:srgbClr val="FFE699">
                        <a:alpha val="70195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9.1%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 spc="1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10.1%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>
                    <a:solidFill>
                      <a:srgbClr val="FFE699">
                        <a:alpha val="70195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9.2%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 spc="5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9.9%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 marL="83820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 spc="5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9.9%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 marR="73660" algn="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 spc="-5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9</a:t>
                      </a:r>
                      <a:r>
                        <a:rPr sz="1000" b="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.4%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/>
                </a:tc>
              </a:tr>
              <a:tr h="233679">
                <a:tc>
                  <a:txBody>
                    <a:bodyPr vert="horz" wrap="square"/>
                    <a:lstStyle/>
                    <a:p>
                      <a:pPr marR="22860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spc="-10">
                          <a:solidFill>
                            <a:srgbClr val="FFFFFF"/>
                          </a:solidFill>
                          <a:latin typeface="宋体"/>
                          <a:cs typeface="宋体"/>
                        </a:rPr>
                        <a:t>婴童食品</a:t>
                      </a:r>
                      <a:endParaRPr sz="1000">
                        <a:latin typeface="宋体"/>
                        <a:cs typeface="宋体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43815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4.7%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 marL="64135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 spc="-15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7.1%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 spc="1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8.2%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 spc="-1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7.4%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 spc="1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9.6%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 spc="25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8.8%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7.0%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 spc="1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10.9%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>
                    <a:solidFill>
                      <a:srgbClr val="FFE699">
                        <a:alpha val="70195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10.7%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>
                    <a:solidFill>
                      <a:srgbClr val="FFE699">
                        <a:alpha val="70195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70485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13.1%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>
                    <a:solidFill>
                      <a:srgbClr val="FFD966">
                        <a:alpha val="90194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49530" algn="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12.4%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>
                    <a:solidFill>
                      <a:srgbClr val="FFE699">
                        <a:alpha val="70195"/>
                      </a:srgbClr>
                    </a:solidFill>
                  </a:tcPr>
                </a:tc>
              </a:tr>
              <a:tr h="233692">
                <a:tc>
                  <a:txBody>
                    <a:bodyPr vert="horz" wrap="square"/>
                    <a:lstStyle/>
                    <a:p>
                      <a:pPr marR="21590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spc="-10">
                          <a:solidFill>
                            <a:srgbClr val="FFFFFF"/>
                          </a:solidFill>
                          <a:latin typeface="宋体"/>
                          <a:cs typeface="宋体"/>
                        </a:rPr>
                        <a:t>孕产妇服饰</a:t>
                      </a:r>
                      <a:endParaRPr sz="1000">
                        <a:latin typeface="宋体"/>
                        <a:cs typeface="宋体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41275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4.3%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 marL="50165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7.0%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9.1%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9.2%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 spc="1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10.4%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>
                    <a:solidFill>
                      <a:srgbClr val="FFE699">
                        <a:alpha val="70195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9.1%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7.8%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 spc="15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9.0%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 spc="15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10.6%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>
                    <a:solidFill>
                      <a:srgbClr val="FFE699">
                        <a:alpha val="70195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7785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 spc="1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12.0%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>
                    <a:solidFill>
                      <a:srgbClr val="FFE699">
                        <a:alpha val="70195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59690" algn="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11.6%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>
                    <a:solidFill>
                      <a:srgbClr val="FFE699">
                        <a:alpha val="70195"/>
                      </a:srgbClr>
                    </a:solidFill>
                  </a:tcPr>
                </a:tc>
              </a:tr>
              <a:tr h="233680">
                <a:tc>
                  <a:txBody>
                    <a:bodyPr vert="horz" wrap="square"/>
                    <a:lstStyle/>
                    <a:p>
                      <a:pPr marR="21590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spc="-5">
                          <a:solidFill>
                            <a:srgbClr val="FFFFFF"/>
                          </a:solidFill>
                          <a:latin typeface="宋体"/>
                          <a:cs typeface="宋体"/>
                        </a:rPr>
                        <a:t>孕产妇关怀</a:t>
                      </a:r>
                      <a:endParaRPr sz="1000">
                        <a:latin typeface="宋体"/>
                        <a:cs typeface="宋体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43815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3.7%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 marL="45720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 spc="1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6.5%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 spc="-1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7.9%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 spc="15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5.8%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 spc="25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8.8%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 spc="5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9.9%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/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 spc="2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10.8%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>
                    <a:solidFill>
                      <a:srgbClr val="FFE699">
                        <a:alpha val="70195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 spc="1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13.6%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>
                    <a:solidFill>
                      <a:srgbClr val="FFD966">
                        <a:alpha val="90194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11.5%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>
                    <a:solidFill>
                      <a:srgbClr val="FFE699">
                        <a:alpha val="70195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5244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 spc="15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10.5%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>
                    <a:solidFill>
                      <a:srgbClr val="FFE699">
                        <a:alpha val="70195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46355" algn="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1000" b="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10.</a:t>
                      </a:r>
                      <a:r>
                        <a:rPr sz="1000" b="0" spc="-1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9</a:t>
                      </a:r>
                      <a:r>
                        <a:rPr sz="1000" b="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180" marB="0">
                    <a:solidFill>
                      <a:srgbClr val="FFE699">
                        <a:alpha val="70195"/>
                      </a:srgbClr>
                    </a:solidFill>
                  </a:tcPr>
                </a:tc>
              </a:tr>
              <a:tr h="233692">
                <a:tc>
                  <a:txBody>
                    <a:bodyPr vert="horz" wrap="square"/>
                    <a:lstStyle/>
                    <a:p>
                      <a:pPr marR="21590" algn="ctr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000" spc="-5">
                          <a:solidFill>
                            <a:srgbClr val="FFFFFF"/>
                          </a:solidFill>
                          <a:latin typeface="宋体"/>
                          <a:cs typeface="宋体"/>
                        </a:rPr>
                        <a:t>孕产妇用品</a:t>
                      </a:r>
                      <a:endParaRPr sz="1000">
                        <a:latin typeface="宋体"/>
                        <a:cs typeface="宋体"/>
                      </a:endParaRPr>
                    </a:p>
                  </a:txBody>
                  <a:tcPr marL="0" marR="0" marT="4381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41275" algn="ctr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000" b="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5.</a:t>
                      </a:r>
                      <a:r>
                        <a:rPr sz="1000" b="0" spc="-1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9</a:t>
                      </a:r>
                      <a:r>
                        <a:rPr sz="1000" b="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815" marB="0"/>
                </a:tc>
                <a:tc>
                  <a:txBody>
                    <a:bodyPr vert="horz" wrap="square"/>
                    <a:lstStyle/>
                    <a:p>
                      <a:pPr marL="50165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000" b="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7.8%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815" marB="0"/>
                </a:tc>
                <a:tc>
                  <a:txBody>
                    <a:bodyPr vert="horz" wrap="square"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000" b="0" spc="5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9.3%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815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000" b="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9.2%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815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000" b="0" spc="15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8.3%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815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000" b="0" spc="15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8.9%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815" marB="0"/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000" b="0" spc="-1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9.7%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815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000" b="0" spc="1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9.5%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815" marB="0"/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000" b="0" spc="1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9.5%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815" marB="0"/>
                </a:tc>
                <a:tc>
                  <a:txBody>
                    <a:bodyPr vert="horz" wrap="square"/>
                    <a:lstStyle/>
                    <a:p>
                      <a:pPr marL="70485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000" b="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11.5%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815" marB="0">
                    <a:solidFill>
                      <a:srgbClr val="FFE699">
                        <a:alpha val="70195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46355" algn="r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000" b="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10.4%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815" marB="0">
                    <a:solidFill>
                      <a:srgbClr val="FFE699">
                        <a:alpha val="70195"/>
                      </a:srgbClr>
                    </a:solidFill>
                  </a:tcPr>
                </a:tc>
              </a:tr>
              <a:tr h="233680">
                <a:tc>
                  <a:txBody>
                    <a:bodyPr vert="horz" wrap="square"/>
                    <a:lstStyle/>
                    <a:p>
                      <a:pPr marR="21590" algn="ctr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000" spc="-5">
                          <a:solidFill>
                            <a:srgbClr val="FFFFFF"/>
                          </a:solidFill>
                          <a:latin typeface="宋体"/>
                          <a:cs typeface="宋体"/>
                        </a:rPr>
                        <a:t>孕产妇食品</a:t>
                      </a:r>
                      <a:endParaRPr sz="1000">
                        <a:latin typeface="宋体"/>
                        <a:cs typeface="宋体"/>
                      </a:endParaRPr>
                    </a:p>
                  </a:txBody>
                  <a:tcPr marL="0" marR="0" marT="4381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41910" algn="ctr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000" b="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5.3%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815" marB="0"/>
                </a:tc>
                <a:tc>
                  <a:txBody>
                    <a:bodyPr vert="horz" wrap="square"/>
                    <a:lstStyle/>
                    <a:p>
                      <a:pPr marL="51435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000" b="0" spc="-5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6.7%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815" marB="0"/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000" b="0" spc="1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8.4%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815" marB="0"/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000" b="0" spc="15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8.9%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815" marB="0"/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000" b="0" spc="15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8.6%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815" marB="0"/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000" b="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9.4%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815" marB="0"/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000" b="0" spc="15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9.0%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815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000" b="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11.3%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815" marB="0">
                    <a:solidFill>
                      <a:srgbClr val="FFE699">
                        <a:alpha val="70195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000" b="0" spc="2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10.8%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815" marB="0">
                    <a:solidFill>
                      <a:srgbClr val="FFE699">
                        <a:alpha val="70195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2550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000" b="0" spc="-5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11.1%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815" marB="0">
                    <a:solidFill>
                      <a:srgbClr val="FFE699">
                        <a:alpha val="70195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45085" algn="r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000" b="0">
                          <a:solidFill>
                            <a:srgbClr val="FFFFFF"/>
                          </a:solidFill>
                          <a:latin typeface="微软雅黑 Light"/>
                          <a:cs typeface="微软雅黑 Light"/>
                        </a:rPr>
                        <a:t>10.5%</a:t>
                      </a:r>
                      <a:endParaRPr sz="1000">
                        <a:latin typeface="微软雅黑 Light"/>
                        <a:cs typeface="微软雅黑 Light"/>
                      </a:endParaRPr>
                    </a:p>
                  </a:txBody>
                  <a:tcPr marL="0" marR="0" marT="43815" marB="0">
                    <a:solidFill>
                      <a:srgbClr val="FFE699">
                        <a:alpha val="70195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62" name="object 62"/>
          <p:cNvSpPr/>
          <p:nvPr/>
        </p:nvSpPr>
        <p:spPr>
          <a:xfrm>
            <a:off x="7267956" y="2688335"/>
            <a:ext cx="424180" cy="198120"/>
          </a:xfrm>
          <a:custGeom>
            <a:rect l="l" t="t" r="r" b="b"/>
            <a:pathLst>
              <a:path w="424179" h="198119">
                <a:moveTo>
                  <a:pt x="423672" y="0"/>
                </a:moveTo>
                <a:lnTo>
                  <a:pt x="0" y="0"/>
                </a:lnTo>
                <a:lnTo>
                  <a:pt x="0" y="198119"/>
                </a:lnTo>
                <a:lnTo>
                  <a:pt x="423672" y="198119"/>
                </a:lnTo>
                <a:lnTo>
                  <a:pt x="423672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/>
          <p:nvPr/>
        </p:nvSpPr>
        <p:spPr>
          <a:xfrm>
            <a:off x="7267956" y="2919983"/>
            <a:ext cx="120650" cy="196850"/>
          </a:xfrm>
          <a:custGeom>
            <a:rect l="l" t="t" r="r" b="b"/>
            <a:pathLst>
              <a:path w="120650" h="196850">
                <a:moveTo>
                  <a:pt x="120396" y="0"/>
                </a:moveTo>
                <a:lnTo>
                  <a:pt x="0" y="0"/>
                </a:lnTo>
                <a:lnTo>
                  <a:pt x="0" y="196595"/>
                </a:lnTo>
                <a:lnTo>
                  <a:pt x="120396" y="196595"/>
                </a:lnTo>
                <a:lnTo>
                  <a:pt x="120396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/>
          <p:nvPr/>
        </p:nvSpPr>
        <p:spPr>
          <a:xfrm>
            <a:off x="7267956" y="3150107"/>
            <a:ext cx="94615" cy="198120"/>
          </a:xfrm>
          <a:custGeom>
            <a:rect l="l" t="t" r="r" b="b"/>
            <a:pathLst>
              <a:path w="94615" h="198120">
                <a:moveTo>
                  <a:pt x="94488" y="0"/>
                </a:moveTo>
                <a:lnTo>
                  <a:pt x="0" y="0"/>
                </a:lnTo>
                <a:lnTo>
                  <a:pt x="0" y="198120"/>
                </a:lnTo>
                <a:lnTo>
                  <a:pt x="94488" y="198120"/>
                </a:lnTo>
                <a:lnTo>
                  <a:pt x="94488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/>
          <p:nvPr/>
        </p:nvSpPr>
        <p:spPr>
          <a:xfrm flipH="1">
            <a:off x="7288530" y="3381755"/>
            <a:ext cx="0" cy="196850"/>
          </a:xfrm>
          <a:custGeom>
            <a:rect l="l" t="t" r="r" b="b"/>
            <a:pathLst>
              <a:path h="196850">
                <a:moveTo>
                  <a:pt x="0" y="0"/>
                </a:moveTo>
                <a:lnTo>
                  <a:pt x="0" y="196595"/>
                </a:lnTo>
              </a:path>
            </a:pathLst>
          </a:custGeom>
          <a:ln w="41148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/>
          <p:nvPr/>
        </p:nvSpPr>
        <p:spPr>
          <a:xfrm flipH="1">
            <a:off x="7280909" y="3611879"/>
            <a:ext cx="0" cy="198120"/>
          </a:xfrm>
          <a:custGeom>
            <a:rect l="l" t="t" r="r" b="b"/>
            <a:pathLst>
              <a:path h="198120">
                <a:moveTo>
                  <a:pt x="0" y="0"/>
                </a:moveTo>
                <a:lnTo>
                  <a:pt x="0" y="198119"/>
                </a:lnTo>
              </a:path>
            </a:pathLst>
          </a:custGeom>
          <a:ln w="25908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7" name="object 67"/>
          <p:cNvSpPr/>
          <p:nvPr/>
        </p:nvSpPr>
        <p:spPr>
          <a:xfrm flipH="1">
            <a:off x="7271766" y="3843527"/>
            <a:ext cx="0" cy="196850"/>
          </a:xfrm>
          <a:custGeom>
            <a:rect l="l" t="t" r="r" b="b"/>
            <a:pathLst>
              <a:path h="196850">
                <a:moveTo>
                  <a:pt x="0" y="0"/>
                </a:moveTo>
                <a:lnTo>
                  <a:pt x="0" y="196596"/>
                </a:lnTo>
              </a:path>
            </a:pathLst>
          </a:custGeom>
          <a:ln w="7620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8" name="object 68"/>
          <p:cNvSpPr/>
          <p:nvPr/>
        </p:nvSpPr>
        <p:spPr>
          <a:xfrm flipH="1">
            <a:off x="7270242" y="4073652"/>
            <a:ext cx="0" cy="198120"/>
          </a:xfrm>
          <a:custGeom>
            <a:rect l="l" t="t" r="r" b="b"/>
            <a:pathLst>
              <a:path h="198120">
                <a:moveTo>
                  <a:pt x="0" y="0"/>
                </a:moveTo>
                <a:lnTo>
                  <a:pt x="0" y="198120"/>
                </a:lnTo>
              </a:path>
            </a:pathLst>
          </a:custGeom>
          <a:ln w="4572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9" name="object 69"/>
          <p:cNvSpPr/>
          <p:nvPr/>
        </p:nvSpPr>
        <p:spPr>
          <a:xfrm flipH="1">
            <a:off x="7269480" y="4305300"/>
            <a:ext cx="0" cy="196850"/>
          </a:xfrm>
          <a:custGeom>
            <a:rect l="l" t="t" r="r" b="b"/>
            <a:pathLst>
              <a:path h="196850">
                <a:moveTo>
                  <a:pt x="0" y="0"/>
                </a:moveTo>
                <a:lnTo>
                  <a:pt x="0" y="196596"/>
                </a:lnTo>
              </a:path>
            </a:pathLst>
          </a:custGeom>
          <a:ln w="3175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0" name="object 70"/>
          <p:cNvSpPr txBox="1"/>
          <p:nvPr/>
        </p:nvSpPr>
        <p:spPr>
          <a:xfrm>
            <a:off x="402742" y="4622684"/>
            <a:ext cx="2436495" cy="1270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600" spc="5">
                <a:solidFill>
                  <a:srgbClr val="FFFFFF"/>
                </a:solidFill>
                <a:latin typeface="宋体"/>
                <a:cs typeface="宋体"/>
              </a:rPr>
              <a:t>数据来</a:t>
            </a:r>
            <a:r>
              <a:rPr sz="600" spc="-5">
                <a:solidFill>
                  <a:srgbClr val="FFFFFF"/>
                </a:solidFill>
                <a:latin typeface="宋体"/>
                <a:cs typeface="宋体"/>
              </a:rPr>
              <a:t>源：蝉魔</a:t>
            </a:r>
            <a:r>
              <a:rPr sz="600">
                <a:solidFill>
                  <a:srgbClr val="FFFFFF"/>
                </a:solidFill>
                <a:latin typeface="宋体"/>
                <a:cs typeface="宋体"/>
              </a:rPr>
              <a:t>方</a:t>
            </a:r>
            <a:r>
              <a:rPr sz="600" spc="-13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600" spc="35">
                <a:solidFill>
                  <a:srgbClr val="FFFFFF"/>
                </a:solidFill>
                <a:latin typeface="宋体"/>
                <a:cs typeface="宋体"/>
              </a:rPr>
              <a:t>chanmofang.com</a:t>
            </a:r>
            <a:r>
              <a:rPr sz="600" spc="-13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600" spc="5">
                <a:solidFill>
                  <a:srgbClr val="FFFFFF"/>
                </a:solidFill>
                <a:latin typeface="宋体"/>
                <a:cs typeface="宋体"/>
              </a:rPr>
              <a:t>（蝉妈</a:t>
            </a:r>
            <a:r>
              <a:rPr sz="600" spc="-5">
                <a:solidFill>
                  <a:srgbClr val="FFFFFF"/>
                </a:solidFill>
                <a:latin typeface="宋体"/>
                <a:cs typeface="宋体"/>
              </a:rPr>
              <a:t>妈旗下行业研究数据平台</a:t>
            </a:r>
            <a:r>
              <a:rPr sz="60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endParaRPr sz="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8462" y="730758"/>
            <a:ext cx="7226300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/>
              <a:t>竞争格局：婴童市场处于红海竞争，品牌加速布局孕产妇市场</a:t>
            </a:r>
            <a:endParaRPr sz="2100"/>
          </a:p>
        </p:txBody>
      </p:sp>
      <p:sp>
        <p:nvSpPr>
          <p:cNvPr id="3" name="object 3"/>
          <p:cNvSpPr/>
          <p:nvPr/>
        </p:nvSpPr>
        <p:spPr>
          <a:xfrm flipH="1">
            <a:off x="1215389" y="3275076"/>
            <a:ext cx="0" cy="817244"/>
          </a:xfrm>
          <a:custGeom>
            <a:rect l="l" t="t" r="r" b="b"/>
            <a:pathLst>
              <a:path h="817244">
                <a:moveTo>
                  <a:pt x="0" y="0"/>
                </a:moveTo>
                <a:lnTo>
                  <a:pt x="0" y="816864"/>
                </a:lnTo>
              </a:path>
            </a:pathLst>
          </a:custGeom>
          <a:ln w="53340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 flipH="1">
            <a:off x="1410461" y="3293364"/>
            <a:ext cx="0" cy="798830"/>
          </a:xfrm>
          <a:custGeom>
            <a:rect l="l" t="t" r="r" b="b"/>
            <a:pathLst>
              <a:path h="798829">
                <a:moveTo>
                  <a:pt x="0" y="0"/>
                </a:moveTo>
                <a:lnTo>
                  <a:pt x="0" y="798576"/>
                </a:lnTo>
              </a:path>
            </a:pathLst>
          </a:custGeom>
          <a:ln w="53340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 flipH="1">
            <a:off x="1605533" y="3346703"/>
            <a:ext cx="0" cy="745490"/>
          </a:xfrm>
          <a:custGeom>
            <a:rect l="l" t="t" r="r" b="b"/>
            <a:pathLst>
              <a:path h="745489">
                <a:moveTo>
                  <a:pt x="0" y="0"/>
                </a:moveTo>
                <a:lnTo>
                  <a:pt x="0" y="745236"/>
                </a:lnTo>
              </a:path>
            </a:pathLst>
          </a:custGeom>
          <a:ln w="53340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 flipH="1">
            <a:off x="1800605" y="3243072"/>
            <a:ext cx="0" cy="848994"/>
          </a:xfrm>
          <a:custGeom>
            <a:rect l="l" t="t" r="r" b="b"/>
            <a:pathLst>
              <a:path h="848994">
                <a:moveTo>
                  <a:pt x="0" y="0"/>
                </a:moveTo>
                <a:lnTo>
                  <a:pt x="0" y="848867"/>
                </a:lnTo>
              </a:path>
            </a:pathLst>
          </a:custGeom>
          <a:ln w="53339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 flipH="1">
            <a:off x="1995677" y="3256788"/>
            <a:ext cx="0" cy="835660"/>
          </a:xfrm>
          <a:custGeom>
            <a:rect l="l" t="t" r="r" b="b"/>
            <a:pathLst>
              <a:path h="835660">
                <a:moveTo>
                  <a:pt x="0" y="0"/>
                </a:moveTo>
                <a:lnTo>
                  <a:pt x="0" y="835152"/>
                </a:lnTo>
              </a:path>
            </a:pathLst>
          </a:custGeom>
          <a:ln w="53340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 flipH="1">
            <a:off x="2192273" y="3226307"/>
            <a:ext cx="0" cy="866140"/>
          </a:xfrm>
          <a:custGeom>
            <a:rect l="l" t="t" r="r" b="b"/>
            <a:pathLst>
              <a:path h="866139">
                <a:moveTo>
                  <a:pt x="0" y="0"/>
                </a:moveTo>
                <a:lnTo>
                  <a:pt x="0" y="865632"/>
                </a:lnTo>
              </a:path>
            </a:pathLst>
          </a:custGeom>
          <a:ln w="53339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 flipH="1">
            <a:off x="2387345" y="3276600"/>
            <a:ext cx="0" cy="815340"/>
          </a:xfrm>
          <a:custGeom>
            <a:rect l="l" t="t" r="r" b="b"/>
            <a:pathLst>
              <a:path h="815339">
                <a:moveTo>
                  <a:pt x="0" y="0"/>
                </a:moveTo>
                <a:lnTo>
                  <a:pt x="0" y="815340"/>
                </a:lnTo>
              </a:path>
            </a:pathLst>
          </a:custGeom>
          <a:ln w="53340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 flipH="1">
            <a:off x="2582417" y="3307079"/>
            <a:ext cx="0" cy="784860"/>
          </a:xfrm>
          <a:custGeom>
            <a:rect l="l" t="t" r="r" b="b"/>
            <a:pathLst>
              <a:path h="784860">
                <a:moveTo>
                  <a:pt x="0" y="0"/>
                </a:moveTo>
                <a:lnTo>
                  <a:pt x="0" y="784859"/>
                </a:lnTo>
              </a:path>
            </a:pathLst>
          </a:custGeom>
          <a:ln w="53339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 flipH="1">
            <a:off x="2777489" y="3304032"/>
            <a:ext cx="0" cy="788035"/>
          </a:xfrm>
          <a:custGeom>
            <a:rect l="l" t="t" r="r" b="b"/>
            <a:pathLst>
              <a:path h="788035">
                <a:moveTo>
                  <a:pt x="0" y="0"/>
                </a:moveTo>
                <a:lnTo>
                  <a:pt x="0" y="787907"/>
                </a:lnTo>
              </a:path>
            </a:pathLst>
          </a:custGeom>
          <a:ln w="53340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 flipH="1">
            <a:off x="2972561" y="3320796"/>
            <a:ext cx="0" cy="771525"/>
          </a:xfrm>
          <a:custGeom>
            <a:rect l="l" t="t" r="r" b="b"/>
            <a:pathLst>
              <a:path h="771525">
                <a:moveTo>
                  <a:pt x="0" y="0"/>
                </a:moveTo>
                <a:lnTo>
                  <a:pt x="0" y="771143"/>
                </a:lnTo>
              </a:path>
            </a:pathLst>
          </a:custGeom>
          <a:ln w="53339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 flipH="1">
            <a:off x="3167633" y="3300983"/>
            <a:ext cx="0" cy="791210"/>
          </a:xfrm>
          <a:custGeom>
            <a:rect l="l" t="t" r="r" b="b"/>
            <a:pathLst>
              <a:path h="791210">
                <a:moveTo>
                  <a:pt x="0" y="0"/>
                </a:moveTo>
                <a:lnTo>
                  <a:pt x="0" y="790955"/>
                </a:lnTo>
              </a:path>
            </a:pathLst>
          </a:custGeom>
          <a:ln w="53340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 flipH="1">
            <a:off x="3362705" y="3281171"/>
            <a:ext cx="0" cy="810895"/>
          </a:xfrm>
          <a:custGeom>
            <a:rect l="l" t="t" r="r" b="b"/>
            <a:pathLst>
              <a:path h="810895">
                <a:moveTo>
                  <a:pt x="0" y="0"/>
                </a:moveTo>
                <a:lnTo>
                  <a:pt x="0" y="810767"/>
                </a:lnTo>
              </a:path>
            </a:pathLst>
          </a:custGeom>
          <a:ln w="53339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 flipH="1">
            <a:off x="3557778" y="3299459"/>
            <a:ext cx="0" cy="792480"/>
          </a:xfrm>
          <a:custGeom>
            <a:rect l="l" t="t" r="r" b="b"/>
            <a:pathLst>
              <a:path h="792479">
                <a:moveTo>
                  <a:pt x="0" y="0"/>
                </a:moveTo>
                <a:lnTo>
                  <a:pt x="0" y="792479"/>
                </a:lnTo>
              </a:path>
            </a:pathLst>
          </a:custGeom>
          <a:ln w="53339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 flipH="1">
            <a:off x="3752850" y="3358896"/>
            <a:ext cx="0" cy="733425"/>
          </a:xfrm>
          <a:custGeom>
            <a:rect l="l" t="t" r="r" b="b"/>
            <a:pathLst>
              <a:path h="733425">
                <a:moveTo>
                  <a:pt x="0" y="0"/>
                </a:moveTo>
                <a:lnTo>
                  <a:pt x="0" y="733043"/>
                </a:lnTo>
              </a:path>
            </a:pathLst>
          </a:custGeom>
          <a:ln w="53340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 flipH="1">
            <a:off x="3947921" y="3258311"/>
            <a:ext cx="0" cy="833755"/>
          </a:xfrm>
          <a:custGeom>
            <a:rect l="l" t="t" r="r" b="b"/>
            <a:pathLst>
              <a:path h="833753">
                <a:moveTo>
                  <a:pt x="0" y="0"/>
                </a:moveTo>
                <a:lnTo>
                  <a:pt x="0" y="833628"/>
                </a:lnTo>
              </a:path>
            </a:pathLst>
          </a:custGeom>
          <a:ln w="53339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 flipH="1">
            <a:off x="4142994" y="3185160"/>
            <a:ext cx="0" cy="906780"/>
          </a:xfrm>
          <a:custGeom>
            <a:rect l="l" t="t" r="r" b="b"/>
            <a:pathLst>
              <a:path h="906778">
                <a:moveTo>
                  <a:pt x="0" y="0"/>
                </a:moveTo>
                <a:lnTo>
                  <a:pt x="0" y="906779"/>
                </a:lnTo>
              </a:path>
            </a:pathLst>
          </a:custGeom>
          <a:ln w="53339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 flipH="1">
            <a:off x="4338065" y="3154679"/>
            <a:ext cx="0" cy="937260"/>
          </a:xfrm>
          <a:custGeom>
            <a:rect l="l" t="t" r="r" b="b"/>
            <a:pathLst>
              <a:path h="937260">
                <a:moveTo>
                  <a:pt x="0" y="0"/>
                </a:moveTo>
                <a:lnTo>
                  <a:pt x="0" y="937260"/>
                </a:lnTo>
              </a:path>
            </a:pathLst>
          </a:custGeom>
          <a:ln w="53339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 flipH="1">
            <a:off x="4533138" y="3139439"/>
            <a:ext cx="0" cy="952500"/>
          </a:xfrm>
          <a:custGeom>
            <a:rect l="l" t="t" r="r" b="b"/>
            <a:pathLst>
              <a:path h="952500">
                <a:moveTo>
                  <a:pt x="0" y="0"/>
                </a:moveTo>
                <a:lnTo>
                  <a:pt x="0" y="952500"/>
                </a:lnTo>
              </a:path>
            </a:pathLst>
          </a:custGeom>
          <a:ln w="53340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 flipH="1">
            <a:off x="4728209" y="3163823"/>
            <a:ext cx="0" cy="928369"/>
          </a:xfrm>
          <a:custGeom>
            <a:rect l="l" t="t" r="r" b="b"/>
            <a:pathLst>
              <a:path h="928369">
                <a:moveTo>
                  <a:pt x="0" y="0"/>
                </a:moveTo>
                <a:lnTo>
                  <a:pt x="0" y="928116"/>
                </a:lnTo>
              </a:path>
            </a:pathLst>
          </a:custGeom>
          <a:ln w="53339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 flipH="1">
            <a:off x="4924805" y="3168395"/>
            <a:ext cx="0" cy="923925"/>
          </a:xfrm>
          <a:custGeom>
            <a:rect l="l" t="t" r="r" b="b"/>
            <a:pathLst>
              <a:path h="923925">
                <a:moveTo>
                  <a:pt x="0" y="0"/>
                </a:moveTo>
                <a:lnTo>
                  <a:pt x="0" y="923544"/>
                </a:lnTo>
              </a:path>
            </a:pathLst>
          </a:custGeom>
          <a:ln w="53339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 flipH="1">
            <a:off x="5119878" y="2999232"/>
            <a:ext cx="0" cy="1092835"/>
          </a:xfrm>
          <a:custGeom>
            <a:rect l="l" t="t" r="r" b="b"/>
            <a:pathLst>
              <a:path h="1092835">
                <a:moveTo>
                  <a:pt x="0" y="0"/>
                </a:moveTo>
                <a:lnTo>
                  <a:pt x="0" y="1092708"/>
                </a:lnTo>
              </a:path>
            </a:pathLst>
          </a:custGeom>
          <a:ln w="53339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 flipH="1">
            <a:off x="5314950" y="2892551"/>
            <a:ext cx="0" cy="1199515"/>
          </a:xfrm>
          <a:custGeom>
            <a:rect l="l" t="t" r="r" b="b"/>
            <a:pathLst>
              <a:path h="1199514">
                <a:moveTo>
                  <a:pt x="0" y="0"/>
                </a:moveTo>
                <a:lnTo>
                  <a:pt x="0" y="1199388"/>
                </a:lnTo>
              </a:path>
            </a:pathLst>
          </a:custGeom>
          <a:ln w="53340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 flipH="1">
            <a:off x="5510021" y="2880360"/>
            <a:ext cx="0" cy="1211580"/>
          </a:xfrm>
          <a:custGeom>
            <a:rect l="l" t="t" r="r" b="b"/>
            <a:pathLst>
              <a:path h="1211579">
                <a:moveTo>
                  <a:pt x="0" y="0"/>
                </a:moveTo>
                <a:lnTo>
                  <a:pt x="0" y="1211580"/>
                </a:lnTo>
              </a:path>
            </a:pathLst>
          </a:custGeom>
          <a:ln w="53339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 flipH="1">
            <a:off x="5705094" y="2906267"/>
            <a:ext cx="0" cy="1186180"/>
          </a:xfrm>
          <a:custGeom>
            <a:rect l="l" t="t" r="r" b="b"/>
            <a:pathLst>
              <a:path h="1186179">
                <a:moveTo>
                  <a:pt x="0" y="0"/>
                </a:moveTo>
                <a:lnTo>
                  <a:pt x="0" y="1185672"/>
                </a:lnTo>
              </a:path>
            </a:pathLst>
          </a:custGeom>
          <a:ln w="53339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1215389" y="2892679"/>
            <a:ext cx="4490085" cy="556260"/>
          </a:xfrm>
          <a:custGeom>
            <a:rect l="l" t="t" r="r" b="b"/>
            <a:pathLst>
              <a:path w="4490085" h="556260">
                <a:moveTo>
                  <a:pt x="0" y="112140"/>
                </a:moveTo>
                <a:lnTo>
                  <a:pt x="39027" y="152924"/>
                </a:lnTo>
                <a:lnTo>
                  <a:pt x="78073" y="195176"/>
                </a:lnTo>
                <a:lnTo>
                  <a:pt x="117125" y="236709"/>
                </a:lnTo>
                <a:lnTo>
                  <a:pt x="156171" y="275334"/>
                </a:lnTo>
                <a:lnTo>
                  <a:pt x="195198" y="308863"/>
                </a:lnTo>
                <a:lnTo>
                  <a:pt x="234226" y="338581"/>
                </a:lnTo>
                <a:lnTo>
                  <a:pt x="273272" y="365953"/>
                </a:lnTo>
                <a:lnTo>
                  <a:pt x="312324" y="389056"/>
                </a:lnTo>
                <a:lnTo>
                  <a:pt x="351370" y="405973"/>
                </a:lnTo>
                <a:lnTo>
                  <a:pt x="390397" y="414781"/>
                </a:lnTo>
                <a:lnTo>
                  <a:pt x="429425" y="409545"/>
                </a:lnTo>
                <a:lnTo>
                  <a:pt x="468471" y="391544"/>
                </a:lnTo>
                <a:lnTo>
                  <a:pt x="507523" y="369683"/>
                </a:lnTo>
                <a:lnTo>
                  <a:pt x="546569" y="352871"/>
                </a:lnTo>
                <a:lnTo>
                  <a:pt x="585597" y="350011"/>
                </a:lnTo>
                <a:lnTo>
                  <a:pt x="624624" y="366042"/>
                </a:lnTo>
                <a:lnTo>
                  <a:pt x="663670" y="395014"/>
                </a:lnTo>
                <a:lnTo>
                  <a:pt x="702722" y="429509"/>
                </a:lnTo>
                <a:lnTo>
                  <a:pt x="741768" y="462109"/>
                </a:lnTo>
                <a:lnTo>
                  <a:pt x="780796" y="485394"/>
                </a:lnTo>
                <a:lnTo>
                  <a:pt x="829637" y="499965"/>
                </a:lnTo>
                <a:lnTo>
                  <a:pt x="878443" y="506237"/>
                </a:lnTo>
                <a:lnTo>
                  <a:pt x="927225" y="508629"/>
                </a:lnTo>
                <a:lnTo>
                  <a:pt x="975995" y="511555"/>
                </a:lnTo>
                <a:lnTo>
                  <a:pt x="1024836" y="515171"/>
                </a:lnTo>
                <a:lnTo>
                  <a:pt x="1073642" y="517525"/>
                </a:lnTo>
                <a:lnTo>
                  <a:pt x="1122424" y="519592"/>
                </a:lnTo>
                <a:lnTo>
                  <a:pt x="1171193" y="522350"/>
                </a:lnTo>
                <a:lnTo>
                  <a:pt x="1220035" y="530369"/>
                </a:lnTo>
                <a:lnTo>
                  <a:pt x="1268841" y="541734"/>
                </a:lnTo>
                <a:lnTo>
                  <a:pt x="1317623" y="547407"/>
                </a:lnTo>
                <a:lnTo>
                  <a:pt x="1366392" y="538352"/>
                </a:lnTo>
                <a:lnTo>
                  <a:pt x="1405469" y="516597"/>
                </a:lnTo>
                <a:lnTo>
                  <a:pt x="1444521" y="484887"/>
                </a:lnTo>
                <a:lnTo>
                  <a:pt x="1483555" y="446922"/>
                </a:lnTo>
                <a:lnTo>
                  <a:pt x="1522576" y="406403"/>
                </a:lnTo>
                <a:lnTo>
                  <a:pt x="1561592" y="367029"/>
                </a:lnTo>
                <a:lnTo>
                  <a:pt x="1594157" y="333884"/>
                </a:lnTo>
                <a:lnTo>
                  <a:pt x="1626705" y="298163"/>
                </a:lnTo>
                <a:lnTo>
                  <a:pt x="1659239" y="261524"/>
                </a:lnTo>
                <a:lnTo>
                  <a:pt x="1691762" y="225627"/>
                </a:lnTo>
                <a:lnTo>
                  <a:pt x="1724278" y="192128"/>
                </a:lnTo>
                <a:lnTo>
                  <a:pt x="1756790" y="162687"/>
                </a:lnTo>
                <a:lnTo>
                  <a:pt x="1795867" y="129762"/>
                </a:lnTo>
                <a:lnTo>
                  <a:pt x="1834919" y="97868"/>
                </a:lnTo>
                <a:lnTo>
                  <a:pt x="1873953" y="70625"/>
                </a:lnTo>
                <a:lnTo>
                  <a:pt x="1912974" y="51654"/>
                </a:lnTo>
                <a:lnTo>
                  <a:pt x="1951989" y="44576"/>
                </a:lnTo>
                <a:lnTo>
                  <a:pt x="1991066" y="57620"/>
                </a:lnTo>
                <a:lnTo>
                  <a:pt x="2030118" y="88451"/>
                </a:lnTo>
                <a:lnTo>
                  <a:pt x="2069152" y="124623"/>
                </a:lnTo>
                <a:lnTo>
                  <a:pt x="2108173" y="153687"/>
                </a:lnTo>
                <a:lnTo>
                  <a:pt x="2147189" y="163194"/>
                </a:lnTo>
                <a:lnTo>
                  <a:pt x="2179755" y="147067"/>
                </a:lnTo>
                <a:lnTo>
                  <a:pt x="2212307" y="112954"/>
                </a:lnTo>
                <a:lnTo>
                  <a:pt x="2244852" y="71024"/>
                </a:lnTo>
                <a:lnTo>
                  <a:pt x="2277396" y="31444"/>
                </a:lnTo>
                <a:lnTo>
                  <a:pt x="2309948" y="4380"/>
                </a:lnTo>
                <a:lnTo>
                  <a:pt x="2342515" y="0"/>
                </a:lnTo>
                <a:lnTo>
                  <a:pt x="2370382" y="18798"/>
                </a:lnTo>
                <a:lnTo>
                  <a:pt x="2398252" y="53972"/>
                </a:lnTo>
                <a:lnTo>
                  <a:pt x="2426127" y="100140"/>
                </a:lnTo>
                <a:lnTo>
                  <a:pt x="2454008" y="151923"/>
                </a:lnTo>
                <a:lnTo>
                  <a:pt x="2481898" y="203938"/>
                </a:lnTo>
                <a:lnTo>
                  <a:pt x="2509799" y="250806"/>
                </a:lnTo>
                <a:lnTo>
                  <a:pt x="2537714" y="287146"/>
                </a:lnTo>
                <a:lnTo>
                  <a:pt x="2576729" y="326081"/>
                </a:lnTo>
                <a:lnTo>
                  <a:pt x="2615750" y="359748"/>
                </a:lnTo>
                <a:lnTo>
                  <a:pt x="2654784" y="386203"/>
                </a:lnTo>
                <a:lnTo>
                  <a:pt x="2693836" y="403503"/>
                </a:lnTo>
                <a:lnTo>
                  <a:pt x="2732913" y="409701"/>
                </a:lnTo>
                <a:lnTo>
                  <a:pt x="2771928" y="397338"/>
                </a:lnTo>
                <a:lnTo>
                  <a:pt x="2810949" y="367637"/>
                </a:lnTo>
                <a:lnTo>
                  <a:pt x="2849983" y="331913"/>
                </a:lnTo>
                <a:lnTo>
                  <a:pt x="2889035" y="301481"/>
                </a:lnTo>
                <a:lnTo>
                  <a:pt x="2928112" y="287655"/>
                </a:lnTo>
                <a:lnTo>
                  <a:pt x="2967127" y="296733"/>
                </a:lnTo>
                <a:lnTo>
                  <a:pt x="3006148" y="321180"/>
                </a:lnTo>
                <a:lnTo>
                  <a:pt x="3045182" y="351553"/>
                </a:lnTo>
                <a:lnTo>
                  <a:pt x="3084234" y="378408"/>
                </a:lnTo>
                <a:lnTo>
                  <a:pt x="3123311" y="392302"/>
                </a:lnTo>
                <a:lnTo>
                  <a:pt x="3162326" y="388099"/>
                </a:lnTo>
                <a:lnTo>
                  <a:pt x="3201347" y="372088"/>
                </a:lnTo>
                <a:lnTo>
                  <a:pt x="3240381" y="351968"/>
                </a:lnTo>
                <a:lnTo>
                  <a:pt x="3279433" y="335439"/>
                </a:lnTo>
                <a:lnTo>
                  <a:pt x="3318510" y="330200"/>
                </a:lnTo>
                <a:lnTo>
                  <a:pt x="3367279" y="341372"/>
                </a:lnTo>
                <a:lnTo>
                  <a:pt x="3416061" y="363950"/>
                </a:lnTo>
                <a:lnTo>
                  <a:pt x="3464867" y="392672"/>
                </a:lnTo>
                <a:lnTo>
                  <a:pt x="3513709" y="422274"/>
                </a:lnTo>
                <a:lnTo>
                  <a:pt x="3552724" y="449641"/>
                </a:lnTo>
                <a:lnTo>
                  <a:pt x="3591745" y="482653"/>
                </a:lnTo>
                <a:lnTo>
                  <a:pt x="3630779" y="515342"/>
                </a:lnTo>
                <a:lnTo>
                  <a:pt x="3669831" y="541740"/>
                </a:lnTo>
                <a:lnTo>
                  <a:pt x="3708908" y="555879"/>
                </a:lnTo>
                <a:lnTo>
                  <a:pt x="3757695" y="552702"/>
                </a:lnTo>
                <a:lnTo>
                  <a:pt x="3806507" y="533701"/>
                </a:lnTo>
                <a:lnTo>
                  <a:pt x="3855319" y="507533"/>
                </a:lnTo>
                <a:lnTo>
                  <a:pt x="3904107" y="482853"/>
                </a:lnTo>
                <a:lnTo>
                  <a:pt x="3952894" y="462555"/>
                </a:lnTo>
                <a:lnTo>
                  <a:pt x="4001706" y="441817"/>
                </a:lnTo>
                <a:lnTo>
                  <a:pt x="4050518" y="417720"/>
                </a:lnTo>
                <a:lnTo>
                  <a:pt x="4099306" y="387349"/>
                </a:lnTo>
                <a:lnTo>
                  <a:pt x="4138333" y="355174"/>
                </a:lnTo>
                <a:lnTo>
                  <a:pt x="4177379" y="316634"/>
                </a:lnTo>
                <a:lnTo>
                  <a:pt x="4216431" y="276186"/>
                </a:lnTo>
                <a:lnTo>
                  <a:pt x="4255477" y="238286"/>
                </a:lnTo>
                <a:lnTo>
                  <a:pt x="4294505" y="207390"/>
                </a:lnTo>
                <a:lnTo>
                  <a:pt x="4343292" y="180431"/>
                </a:lnTo>
                <a:lnTo>
                  <a:pt x="4392104" y="161353"/>
                </a:lnTo>
                <a:lnTo>
                  <a:pt x="4440916" y="145418"/>
                </a:lnTo>
                <a:lnTo>
                  <a:pt x="4489704" y="127888"/>
                </a:lnTo>
              </a:path>
            </a:pathLst>
          </a:custGeom>
          <a:ln w="28575">
            <a:solidFill>
              <a:srgbClr val="FFD277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 txBox="1"/>
          <p:nvPr/>
        </p:nvSpPr>
        <p:spPr>
          <a:xfrm>
            <a:off x="5918708" y="3992067"/>
            <a:ext cx="20891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 spc="10">
                <a:solidFill>
                  <a:srgbClr val="FFFFFF"/>
                </a:solidFill>
                <a:latin typeface="微软雅黑 Light"/>
                <a:cs typeface="微软雅黑 Light"/>
              </a:rPr>
              <a:t>0%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5918708" y="3469944"/>
            <a:ext cx="20637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5%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5918708" y="2947238"/>
            <a:ext cx="25971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1</a:t>
            </a:r>
            <a:r>
              <a:rPr sz="1000" b="0" spc="20">
                <a:solidFill>
                  <a:srgbClr val="FFFFFF"/>
                </a:solidFill>
                <a:latin typeface="微软雅黑 Light"/>
                <a:cs typeface="微软雅黑 Light"/>
              </a:rPr>
              <a:t>0%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5918708" y="2425445"/>
            <a:ext cx="25654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15%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852322" y="3992067"/>
            <a:ext cx="10477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 spc="65">
                <a:solidFill>
                  <a:srgbClr val="FFFFFF"/>
                </a:solidFill>
                <a:latin typeface="微软雅黑 Light"/>
                <a:cs typeface="微软雅黑 Light"/>
              </a:rPr>
              <a:t>0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33" name="object 33"/>
          <p:cNvSpPr/>
          <p:nvPr/>
        </p:nvSpPr>
        <p:spPr>
          <a:xfrm>
            <a:off x="988776" y="4221010"/>
            <a:ext cx="256540" cy="255270"/>
          </a:xfrm>
          <a:custGeom>
            <a:rect l="l" t="t" r="r" b="b"/>
            <a:pathLst>
              <a:path w="256540" h="255270">
                <a:moveTo>
                  <a:pt x="49486" y="166509"/>
                </a:moveTo>
                <a:lnTo>
                  <a:pt x="32874" y="166509"/>
                </a:lnTo>
                <a:lnTo>
                  <a:pt x="36900" y="168236"/>
                </a:lnTo>
                <a:lnTo>
                  <a:pt x="43276" y="174612"/>
                </a:lnTo>
                <a:lnTo>
                  <a:pt x="52915" y="249364"/>
                </a:lnTo>
                <a:lnTo>
                  <a:pt x="58719" y="255168"/>
                </a:lnTo>
                <a:lnTo>
                  <a:pt x="74459" y="239433"/>
                </a:lnTo>
                <a:lnTo>
                  <a:pt x="61589" y="239433"/>
                </a:lnTo>
                <a:lnTo>
                  <a:pt x="59174" y="200520"/>
                </a:lnTo>
                <a:lnTo>
                  <a:pt x="58605" y="192151"/>
                </a:lnTo>
                <a:lnTo>
                  <a:pt x="57309" y="184315"/>
                </a:lnTo>
                <a:lnTo>
                  <a:pt x="53436" y="172453"/>
                </a:lnTo>
                <a:lnTo>
                  <a:pt x="50731" y="167754"/>
                </a:lnTo>
                <a:lnTo>
                  <a:pt x="49486" y="166509"/>
                </a:lnTo>
                <a:close/>
              </a:path>
              <a:path w="256540" h="255270">
                <a:moveTo>
                  <a:pt x="93250" y="207772"/>
                </a:moveTo>
                <a:lnTo>
                  <a:pt x="61589" y="239433"/>
                </a:lnTo>
                <a:lnTo>
                  <a:pt x="74459" y="239433"/>
                </a:lnTo>
                <a:lnTo>
                  <a:pt x="99689" y="214210"/>
                </a:lnTo>
                <a:lnTo>
                  <a:pt x="93250" y="207772"/>
                </a:lnTo>
                <a:close/>
              </a:path>
              <a:path w="256540" h="255270">
                <a:moveTo>
                  <a:pt x="31033" y="156248"/>
                </a:moveTo>
                <a:lnTo>
                  <a:pt x="0" y="187820"/>
                </a:lnTo>
                <a:lnTo>
                  <a:pt x="31" y="188607"/>
                </a:lnTo>
                <a:lnTo>
                  <a:pt x="794" y="194208"/>
                </a:lnTo>
                <a:lnTo>
                  <a:pt x="3537" y="200520"/>
                </a:lnTo>
                <a:lnTo>
                  <a:pt x="12389" y="197573"/>
                </a:lnTo>
                <a:lnTo>
                  <a:pt x="10421" y="192506"/>
                </a:lnTo>
                <a:lnTo>
                  <a:pt x="9773" y="187820"/>
                </a:lnTo>
                <a:lnTo>
                  <a:pt x="32874" y="166509"/>
                </a:lnTo>
                <a:lnTo>
                  <a:pt x="49486" y="166509"/>
                </a:lnTo>
                <a:lnTo>
                  <a:pt x="43695" y="160718"/>
                </a:lnTo>
                <a:lnTo>
                  <a:pt x="39732" y="158394"/>
                </a:lnTo>
                <a:lnTo>
                  <a:pt x="31033" y="156248"/>
                </a:lnTo>
                <a:close/>
              </a:path>
              <a:path w="256540" h="255270">
                <a:moveTo>
                  <a:pt x="76826" y="131724"/>
                </a:moveTo>
                <a:lnTo>
                  <a:pt x="62859" y="131724"/>
                </a:lnTo>
                <a:lnTo>
                  <a:pt x="122524" y="191376"/>
                </a:lnTo>
                <a:lnTo>
                  <a:pt x="129496" y="184404"/>
                </a:lnTo>
                <a:lnTo>
                  <a:pt x="76826" y="131724"/>
                </a:lnTo>
                <a:close/>
              </a:path>
              <a:path w="256540" h="255270">
                <a:moveTo>
                  <a:pt x="61703" y="116598"/>
                </a:moveTo>
                <a:lnTo>
                  <a:pt x="56509" y="121793"/>
                </a:lnTo>
                <a:lnTo>
                  <a:pt x="49270" y="144780"/>
                </a:lnTo>
                <a:lnTo>
                  <a:pt x="56598" y="152107"/>
                </a:lnTo>
                <a:lnTo>
                  <a:pt x="62859" y="131724"/>
                </a:lnTo>
                <a:lnTo>
                  <a:pt x="76826" y="131724"/>
                </a:lnTo>
                <a:lnTo>
                  <a:pt x="61703" y="116598"/>
                </a:lnTo>
                <a:close/>
              </a:path>
              <a:path w="256540" h="255270">
                <a:moveTo>
                  <a:pt x="133839" y="104203"/>
                </a:moveTo>
                <a:lnTo>
                  <a:pt x="106293" y="131749"/>
                </a:lnTo>
                <a:lnTo>
                  <a:pt x="112554" y="138010"/>
                </a:lnTo>
                <a:lnTo>
                  <a:pt x="140101" y="110464"/>
                </a:lnTo>
                <a:lnTo>
                  <a:pt x="133839" y="104203"/>
                </a:lnTo>
                <a:close/>
              </a:path>
              <a:path w="256540" h="255270">
                <a:moveTo>
                  <a:pt x="146860" y="61671"/>
                </a:moveTo>
                <a:lnTo>
                  <a:pt x="132912" y="61671"/>
                </a:lnTo>
                <a:lnTo>
                  <a:pt x="192564" y="121335"/>
                </a:lnTo>
                <a:lnTo>
                  <a:pt x="199549" y="114350"/>
                </a:lnTo>
                <a:lnTo>
                  <a:pt x="146860" y="61671"/>
                </a:lnTo>
                <a:close/>
              </a:path>
              <a:path w="256540" h="255270">
                <a:moveTo>
                  <a:pt x="205734" y="10248"/>
                </a:moveTo>
                <a:lnTo>
                  <a:pt x="189135" y="10248"/>
                </a:lnTo>
                <a:lnTo>
                  <a:pt x="193161" y="11976"/>
                </a:lnTo>
                <a:lnTo>
                  <a:pt x="199537" y="18364"/>
                </a:lnTo>
                <a:lnTo>
                  <a:pt x="209163" y="93103"/>
                </a:lnTo>
                <a:lnTo>
                  <a:pt x="214980" y="98920"/>
                </a:lnTo>
                <a:lnTo>
                  <a:pt x="230728" y="83172"/>
                </a:lnTo>
                <a:lnTo>
                  <a:pt x="217850" y="83172"/>
                </a:lnTo>
                <a:lnTo>
                  <a:pt x="214865" y="35890"/>
                </a:lnTo>
                <a:lnTo>
                  <a:pt x="213570" y="28067"/>
                </a:lnTo>
                <a:lnTo>
                  <a:pt x="209684" y="16192"/>
                </a:lnTo>
                <a:lnTo>
                  <a:pt x="206991" y="11506"/>
                </a:lnTo>
                <a:lnTo>
                  <a:pt x="205734" y="10248"/>
                </a:lnTo>
                <a:close/>
              </a:path>
              <a:path w="256540" h="255270">
                <a:moveTo>
                  <a:pt x="249511" y="51511"/>
                </a:moveTo>
                <a:lnTo>
                  <a:pt x="217850" y="83172"/>
                </a:lnTo>
                <a:lnTo>
                  <a:pt x="230728" y="83172"/>
                </a:lnTo>
                <a:lnTo>
                  <a:pt x="255950" y="57950"/>
                </a:lnTo>
                <a:lnTo>
                  <a:pt x="249511" y="51511"/>
                </a:lnTo>
                <a:close/>
              </a:path>
              <a:path w="256540" h="255270">
                <a:moveTo>
                  <a:pt x="131744" y="46558"/>
                </a:moveTo>
                <a:lnTo>
                  <a:pt x="126562" y="51739"/>
                </a:lnTo>
                <a:lnTo>
                  <a:pt x="119311" y="74726"/>
                </a:lnTo>
                <a:lnTo>
                  <a:pt x="126651" y="82067"/>
                </a:lnTo>
                <a:lnTo>
                  <a:pt x="132912" y="61671"/>
                </a:lnTo>
                <a:lnTo>
                  <a:pt x="146860" y="61671"/>
                </a:lnTo>
                <a:lnTo>
                  <a:pt x="131744" y="46558"/>
                </a:lnTo>
                <a:close/>
              </a:path>
              <a:path w="256540" h="255270">
                <a:moveTo>
                  <a:pt x="187281" y="0"/>
                </a:moveTo>
                <a:lnTo>
                  <a:pt x="156258" y="31572"/>
                </a:lnTo>
                <a:lnTo>
                  <a:pt x="156293" y="32359"/>
                </a:lnTo>
                <a:lnTo>
                  <a:pt x="157055" y="37947"/>
                </a:lnTo>
                <a:lnTo>
                  <a:pt x="159798" y="44272"/>
                </a:lnTo>
                <a:lnTo>
                  <a:pt x="168650" y="41313"/>
                </a:lnTo>
                <a:lnTo>
                  <a:pt x="166682" y="36245"/>
                </a:lnTo>
                <a:lnTo>
                  <a:pt x="166021" y="31572"/>
                </a:lnTo>
                <a:lnTo>
                  <a:pt x="189135" y="10248"/>
                </a:lnTo>
                <a:lnTo>
                  <a:pt x="205734" y="10248"/>
                </a:lnTo>
                <a:lnTo>
                  <a:pt x="199956" y="4470"/>
                </a:lnTo>
                <a:lnTo>
                  <a:pt x="195993" y="2146"/>
                </a:lnTo>
                <a:lnTo>
                  <a:pt x="18728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1342944" y="4220552"/>
            <a:ext cx="292735" cy="292100"/>
          </a:xfrm>
          <a:custGeom>
            <a:rect l="l" t="t" r="r" b="b"/>
            <a:pathLst>
              <a:path w="292735" h="292100">
                <a:moveTo>
                  <a:pt x="49505" y="203149"/>
                </a:moveTo>
                <a:lnTo>
                  <a:pt x="32846" y="203149"/>
                </a:lnTo>
                <a:lnTo>
                  <a:pt x="36910" y="204876"/>
                </a:lnTo>
                <a:lnTo>
                  <a:pt x="43260" y="211264"/>
                </a:lnTo>
                <a:lnTo>
                  <a:pt x="52912" y="286004"/>
                </a:lnTo>
                <a:lnTo>
                  <a:pt x="58754" y="291820"/>
                </a:lnTo>
                <a:lnTo>
                  <a:pt x="74460" y="276085"/>
                </a:lnTo>
                <a:lnTo>
                  <a:pt x="61548" y="276085"/>
                </a:lnTo>
                <a:lnTo>
                  <a:pt x="58627" y="228790"/>
                </a:lnTo>
                <a:lnTo>
                  <a:pt x="57357" y="220967"/>
                </a:lnTo>
                <a:lnTo>
                  <a:pt x="55325" y="215036"/>
                </a:lnTo>
                <a:lnTo>
                  <a:pt x="53406" y="209080"/>
                </a:lnTo>
                <a:lnTo>
                  <a:pt x="50753" y="204406"/>
                </a:lnTo>
                <a:lnTo>
                  <a:pt x="49505" y="203149"/>
                </a:lnTo>
                <a:close/>
              </a:path>
              <a:path w="292735" h="292100">
                <a:moveTo>
                  <a:pt x="93298" y="244411"/>
                </a:moveTo>
                <a:lnTo>
                  <a:pt x="61548" y="276085"/>
                </a:lnTo>
                <a:lnTo>
                  <a:pt x="74460" y="276085"/>
                </a:lnTo>
                <a:lnTo>
                  <a:pt x="99648" y="250850"/>
                </a:lnTo>
                <a:lnTo>
                  <a:pt x="93298" y="244411"/>
                </a:lnTo>
                <a:close/>
              </a:path>
              <a:path w="292735" h="292100">
                <a:moveTo>
                  <a:pt x="100132" y="152501"/>
                </a:moveTo>
                <a:lnTo>
                  <a:pt x="83519" y="152501"/>
                </a:lnTo>
                <a:lnTo>
                  <a:pt x="87583" y="154228"/>
                </a:lnTo>
                <a:lnTo>
                  <a:pt x="93933" y="160616"/>
                </a:lnTo>
                <a:lnTo>
                  <a:pt x="103585" y="235356"/>
                </a:lnTo>
                <a:lnTo>
                  <a:pt x="109427" y="241173"/>
                </a:lnTo>
                <a:lnTo>
                  <a:pt x="125146" y="225425"/>
                </a:lnTo>
                <a:lnTo>
                  <a:pt x="112221" y="225425"/>
                </a:lnTo>
                <a:lnTo>
                  <a:pt x="109300" y="178142"/>
                </a:lnTo>
                <a:lnTo>
                  <a:pt x="107903" y="170319"/>
                </a:lnTo>
                <a:lnTo>
                  <a:pt x="104079" y="158432"/>
                </a:lnTo>
                <a:lnTo>
                  <a:pt x="101426" y="153758"/>
                </a:lnTo>
                <a:lnTo>
                  <a:pt x="100132" y="152501"/>
                </a:lnTo>
                <a:close/>
              </a:path>
              <a:path w="292735" h="292100">
                <a:moveTo>
                  <a:pt x="31068" y="192900"/>
                </a:moveTo>
                <a:lnTo>
                  <a:pt x="1096" y="218744"/>
                </a:lnTo>
                <a:lnTo>
                  <a:pt x="0" y="224472"/>
                </a:lnTo>
                <a:lnTo>
                  <a:pt x="56" y="225425"/>
                </a:lnTo>
                <a:lnTo>
                  <a:pt x="842" y="230847"/>
                </a:lnTo>
                <a:lnTo>
                  <a:pt x="3509" y="237172"/>
                </a:lnTo>
                <a:lnTo>
                  <a:pt x="12399" y="234226"/>
                </a:lnTo>
                <a:lnTo>
                  <a:pt x="10367" y="229146"/>
                </a:lnTo>
                <a:lnTo>
                  <a:pt x="9732" y="224472"/>
                </a:lnTo>
                <a:lnTo>
                  <a:pt x="10367" y="220179"/>
                </a:lnTo>
                <a:lnTo>
                  <a:pt x="11129" y="215887"/>
                </a:lnTo>
                <a:lnTo>
                  <a:pt x="12907" y="212191"/>
                </a:lnTo>
                <a:lnTo>
                  <a:pt x="16082" y="209080"/>
                </a:lnTo>
                <a:lnTo>
                  <a:pt x="19765" y="205333"/>
                </a:lnTo>
                <a:lnTo>
                  <a:pt x="23956" y="203390"/>
                </a:lnTo>
                <a:lnTo>
                  <a:pt x="32846" y="203149"/>
                </a:lnTo>
                <a:lnTo>
                  <a:pt x="49505" y="203149"/>
                </a:lnTo>
                <a:lnTo>
                  <a:pt x="47324" y="200952"/>
                </a:lnTo>
                <a:lnTo>
                  <a:pt x="43641" y="197370"/>
                </a:lnTo>
                <a:lnTo>
                  <a:pt x="39704" y="195046"/>
                </a:lnTo>
                <a:lnTo>
                  <a:pt x="31068" y="192900"/>
                </a:lnTo>
                <a:close/>
              </a:path>
              <a:path w="292735" h="292100">
                <a:moveTo>
                  <a:pt x="143844" y="193763"/>
                </a:moveTo>
                <a:lnTo>
                  <a:pt x="112221" y="225425"/>
                </a:lnTo>
                <a:lnTo>
                  <a:pt x="125146" y="225425"/>
                </a:lnTo>
                <a:lnTo>
                  <a:pt x="150321" y="200202"/>
                </a:lnTo>
                <a:lnTo>
                  <a:pt x="143844" y="193763"/>
                </a:lnTo>
                <a:close/>
              </a:path>
              <a:path w="292735" h="292100">
                <a:moveTo>
                  <a:pt x="81614" y="142252"/>
                </a:moveTo>
                <a:lnTo>
                  <a:pt x="51642" y="168097"/>
                </a:lnTo>
                <a:lnTo>
                  <a:pt x="50667" y="173824"/>
                </a:lnTo>
                <a:lnTo>
                  <a:pt x="50694" y="174612"/>
                </a:lnTo>
                <a:lnTo>
                  <a:pt x="51388" y="180200"/>
                </a:lnTo>
                <a:lnTo>
                  <a:pt x="54182" y="186524"/>
                </a:lnTo>
                <a:lnTo>
                  <a:pt x="63072" y="183565"/>
                </a:lnTo>
                <a:lnTo>
                  <a:pt x="61040" y="178498"/>
                </a:lnTo>
                <a:lnTo>
                  <a:pt x="60405" y="173824"/>
                </a:lnTo>
                <a:lnTo>
                  <a:pt x="61675" y="165239"/>
                </a:lnTo>
                <a:lnTo>
                  <a:pt x="63580" y="161544"/>
                </a:lnTo>
                <a:lnTo>
                  <a:pt x="66755" y="158432"/>
                </a:lnTo>
                <a:lnTo>
                  <a:pt x="70438" y="154686"/>
                </a:lnTo>
                <a:lnTo>
                  <a:pt x="74629" y="152742"/>
                </a:lnTo>
                <a:lnTo>
                  <a:pt x="83519" y="152501"/>
                </a:lnTo>
                <a:lnTo>
                  <a:pt x="100132" y="152501"/>
                </a:lnTo>
                <a:lnTo>
                  <a:pt x="97870" y="150304"/>
                </a:lnTo>
                <a:lnTo>
                  <a:pt x="94314" y="146723"/>
                </a:lnTo>
                <a:lnTo>
                  <a:pt x="90377" y="144399"/>
                </a:lnTo>
                <a:lnTo>
                  <a:pt x="86059" y="143319"/>
                </a:lnTo>
                <a:lnTo>
                  <a:pt x="81614" y="142252"/>
                </a:lnTo>
                <a:close/>
              </a:path>
              <a:path w="292735" h="292100">
                <a:moveTo>
                  <a:pt x="148924" y="125768"/>
                </a:moveTo>
                <a:lnTo>
                  <a:pt x="121365" y="153314"/>
                </a:lnTo>
                <a:lnTo>
                  <a:pt x="127588" y="159575"/>
                </a:lnTo>
                <a:lnTo>
                  <a:pt x="155147" y="132029"/>
                </a:lnTo>
                <a:lnTo>
                  <a:pt x="148924" y="125768"/>
                </a:lnTo>
                <a:close/>
              </a:path>
              <a:path w="292735" h="292100">
                <a:moveTo>
                  <a:pt x="167462" y="55218"/>
                </a:moveTo>
                <a:lnTo>
                  <a:pt x="140798" y="81957"/>
                </a:lnTo>
                <a:lnTo>
                  <a:pt x="141558" y="89179"/>
                </a:lnTo>
                <a:lnTo>
                  <a:pt x="169982" y="128667"/>
                </a:lnTo>
                <a:lnTo>
                  <a:pt x="200816" y="141991"/>
                </a:lnTo>
                <a:lnTo>
                  <a:pt x="207503" y="140998"/>
                </a:lnTo>
                <a:lnTo>
                  <a:pt x="213667" y="138257"/>
                </a:lnTo>
                <a:lnTo>
                  <a:pt x="219282" y="133769"/>
                </a:lnTo>
                <a:lnTo>
                  <a:pt x="219555" y="133426"/>
                </a:lnTo>
                <a:lnTo>
                  <a:pt x="201756" y="133426"/>
                </a:lnTo>
                <a:lnTo>
                  <a:pt x="194136" y="131127"/>
                </a:lnTo>
                <a:lnTo>
                  <a:pt x="162575" y="107127"/>
                </a:lnTo>
                <a:lnTo>
                  <a:pt x="149178" y="80899"/>
                </a:lnTo>
                <a:lnTo>
                  <a:pt x="150448" y="74650"/>
                </a:lnTo>
                <a:lnTo>
                  <a:pt x="160100" y="64985"/>
                </a:lnTo>
                <a:lnTo>
                  <a:pt x="166450" y="63715"/>
                </a:lnTo>
                <a:lnTo>
                  <a:pt x="191778" y="63715"/>
                </a:lnTo>
                <a:lnTo>
                  <a:pt x="190231" y="62595"/>
                </a:lnTo>
                <a:lnTo>
                  <a:pt x="182349" y="58420"/>
                </a:lnTo>
                <a:lnTo>
                  <a:pt x="174705" y="55956"/>
                </a:lnTo>
                <a:lnTo>
                  <a:pt x="167462" y="55218"/>
                </a:lnTo>
                <a:close/>
              </a:path>
              <a:path w="292735" h="292100">
                <a:moveTo>
                  <a:pt x="191778" y="63715"/>
                </a:moveTo>
                <a:lnTo>
                  <a:pt x="166450" y="63715"/>
                </a:lnTo>
                <a:lnTo>
                  <a:pt x="174197" y="66014"/>
                </a:lnTo>
                <a:lnTo>
                  <a:pt x="180129" y="68383"/>
                </a:lnTo>
                <a:lnTo>
                  <a:pt x="210726" y="96437"/>
                </a:lnTo>
                <a:lnTo>
                  <a:pt x="219028" y="116166"/>
                </a:lnTo>
                <a:lnTo>
                  <a:pt x="217758" y="122440"/>
                </a:lnTo>
                <a:lnTo>
                  <a:pt x="211376" y="128759"/>
                </a:lnTo>
                <a:lnTo>
                  <a:pt x="207979" y="132156"/>
                </a:lnTo>
                <a:lnTo>
                  <a:pt x="201756" y="133426"/>
                </a:lnTo>
                <a:lnTo>
                  <a:pt x="219555" y="133426"/>
                </a:lnTo>
                <a:lnTo>
                  <a:pt x="223757" y="128135"/>
                </a:lnTo>
                <a:lnTo>
                  <a:pt x="226505" y="121962"/>
                </a:lnTo>
                <a:lnTo>
                  <a:pt x="227515" y="115254"/>
                </a:lnTo>
                <a:lnTo>
                  <a:pt x="226775" y="108013"/>
                </a:lnTo>
                <a:lnTo>
                  <a:pt x="198351" y="68479"/>
                </a:lnTo>
                <a:lnTo>
                  <a:pt x="191778" y="63715"/>
                </a:lnTo>
                <a:close/>
              </a:path>
              <a:path w="292735" h="292100">
                <a:moveTo>
                  <a:pt x="242385" y="10261"/>
                </a:moveTo>
                <a:lnTo>
                  <a:pt x="225759" y="10261"/>
                </a:lnTo>
                <a:lnTo>
                  <a:pt x="229823" y="11988"/>
                </a:lnTo>
                <a:lnTo>
                  <a:pt x="236173" y="18364"/>
                </a:lnTo>
                <a:lnTo>
                  <a:pt x="245825" y="93116"/>
                </a:lnTo>
                <a:lnTo>
                  <a:pt x="251667" y="98920"/>
                </a:lnTo>
                <a:lnTo>
                  <a:pt x="267378" y="83185"/>
                </a:lnTo>
                <a:lnTo>
                  <a:pt x="254461" y="83185"/>
                </a:lnTo>
                <a:lnTo>
                  <a:pt x="251540" y="35902"/>
                </a:lnTo>
                <a:lnTo>
                  <a:pt x="250143" y="28067"/>
                </a:lnTo>
                <a:lnTo>
                  <a:pt x="246326" y="16192"/>
                </a:lnTo>
                <a:lnTo>
                  <a:pt x="243666" y="11506"/>
                </a:lnTo>
                <a:lnTo>
                  <a:pt x="242385" y="10261"/>
                </a:lnTo>
                <a:close/>
              </a:path>
              <a:path w="292735" h="292100">
                <a:moveTo>
                  <a:pt x="286084" y="51523"/>
                </a:moveTo>
                <a:lnTo>
                  <a:pt x="254461" y="83185"/>
                </a:lnTo>
                <a:lnTo>
                  <a:pt x="267378" y="83185"/>
                </a:lnTo>
                <a:lnTo>
                  <a:pt x="292561" y="57962"/>
                </a:lnTo>
                <a:lnTo>
                  <a:pt x="286084" y="51523"/>
                </a:lnTo>
                <a:close/>
              </a:path>
              <a:path w="292735" h="292100">
                <a:moveTo>
                  <a:pt x="223981" y="0"/>
                </a:moveTo>
                <a:lnTo>
                  <a:pt x="193882" y="25844"/>
                </a:lnTo>
                <a:lnTo>
                  <a:pt x="192907" y="31572"/>
                </a:lnTo>
                <a:lnTo>
                  <a:pt x="192945" y="32359"/>
                </a:lnTo>
                <a:lnTo>
                  <a:pt x="193755" y="37960"/>
                </a:lnTo>
                <a:lnTo>
                  <a:pt x="196422" y="44272"/>
                </a:lnTo>
                <a:lnTo>
                  <a:pt x="205312" y="41325"/>
                </a:lnTo>
                <a:lnTo>
                  <a:pt x="203280" y="36258"/>
                </a:lnTo>
                <a:lnTo>
                  <a:pt x="202645" y="31572"/>
                </a:lnTo>
                <a:lnTo>
                  <a:pt x="203280" y="27279"/>
                </a:lnTo>
                <a:lnTo>
                  <a:pt x="204042" y="22987"/>
                </a:lnTo>
                <a:lnTo>
                  <a:pt x="205820" y="19291"/>
                </a:lnTo>
                <a:lnTo>
                  <a:pt x="208995" y="16192"/>
                </a:lnTo>
                <a:lnTo>
                  <a:pt x="212678" y="12433"/>
                </a:lnTo>
                <a:lnTo>
                  <a:pt x="216869" y="10490"/>
                </a:lnTo>
                <a:lnTo>
                  <a:pt x="225759" y="10261"/>
                </a:lnTo>
                <a:lnTo>
                  <a:pt x="242385" y="10261"/>
                </a:lnTo>
                <a:lnTo>
                  <a:pt x="240110" y="8051"/>
                </a:lnTo>
                <a:lnTo>
                  <a:pt x="236554" y="4470"/>
                </a:lnTo>
                <a:lnTo>
                  <a:pt x="232617" y="2146"/>
                </a:lnTo>
                <a:lnTo>
                  <a:pt x="22398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1731175" y="4217606"/>
            <a:ext cx="288290" cy="297180"/>
          </a:xfrm>
          <a:custGeom>
            <a:rect l="l" t="t" r="r" b="b"/>
            <a:pathLst>
              <a:path w="288289" h="297179">
                <a:moveTo>
                  <a:pt x="49471" y="208254"/>
                </a:moveTo>
                <a:lnTo>
                  <a:pt x="32854" y="208254"/>
                </a:lnTo>
                <a:lnTo>
                  <a:pt x="36918" y="209981"/>
                </a:lnTo>
                <a:lnTo>
                  <a:pt x="43268" y="216369"/>
                </a:lnTo>
                <a:lnTo>
                  <a:pt x="52920" y="291109"/>
                </a:lnTo>
                <a:lnTo>
                  <a:pt x="58762" y="296926"/>
                </a:lnTo>
                <a:lnTo>
                  <a:pt x="74480" y="281178"/>
                </a:lnTo>
                <a:lnTo>
                  <a:pt x="61556" y="281178"/>
                </a:lnTo>
                <a:lnTo>
                  <a:pt x="58635" y="233895"/>
                </a:lnTo>
                <a:lnTo>
                  <a:pt x="57238" y="226072"/>
                </a:lnTo>
                <a:lnTo>
                  <a:pt x="53420" y="214185"/>
                </a:lnTo>
                <a:lnTo>
                  <a:pt x="50761" y="209511"/>
                </a:lnTo>
                <a:lnTo>
                  <a:pt x="49471" y="208254"/>
                </a:lnTo>
                <a:close/>
              </a:path>
              <a:path w="288289" h="297179">
                <a:moveTo>
                  <a:pt x="93179" y="249516"/>
                </a:moveTo>
                <a:lnTo>
                  <a:pt x="61556" y="281178"/>
                </a:lnTo>
                <a:lnTo>
                  <a:pt x="74480" y="281178"/>
                </a:lnTo>
                <a:lnTo>
                  <a:pt x="99656" y="255955"/>
                </a:lnTo>
                <a:lnTo>
                  <a:pt x="93179" y="249516"/>
                </a:lnTo>
                <a:close/>
              </a:path>
              <a:path w="288289" h="297179">
                <a:moveTo>
                  <a:pt x="100061" y="157607"/>
                </a:moveTo>
                <a:lnTo>
                  <a:pt x="83527" y="157607"/>
                </a:lnTo>
                <a:lnTo>
                  <a:pt x="87464" y="159334"/>
                </a:lnTo>
                <a:lnTo>
                  <a:pt x="91782" y="163550"/>
                </a:lnTo>
                <a:lnTo>
                  <a:pt x="103593" y="240461"/>
                </a:lnTo>
                <a:lnTo>
                  <a:pt x="109308" y="246278"/>
                </a:lnTo>
                <a:lnTo>
                  <a:pt x="125075" y="230530"/>
                </a:lnTo>
                <a:lnTo>
                  <a:pt x="112229" y="230530"/>
                </a:lnTo>
                <a:lnTo>
                  <a:pt x="109943" y="192963"/>
                </a:lnTo>
                <a:lnTo>
                  <a:pt x="109181" y="183248"/>
                </a:lnTo>
                <a:lnTo>
                  <a:pt x="107911" y="175425"/>
                </a:lnTo>
                <a:lnTo>
                  <a:pt x="104093" y="163537"/>
                </a:lnTo>
                <a:lnTo>
                  <a:pt x="101307" y="158864"/>
                </a:lnTo>
                <a:lnTo>
                  <a:pt x="100061" y="157607"/>
                </a:lnTo>
                <a:close/>
              </a:path>
              <a:path w="288289" h="297179">
                <a:moveTo>
                  <a:pt x="30949" y="197993"/>
                </a:moveTo>
                <a:lnTo>
                  <a:pt x="977" y="223850"/>
                </a:lnTo>
                <a:lnTo>
                  <a:pt x="0" y="229577"/>
                </a:lnTo>
                <a:lnTo>
                  <a:pt x="50" y="230530"/>
                </a:lnTo>
                <a:lnTo>
                  <a:pt x="723" y="235953"/>
                </a:lnTo>
                <a:lnTo>
                  <a:pt x="3517" y="242277"/>
                </a:lnTo>
                <a:lnTo>
                  <a:pt x="12407" y="239318"/>
                </a:lnTo>
                <a:lnTo>
                  <a:pt x="10375" y="234251"/>
                </a:lnTo>
                <a:lnTo>
                  <a:pt x="9740" y="229577"/>
                </a:lnTo>
                <a:lnTo>
                  <a:pt x="11010" y="220980"/>
                </a:lnTo>
                <a:lnTo>
                  <a:pt x="12915" y="217284"/>
                </a:lnTo>
                <a:lnTo>
                  <a:pt x="16090" y="214185"/>
                </a:lnTo>
                <a:lnTo>
                  <a:pt x="19773" y="210426"/>
                </a:lnTo>
                <a:lnTo>
                  <a:pt x="23964" y="208495"/>
                </a:lnTo>
                <a:lnTo>
                  <a:pt x="32854" y="208254"/>
                </a:lnTo>
                <a:lnTo>
                  <a:pt x="49471" y="208254"/>
                </a:lnTo>
                <a:lnTo>
                  <a:pt x="47205" y="206044"/>
                </a:lnTo>
                <a:lnTo>
                  <a:pt x="43649" y="202476"/>
                </a:lnTo>
                <a:lnTo>
                  <a:pt x="39712" y="200139"/>
                </a:lnTo>
                <a:lnTo>
                  <a:pt x="30949" y="197993"/>
                </a:lnTo>
                <a:close/>
              </a:path>
              <a:path w="288289" h="297179">
                <a:moveTo>
                  <a:pt x="143852" y="198869"/>
                </a:moveTo>
                <a:lnTo>
                  <a:pt x="112229" y="230530"/>
                </a:lnTo>
                <a:lnTo>
                  <a:pt x="125075" y="230530"/>
                </a:lnTo>
                <a:lnTo>
                  <a:pt x="150329" y="205308"/>
                </a:lnTo>
                <a:lnTo>
                  <a:pt x="143852" y="198869"/>
                </a:lnTo>
                <a:close/>
              </a:path>
              <a:path w="288289" h="297179">
                <a:moveTo>
                  <a:pt x="81622" y="147345"/>
                </a:moveTo>
                <a:lnTo>
                  <a:pt x="51650" y="173202"/>
                </a:lnTo>
                <a:lnTo>
                  <a:pt x="50675" y="178917"/>
                </a:lnTo>
                <a:lnTo>
                  <a:pt x="50703" y="179717"/>
                </a:lnTo>
                <a:lnTo>
                  <a:pt x="51396" y="185305"/>
                </a:lnTo>
                <a:lnTo>
                  <a:pt x="54190" y="191630"/>
                </a:lnTo>
                <a:lnTo>
                  <a:pt x="63080" y="188671"/>
                </a:lnTo>
                <a:lnTo>
                  <a:pt x="61048" y="183603"/>
                </a:lnTo>
                <a:lnTo>
                  <a:pt x="60413" y="178917"/>
                </a:lnTo>
                <a:lnTo>
                  <a:pt x="83527" y="157607"/>
                </a:lnTo>
                <a:lnTo>
                  <a:pt x="100061" y="157607"/>
                </a:lnTo>
                <a:lnTo>
                  <a:pt x="94322" y="151815"/>
                </a:lnTo>
                <a:lnTo>
                  <a:pt x="90385" y="149491"/>
                </a:lnTo>
                <a:lnTo>
                  <a:pt x="81622" y="147345"/>
                </a:lnTo>
                <a:close/>
              </a:path>
              <a:path w="288289" h="297179">
                <a:moveTo>
                  <a:pt x="148932" y="130873"/>
                </a:moveTo>
                <a:lnTo>
                  <a:pt x="121373" y="158419"/>
                </a:lnTo>
                <a:lnTo>
                  <a:pt x="127596" y="164680"/>
                </a:lnTo>
                <a:lnTo>
                  <a:pt x="155155" y="137134"/>
                </a:lnTo>
                <a:lnTo>
                  <a:pt x="148932" y="130873"/>
                </a:lnTo>
                <a:close/>
              </a:path>
              <a:path w="288289" h="297179">
                <a:moveTo>
                  <a:pt x="167470" y="60312"/>
                </a:moveTo>
                <a:lnTo>
                  <a:pt x="140698" y="87055"/>
                </a:lnTo>
                <a:lnTo>
                  <a:pt x="141439" y="94284"/>
                </a:lnTo>
                <a:lnTo>
                  <a:pt x="169988" y="133770"/>
                </a:lnTo>
                <a:lnTo>
                  <a:pt x="200751" y="147096"/>
                </a:lnTo>
                <a:lnTo>
                  <a:pt x="207447" y="146103"/>
                </a:lnTo>
                <a:lnTo>
                  <a:pt x="213618" y="143363"/>
                </a:lnTo>
                <a:lnTo>
                  <a:pt x="219290" y="138874"/>
                </a:lnTo>
                <a:lnTo>
                  <a:pt x="219562" y="138531"/>
                </a:lnTo>
                <a:lnTo>
                  <a:pt x="201764" y="138531"/>
                </a:lnTo>
                <a:lnTo>
                  <a:pt x="194017" y="136232"/>
                </a:lnTo>
                <a:lnTo>
                  <a:pt x="162562" y="112227"/>
                </a:lnTo>
                <a:lnTo>
                  <a:pt x="149186" y="85991"/>
                </a:lnTo>
                <a:lnTo>
                  <a:pt x="150456" y="79743"/>
                </a:lnTo>
                <a:lnTo>
                  <a:pt x="160108" y="70091"/>
                </a:lnTo>
                <a:lnTo>
                  <a:pt x="166458" y="68821"/>
                </a:lnTo>
                <a:lnTo>
                  <a:pt x="191769" y="68821"/>
                </a:lnTo>
                <a:lnTo>
                  <a:pt x="190222" y="67694"/>
                </a:lnTo>
                <a:lnTo>
                  <a:pt x="182354" y="63515"/>
                </a:lnTo>
                <a:lnTo>
                  <a:pt x="174713" y="61048"/>
                </a:lnTo>
                <a:lnTo>
                  <a:pt x="167470" y="60312"/>
                </a:lnTo>
                <a:close/>
              </a:path>
              <a:path w="288289" h="297179">
                <a:moveTo>
                  <a:pt x="191769" y="68821"/>
                </a:moveTo>
                <a:lnTo>
                  <a:pt x="166458" y="68821"/>
                </a:lnTo>
                <a:lnTo>
                  <a:pt x="174078" y="71120"/>
                </a:lnTo>
                <a:lnTo>
                  <a:pt x="180029" y="73482"/>
                </a:lnTo>
                <a:lnTo>
                  <a:pt x="210685" y="101541"/>
                </a:lnTo>
                <a:lnTo>
                  <a:pt x="219036" y="121259"/>
                </a:lnTo>
                <a:lnTo>
                  <a:pt x="217766" y="127546"/>
                </a:lnTo>
                <a:lnTo>
                  <a:pt x="211385" y="133863"/>
                </a:lnTo>
                <a:lnTo>
                  <a:pt x="207987" y="137261"/>
                </a:lnTo>
                <a:lnTo>
                  <a:pt x="201764" y="138531"/>
                </a:lnTo>
                <a:lnTo>
                  <a:pt x="219562" y="138531"/>
                </a:lnTo>
                <a:lnTo>
                  <a:pt x="223764" y="133235"/>
                </a:lnTo>
                <a:lnTo>
                  <a:pt x="226513" y="127061"/>
                </a:lnTo>
                <a:lnTo>
                  <a:pt x="227523" y="120352"/>
                </a:lnTo>
                <a:lnTo>
                  <a:pt x="226783" y="113106"/>
                </a:lnTo>
                <a:lnTo>
                  <a:pt x="198305" y="73582"/>
                </a:lnTo>
                <a:lnTo>
                  <a:pt x="191769" y="68821"/>
                </a:lnTo>
                <a:close/>
              </a:path>
              <a:path w="288289" h="297179">
                <a:moveTo>
                  <a:pt x="220052" y="0"/>
                </a:moveTo>
                <a:lnTo>
                  <a:pt x="210146" y="9931"/>
                </a:lnTo>
                <a:lnTo>
                  <a:pt x="228815" y="85153"/>
                </a:lnTo>
                <a:lnTo>
                  <a:pt x="234149" y="90525"/>
                </a:lnTo>
                <a:lnTo>
                  <a:pt x="248740" y="75946"/>
                </a:lnTo>
                <a:lnTo>
                  <a:pt x="236054" y="75946"/>
                </a:lnTo>
                <a:lnTo>
                  <a:pt x="220814" y="14757"/>
                </a:lnTo>
                <a:lnTo>
                  <a:pt x="234809" y="14757"/>
                </a:lnTo>
                <a:lnTo>
                  <a:pt x="220052" y="0"/>
                </a:lnTo>
                <a:close/>
              </a:path>
              <a:path w="288289" h="297179">
                <a:moveTo>
                  <a:pt x="234809" y="14757"/>
                </a:moveTo>
                <a:lnTo>
                  <a:pt x="220814" y="14757"/>
                </a:lnTo>
                <a:lnTo>
                  <a:pt x="259041" y="52959"/>
                </a:lnTo>
                <a:lnTo>
                  <a:pt x="236054" y="75946"/>
                </a:lnTo>
                <a:lnTo>
                  <a:pt x="248740" y="75946"/>
                </a:lnTo>
                <a:lnTo>
                  <a:pt x="265391" y="59309"/>
                </a:lnTo>
                <a:lnTo>
                  <a:pt x="279366" y="59309"/>
                </a:lnTo>
                <a:lnTo>
                  <a:pt x="272376" y="52324"/>
                </a:lnTo>
                <a:lnTo>
                  <a:pt x="278706" y="45974"/>
                </a:lnTo>
                <a:lnTo>
                  <a:pt x="266026" y="45974"/>
                </a:lnTo>
                <a:lnTo>
                  <a:pt x="234809" y="14757"/>
                </a:lnTo>
                <a:close/>
              </a:path>
              <a:path w="288289" h="297179">
                <a:moveTo>
                  <a:pt x="279366" y="59309"/>
                </a:moveTo>
                <a:lnTo>
                  <a:pt x="265391" y="59309"/>
                </a:lnTo>
                <a:lnTo>
                  <a:pt x="280885" y="74777"/>
                </a:lnTo>
                <a:lnTo>
                  <a:pt x="287870" y="67805"/>
                </a:lnTo>
                <a:lnTo>
                  <a:pt x="279366" y="59309"/>
                </a:lnTo>
                <a:close/>
              </a:path>
              <a:path w="288289" h="297179">
                <a:moveTo>
                  <a:pt x="274408" y="37566"/>
                </a:moveTo>
                <a:lnTo>
                  <a:pt x="266026" y="45974"/>
                </a:lnTo>
                <a:lnTo>
                  <a:pt x="278706" y="45974"/>
                </a:lnTo>
                <a:lnTo>
                  <a:pt x="280758" y="43916"/>
                </a:lnTo>
                <a:lnTo>
                  <a:pt x="274408" y="3756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2120176" y="4225493"/>
            <a:ext cx="285750" cy="290830"/>
          </a:xfrm>
          <a:custGeom>
            <a:rect l="l" t="t" r="r" b="b"/>
            <a:pathLst>
              <a:path w="285750" h="290829">
                <a:moveTo>
                  <a:pt x="49471" y="201714"/>
                </a:moveTo>
                <a:lnTo>
                  <a:pt x="32854" y="201714"/>
                </a:lnTo>
                <a:lnTo>
                  <a:pt x="36918" y="203441"/>
                </a:lnTo>
                <a:lnTo>
                  <a:pt x="43268" y="209829"/>
                </a:lnTo>
                <a:lnTo>
                  <a:pt x="52920" y="284568"/>
                </a:lnTo>
                <a:lnTo>
                  <a:pt x="58762" y="290385"/>
                </a:lnTo>
                <a:lnTo>
                  <a:pt x="74480" y="274637"/>
                </a:lnTo>
                <a:lnTo>
                  <a:pt x="61556" y="274637"/>
                </a:lnTo>
                <a:lnTo>
                  <a:pt x="58635" y="227355"/>
                </a:lnTo>
                <a:lnTo>
                  <a:pt x="57238" y="219532"/>
                </a:lnTo>
                <a:lnTo>
                  <a:pt x="53420" y="207644"/>
                </a:lnTo>
                <a:lnTo>
                  <a:pt x="50761" y="202971"/>
                </a:lnTo>
                <a:lnTo>
                  <a:pt x="49471" y="201714"/>
                </a:lnTo>
                <a:close/>
              </a:path>
              <a:path w="285750" h="290829">
                <a:moveTo>
                  <a:pt x="93179" y="242976"/>
                </a:moveTo>
                <a:lnTo>
                  <a:pt x="61556" y="274637"/>
                </a:lnTo>
                <a:lnTo>
                  <a:pt x="74480" y="274637"/>
                </a:lnTo>
                <a:lnTo>
                  <a:pt x="99656" y="249415"/>
                </a:lnTo>
                <a:lnTo>
                  <a:pt x="93179" y="242976"/>
                </a:lnTo>
                <a:close/>
              </a:path>
              <a:path w="285750" h="290829">
                <a:moveTo>
                  <a:pt x="100144" y="151066"/>
                </a:moveTo>
                <a:lnTo>
                  <a:pt x="83527" y="151066"/>
                </a:lnTo>
                <a:lnTo>
                  <a:pt x="87591" y="152793"/>
                </a:lnTo>
                <a:lnTo>
                  <a:pt x="93941" y="159181"/>
                </a:lnTo>
                <a:lnTo>
                  <a:pt x="95973" y="163093"/>
                </a:lnTo>
                <a:lnTo>
                  <a:pt x="98767" y="173177"/>
                </a:lnTo>
                <a:lnTo>
                  <a:pt x="99910" y="180289"/>
                </a:lnTo>
                <a:lnTo>
                  <a:pt x="103593" y="233921"/>
                </a:lnTo>
                <a:lnTo>
                  <a:pt x="109308" y="239737"/>
                </a:lnTo>
                <a:lnTo>
                  <a:pt x="125075" y="223989"/>
                </a:lnTo>
                <a:lnTo>
                  <a:pt x="112229" y="223989"/>
                </a:lnTo>
                <a:lnTo>
                  <a:pt x="109943" y="186423"/>
                </a:lnTo>
                <a:lnTo>
                  <a:pt x="109181" y="176707"/>
                </a:lnTo>
                <a:lnTo>
                  <a:pt x="107911" y="168884"/>
                </a:lnTo>
                <a:lnTo>
                  <a:pt x="104093" y="156997"/>
                </a:lnTo>
                <a:lnTo>
                  <a:pt x="101434" y="152323"/>
                </a:lnTo>
                <a:lnTo>
                  <a:pt x="100144" y="151066"/>
                </a:lnTo>
                <a:close/>
              </a:path>
              <a:path w="285750" h="290829">
                <a:moveTo>
                  <a:pt x="31076" y="191465"/>
                </a:moveTo>
                <a:lnTo>
                  <a:pt x="977" y="217309"/>
                </a:lnTo>
                <a:lnTo>
                  <a:pt x="0" y="223037"/>
                </a:lnTo>
                <a:lnTo>
                  <a:pt x="50" y="223989"/>
                </a:lnTo>
                <a:lnTo>
                  <a:pt x="723" y="229412"/>
                </a:lnTo>
                <a:lnTo>
                  <a:pt x="3517" y="235737"/>
                </a:lnTo>
                <a:lnTo>
                  <a:pt x="12407" y="232778"/>
                </a:lnTo>
                <a:lnTo>
                  <a:pt x="10375" y="227710"/>
                </a:lnTo>
                <a:lnTo>
                  <a:pt x="9740" y="223037"/>
                </a:lnTo>
                <a:lnTo>
                  <a:pt x="11010" y="214452"/>
                </a:lnTo>
                <a:lnTo>
                  <a:pt x="12915" y="210743"/>
                </a:lnTo>
                <a:lnTo>
                  <a:pt x="16090" y="207644"/>
                </a:lnTo>
                <a:lnTo>
                  <a:pt x="19773" y="203885"/>
                </a:lnTo>
                <a:lnTo>
                  <a:pt x="23964" y="201955"/>
                </a:lnTo>
                <a:lnTo>
                  <a:pt x="32854" y="201714"/>
                </a:lnTo>
                <a:lnTo>
                  <a:pt x="49471" y="201714"/>
                </a:lnTo>
                <a:lnTo>
                  <a:pt x="47205" y="199504"/>
                </a:lnTo>
                <a:lnTo>
                  <a:pt x="43649" y="195935"/>
                </a:lnTo>
                <a:lnTo>
                  <a:pt x="39712" y="193611"/>
                </a:lnTo>
                <a:lnTo>
                  <a:pt x="31076" y="191465"/>
                </a:lnTo>
                <a:close/>
              </a:path>
              <a:path w="285750" h="290829">
                <a:moveTo>
                  <a:pt x="143852" y="192328"/>
                </a:moveTo>
                <a:lnTo>
                  <a:pt x="112229" y="223989"/>
                </a:lnTo>
                <a:lnTo>
                  <a:pt x="125075" y="223989"/>
                </a:lnTo>
                <a:lnTo>
                  <a:pt x="150329" y="198767"/>
                </a:lnTo>
                <a:lnTo>
                  <a:pt x="143852" y="192328"/>
                </a:lnTo>
                <a:close/>
              </a:path>
              <a:path w="285750" h="290829">
                <a:moveTo>
                  <a:pt x="81622" y="140804"/>
                </a:moveTo>
                <a:lnTo>
                  <a:pt x="51650" y="166662"/>
                </a:lnTo>
                <a:lnTo>
                  <a:pt x="50673" y="172389"/>
                </a:lnTo>
                <a:lnTo>
                  <a:pt x="50703" y="173177"/>
                </a:lnTo>
                <a:lnTo>
                  <a:pt x="51396" y="178765"/>
                </a:lnTo>
                <a:lnTo>
                  <a:pt x="54190" y="185089"/>
                </a:lnTo>
                <a:lnTo>
                  <a:pt x="63080" y="182130"/>
                </a:lnTo>
                <a:lnTo>
                  <a:pt x="61048" y="177063"/>
                </a:lnTo>
                <a:lnTo>
                  <a:pt x="60413" y="172389"/>
                </a:lnTo>
                <a:lnTo>
                  <a:pt x="83527" y="151066"/>
                </a:lnTo>
                <a:lnTo>
                  <a:pt x="100144" y="151066"/>
                </a:lnTo>
                <a:lnTo>
                  <a:pt x="97878" y="148856"/>
                </a:lnTo>
                <a:lnTo>
                  <a:pt x="94322" y="145287"/>
                </a:lnTo>
                <a:lnTo>
                  <a:pt x="90385" y="142951"/>
                </a:lnTo>
                <a:lnTo>
                  <a:pt x="81622" y="140804"/>
                </a:lnTo>
                <a:close/>
              </a:path>
              <a:path w="285750" h="290829">
                <a:moveTo>
                  <a:pt x="148932" y="124332"/>
                </a:moveTo>
                <a:lnTo>
                  <a:pt x="121373" y="151879"/>
                </a:lnTo>
                <a:lnTo>
                  <a:pt x="127596" y="158140"/>
                </a:lnTo>
                <a:lnTo>
                  <a:pt x="155155" y="130594"/>
                </a:lnTo>
                <a:lnTo>
                  <a:pt x="148932" y="124332"/>
                </a:lnTo>
                <a:close/>
              </a:path>
              <a:path w="285750" h="290829">
                <a:moveTo>
                  <a:pt x="167470" y="53772"/>
                </a:moveTo>
                <a:lnTo>
                  <a:pt x="140698" y="80516"/>
                </a:lnTo>
                <a:lnTo>
                  <a:pt x="141439" y="87744"/>
                </a:lnTo>
                <a:lnTo>
                  <a:pt x="169988" y="127230"/>
                </a:lnTo>
                <a:lnTo>
                  <a:pt x="200769" y="140556"/>
                </a:lnTo>
                <a:lnTo>
                  <a:pt x="207494" y="139563"/>
                </a:lnTo>
                <a:lnTo>
                  <a:pt x="213672" y="136822"/>
                </a:lnTo>
                <a:lnTo>
                  <a:pt x="219290" y="132333"/>
                </a:lnTo>
                <a:lnTo>
                  <a:pt x="219562" y="131991"/>
                </a:lnTo>
                <a:lnTo>
                  <a:pt x="201764" y="131991"/>
                </a:lnTo>
                <a:lnTo>
                  <a:pt x="194144" y="129692"/>
                </a:lnTo>
                <a:lnTo>
                  <a:pt x="162562" y="105686"/>
                </a:lnTo>
                <a:lnTo>
                  <a:pt x="149186" y="79451"/>
                </a:lnTo>
                <a:lnTo>
                  <a:pt x="150456" y="73202"/>
                </a:lnTo>
                <a:lnTo>
                  <a:pt x="160108" y="63550"/>
                </a:lnTo>
                <a:lnTo>
                  <a:pt x="166458" y="62280"/>
                </a:lnTo>
                <a:lnTo>
                  <a:pt x="191787" y="62280"/>
                </a:lnTo>
                <a:lnTo>
                  <a:pt x="190238" y="61158"/>
                </a:lnTo>
                <a:lnTo>
                  <a:pt x="182356" y="56980"/>
                </a:lnTo>
                <a:lnTo>
                  <a:pt x="174713" y="54508"/>
                </a:lnTo>
                <a:lnTo>
                  <a:pt x="167470" y="53772"/>
                </a:lnTo>
                <a:close/>
              </a:path>
              <a:path w="285750" h="290829">
                <a:moveTo>
                  <a:pt x="191787" y="62280"/>
                </a:moveTo>
                <a:lnTo>
                  <a:pt x="166458" y="62280"/>
                </a:lnTo>
                <a:lnTo>
                  <a:pt x="174205" y="64579"/>
                </a:lnTo>
                <a:lnTo>
                  <a:pt x="180082" y="66947"/>
                </a:lnTo>
                <a:lnTo>
                  <a:pt x="210733" y="95002"/>
                </a:lnTo>
                <a:lnTo>
                  <a:pt x="219036" y="114719"/>
                </a:lnTo>
                <a:lnTo>
                  <a:pt x="217766" y="121005"/>
                </a:lnTo>
                <a:lnTo>
                  <a:pt x="211385" y="127323"/>
                </a:lnTo>
                <a:lnTo>
                  <a:pt x="207987" y="130721"/>
                </a:lnTo>
                <a:lnTo>
                  <a:pt x="201764" y="131991"/>
                </a:lnTo>
                <a:lnTo>
                  <a:pt x="219562" y="131991"/>
                </a:lnTo>
                <a:lnTo>
                  <a:pt x="223764" y="126695"/>
                </a:lnTo>
                <a:lnTo>
                  <a:pt x="226513" y="120521"/>
                </a:lnTo>
                <a:lnTo>
                  <a:pt x="227523" y="113812"/>
                </a:lnTo>
                <a:lnTo>
                  <a:pt x="226783" y="106565"/>
                </a:lnTo>
                <a:lnTo>
                  <a:pt x="198358" y="67043"/>
                </a:lnTo>
                <a:lnTo>
                  <a:pt x="191787" y="62280"/>
                </a:lnTo>
                <a:close/>
              </a:path>
              <a:path w="285750" h="290829">
                <a:moveTo>
                  <a:pt x="213448" y="0"/>
                </a:moveTo>
                <a:lnTo>
                  <a:pt x="205447" y="8039"/>
                </a:lnTo>
                <a:lnTo>
                  <a:pt x="214621" y="42329"/>
                </a:lnTo>
                <a:lnTo>
                  <a:pt x="217004" y="51333"/>
                </a:lnTo>
                <a:lnTo>
                  <a:pt x="219417" y="58343"/>
                </a:lnTo>
                <a:lnTo>
                  <a:pt x="222113" y="63550"/>
                </a:lnTo>
                <a:lnTo>
                  <a:pt x="224370" y="68122"/>
                </a:lnTo>
                <a:lnTo>
                  <a:pt x="250786" y="86398"/>
                </a:lnTo>
                <a:lnTo>
                  <a:pt x="255993" y="86372"/>
                </a:lnTo>
                <a:lnTo>
                  <a:pt x="266407" y="83388"/>
                </a:lnTo>
                <a:lnTo>
                  <a:pt x="271107" y="80516"/>
                </a:lnTo>
                <a:lnTo>
                  <a:pt x="275158" y="76428"/>
                </a:lnTo>
                <a:lnTo>
                  <a:pt x="255739" y="76428"/>
                </a:lnTo>
                <a:lnTo>
                  <a:pt x="252056" y="76377"/>
                </a:lnTo>
                <a:lnTo>
                  <a:pt x="244817" y="74231"/>
                </a:lnTo>
                <a:lnTo>
                  <a:pt x="241515" y="72199"/>
                </a:lnTo>
                <a:lnTo>
                  <a:pt x="238594" y="69227"/>
                </a:lnTo>
                <a:lnTo>
                  <a:pt x="234022" y="64757"/>
                </a:lnTo>
                <a:lnTo>
                  <a:pt x="231863" y="59651"/>
                </a:lnTo>
                <a:lnTo>
                  <a:pt x="231977" y="54508"/>
                </a:lnTo>
                <a:lnTo>
                  <a:pt x="231990" y="48209"/>
                </a:lnTo>
                <a:lnTo>
                  <a:pt x="232787" y="46418"/>
                </a:lnTo>
                <a:lnTo>
                  <a:pt x="225640" y="46418"/>
                </a:lnTo>
                <a:lnTo>
                  <a:pt x="213448" y="0"/>
                </a:lnTo>
                <a:close/>
              </a:path>
              <a:path w="285750" h="290829">
                <a:moveTo>
                  <a:pt x="275633" y="32270"/>
                </a:moveTo>
                <a:lnTo>
                  <a:pt x="247865" y="32270"/>
                </a:lnTo>
                <a:lnTo>
                  <a:pt x="258914" y="32562"/>
                </a:lnTo>
                <a:lnTo>
                  <a:pt x="263994" y="34874"/>
                </a:lnTo>
                <a:lnTo>
                  <a:pt x="275692" y="56807"/>
                </a:lnTo>
                <a:lnTo>
                  <a:pt x="274789" y="59969"/>
                </a:lnTo>
                <a:lnTo>
                  <a:pt x="273877" y="63550"/>
                </a:lnTo>
                <a:lnTo>
                  <a:pt x="259295" y="75437"/>
                </a:lnTo>
                <a:lnTo>
                  <a:pt x="255739" y="76428"/>
                </a:lnTo>
                <a:lnTo>
                  <a:pt x="275158" y="76428"/>
                </a:lnTo>
                <a:lnTo>
                  <a:pt x="279615" y="71996"/>
                </a:lnTo>
                <a:lnTo>
                  <a:pt x="282536" y="67246"/>
                </a:lnTo>
                <a:lnTo>
                  <a:pt x="285533" y="56980"/>
                </a:lnTo>
                <a:lnTo>
                  <a:pt x="285512" y="51333"/>
                </a:lnTo>
                <a:lnTo>
                  <a:pt x="282790" y="41224"/>
                </a:lnTo>
                <a:lnTo>
                  <a:pt x="279869" y="36487"/>
                </a:lnTo>
                <a:lnTo>
                  <a:pt x="275633" y="32270"/>
                </a:lnTo>
                <a:close/>
              </a:path>
              <a:path w="285750" h="290829">
                <a:moveTo>
                  <a:pt x="251802" y="22085"/>
                </a:moveTo>
                <a:lnTo>
                  <a:pt x="226148" y="44030"/>
                </a:lnTo>
                <a:lnTo>
                  <a:pt x="226148" y="46418"/>
                </a:lnTo>
                <a:lnTo>
                  <a:pt x="232787" y="46418"/>
                </a:lnTo>
                <a:lnTo>
                  <a:pt x="234276" y="43078"/>
                </a:lnTo>
                <a:lnTo>
                  <a:pt x="238848" y="38544"/>
                </a:lnTo>
                <a:lnTo>
                  <a:pt x="243039" y="34315"/>
                </a:lnTo>
                <a:lnTo>
                  <a:pt x="247865" y="32270"/>
                </a:lnTo>
                <a:lnTo>
                  <a:pt x="275633" y="32270"/>
                </a:lnTo>
                <a:lnTo>
                  <a:pt x="271360" y="28016"/>
                </a:lnTo>
                <a:lnTo>
                  <a:pt x="266788" y="25184"/>
                </a:lnTo>
                <a:lnTo>
                  <a:pt x="256755" y="22199"/>
                </a:lnTo>
                <a:lnTo>
                  <a:pt x="251802" y="2208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2508550" y="4222851"/>
            <a:ext cx="287655" cy="295275"/>
          </a:xfrm>
          <a:custGeom>
            <a:rect l="l" t="t" r="r" b="b"/>
            <a:pathLst>
              <a:path w="287655" h="295275">
                <a:moveTo>
                  <a:pt x="49518" y="206336"/>
                </a:moveTo>
                <a:lnTo>
                  <a:pt x="32846" y="206336"/>
                </a:lnTo>
                <a:lnTo>
                  <a:pt x="36910" y="208064"/>
                </a:lnTo>
                <a:lnTo>
                  <a:pt x="43260" y="214439"/>
                </a:lnTo>
                <a:lnTo>
                  <a:pt x="52912" y="289191"/>
                </a:lnTo>
                <a:lnTo>
                  <a:pt x="58754" y="294995"/>
                </a:lnTo>
                <a:lnTo>
                  <a:pt x="74465" y="279260"/>
                </a:lnTo>
                <a:lnTo>
                  <a:pt x="61548" y="279260"/>
                </a:lnTo>
                <a:lnTo>
                  <a:pt x="58627" y="231978"/>
                </a:lnTo>
                <a:lnTo>
                  <a:pt x="57357" y="224142"/>
                </a:lnTo>
                <a:lnTo>
                  <a:pt x="55325" y="218211"/>
                </a:lnTo>
                <a:lnTo>
                  <a:pt x="53413" y="212267"/>
                </a:lnTo>
                <a:lnTo>
                  <a:pt x="50753" y="207581"/>
                </a:lnTo>
                <a:lnTo>
                  <a:pt x="49518" y="206336"/>
                </a:lnTo>
                <a:close/>
              </a:path>
              <a:path w="287655" h="295275">
                <a:moveTo>
                  <a:pt x="93298" y="247599"/>
                </a:moveTo>
                <a:lnTo>
                  <a:pt x="61548" y="279260"/>
                </a:lnTo>
                <a:lnTo>
                  <a:pt x="74465" y="279260"/>
                </a:lnTo>
                <a:lnTo>
                  <a:pt x="99648" y="254038"/>
                </a:lnTo>
                <a:lnTo>
                  <a:pt x="93298" y="247599"/>
                </a:lnTo>
                <a:close/>
              </a:path>
              <a:path w="287655" h="295275">
                <a:moveTo>
                  <a:pt x="100145" y="155689"/>
                </a:moveTo>
                <a:lnTo>
                  <a:pt x="83519" y="155689"/>
                </a:lnTo>
                <a:lnTo>
                  <a:pt x="87583" y="157416"/>
                </a:lnTo>
                <a:lnTo>
                  <a:pt x="93933" y="163791"/>
                </a:lnTo>
                <a:lnTo>
                  <a:pt x="103585" y="238544"/>
                </a:lnTo>
                <a:lnTo>
                  <a:pt x="109427" y="244348"/>
                </a:lnTo>
                <a:lnTo>
                  <a:pt x="125138" y="228612"/>
                </a:lnTo>
                <a:lnTo>
                  <a:pt x="112221" y="228612"/>
                </a:lnTo>
                <a:lnTo>
                  <a:pt x="109300" y="181317"/>
                </a:lnTo>
                <a:lnTo>
                  <a:pt x="107903" y="173494"/>
                </a:lnTo>
                <a:lnTo>
                  <a:pt x="104086" y="161620"/>
                </a:lnTo>
                <a:lnTo>
                  <a:pt x="101426" y="156933"/>
                </a:lnTo>
                <a:lnTo>
                  <a:pt x="100145" y="155689"/>
                </a:lnTo>
                <a:close/>
              </a:path>
              <a:path w="287655" h="295275">
                <a:moveTo>
                  <a:pt x="31068" y="196075"/>
                </a:moveTo>
                <a:lnTo>
                  <a:pt x="1096" y="221919"/>
                </a:lnTo>
                <a:lnTo>
                  <a:pt x="0" y="227647"/>
                </a:lnTo>
                <a:lnTo>
                  <a:pt x="58" y="228612"/>
                </a:lnTo>
                <a:lnTo>
                  <a:pt x="842" y="234035"/>
                </a:lnTo>
                <a:lnTo>
                  <a:pt x="3509" y="240347"/>
                </a:lnTo>
                <a:lnTo>
                  <a:pt x="12399" y="237401"/>
                </a:lnTo>
                <a:lnTo>
                  <a:pt x="10367" y="232333"/>
                </a:lnTo>
                <a:lnTo>
                  <a:pt x="9732" y="227647"/>
                </a:lnTo>
                <a:lnTo>
                  <a:pt x="10367" y="223354"/>
                </a:lnTo>
                <a:lnTo>
                  <a:pt x="11129" y="219062"/>
                </a:lnTo>
                <a:lnTo>
                  <a:pt x="12907" y="215366"/>
                </a:lnTo>
                <a:lnTo>
                  <a:pt x="16082" y="212267"/>
                </a:lnTo>
                <a:lnTo>
                  <a:pt x="19765" y="208508"/>
                </a:lnTo>
                <a:lnTo>
                  <a:pt x="23956" y="206565"/>
                </a:lnTo>
                <a:lnTo>
                  <a:pt x="32846" y="206336"/>
                </a:lnTo>
                <a:lnTo>
                  <a:pt x="49518" y="206336"/>
                </a:lnTo>
                <a:lnTo>
                  <a:pt x="47324" y="204127"/>
                </a:lnTo>
                <a:lnTo>
                  <a:pt x="43641" y="200545"/>
                </a:lnTo>
                <a:lnTo>
                  <a:pt x="39704" y="198221"/>
                </a:lnTo>
                <a:lnTo>
                  <a:pt x="31068" y="196075"/>
                </a:lnTo>
                <a:close/>
              </a:path>
              <a:path w="287655" h="295275">
                <a:moveTo>
                  <a:pt x="143844" y="196951"/>
                </a:moveTo>
                <a:lnTo>
                  <a:pt x="112221" y="228612"/>
                </a:lnTo>
                <a:lnTo>
                  <a:pt x="125138" y="228612"/>
                </a:lnTo>
                <a:lnTo>
                  <a:pt x="150321" y="203390"/>
                </a:lnTo>
                <a:lnTo>
                  <a:pt x="143844" y="196951"/>
                </a:lnTo>
                <a:close/>
              </a:path>
              <a:path w="287655" h="295275">
                <a:moveTo>
                  <a:pt x="81614" y="145427"/>
                </a:moveTo>
                <a:lnTo>
                  <a:pt x="51642" y="171272"/>
                </a:lnTo>
                <a:lnTo>
                  <a:pt x="50667" y="176999"/>
                </a:lnTo>
                <a:lnTo>
                  <a:pt x="50694" y="177787"/>
                </a:lnTo>
                <a:lnTo>
                  <a:pt x="51388" y="183375"/>
                </a:lnTo>
                <a:lnTo>
                  <a:pt x="54182" y="189699"/>
                </a:lnTo>
                <a:lnTo>
                  <a:pt x="63072" y="186753"/>
                </a:lnTo>
                <a:lnTo>
                  <a:pt x="61040" y="181686"/>
                </a:lnTo>
                <a:lnTo>
                  <a:pt x="60405" y="176999"/>
                </a:lnTo>
                <a:lnTo>
                  <a:pt x="61675" y="168414"/>
                </a:lnTo>
                <a:lnTo>
                  <a:pt x="63580" y="164719"/>
                </a:lnTo>
                <a:lnTo>
                  <a:pt x="66755" y="161620"/>
                </a:lnTo>
                <a:lnTo>
                  <a:pt x="70438" y="157861"/>
                </a:lnTo>
                <a:lnTo>
                  <a:pt x="74629" y="155917"/>
                </a:lnTo>
                <a:lnTo>
                  <a:pt x="83519" y="155689"/>
                </a:lnTo>
                <a:lnTo>
                  <a:pt x="100145" y="155689"/>
                </a:lnTo>
                <a:lnTo>
                  <a:pt x="97870" y="153479"/>
                </a:lnTo>
                <a:lnTo>
                  <a:pt x="94314" y="149898"/>
                </a:lnTo>
                <a:lnTo>
                  <a:pt x="90377" y="147574"/>
                </a:lnTo>
                <a:lnTo>
                  <a:pt x="81614" y="145427"/>
                </a:lnTo>
                <a:close/>
              </a:path>
              <a:path w="287655" h="295275">
                <a:moveTo>
                  <a:pt x="148924" y="128943"/>
                </a:moveTo>
                <a:lnTo>
                  <a:pt x="121365" y="156489"/>
                </a:lnTo>
                <a:lnTo>
                  <a:pt x="127588" y="162750"/>
                </a:lnTo>
                <a:lnTo>
                  <a:pt x="155147" y="135204"/>
                </a:lnTo>
                <a:lnTo>
                  <a:pt x="148924" y="128943"/>
                </a:lnTo>
                <a:close/>
              </a:path>
              <a:path w="287655" h="295275">
                <a:moveTo>
                  <a:pt x="167462" y="58393"/>
                </a:moveTo>
                <a:lnTo>
                  <a:pt x="140745" y="85132"/>
                </a:lnTo>
                <a:lnTo>
                  <a:pt x="141558" y="92354"/>
                </a:lnTo>
                <a:lnTo>
                  <a:pt x="169982" y="131847"/>
                </a:lnTo>
                <a:lnTo>
                  <a:pt x="200816" y="145173"/>
                </a:lnTo>
                <a:lnTo>
                  <a:pt x="207503" y="144183"/>
                </a:lnTo>
                <a:lnTo>
                  <a:pt x="213667" y="141439"/>
                </a:lnTo>
                <a:lnTo>
                  <a:pt x="219282" y="136944"/>
                </a:lnTo>
                <a:lnTo>
                  <a:pt x="219555" y="136601"/>
                </a:lnTo>
                <a:lnTo>
                  <a:pt x="201756" y="136601"/>
                </a:lnTo>
                <a:lnTo>
                  <a:pt x="194136" y="134315"/>
                </a:lnTo>
                <a:lnTo>
                  <a:pt x="162573" y="110309"/>
                </a:lnTo>
                <a:lnTo>
                  <a:pt x="149178" y="84074"/>
                </a:lnTo>
                <a:lnTo>
                  <a:pt x="150448" y="77825"/>
                </a:lnTo>
                <a:lnTo>
                  <a:pt x="160100" y="68160"/>
                </a:lnTo>
                <a:lnTo>
                  <a:pt x="166450" y="66903"/>
                </a:lnTo>
                <a:lnTo>
                  <a:pt x="191792" y="66903"/>
                </a:lnTo>
                <a:lnTo>
                  <a:pt x="190231" y="65771"/>
                </a:lnTo>
                <a:lnTo>
                  <a:pt x="182349" y="61595"/>
                </a:lnTo>
                <a:lnTo>
                  <a:pt x="174705" y="59131"/>
                </a:lnTo>
                <a:lnTo>
                  <a:pt x="167462" y="58393"/>
                </a:lnTo>
                <a:close/>
              </a:path>
              <a:path w="287655" h="295275">
                <a:moveTo>
                  <a:pt x="191792" y="66903"/>
                </a:moveTo>
                <a:lnTo>
                  <a:pt x="166450" y="66903"/>
                </a:lnTo>
                <a:lnTo>
                  <a:pt x="174197" y="69189"/>
                </a:lnTo>
                <a:lnTo>
                  <a:pt x="180075" y="71558"/>
                </a:lnTo>
                <a:lnTo>
                  <a:pt x="210726" y="99614"/>
                </a:lnTo>
                <a:lnTo>
                  <a:pt x="219028" y="119341"/>
                </a:lnTo>
                <a:lnTo>
                  <a:pt x="217758" y="125615"/>
                </a:lnTo>
                <a:lnTo>
                  <a:pt x="211368" y="131945"/>
                </a:lnTo>
                <a:lnTo>
                  <a:pt x="207979" y="135343"/>
                </a:lnTo>
                <a:lnTo>
                  <a:pt x="201756" y="136601"/>
                </a:lnTo>
                <a:lnTo>
                  <a:pt x="219555" y="136601"/>
                </a:lnTo>
                <a:lnTo>
                  <a:pt x="223757" y="131312"/>
                </a:lnTo>
                <a:lnTo>
                  <a:pt x="226505" y="125142"/>
                </a:lnTo>
                <a:lnTo>
                  <a:pt x="227515" y="118434"/>
                </a:lnTo>
                <a:lnTo>
                  <a:pt x="226775" y="111188"/>
                </a:lnTo>
                <a:lnTo>
                  <a:pt x="198351" y="71659"/>
                </a:lnTo>
                <a:lnTo>
                  <a:pt x="191792" y="66903"/>
                </a:lnTo>
                <a:close/>
              </a:path>
              <a:path w="287655" h="295275">
                <a:moveTo>
                  <a:pt x="237641" y="51485"/>
                </a:moveTo>
                <a:lnTo>
                  <a:pt x="229442" y="51485"/>
                </a:lnTo>
                <a:lnTo>
                  <a:pt x="229696" y="51752"/>
                </a:lnTo>
                <a:lnTo>
                  <a:pt x="227283" y="56578"/>
                </a:lnTo>
                <a:lnTo>
                  <a:pt x="226455" y="61595"/>
                </a:lnTo>
                <a:lnTo>
                  <a:pt x="226434" y="62230"/>
                </a:lnTo>
                <a:lnTo>
                  <a:pt x="227318" y="68160"/>
                </a:lnTo>
                <a:lnTo>
                  <a:pt x="228045" y="73825"/>
                </a:lnTo>
                <a:lnTo>
                  <a:pt x="252302" y="90970"/>
                </a:lnTo>
                <a:lnTo>
                  <a:pt x="257255" y="90601"/>
                </a:lnTo>
                <a:lnTo>
                  <a:pt x="267415" y="87134"/>
                </a:lnTo>
                <a:lnTo>
                  <a:pt x="272114" y="84150"/>
                </a:lnTo>
                <a:lnTo>
                  <a:pt x="275387" y="80848"/>
                </a:lnTo>
                <a:lnTo>
                  <a:pt x="249635" y="80848"/>
                </a:lnTo>
                <a:lnTo>
                  <a:pt x="244936" y="78968"/>
                </a:lnTo>
                <a:lnTo>
                  <a:pt x="240872" y="74917"/>
                </a:lnTo>
                <a:lnTo>
                  <a:pt x="238205" y="72174"/>
                </a:lnTo>
                <a:lnTo>
                  <a:pt x="236427" y="69088"/>
                </a:lnTo>
                <a:lnTo>
                  <a:pt x="234903" y="62230"/>
                </a:lnTo>
                <a:lnTo>
                  <a:pt x="235157" y="58775"/>
                </a:lnTo>
                <a:lnTo>
                  <a:pt x="237468" y="51752"/>
                </a:lnTo>
                <a:lnTo>
                  <a:pt x="237641" y="51485"/>
                </a:lnTo>
                <a:close/>
              </a:path>
              <a:path w="287655" h="295275">
                <a:moveTo>
                  <a:pt x="279600" y="38620"/>
                </a:moveTo>
                <a:lnTo>
                  <a:pt x="258525" y="38620"/>
                </a:lnTo>
                <a:lnTo>
                  <a:pt x="265383" y="40106"/>
                </a:lnTo>
                <a:lnTo>
                  <a:pt x="268431" y="41846"/>
                </a:lnTo>
                <a:lnTo>
                  <a:pt x="271225" y="44589"/>
                </a:lnTo>
                <a:lnTo>
                  <a:pt x="275289" y="48653"/>
                </a:lnTo>
                <a:lnTo>
                  <a:pt x="277194" y="53390"/>
                </a:lnTo>
                <a:lnTo>
                  <a:pt x="276798" y="59131"/>
                </a:lnTo>
                <a:lnTo>
                  <a:pt x="276559" y="64236"/>
                </a:lnTo>
                <a:lnTo>
                  <a:pt x="274291" y="69088"/>
                </a:lnTo>
                <a:lnTo>
                  <a:pt x="269828" y="73482"/>
                </a:lnTo>
                <a:lnTo>
                  <a:pt x="265510" y="77901"/>
                </a:lnTo>
                <a:lnTo>
                  <a:pt x="260557" y="80251"/>
                </a:lnTo>
                <a:lnTo>
                  <a:pt x="249635" y="80848"/>
                </a:lnTo>
                <a:lnTo>
                  <a:pt x="275387" y="80848"/>
                </a:lnTo>
                <a:lnTo>
                  <a:pt x="280496" y="75692"/>
                </a:lnTo>
                <a:lnTo>
                  <a:pt x="283544" y="71043"/>
                </a:lnTo>
                <a:lnTo>
                  <a:pt x="285263" y="65771"/>
                </a:lnTo>
                <a:lnTo>
                  <a:pt x="286973" y="60896"/>
                </a:lnTo>
                <a:lnTo>
                  <a:pt x="287354" y="55956"/>
                </a:lnTo>
                <a:lnTo>
                  <a:pt x="285322" y="46291"/>
                </a:lnTo>
                <a:lnTo>
                  <a:pt x="282909" y="41998"/>
                </a:lnTo>
                <a:lnTo>
                  <a:pt x="279600" y="38620"/>
                </a:lnTo>
                <a:close/>
              </a:path>
              <a:path w="287655" h="295275">
                <a:moveTo>
                  <a:pt x="227410" y="0"/>
                </a:moveTo>
                <a:lnTo>
                  <a:pt x="196549" y="26657"/>
                </a:lnTo>
                <a:lnTo>
                  <a:pt x="196413" y="31635"/>
                </a:lnTo>
                <a:lnTo>
                  <a:pt x="198327" y="39890"/>
                </a:lnTo>
                <a:lnTo>
                  <a:pt x="221314" y="54165"/>
                </a:lnTo>
                <a:lnTo>
                  <a:pt x="225632" y="53505"/>
                </a:lnTo>
                <a:lnTo>
                  <a:pt x="229442" y="51485"/>
                </a:lnTo>
                <a:lnTo>
                  <a:pt x="237641" y="51485"/>
                </a:lnTo>
                <a:lnTo>
                  <a:pt x="239475" y="48653"/>
                </a:lnTo>
                <a:lnTo>
                  <a:pt x="242510" y="45605"/>
                </a:lnTo>
                <a:lnTo>
                  <a:pt x="218647" y="45605"/>
                </a:lnTo>
                <a:lnTo>
                  <a:pt x="214710" y="44081"/>
                </a:lnTo>
                <a:lnTo>
                  <a:pt x="210548" y="39890"/>
                </a:lnTo>
                <a:lnTo>
                  <a:pt x="207852" y="37223"/>
                </a:lnTo>
                <a:lnTo>
                  <a:pt x="206304" y="33413"/>
                </a:lnTo>
                <a:lnTo>
                  <a:pt x="206405" y="29451"/>
                </a:lnTo>
                <a:lnTo>
                  <a:pt x="206582" y="23914"/>
                </a:lnTo>
                <a:lnTo>
                  <a:pt x="229442" y="9906"/>
                </a:lnTo>
                <a:lnTo>
                  <a:pt x="245812" y="9906"/>
                </a:lnTo>
                <a:lnTo>
                  <a:pt x="243539" y="7658"/>
                </a:lnTo>
                <a:lnTo>
                  <a:pt x="240110" y="4191"/>
                </a:lnTo>
                <a:lnTo>
                  <a:pt x="236173" y="1968"/>
                </a:lnTo>
                <a:lnTo>
                  <a:pt x="227410" y="0"/>
                </a:lnTo>
                <a:close/>
              </a:path>
              <a:path w="287655" h="295275">
                <a:moveTo>
                  <a:pt x="245812" y="9906"/>
                </a:moveTo>
                <a:lnTo>
                  <a:pt x="229442" y="9906"/>
                </a:lnTo>
                <a:lnTo>
                  <a:pt x="233506" y="11557"/>
                </a:lnTo>
                <a:lnTo>
                  <a:pt x="237062" y="15074"/>
                </a:lnTo>
                <a:lnTo>
                  <a:pt x="240364" y="18415"/>
                </a:lnTo>
                <a:lnTo>
                  <a:pt x="241888" y="22390"/>
                </a:lnTo>
                <a:lnTo>
                  <a:pt x="241417" y="30962"/>
                </a:lnTo>
                <a:lnTo>
                  <a:pt x="218647" y="45605"/>
                </a:lnTo>
                <a:lnTo>
                  <a:pt x="242510" y="45605"/>
                </a:lnTo>
                <a:lnTo>
                  <a:pt x="245063" y="43040"/>
                </a:lnTo>
                <a:lnTo>
                  <a:pt x="248111" y="41071"/>
                </a:lnTo>
                <a:lnTo>
                  <a:pt x="251667" y="39941"/>
                </a:lnTo>
                <a:lnTo>
                  <a:pt x="255096" y="38811"/>
                </a:lnTo>
                <a:lnTo>
                  <a:pt x="258525" y="38620"/>
                </a:lnTo>
                <a:lnTo>
                  <a:pt x="279600" y="38620"/>
                </a:lnTo>
                <a:lnTo>
                  <a:pt x="275162" y="34188"/>
                </a:lnTo>
                <a:lnTo>
                  <a:pt x="273580" y="33413"/>
                </a:lnTo>
                <a:lnTo>
                  <a:pt x="247984" y="33413"/>
                </a:lnTo>
                <a:lnTo>
                  <a:pt x="247730" y="33147"/>
                </a:lnTo>
                <a:lnTo>
                  <a:pt x="249889" y="29451"/>
                </a:lnTo>
                <a:lnTo>
                  <a:pt x="250651" y="25158"/>
                </a:lnTo>
                <a:lnTo>
                  <a:pt x="249818" y="19723"/>
                </a:lnTo>
                <a:lnTo>
                  <a:pt x="249254" y="15379"/>
                </a:lnTo>
                <a:lnTo>
                  <a:pt x="247095" y="11176"/>
                </a:lnTo>
                <a:lnTo>
                  <a:pt x="245812" y="9906"/>
                </a:lnTo>
                <a:close/>
              </a:path>
              <a:path w="287655" h="295275">
                <a:moveTo>
                  <a:pt x="258398" y="30149"/>
                </a:moveTo>
                <a:lnTo>
                  <a:pt x="252937" y="30962"/>
                </a:lnTo>
                <a:lnTo>
                  <a:pt x="247984" y="33413"/>
                </a:lnTo>
                <a:lnTo>
                  <a:pt x="273580" y="33413"/>
                </a:lnTo>
                <a:lnTo>
                  <a:pt x="270209" y="31762"/>
                </a:lnTo>
                <a:lnTo>
                  <a:pt x="258398" y="3014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2919522" y="4225034"/>
            <a:ext cx="263525" cy="272415"/>
          </a:xfrm>
          <a:custGeom>
            <a:rect l="l" t="t" r="r" b="b"/>
            <a:pathLst>
              <a:path w="263525" h="272414">
                <a:moveTo>
                  <a:pt x="49505" y="183491"/>
                </a:moveTo>
                <a:lnTo>
                  <a:pt x="32973" y="183491"/>
                </a:lnTo>
                <a:lnTo>
                  <a:pt x="36910" y="185218"/>
                </a:lnTo>
                <a:lnTo>
                  <a:pt x="40466" y="188799"/>
                </a:lnTo>
                <a:lnTo>
                  <a:pt x="52912" y="266345"/>
                </a:lnTo>
                <a:lnTo>
                  <a:pt x="58754" y="272162"/>
                </a:lnTo>
                <a:lnTo>
                  <a:pt x="74509" y="256427"/>
                </a:lnTo>
                <a:lnTo>
                  <a:pt x="61675" y="256427"/>
                </a:lnTo>
                <a:lnTo>
                  <a:pt x="58627" y="209132"/>
                </a:lnTo>
                <a:lnTo>
                  <a:pt x="57357" y="201309"/>
                </a:lnTo>
                <a:lnTo>
                  <a:pt x="55452" y="195378"/>
                </a:lnTo>
                <a:lnTo>
                  <a:pt x="53406" y="189422"/>
                </a:lnTo>
                <a:lnTo>
                  <a:pt x="50753" y="184748"/>
                </a:lnTo>
                <a:lnTo>
                  <a:pt x="49505" y="183491"/>
                </a:lnTo>
                <a:close/>
              </a:path>
              <a:path w="263525" h="272414">
                <a:moveTo>
                  <a:pt x="93298" y="224753"/>
                </a:moveTo>
                <a:lnTo>
                  <a:pt x="61675" y="256427"/>
                </a:lnTo>
                <a:lnTo>
                  <a:pt x="74509" y="256427"/>
                </a:lnTo>
                <a:lnTo>
                  <a:pt x="99775" y="231192"/>
                </a:lnTo>
                <a:lnTo>
                  <a:pt x="93298" y="224753"/>
                </a:lnTo>
                <a:close/>
              </a:path>
              <a:path w="263525" h="272414">
                <a:moveTo>
                  <a:pt x="100178" y="132843"/>
                </a:moveTo>
                <a:lnTo>
                  <a:pt x="83519" y="132843"/>
                </a:lnTo>
                <a:lnTo>
                  <a:pt x="87583" y="134570"/>
                </a:lnTo>
                <a:lnTo>
                  <a:pt x="93933" y="140958"/>
                </a:lnTo>
                <a:lnTo>
                  <a:pt x="103585" y="215698"/>
                </a:lnTo>
                <a:lnTo>
                  <a:pt x="109427" y="221514"/>
                </a:lnTo>
                <a:lnTo>
                  <a:pt x="125146" y="205766"/>
                </a:lnTo>
                <a:lnTo>
                  <a:pt x="112221" y="205766"/>
                </a:lnTo>
                <a:lnTo>
                  <a:pt x="109300" y="158484"/>
                </a:lnTo>
                <a:lnTo>
                  <a:pt x="108030" y="150661"/>
                </a:lnTo>
                <a:lnTo>
                  <a:pt x="106125" y="144730"/>
                </a:lnTo>
                <a:lnTo>
                  <a:pt x="104079" y="138774"/>
                </a:lnTo>
                <a:lnTo>
                  <a:pt x="101426" y="134100"/>
                </a:lnTo>
                <a:lnTo>
                  <a:pt x="100178" y="132843"/>
                </a:lnTo>
                <a:close/>
              </a:path>
              <a:path w="263525" h="272414">
                <a:moveTo>
                  <a:pt x="31068" y="173242"/>
                </a:moveTo>
                <a:lnTo>
                  <a:pt x="1096" y="199086"/>
                </a:lnTo>
                <a:lnTo>
                  <a:pt x="0" y="204814"/>
                </a:lnTo>
                <a:lnTo>
                  <a:pt x="56" y="205766"/>
                </a:lnTo>
                <a:lnTo>
                  <a:pt x="842" y="211189"/>
                </a:lnTo>
                <a:lnTo>
                  <a:pt x="3636" y="217514"/>
                </a:lnTo>
                <a:lnTo>
                  <a:pt x="12399" y="214555"/>
                </a:lnTo>
                <a:lnTo>
                  <a:pt x="10494" y="209488"/>
                </a:lnTo>
                <a:lnTo>
                  <a:pt x="9859" y="204814"/>
                </a:lnTo>
                <a:lnTo>
                  <a:pt x="32973" y="183491"/>
                </a:lnTo>
                <a:lnTo>
                  <a:pt x="49505" y="183491"/>
                </a:lnTo>
                <a:lnTo>
                  <a:pt x="43768" y="177712"/>
                </a:lnTo>
                <a:lnTo>
                  <a:pt x="39831" y="175388"/>
                </a:lnTo>
                <a:lnTo>
                  <a:pt x="31068" y="173242"/>
                </a:lnTo>
                <a:close/>
              </a:path>
              <a:path w="263525" h="272414">
                <a:moveTo>
                  <a:pt x="143971" y="174105"/>
                </a:moveTo>
                <a:lnTo>
                  <a:pt x="112221" y="205766"/>
                </a:lnTo>
                <a:lnTo>
                  <a:pt x="125146" y="205766"/>
                </a:lnTo>
                <a:lnTo>
                  <a:pt x="150321" y="180544"/>
                </a:lnTo>
                <a:lnTo>
                  <a:pt x="143971" y="174105"/>
                </a:lnTo>
                <a:close/>
              </a:path>
              <a:path w="263525" h="272414">
                <a:moveTo>
                  <a:pt x="81741" y="122594"/>
                </a:moveTo>
                <a:lnTo>
                  <a:pt x="51769" y="148439"/>
                </a:lnTo>
                <a:lnTo>
                  <a:pt x="50673" y="154166"/>
                </a:lnTo>
                <a:lnTo>
                  <a:pt x="50705" y="154954"/>
                </a:lnTo>
                <a:lnTo>
                  <a:pt x="51515" y="160542"/>
                </a:lnTo>
                <a:lnTo>
                  <a:pt x="54182" y="166866"/>
                </a:lnTo>
                <a:lnTo>
                  <a:pt x="63072" y="163907"/>
                </a:lnTo>
                <a:lnTo>
                  <a:pt x="61167" y="158840"/>
                </a:lnTo>
                <a:lnTo>
                  <a:pt x="60405" y="154166"/>
                </a:lnTo>
                <a:lnTo>
                  <a:pt x="61167" y="149874"/>
                </a:lnTo>
                <a:lnTo>
                  <a:pt x="61802" y="145581"/>
                </a:lnTo>
                <a:lnTo>
                  <a:pt x="63707" y="141885"/>
                </a:lnTo>
                <a:lnTo>
                  <a:pt x="66755" y="138774"/>
                </a:lnTo>
                <a:lnTo>
                  <a:pt x="70565" y="135027"/>
                </a:lnTo>
                <a:lnTo>
                  <a:pt x="74629" y="133084"/>
                </a:lnTo>
                <a:lnTo>
                  <a:pt x="83519" y="132843"/>
                </a:lnTo>
                <a:lnTo>
                  <a:pt x="100178" y="132843"/>
                </a:lnTo>
                <a:lnTo>
                  <a:pt x="94441" y="127065"/>
                </a:lnTo>
                <a:lnTo>
                  <a:pt x="90377" y="124740"/>
                </a:lnTo>
                <a:lnTo>
                  <a:pt x="81741" y="122594"/>
                </a:lnTo>
                <a:close/>
              </a:path>
              <a:path w="263525" h="272414">
                <a:moveTo>
                  <a:pt x="148924" y="106110"/>
                </a:moveTo>
                <a:lnTo>
                  <a:pt x="121365" y="133656"/>
                </a:lnTo>
                <a:lnTo>
                  <a:pt x="127715" y="139917"/>
                </a:lnTo>
                <a:lnTo>
                  <a:pt x="155274" y="112371"/>
                </a:lnTo>
                <a:lnTo>
                  <a:pt x="148924" y="106110"/>
                </a:lnTo>
                <a:close/>
              </a:path>
              <a:path w="263525" h="272414">
                <a:moveTo>
                  <a:pt x="162011" y="63577"/>
                </a:moveTo>
                <a:lnTo>
                  <a:pt x="148035" y="63577"/>
                </a:lnTo>
                <a:lnTo>
                  <a:pt x="207725" y="123229"/>
                </a:lnTo>
                <a:lnTo>
                  <a:pt x="214710" y="116257"/>
                </a:lnTo>
                <a:lnTo>
                  <a:pt x="162011" y="63577"/>
                </a:lnTo>
                <a:close/>
              </a:path>
              <a:path w="263525" h="272414">
                <a:moveTo>
                  <a:pt x="203131" y="0"/>
                </a:moveTo>
                <a:lnTo>
                  <a:pt x="176360" y="26739"/>
                </a:lnTo>
                <a:lnTo>
                  <a:pt x="177118" y="33961"/>
                </a:lnTo>
                <a:lnTo>
                  <a:pt x="205650" y="73447"/>
                </a:lnTo>
                <a:lnTo>
                  <a:pt x="236429" y="86773"/>
                </a:lnTo>
                <a:lnTo>
                  <a:pt x="243111" y="85780"/>
                </a:lnTo>
                <a:lnTo>
                  <a:pt x="249244" y="83039"/>
                </a:lnTo>
                <a:lnTo>
                  <a:pt x="254842" y="78551"/>
                </a:lnTo>
                <a:lnTo>
                  <a:pt x="255118" y="78208"/>
                </a:lnTo>
                <a:lnTo>
                  <a:pt x="237316" y="78208"/>
                </a:lnTo>
                <a:lnTo>
                  <a:pt x="229696" y="75909"/>
                </a:lnTo>
                <a:lnTo>
                  <a:pt x="198135" y="51909"/>
                </a:lnTo>
                <a:lnTo>
                  <a:pt x="184865" y="25668"/>
                </a:lnTo>
                <a:lnTo>
                  <a:pt x="186135" y="19432"/>
                </a:lnTo>
                <a:lnTo>
                  <a:pt x="195787" y="9767"/>
                </a:lnTo>
                <a:lnTo>
                  <a:pt x="202010" y="8497"/>
                </a:lnTo>
                <a:lnTo>
                  <a:pt x="227393" y="8497"/>
                </a:lnTo>
                <a:lnTo>
                  <a:pt x="225855" y="7377"/>
                </a:lnTo>
                <a:lnTo>
                  <a:pt x="218016" y="3202"/>
                </a:lnTo>
                <a:lnTo>
                  <a:pt x="210392" y="738"/>
                </a:lnTo>
                <a:lnTo>
                  <a:pt x="203131" y="0"/>
                </a:lnTo>
                <a:close/>
              </a:path>
              <a:path w="263525" h="272414">
                <a:moveTo>
                  <a:pt x="146892" y="48464"/>
                </a:moveTo>
                <a:lnTo>
                  <a:pt x="141685" y="53646"/>
                </a:lnTo>
                <a:lnTo>
                  <a:pt x="134446" y="76633"/>
                </a:lnTo>
                <a:lnTo>
                  <a:pt x="141812" y="83973"/>
                </a:lnTo>
                <a:lnTo>
                  <a:pt x="148035" y="63577"/>
                </a:lnTo>
                <a:lnTo>
                  <a:pt x="162011" y="63577"/>
                </a:lnTo>
                <a:lnTo>
                  <a:pt x="146892" y="48464"/>
                </a:lnTo>
                <a:close/>
              </a:path>
              <a:path w="263525" h="272414">
                <a:moveTo>
                  <a:pt x="227393" y="8497"/>
                </a:moveTo>
                <a:lnTo>
                  <a:pt x="202010" y="8497"/>
                </a:lnTo>
                <a:lnTo>
                  <a:pt x="209757" y="10796"/>
                </a:lnTo>
                <a:lnTo>
                  <a:pt x="215691" y="13165"/>
                </a:lnTo>
                <a:lnTo>
                  <a:pt x="246302" y="41219"/>
                </a:lnTo>
                <a:lnTo>
                  <a:pt x="254588" y="60948"/>
                </a:lnTo>
                <a:lnTo>
                  <a:pt x="253318" y="67222"/>
                </a:lnTo>
                <a:lnTo>
                  <a:pt x="247064" y="73540"/>
                </a:lnTo>
                <a:lnTo>
                  <a:pt x="243666" y="76938"/>
                </a:lnTo>
                <a:lnTo>
                  <a:pt x="237316" y="78208"/>
                </a:lnTo>
                <a:lnTo>
                  <a:pt x="255118" y="78208"/>
                </a:lnTo>
                <a:lnTo>
                  <a:pt x="259373" y="72912"/>
                </a:lnTo>
                <a:lnTo>
                  <a:pt x="262129" y="66738"/>
                </a:lnTo>
                <a:lnTo>
                  <a:pt x="263147" y="60029"/>
                </a:lnTo>
                <a:lnTo>
                  <a:pt x="262462" y="52782"/>
                </a:lnTo>
                <a:lnTo>
                  <a:pt x="233931" y="13261"/>
                </a:lnTo>
                <a:lnTo>
                  <a:pt x="227393" y="849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3315762" y="4221098"/>
            <a:ext cx="271145" cy="270510"/>
          </a:xfrm>
          <a:custGeom>
            <a:rect l="l" t="t" r="r" b="b"/>
            <a:pathLst>
              <a:path w="271145" h="270510">
                <a:moveTo>
                  <a:pt x="49518" y="181597"/>
                </a:moveTo>
                <a:lnTo>
                  <a:pt x="32846" y="181597"/>
                </a:lnTo>
                <a:lnTo>
                  <a:pt x="36910" y="183324"/>
                </a:lnTo>
                <a:lnTo>
                  <a:pt x="43260" y="189699"/>
                </a:lnTo>
                <a:lnTo>
                  <a:pt x="52912" y="264452"/>
                </a:lnTo>
                <a:lnTo>
                  <a:pt x="58754" y="270255"/>
                </a:lnTo>
                <a:lnTo>
                  <a:pt x="74465" y="254520"/>
                </a:lnTo>
                <a:lnTo>
                  <a:pt x="61548" y="254520"/>
                </a:lnTo>
                <a:lnTo>
                  <a:pt x="58627" y="207238"/>
                </a:lnTo>
                <a:lnTo>
                  <a:pt x="57357" y="199402"/>
                </a:lnTo>
                <a:lnTo>
                  <a:pt x="55325" y="193471"/>
                </a:lnTo>
                <a:lnTo>
                  <a:pt x="53413" y="187528"/>
                </a:lnTo>
                <a:lnTo>
                  <a:pt x="50753" y="182841"/>
                </a:lnTo>
                <a:lnTo>
                  <a:pt x="49518" y="181597"/>
                </a:lnTo>
                <a:close/>
              </a:path>
              <a:path w="271145" h="270510">
                <a:moveTo>
                  <a:pt x="93298" y="222859"/>
                </a:moveTo>
                <a:lnTo>
                  <a:pt x="61548" y="254520"/>
                </a:lnTo>
                <a:lnTo>
                  <a:pt x="74465" y="254520"/>
                </a:lnTo>
                <a:lnTo>
                  <a:pt x="99648" y="229298"/>
                </a:lnTo>
                <a:lnTo>
                  <a:pt x="93298" y="222859"/>
                </a:lnTo>
                <a:close/>
              </a:path>
              <a:path w="271145" h="270510">
                <a:moveTo>
                  <a:pt x="100145" y="130949"/>
                </a:moveTo>
                <a:lnTo>
                  <a:pt x="83519" y="130949"/>
                </a:lnTo>
                <a:lnTo>
                  <a:pt x="87583" y="132676"/>
                </a:lnTo>
                <a:lnTo>
                  <a:pt x="93933" y="139052"/>
                </a:lnTo>
                <a:lnTo>
                  <a:pt x="103585" y="213804"/>
                </a:lnTo>
                <a:lnTo>
                  <a:pt x="109427" y="219608"/>
                </a:lnTo>
                <a:lnTo>
                  <a:pt x="125138" y="203873"/>
                </a:lnTo>
                <a:lnTo>
                  <a:pt x="112221" y="203873"/>
                </a:lnTo>
                <a:lnTo>
                  <a:pt x="109300" y="156590"/>
                </a:lnTo>
                <a:lnTo>
                  <a:pt x="107903" y="148755"/>
                </a:lnTo>
                <a:lnTo>
                  <a:pt x="104086" y="136880"/>
                </a:lnTo>
                <a:lnTo>
                  <a:pt x="101426" y="132194"/>
                </a:lnTo>
                <a:lnTo>
                  <a:pt x="100145" y="130949"/>
                </a:lnTo>
                <a:close/>
              </a:path>
              <a:path w="271145" h="270510">
                <a:moveTo>
                  <a:pt x="31068" y="171335"/>
                </a:moveTo>
                <a:lnTo>
                  <a:pt x="1096" y="197180"/>
                </a:lnTo>
                <a:lnTo>
                  <a:pt x="0" y="202907"/>
                </a:lnTo>
                <a:lnTo>
                  <a:pt x="58" y="203873"/>
                </a:lnTo>
                <a:lnTo>
                  <a:pt x="842" y="209295"/>
                </a:lnTo>
                <a:lnTo>
                  <a:pt x="3509" y="215607"/>
                </a:lnTo>
                <a:lnTo>
                  <a:pt x="12399" y="212661"/>
                </a:lnTo>
                <a:lnTo>
                  <a:pt x="10367" y="207594"/>
                </a:lnTo>
                <a:lnTo>
                  <a:pt x="9732" y="202907"/>
                </a:lnTo>
                <a:lnTo>
                  <a:pt x="10367" y="198615"/>
                </a:lnTo>
                <a:lnTo>
                  <a:pt x="11129" y="194322"/>
                </a:lnTo>
                <a:lnTo>
                  <a:pt x="12907" y="190626"/>
                </a:lnTo>
                <a:lnTo>
                  <a:pt x="16082" y="187528"/>
                </a:lnTo>
                <a:lnTo>
                  <a:pt x="19765" y="183769"/>
                </a:lnTo>
                <a:lnTo>
                  <a:pt x="23956" y="181825"/>
                </a:lnTo>
                <a:lnTo>
                  <a:pt x="32846" y="181597"/>
                </a:lnTo>
                <a:lnTo>
                  <a:pt x="49518" y="181597"/>
                </a:lnTo>
                <a:lnTo>
                  <a:pt x="47324" y="179387"/>
                </a:lnTo>
                <a:lnTo>
                  <a:pt x="43641" y="175806"/>
                </a:lnTo>
                <a:lnTo>
                  <a:pt x="39704" y="173481"/>
                </a:lnTo>
                <a:lnTo>
                  <a:pt x="31068" y="171335"/>
                </a:lnTo>
                <a:close/>
              </a:path>
              <a:path w="271145" h="270510">
                <a:moveTo>
                  <a:pt x="143844" y="172211"/>
                </a:moveTo>
                <a:lnTo>
                  <a:pt x="112221" y="203873"/>
                </a:lnTo>
                <a:lnTo>
                  <a:pt x="125138" y="203873"/>
                </a:lnTo>
                <a:lnTo>
                  <a:pt x="150321" y="178650"/>
                </a:lnTo>
                <a:lnTo>
                  <a:pt x="143844" y="172211"/>
                </a:lnTo>
                <a:close/>
              </a:path>
              <a:path w="271145" h="270510">
                <a:moveTo>
                  <a:pt x="81614" y="120688"/>
                </a:moveTo>
                <a:lnTo>
                  <a:pt x="51642" y="146532"/>
                </a:lnTo>
                <a:lnTo>
                  <a:pt x="50667" y="152260"/>
                </a:lnTo>
                <a:lnTo>
                  <a:pt x="50694" y="153047"/>
                </a:lnTo>
                <a:lnTo>
                  <a:pt x="51388" y="158648"/>
                </a:lnTo>
                <a:lnTo>
                  <a:pt x="54182" y="164960"/>
                </a:lnTo>
                <a:lnTo>
                  <a:pt x="63072" y="162013"/>
                </a:lnTo>
                <a:lnTo>
                  <a:pt x="61040" y="156946"/>
                </a:lnTo>
                <a:lnTo>
                  <a:pt x="60405" y="152260"/>
                </a:lnTo>
                <a:lnTo>
                  <a:pt x="61675" y="143675"/>
                </a:lnTo>
                <a:lnTo>
                  <a:pt x="63580" y="139979"/>
                </a:lnTo>
                <a:lnTo>
                  <a:pt x="66755" y="136880"/>
                </a:lnTo>
                <a:lnTo>
                  <a:pt x="70438" y="133121"/>
                </a:lnTo>
                <a:lnTo>
                  <a:pt x="74629" y="131178"/>
                </a:lnTo>
                <a:lnTo>
                  <a:pt x="83519" y="130949"/>
                </a:lnTo>
                <a:lnTo>
                  <a:pt x="100145" y="130949"/>
                </a:lnTo>
                <a:lnTo>
                  <a:pt x="97870" y="128739"/>
                </a:lnTo>
                <a:lnTo>
                  <a:pt x="94314" y="125158"/>
                </a:lnTo>
                <a:lnTo>
                  <a:pt x="90377" y="122834"/>
                </a:lnTo>
                <a:lnTo>
                  <a:pt x="81614" y="120688"/>
                </a:lnTo>
                <a:close/>
              </a:path>
              <a:path w="271145" h="270510">
                <a:moveTo>
                  <a:pt x="148924" y="104203"/>
                </a:moveTo>
                <a:lnTo>
                  <a:pt x="121365" y="131749"/>
                </a:lnTo>
                <a:lnTo>
                  <a:pt x="127588" y="138010"/>
                </a:lnTo>
                <a:lnTo>
                  <a:pt x="155147" y="110464"/>
                </a:lnTo>
                <a:lnTo>
                  <a:pt x="148924" y="104203"/>
                </a:lnTo>
                <a:close/>
              </a:path>
              <a:path w="271145" h="270510">
                <a:moveTo>
                  <a:pt x="161983" y="61671"/>
                </a:moveTo>
                <a:lnTo>
                  <a:pt x="148035" y="61671"/>
                </a:lnTo>
                <a:lnTo>
                  <a:pt x="207598" y="121335"/>
                </a:lnTo>
                <a:lnTo>
                  <a:pt x="214583" y="114350"/>
                </a:lnTo>
                <a:lnTo>
                  <a:pt x="161983" y="61671"/>
                </a:lnTo>
                <a:close/>
              </a:path>
              <a:path w="271145" h="270510">
                <a:moveTo>
                  <a:pt x="220828" y="10248"/>
                </a:moveTo>
                <a:lnTo>
                  <a:pt x="204169" y="10248"/>
                </a:lnTo>
                <a:lnTo>
                  <a:pt x="208233" y="11976"/>
                </a:lnTo>
                <a:lnTo>
                  <a:pt x="214583" y="18364"/>
                </a:lnTo>
                <a:lnTo>
                  <a:pt x="224235" y="93103"/>
                </a:lnTo>
                <a:lnTo>
                  <a:pt x="230077" y="98920"/>
                </a:lnTo>
                <a:lnTo>
                  <a:pt x="245796" y="83172"/>
                </a:lnTo>
                <a:lnTo>
                  <a:pt x="232871" y="83172"/>
                </a:lnTo>
                <a:lnTo>
                  <a:pt x="229950" y="35890"/>
                </a:lnTo>
                <a:lnTo>
                  <a:pt x="228680" y="28067"/>
                </a:lnTo>
                <a:lnTo>
                  <a:pt x="226775" y="22136"/>
                </a:lnTo>
                <a:lnTo>
                  <a:pt x="224736" y="16179"/>
                </a:lnTo>
                <a:lnTo>
                  <a:pt x="222076" y="11506"/>
                </a:lnTo>
                <a:lnTo>
                  <a:pt x="220828" y="10248"/>
                </a:lnTo>
                <a:close/>
              </a:path>
              <a:path w="271145" h="270510">
                <a:moveTo>
                  <a:pt x="264621" y="51511"/>
                </a:moveTo>
                <a:lnTo>
                  <a:pt x="232871" y="83172"/>
                </a:lnTo>
                <a:lnTo>
                  <a:pt x="245796" y="83172"/>
                </a:lnTo>
                <a:lnTo>
                  <a:pt x="270971" y="57950"/>
                </a:lnTo>
                <a:lnTo>
                  <a:pt x="264621" y="51511"/>
                </a:lnTo>
                <a:close/>
              </a:path>
              <a:path w="271145" h="270510">
                <a:moveTo>
                  <a:pt x="146892" y="46558"/>
                </a:moveTo>
                <a:lnTo>
                  <a:pt x="141685" y="51739"/>
                </a:lnTo>
                <a:lnTo>
                  <a:pt x="134446" y="74726"/>
                </a:lnTo>
                <a:lnTo>
                  <a:pt x="141685" y="82067"/>
                </a:lnTo>
                <a:lnTo>
                  <a:pt x="148035" y="61671"/>
                </a:lnTo>
                <a:lnTo>
                  <a:pt x="161983" y="61671"/>
                </a:lnTo>
                <a:lnTo>
                  <a:pt x="146892" y="46558"/>
                </a:lnTo>
                <a:close/>
              </a:path>
              <a:path w="271145" h="270510">
                <a:moveTo>
                  <a:pt x="202391" y="0"/>
                </a:moveTo>
                <a:lnTo>
                  <a:pt x="172419" y="25844"/>
                </a:lnTo>
                <a:lnTo>
                  <a:pt x="171320" y="31572"/>
                </a:lnTo>
                <a:lnTo>
                  <a:pt x="171357" y="32359"/>
                </a:lnTo>
                <a:lnTo>
                  <a:pt x="172165" y="37947"/>
                </a:lnTo>
                <a:lnTo>
                  <a:pt x="174832" y="44272"/>
                </a:lnTo>
                <a:lnTo>
                  <a:pt x="183722" y="41313"/>
                </a:lnTo>
                <a:lnTo>
                  <a:pt x="181817" y="36245"/>
                </a:lnTo>
                <a:lnTo>
                  <a:pt x="181055" y="31572"/>
                </a:lnTo>
                <a:lnTo>
                  <a:pt x="181817" y="27279"/>
                </a:lnTo>
                <a:lnTo>
                  <a:pt x="182452" y="22986"/>
                </a:lnTo>
                <a:lnTo>
                  <a:pt x="184357" y="19278"/>
                </a:lnTo>
                <a:lnTo>
                  <a:pt x="187405" y="16179"/>
                </a:lnTo>
                <a:lnTo>
                  <a:pt x="191215" y="12420"/>
                </a:lnTo>
                <a:lnTo>
                  <a:pt x="195279" y="10490"/>
                </a:lnTo>
                <a:lnTo>
                  <a:pt x="204169" y="10248"/>
                </a:lnTo>
                <a:lnTo>
                  <a:pt x="220828" y="10248"/>
                </a:lnTo>
                <a:lnTo>
                  <a:pt x="215091" y="4470"/>
                </a:lnTo>
                <a:lnTo>
                  <a:pt x="211027" y="2146"/>
                </a:lnTo>
                <a:lnTo>
                  <a:pt x="20239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3682787" y="4220730"/>
            <a:ext cx="295275" cy="294005"/>
          </a:xfrm>
          <a:custGeom>
            <a:rect l="l" t="t" r="r" b="b"/>
            <a:pathLst>
              <a:path w="295275" h="294004">
                <a:moveTo>
                  <a:pt x="49469" y="205308"/>
                </a:moveTo>
                <a:lnTo>
                  <a:pt x="32851" y="205308"/>
                </a:lnTo>
                <a:lnTo>
                  <a:pt x="36915" y="207035"/>
                </a:lnTo>
                <a:lnTo>
                  <a:pt x="43265" y="213423"/>
                </a:lnTo>
                <a:lnTo>
                  <a:pt x="52917" y="288162"/>
                </a:lnTo>
                <a:lnTo>
                  <a:pt x="58759" y="293979"/>
                </a:lnTo>
                <a:lnTo>
                  <a:pt x="74478" y="278231"/>
                </a:lnTo>
                <a:lnTo>
                  <a:pt x="61553" y="278231"/>
                </a:lnTo>
                <a:lnTo>
                  <a:pt x="58656" y="231305"/>
                </a:lnTo>
                <a:lnTo>
                  <a:pt x="58576" y="230631"/>
                </a:lnTo>
                <a:lnTo>
                  <a:pt x="57235" y="223126"/>
                </a:lnTo>
                <a:lnTo>
                  <a:pt x="53411" y="211239"/>
                </a:lnTo>
                <a:lnTo>
                  <a:pt x="50758" y="206565"/>
                </a:lnTo>
                <a:lnTo>
                  <a:pt x="49469" y="205308"/>
                </a:lnTo>
                <a:close/>
              </a:path>
              <a:path w="295275" h="294004">
                <a:moveTo>
                  <a:pt x="93176" y="246570"/>
                </a:moveTo>
                <a:lnTo>
                  <a:pt x="61553" y="278231"/>
                </a:lnTo>
                <a:lnTo>
                  <a:pt x="74478" y="278231"/>
                </a:lnTo>
                <a:lnTo>
                  <a:pt x="99653" y="253009"/>
                </a:lnTo>
                <a:lnTo>
                  <a:pt x="93176" y="246570"/>
                </a:lnTo>
                <a:close/>
              </a:path>
              <a:path w="295275" h="294004">
                <a:moveTo>
                  <a:pt x="31073" y="195059"/>
                </a:moveTo>
                <a:lnTo>
                  <a:pt x="974" y="220903"/>
                </a:lnTo>
                <a:lnTo>
                  <a:pt x="0" y="226631"/>
                </a:lnTo>
                <a:lnTo>
                  <a:pt x="47" y="227583"/>
                </a:lnTo>
                <a:lnTo>
                  <a:pt x="720" y="233006"/>
                </a:lnTo>
                <a:lnTo>
                  <a:pt x="3514" y="239331"/>
                </a:lnTo>
                <a:lnTo>
                  <a:pt x="12404" y="236372"/>
                </a:lnTo>
                <a:lnTo>
                  <a:pt x="10372" y="231305"/>
                </a:lnTo>
                <a:lnTo>
                  <a:pt x="9737" y="226631"/>
                </a:lnTo>
                <a:lnTo>
                  <a:pt x="11007" y="218046"/>
                </a:lnTo>
                <a:lnTo>
                  <a:pt x="12912" y="214350"/>
                </a:lnTo>
                <a:lnTo>
                  <a:pt x="16087" y="211239"/>
                </a:lnTo>
                <a:lnTo>
                  <a:pt x="19770" y="207492"/>
                </a:lnTo>
                <a:lnTo>
                  <a:pt x="23961" y="205549"/>
                </a:lnTo>
                <a:lnTo>
                  <a:pt x="32851" y="205308"/>
                </a:lnTo>
                <a:lnTo>
                  <a:pt x="49469" y="205308"/>
                </a:lnTo>
                <a:lnTo>
                  <a:pt x="47202" y="203098"/>
                </a:lnTo>
                <a:lnTo>
                  <a:pt x="43646" y="199529"/>
                </a:lnTo>
                <a:lnTo>
                  <a:pt x="39709" y="197205"/>
                </a:lnTo>
                <a:lnTo>
                  <a:pt x="31073" y="195059"/>
                </a:lnTo>
                <a:close/>
              </a:path>
              <a:path w="295275" h="294004">
                <a:moveTo>
                  <a:pt x="100288" y="220878"/>
                </a:moveTo>
                <a:lnTo>
                  <a:pt x="96351" y="229552"/>
                </a:lnTo>
                <a:lnTo>
                  <a:pt x="102701" y="232359"/>
                </a:lnTo>
                <a:lnTo>
                  <a:pt x="109051" y="233133"/>
                </a:lnTo>
                <a:lnTo>
                  <a:pt x="122005" y="230631"/>
                </a:lnTo>
                <a:lnTo>
                  <a:pt x="127593" y="227583"/>
                </a:lnTo>
                <a:lnTo>
                  <a:pt x="132287" y="222890"/>
                </a:lnTo>
                <a:lnTo>
                  <a:pt x="107553" y="222890"/>
                </a:lnTo>
                <a:lnTo>
                  <a:pt x="100288" y="220878"/>
                </a:lnTo>
                <a:close/>
              </a:path>
              <a:path w="295275" h="294004">
                <a:moveTo>
                  <a:pt x="133472" y="180720"/>
                </a:moveTo>
                <a:lnTo>
                  <a:pt x="116544" y="180720"/>
                </a:lnTo>
                <a:lnTo>
                  <a:pt x="121370" y="182930"/>
                </a:lnTo>
                <a:lnTo>
                  <a:pt x="130260" y="191757"/>
                </a:lnTo>
                <a:lnTo>
                  <a:pt x="132419" y="196583"/>
                </a:lnTo>
                <a:lnTo>
                  <a:pt x="132546" y="207073"/>
                </a:lnTo>
                <a:lnTo>
                  <a:pt x="130514" y="211810"/>
                </a:lnTo>
                <a:lnTo>
                  <a:pt x="126323" y="216052"/>
                </a:lnTo>
                <a:lnTo>
                  <a:pt x="120559" y="220476"/>
                </a:lnTo>
                <a:lnTo>
                  <a:pt x="114306" y="222756"/>
                </a:lnTo>
                <a:lnTo>
                  <a:pt x="107553" y="222890"/>
                </a:lnTo>
                <a:lnTo>
                  <a:pt x="132287" y="222890"/>
                </a:lnTo>
                <a:lnTo>
                  <a:pt x="136610" y="218528"/>
                </a:lnTo>
                <a:lnTo>
                  <a:pt x="139531" y="213906"/>
                </a:lnTo>
                <a:lnTo>
                  <a:pt x="141055" y="208889"/>
                </a:lnTo>
                <a:lnTo>
                  <a:pt x="142706" y="203885"/>
                </a:lnTo>
                <a:lnTo>
                  <a:pt x="142706" y="198907"/>
                </a:lnTo>
                <a:lnTo>
                  <a:pt x="141311" y="193509"/>
                </a:lnTo>
                <a:lnTo>
                  <a:pt x="140039" y="189014"/>
                </a:lnTo>
                <a:lnTo>
                  <a:pt x="137245" y="184416"/>
                </a:lnTo>
                <a:lnTo>
                  <a:pt x="133472" y="180720"/>
                </a:lnTo>
                <a:close/>
              </a:path>
              <a:path w="295275" h="294004">
                <a:moveTo>
                  <a:pt x="87548" y="151295"/>
                </a:moveTo>
                <a:lnTo>
                  <a:pt x="78444" y="151295"/>
                </a:lnTo>
                <a:lnTo>
                  <a:pt x="81746" y="196011"/>
                </a:lnTo>
                <a:lnTo>
                  <a:pt x="90890" y="197446"/>
                </a:lnTo>
                <a:lnTo>
                  <a:pt x="91906" y="193509"/>
                </a:lnTo>
                <a:lnTo>
                  <a:pt x="93811" y="190144"/>
                </a:lnTo>
                <a:lnTo>
                  <a:pt x="96605" y="187337"/>
                </a:lnTo>
                <a:lnTo>
                  <a:pt x="100128" y="183845"/>
                </a:lnTo>
                <a:lnTo>
                  <a:pt x="89620" y="183845"/>
                </a:lnTo>
                <a:lnTo>
                  <a:pt x="89112" y="183667"/>
                </a:lnTo>
                <a:lnTo>
                  <a:pt x="87548" y="151295"/>
                </a:lnTo>
                <a:close/>
              </a:path>
              <a:path w="295275" h="294004">
                <a:moveTo>
                  <a:pt x="114258" y="170840"/>
                </a:moveTo>
                <a:lnTo>
                  <a:pt x="89620" y="183845"/>
                </a:lnTo>
                <a:lnTo>
                  <a:pt x="100128" y="183845"/>
                </a:lnTo>
                <a:lnTo>
                  <a:pt x="101050" y="182930"/>
                </a:lnTo>
                <a:lnTo>
                  <a:pt x="105876" y="180720"/>
                </a:lnTo>
                <a:lnTo>
                  <a:pt x="133472" y="180720"/>
                </a:lnTo>
                <a:lnTo>
                  <a:pt x="132927" y="180187"/>
                </a:lnTo>
                <a:lnTo>
                  <a:pt x="128736" y="175894"/>
                </a:lnTo>
                <a:lnTo>
                  <a:pt x="124037" y="173164"/>
                </a:lnTo>
                <a:lnTo>
                  <a:pt x="114258" y="170840"/>
                </a:lnTo>
                <a:close/>
              </a:path>
              <a:path w="295275" h="294004">
                <a:moveTo>
                  <a:pt x="81238" y="135813"/>
                </a:moveTo>
                <a:lnTo>
                  <a:pt x="43646" y="173469"/>
                </a:lnTo>
                <a:lnTo>
                  <a:pt x="49996" y="179819"/>
                </a:lnTo>
                <a:lnTo>
                  <a:pt x="78444" y="151295"/>
                </a:lnTo>
                <a:lnTo>
                  <a:pt x="87548" y="151295"/>
                </a:lnTo>
                <a:lnTo>
                  <a:pt x="87080" y="141630"/>
                </a:lnTo>
                <a:lnTo>
                  <a:pt x="81238" y="135813"/>
                </a:lnTo>
                <a:close/>
              </a:path>
              <a:path w="295275" h="294004">
                <a:moveTo>
                  <a:pt x="151088" y="125768"/>
                </a:moveTo>
                <a:lnTo>
                  <a:pt x="123529" y="153314"/>
                </a:lnTo>
                <a:lnTo>
                  <a:pt x="129752" y="159575"/>
                </a:lnTo>
                <a:lnTo>
                  <a:pt x="157311" y="132029"/>
                </a:lnTo>
                <a:lnTo>
                  <a:pt x="151088" y="125768"/>
                </a:lnTo>
                <a:close/>
              </a:path>
              <a:path w="295275" h="294004">
                <a:moveTo>
                  <a:pt x="170752" y="54138"/>
                </a:moveTo>
                <a:lnTo>
                  <a:pt x="143980" y="80877"/>
                </a:lnTo>
                <a:lnTo>
                  <a:pt x="144738" y="88099"/>
                </a:lnTo>
                <a:lnTo>
                  <a:pt x="173270" y="127593"/>
                </a:lnTo>
                <a:lnTo>
                  <a:pt x="203996" y="140919"/>
                </a:lnTo>
                <a:lnTo>
                  <a:pt x="210683" y="139928"/>
                </a:lnTo>
                <a:lnTo>
                  <a:pt x="216847" y="137185"/>
                </a:lnTo>
                <a:lnTo>
                  <a:pt x="222462" y="132689"/>
                </a:lnTo>
                <a:lnTo>
                  <a:pt x="222738" y="132346"/>
                </a:lnTo>
                <a:lnTo>
                  <a:pt x="204936" y="132346"/>
                </a:lnTo>
                <a:lnTo>
                  <a:pt x="197316" y="130060"/>
                </a:lnTo>
                <a:lnTo>
                  <a:pt x="165755" y="106053"/>
                </a:lnTo>
                <a:lnTo>
                  <a:pt x="152485" y="79819"/>
                </a:lnTo>
                <a:lnTo>
                  <a:pt x="153755" y="73571"/>
                </a:lnTo>
                <a:lnTo>
                  <a:pt x="163407" y="63906"/>
                </a:lnTo>
                <a:lnTo>
                  <a:pt x="169630" y="62649"/>
                </a:lnTo>
                <a:lnTo>
                  <a:pt x="194985" y="62649"/>
                </a:lnTo>
                <a:lnTo>
                  <a:pt x="193427" y="61517"/>
                </a:lnTo>
                <a:lnTo>
                  <a:pt x="185583" y="57341"/>
                </a:lnTo>
                <a:lnTo>
                  <a:pt x="178012" y="54876"/>
                </a:lnTo>
                <a:lnTo>
                  <a:pt x="170752" y="54138"/>
                </a:lnTo>
                <a:close/>
              </a:path>
              <a:path w="295275" h="294004">
                <a:moveTo>
                  <a:pt x="194985" y="62649"/>
                </a:moveTo>
                <a:lnTo>
                  <a:pt x="169630" y="62649"/>
                </a:lnTo>
                <a:lnTo>
                  <a:pt x="177377" y="64935"/>
                </a:lnTo>
                <a:lnTo>
                  <a:pt x="183311" y="67304"/>
                </a:lnTo>
                <a:lnTo>
                  <a:pt x="213922" y="95359"/>
                </a:lnTo>
                <a:lnTo>
                  <a:pt x="222208" y="115087"/>
                </a:lnTo>
                <a:lnTo>
                  <a:pt x="220938" y="121361"/>
                </a:lnTo>
                <a:lnTo>
                  <a:pt x="211286" y="131089"/>
                </a:lnTo>
                <a:lnTo>
                  <a:pt x="204936" y="132346"/>
                </a:lnTo>
                <a:lnTo>
                  <a:pt x="222738" y="132346"/>
                </a:lnTo>
                <a:lnTo>
                  <a:pt x="226991" y="127057"/>
                </a:lnTo>
                <a:lnTo>
                  <a:pt x="229733" y="120888"/>
                </a:lnTo>
                <a:lnTo>
                  <a:pt x="230713" y="114180"/>
                </a:lnTo>
                <a:lnTo>
                  <a:pt x="229955" y="106933"/>
                </a:lnTo>
                <a:lnTo>
                  <a:pt x="201533" y="67405"/>
                </a:lnTo>
                <a:lnTo>
                  <a:pt x="194985" y="62649"/>
                </a:lnTo>
                <a:close/>
              </a:path>
              <a:path w="295275" h="294004">
                <a:moveTo>
                  <a:pt x="244549" y="10261"/>
                </a:moveTo>
                <a:lnTo>
                  <a:pt x="227923" y="10261"/>
                </a:lnTo>
                <a:lnTo>
                  <a:pt x="231987" y="11988"/>
                </a:lnTo>
                <a:lnTo>
                  <a:pt x="238337" y="18364"/>
                </a:lnTo>
                <a:lnTo>
                  <a:pt x="240369" y="22288"/>
                </a:lnTo>
                <a:lnTo>
                  <a:pt x="243163" y="32372"/>
                </a:lnTo>
                <a:lnTo>
                  <a:pt x="244306" y="39471"/>
                </a:lnTo>
                <a:lnTo>
                  <a:pt x="247989" y="93116"/>
                </a:lnTo>
                <a:lnTo>
                  <a:pt x="253704" y="98932"/>
                </a:lnTo>
                <a:lnTo>
                  <a:pt x="269472" y="83184"/>
                </a:lnTo>
                <a:lnTo>
                  <a:pt x="256625" y="83184"/>
                </a:lnTo>
                <a:lnTo>
                  <a:pt x="253704" y="35902"/>
                </a:lnTo>
                <a:lnTo>
                  <a:pt x="252307" y="28079"/>
                </a:lnTo>
                <a:lnTo>
                  <a:pt x="248490" y="16192"/>
                </a:lnTo>
                <a:lnTo>
                  <a:pt x="245830" y="11506"/>
                </a:lnTo>
                <a:lnTo>
                  <a:pt x="244549" y="10261"/>
                </a:lnTo>
                <a:close/>
              </a:path>
              <a:path w="295275" h="294004">
                <a:moveTo>
                  <a:pt x="288248" y="51523"/>
                </a:moveTo>
                <a:lnTo>
                  <a:pt x="256625" y="83184"/>
                </a:lnTo>
                <a:lnTo>
                  <a:pt x="269472" y="83184"/>
                </a:lnTo>
                <a:lnTo>
                  <a:pt x="294725" y="57962"/>
                </a:lnTo>
                <a:lnTo>
                  <a:pt x="288248" y="51523"/>
                </a:lnTo>
                <a:close/>
              </a:path>
              <a:path w="295275" h="294004">
                <a:moveTo>
                  <a:pt x="226018" y="0"/>
                </a:moveTo>
                <a:lnTo>
                  <a:pt x="196046" y="25857"/>
                </a:lnTo>
                <a:lnTo>
                  <a:pt x="195072" y="31572"/>
                </a:lnTo>
                <a:lnTo>
                  <a:pt x="195100" y="32372"/>
                </a:lnTo>
                <a:lnTo>
                  <a:pt x="195792" y="37960"/>
                </a:lnTo>
                <a:lnTo>
                  <a:pt x="198586" y="44272"/>
                </a:lnTo>
                <a:lnTo>
                  <a:pt x="207476" y="41325"/>
                </a:lnTo>
                <a:lnTo>
                  <a:pt x="205444" y="36258"/>
                </a:lnTo>
                <a:lnTo>
                  <a:pt x="204809" y="31572"/>
                </a:lnTo>
                <a:lnTo>
                  <a:pt x="206079" y="22986"/>
                </a:lnTo>
                <a:lnTo>
                  <a:pt x="207984" y="19291"/>
                </a:lnTo>
                <a:lnTo>
                  <a:pt x="211159" y="16192"/>
                </a:lnTo>
                <a:lnTo>
                  <a:pt x="214842" y="12433"/>
                </a:lnTo>
                <a:lnTo>
                  <a:pt x="219033" y="10502"/>
                </a:lnTo>
                <a:lnTo>
                  <a:pt x="227923" y="10261"/>
                </a:lnTo>
                <a:lnTo>
                  <a:pt x="244549" y="10261"/>
                </a:lnTo>
                <a:lnTo>
                  <a:pt x="242274" y="8051"/>
                </a:lnTo>
                <a:lnTo>
                  <a:pt x="238718" y="4470"/>
                </a:lnTo>
                <a:lnTo>
                  <a:pt x="234781" y="2146"/>
                </a:lnTo>
                <a:lnTo>
                  <a:pt x="22601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4071026" y="4217784"/>
            <a:ext cx="290195" cy="299085"/>
          </a:xfrm>
          <a:custGeom>
            <a:rect l="l" t="t" r="r" b="b"/>
            <a:pathLst>
              <a:path w="290195" h="299085">
                <a:moveTo>
                  <a:pt x="49396" y="210413"/>
                </a:moveTo>
                <a:lnTo>
                  <a:pt x="32851" y="210413"/>
                </a:lnTo>
                <a:lnTo>
                  <a:pt x="36915" y="212140"/>
                </a:lnTo>
                <a:lnTo>
                  <a:pt x="43265" y="218516"/>
                </a:lnTo>
                <a:lnTo>
                  <a:pt x="45297" y="222440"/>
                </a:lnTo>
                <a:lnTo>
                  <a:pt x="48091" y="232524"/>
                </a:lnTo>
                <a:lnTo>
                  <a:pt x="49234" y="239636"/>
                </a:lnTo>
                <a:lnTo>
                  <a:pt x="52917" y="293268"/>
                </a:lnTo>
                <a:lnTo>
                  <a:pt x="58632" y="299085"/>
                </a:lnTo>
                <a:lnTo>
                  <a:pt x="74400" y="283337"/>
                </a:lnTo>
                <a:lnTo>
                  <a:pt x="61553" y="283337"/>
                </a:lnTo>
                <a:lnTo>
                  <a:pt x="59267" y="245770"/>
                </a:lnTo>
                <a:lnTo>
                  <a:pt x="58505" y="236054"/>
                </a:lnTo>
                <a:lnTo>
                  <a:pt x="57235" y="228231"/>
                </a:lnTo>
                <a:lnTo>
                  <a:pt x="53418" y="216344"/>
                </a:lnTo>
                <a:lnTo>
                  <a:pt x="50631" y="211658"/>
                </a:lnTo>
                <a:lnTo>
                  <a:pt x="49396" y="210413"/>
                </a:lnTo>
                <a:close/>
              </a:path>
              <a:path w="290195" h="299085">
                <a:moveTo>
                  <a:pt x="93176" y="251675"/>
                </a:moveTo>
                <a:lnTo>
                  <a:pt x="61553" y="283337"/>
                </a:lnTo>
                <a:lnTo>
                  <a:pt x="74400" y="283337"/>
                </a:lnTo>
                <a:lnTo>
                  <a:pt x="99653" y="258114"/>
                </a:lnTo>
                <a:lnTo>
                  <a:pt x="93176" y="251675"/>
                </a:lnTo>
                <a:close/>
              </a:path>
              <a:path w="290195" h="299085">
                <a:moveTo>
                  <a:pt x="30946" y="200152"/>
                </a:moveTo>
                <a:lnTo>
                  <a:pt x="974" y="226009"/>
                </a:lnTo>
                <a:lnTo>
                  <a:pt x="0" y="231724"/>
                </a:lnTo>
                <a:lnTo>
                  <a:pt x="48" y="232689"/>
                </a:lnTo>
                <a:lnTo>
                  <a:pt x="720" y="238112"/>
                </a:lnTo>
                <a:lnTo>
                  <a:pt x="3514" y="244424"/>
                </a:lnTo>
                <a:lnTo>
                  <a:pt x="12404" y="241477"/>
                </a:lnTo>
                <a:lnTo>
                  <a:pt x="10372" y="236410"/>
                </a:lnTo>
                <a:lnTo>
                  <a:pt x="9737" y="231724"/>
                </a:lnTo>
                <a:lnTo>
                  <a:pt x="32851" y="210413"/>
                </a:lnTo>
                <a:lnTo>
                  <a:pt x="49396" y="210413"/>
                </a:lnTo>
                <a:lnTo>
                  <a:pt x="43646" y="204622"/>
                </a:lnTo>
                <a:lnTo>
                  <a:pt x="39709" y="202298"/>
                </a:lnTo>
                <a:lnTo>
                  <a:pt x="30946" y="200152"/>
                </a:lnTo>
                <a:close/>
              </a:path>
              <a:path w="290195" h="299085">
                <a:moveTo>
                  <a:pt x="100288" y="225983"/>
                </a:moveTo>
                <a:lnTo>
                  <a:pt x="96224" y="234657"/>
                </a:lnTo>
                <a:lnTo>
                  <a:pt x="102701" y="237464"/>
                </a:lnTo>
                <a:lnTo>
                  <a:pt x="109051" y="238239"/>
                </a:lnTo>
                <a:lnTo>
                  <a:pt x="121878" y="235724"/>
                </a:lnTo>
                <a:lnTo>
                  <a:pt x="127593" y="232689"/>
                </a:lnTo>
                <a:lnTo>
                  <a:pt x="132287" y="227995"/>
                </a:lnTo>
                <a:lnTo>
                  <a:pt x="107498" y="227995"/>
                </a:lnTo>
                <a:lnTo>
                  <a:pt x="100288" y="225983"/>
                </a:lnTo>
                <a:close/>
              </a:path>
              <a:path w="290195" h="299085">
                <a:moveTo>
                  <a:pt x="133467" y="185826"/>
                </a:moveTo>
                <a:lnTo>
                  <a:pt x="116544" y="185826"/>
                </a:lnTo>
                <a:lnTo>
                  <a:pt x="121370" y="188023"/>
                </a:lnTo>
                <a:lnTo>
                  <a:pt x="125815" y="192443"/>
                </a:lnTo>
                <a:lnTo>
                  <a:pt x="130133" y="196850"/>
                </a:lnTo>
                <a:lnTo>
                  <a:pt x="132419" y="201688"/>
                </a:lnTo>
                <a:lnTo>
                  <a:pt x="132546" y="212178"/>
                </a:lnTo>
                <a:lnTo>
                  <a:pt x="130514" y="216916"/>
                </a:lnTo>
                <a:lnTo>
                  <a:pt x="126196" y="221145"/>
                </a:lnTo>
                <a:lnTo>
                  <a:pt x="120487" y="225576"/>
                </a:lnTo>
                <a:lnTo>
                  <a:pt x="114242" y="227860"/>
                </a:lnTo>
                <a:lnTo>
                  <a:pt x="107498" y="227995"/>
                </a:lnTo>
                <a:lnTo>
                  <a:pt x="132287" y="227995"/>
                </a:lnTo>
                <a:lnTo>
                  <a:pt x="136610" y="223621"/>
                </a:lnTo>
                <a:lnTo>
                  <a:pt x="139531" y="218998"/>
                </a:lnTo>
                <a:lnTo>
                  <a:pt x="142579" y="208991"/>
                </a:lnTo>
                <a:lnTo>
                  <a:pt x="142706" y="204012"/>
                </a:lnTo>
                <a:lnTo>
                  <a:pt x="139912" y="194106"/>
                </a:lnTo>
                <a:lnTo>
                  <a:pt x="137118" y="189522"/>
                </a:lnTo>
                <a:lnTo>
                  <a:pt x="133467" y="185826"/>
                </a:lnTo>
                <a:close/>
              </a:path>
              <a:path w="290195" h="299085">
                <a:moveTo>
                  <a:pt x="87518" y="156387"/>
                </a:moveTo>
                <a:lnTo>
                  <a:pt x="78444" y="156387"/>
                </a:lnTo>
                <a:lnTo>
                  <a:pt x="81746" y="201117"/>
                </a:lnTo>
                <a:lnTo>
                  <a:pt x="90763" y="202552"/>
                </a:lnTo>
                <a:lnTo>
                  <a:pt x="91906" y="198615"/>
                </a:lnTo>
                <a:lnTo>
                  <a:pt x="93811" y="195237"/>
                </a:lnTo>
                <a:lnTo>
                  <a:pt x="100120" y="188950"/>
                </a:lnTo>
                <a:lnTo>
                  <a:pt x="89620" y="188950"/>
                </a:lnTo>
                <a:lnTo>
                  <a:pt x="88985" y="188772"/>
                </a:lnTo>
                <a:lnTo>
                  <a:pt x="87518" y="156387"/>
                </a:lnTo>
                <a:close/>
              </a:path>
              <a:path w="290195" h="299085">
                <a:moveTo>
                  <a:pt x="114258" y="175933"/>
                </a:moveTo>
                <a:lnTo>
                  <a:pt x="89620" y="188950"/>
                </a:lnTo>
                <a:lnTo>
                  <a:pt x="100120" y="188950"/>
                </a:lnTo>
                <a:lnTo>
                  <a:pt x="101050" y="188023"/>
                </a:lnTo>
                <a:lnTo>
                  <a:pt x="105876" y="185826"/>
                </a:lnTo>
                <a:lnTo>
                  <a:pt x="133467" y="185826"/>
                </a:lnTo>
                <a:lnTo>
                  <a:pt x="128609" y="180987"/>
                </a:lnTo>
                <a:lnTo>
                  <a:pt x="124037" y="178257"/>
                </a:lnTo>
                <a:lnTo>
                  <a:pt x="114258" y="175933"/>
                </a:lnTo>
                <a:close/>
              </a:path>
              <a:path w="290195" h="299085">
                <a:moveTo>
                  <a:pt x="81238" y="140919"/>
                </a:moveTo>
                <a:lnTo>
                  <a:pt x="43646" y="178574"/>
                </a:lnTo>
                <a:lnTo>
                  <a:pt x="49996" y="184924"/>
                </a:lnTo>
                <a:lnTo>
                  <a:pt x="78444" y="156387"/>
                </a:lnTo>
                <a:lnTo>
                  <a:pt x="87518" y="156387"/>
                </a:lnTo>
                <a:lnTo>
                  <a:pt x="87080" y="146735"/>
                </a:lnTo>
                <a:lnTo>
                  <a:pt x="81238" y="140919"/>
                </a:lnTo>
                <a:close/>
              </a:path>
              <a:path w="290195" h="299085">
                <a:moveTo>
                  <a:pt x="151088" y="130873"/>
                </a:moveTo>
                <a:lnTo>
                  <a:pt x="123529" y="158419"/>
                </a:lnTo>
                <a:lnTo>
                  <a:pt x="129752" y="164680"/>
                </a:lnTo>
                <a:lnTo>
                  <a:pt x="157311" y="137134"/>
                </a:lnTo>
                <a:lnTo>
                  <a:pt x="151088" y="130873"/>
                </a:lnTo>
                <a:close/>
              </a:path>
              <a:path w="290195" h="299085">
                <a:moveTo>
                  <a:pt x="170642" y="59243"/>
                </a:moveTo>
                <a:lnTo>
                  <a:pt x="143978" y="85982"/>
                </a:lnTo>
                <a:lnTo>
                  <a:pt x="144738" y="93205"/>
                </a:lnTo>
                <a:lnTo>
                  <a:pt x="173163" y="132693"/>
                </a:lnTo>
                <a:lnTo>
                  <a:pt x="203996" y="146017"/>
                </a:lnTo>
                <a:lnTo>
                  <a:pt x="210683" y="145024"/>
                </a:lnTo>
                <a:lnTo>
                  <a:pt x="216847" y="142283"/>
                </a:lnTo>
                <a:lnTo>
                  <a:pt x="222462" y="137795"/>
                </a:lnTo>
                <a:lnTo>
                  <a:pt x="222735" y="137452"/>
                </a:lnTo>
                <a:lnTo>
                  <a:pt x="204936" y="137452"/>
                </a:lnTo>
                <a:lnTo>
                  <a:pt x="197316" y="135153"/>
                </a:lnTo>
                <a:lnTo>
                  <a:pt x="165755" y="111153"/>
                </a:lnTo>
                <a:lnTo>
                  <a:pt x="152358" y="84912"/>
                </a:lnTo>
                <a:lnTo>
                  <a:pt x="153628" y="78676"/>
                </a:lnTo>
                <a:lnTo>
                  <a:pt x="158454" y="73837"/>
                </a:lnTo>
                <a:lnTo>
                  <a:pt x="163407" y="69011"/>
                </a:lnTo>
                <a:lnTo>
                  <a:pt x="169630" y="67741"/>
                </a:lnTo>
                <a:lnTo>
                  <a:pt x="194958" y="67741"/>
                </a:lnTo>
                <a:lnTo>
                  <a:pt x="193411" y="66621"/>
                </a:lnTo>
                <a:lnTo>
                  <a:pt x="185529" y="62446"/>
                </a:lnTo>
                <a:lnTo>
                  <a:pt x="177885" y="59982"/>
                </a:lnTo>
                <a:lnTo>
                  <a:pt x="170642" y="59243"/>
                </a:lnTo>
                <a:close/>
              </a:path>
              <a:path w="290195" h="299085">
                <a:moveTo>
                  <a:pt x="194958" y="67741"/>
                </a:moveTo>
                <a:lnTo>
                  <a:pt x="169630" y="67741"/>
                </a:lnTo>
                <a:lnTo>
                  <a:pt x="177377" y="70040"/>
                </a:lnTo>
                <a:lnTo>
                  <a:pt x="183309" y="72409"/>
                </a:lnTo>
                <a:lnTo>
                  <a:pt x="213906" y="100463"/>
                </a:lnTo>
                <a:lnTo>
                  <a:pt x="222208" y="120192"/>
                </a:lnTo>
                <a:lnTo>
                  <a:pt x="220938" y="126466"/>
                </a:lnTo>
                <a:lnTo>
                  <a:pt x="214556" y="132785"/>
                </a:lnTo>
                <a:lnTo>
                  <a:pt x="211159" y="136182"/>
                </a:lnTo>
                <a:lnTo>
                  <a:pt x="204936" y="137452"/>
                </a:lnTo>
                <a:lnTo>
                  <a:pt x="222735" y="137452"/>
                </a:lnTo>
                <a:lnTo>
                  <a:pt x="226937" y="132161"/>
                </a:lnTo>
                <a:lnTo>
                  <a:pt x="229685" y="125988"/>
                </a:lnTo>
                <a:lnTo>
                  <a:pt x="230696" y="119280"/>
                </a:lnTo>
                <a:lnTo>
                  <a:pt x="229955" y="112039"/>
                </a:lnTo>
                <a:lnTo>
                  <a:pt x="201531" y="72505"/>
                </a:lnTo>
                <a:lnTo>
                  <a:pt x="194958" y="67741"/>
                </a:lnTo>
                <a:close/>
              </a:path>
              <a:path w="290195" h="299085">
                <a:moveTo>
                  <a:pt x="222208" y="0"/>
                </a:moveTo>
                <a:lnTo>
                  <a:pt x="212175" y="9931"/>
                </a:lnTo>
                <a:lnTo>
                  <a:pt x="230971" y="85153"/>
                </a:lnTo>
                <a:lnTo>
                  <a:pt x="236305" y="90525"/>
                </a:lnTo>
                <a:lnTo>
                  <a:pt x="250897" y="75946"/>
                </a:lnTo>
                <a:lnTo>
                  <a:pt x="238210" y="75946"/>
                </a:lnTo>
                <a:lnTo>
                  <a:pt x="222970" y="14770"/>
                </a:lnTo>
                <a:lnTo>
                  <a:pt x="236978" y="14770"/>
                </a:lnTo>
                <a:lnTo>
                  <a:pt x="222208" y="0"/>
                </a:lnTo>
                <a:close/>
              </a:path>
              <a:path w="290195" h="299085">
                <a:moveTo>
                  <a:pt x="236978" y="14770"/>
                </a:moveTo>
                <a:lnTo>
                  <a:pt x="222970" y="14770"/>
                </a:lnTo>
                <a:lnTo>
                  <a:pt x="261197" y="52959"/>
                </a:lnTo>
                <a:lnTo>
                  <a:pt x="238210" y="75946"/>
                </a:lnTo>
                <a:lnTo>
                  <a:pt x="250897" y="75946"/>
                </a:lnTo>
                <a:lnTo>
                  <a:pt x="267547" y="59309"/>
                </a:lnTo>
                <a:lnTo>
                  <a:pt x="281459" y="59309"/>
                </a:lnTo>
                <a:lnTo>
                  <a:pt x="274532" y="52336"/>
                </a:lnTo>
                <a:lnTo>
                  <a:pt x="280876" y="45974"/>
                </a:lnTo>
                <a:lnTo>
                  <a:pt x="268182" y="45974"/>
                </a:lnTo>
                <a:lnTo>
                  <a:pt x="236978" y="14770"/>
                </a:lnTo>
                <a:close/>
              </a:path>
              <a:path w="290195" h="299085">
                <a:moveTo>
                  <a:pt x="281459" y="59309"/>
                </a:moveTo>
                <a:lnTo>
                  <a:pt x="267547" y="59309"/>
                </a:lnTo>
                <a:lnTo>
                  <a:pt x="282914" y="74777"/>
                </a:lnTo>
                <a:lnTo>
                  <a:pt x="289899" y="67805"/>
                </a:lnTo>
                <a:lnTo>
                  <a:pt x="281459" y="59309"/>
                </a:lnTo>
                <a:close/>
              </a:path>
              <a:path w="290195" h="299085">
                <a:moveTo>
                  <a:pt x="276564" y="37566"/>
                </a:moveTo>
                <a:lnTo>
                  <a:pt x="268182" y="45974"/>
                </a:lnTo>
                <a:lnTo>
                  <a:pt x="280876" y="45974"/>
                </a:lnTo>
                <a:lnTo>
                  <a:pt x="282914" y="43929"/>
                </a:lnTo>
                <a:lnTo>
                  <a:pt x="276564" y="3756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4460026" y="4225671"/>
            <a:ext cx="288290" cy="292735"/>
          </a:xfrm>
          <a:custGeom>
            <a:rect l="l" t="t" r="r" b="b"/>
            <a:pathLst>
              <a:path w="288289" h="292735">
                <a:moveTo>
                  <a:pt x="49469" y="203873"/>
                </a:moveTo>
                <a:lnTo>
                  <a:pt x="32851" y="203873"/>
                </a:lnTo>
                <a:lnTo>
                  <a:pt x="36915" y="205600"/>
                </a:lnTo>
                <a:lnTo>
                  <a:pt x="43265" y="211975"/>
                </a:lnTo>
                <a:lnTo>
                  <a:pt x="45297" y="215899"/>
                </a:lnTo>
                <a:lnTo>
                  <a:pt x="48091" y="225983"/>
                </a:lnTo>
                <a:lnTo>
                  <a:pt x="49234" y="233095"/>
                </a:lnTo>
                <a:lnTo>
                  <a:pt x="52917" y="286727"/>
                </a:lnTo>
                <a:lnTo>
                  <a:pt x="58632" y="292544"/>
                </a:lnTo>
                <a:lnTo>
                  <a:pt x="74400" y="276796"/>
                </a:lnTo>
                <a:lnTo>
                  <a:pt x="61553" y="276796"/>
                </a:lnTo>
                <a:lnTo>
                  <a:pt x="58656" y="229869"/>
                </a:lnTo>
                <a:lnTo>
                  <a:pt x="58573" y="229184"/>
                </a:lnTo>
                <a:lnTo>
                  <a:pt x="57235" y="221691"/>
                </a:lnTo>
                <a:lnTo>
                  <a:pt x="53418" y="209803"/>
                </a:lnTo>
                <a:lnTo>
                  <a:pt x="50758" y="205130"/>
                </a:lnTo>
                <a:lnTo>
                  <a:pt x="49469" y="203873"/>
                </a:lnTo>
                <a:close/>
              </a:path>
              <a:path w="288289" h="292735">
                <a:moveTo>
                  <a:pt x="93176" y="245135"/>
                </a:moveTo>
                <a:lnTo>
                  <a:pt x="61553" y="276796"/>
                </a:lnTo>
                <a:lnTo>
                  <a:pt x="74400" y="276796"/>
                </a:lnTo>
                <a:lnTo>
                  <a:pt x="99653" y="251574"/>
                </a:lnTo>
                <a:lnTo>
                  <a:pt x="93176" y="245135"/>
                </a:lnTo>
                <a:close/>
              </a:path>
              <a:path w="288289" h="292735">
                <a:moveTo>
                  <a:pt x="30946" y="193611"/>
                </a:moveTo>
                <a:lnTo>
                  <a:pt x="974" y="219468"/>
                </a:lnTo>
                <a:lnTo>
                  <a:pt x="0" y="225183"/>
                </a:lnTo>
                <a:lnTo>
                  <a:pt x="48" y="226148"/>
                </a:lnTo>
                <a:lnTo>
                  <a:pt x="720" y="231571"/>
                </a:lnTo>
                <a:lnTo>
                  <a:pt x="3514" y="237896"/>
                </a:lnTo>
                <a:lnTo>
                  <a:pt x="12404" y="234937"/>
                </a:lnTo>
                <a:lnTo>
                  <a:pt x="10372" y="229869"/>
                </a:lnTo>
                <a:lnTo>
                  <a:pt x="9737" y="225183"/>
                </a:lnTo>
                <a:lnTo>
                  <a:pt x="11007" y="216598"/>
                </a:lnTo>
                <a:lnTo>
                  <a:pt x="12912" y="212902"/>
                </a:lnTo>
                <a:lnTo>
                  <a:pt x="16087" y="209803"/>
                </a:lnTo>
                <a:lnTo>
                  <a:pt x="19770" y="206044"/>
                </a:lnTo>
                <a:lnTo>
                  <a:pt x="23961" y="204114"/>
                </a:lnTo>
                <a:lnTo>
                  <a:pt x="32851" y="203873"/>
                </a:lnTo>
                <a:lnTo>
                  <a:pt x="49469" y="203873"/>
                </a:lnTo>
                <a:lnTo>
                  <a:pt x="47202" y="201663"/>
                </a:lnTo>
                <a:lnTo>
                  <a:pt x="43646" y="198081"/>
                </a:lnTo>
                <a:lnTo>
                  <a:pt x="39709" y="195757"/>
                </a:lnTo>
                <a:lnTo>
                  <a:pt x="30946" y="193611"/>
                </a:lnTo>
                <a:close/>
              </a:path>
              <a:path w="288289" h="292735">
                <a:moveTo>
                  <a:pt x="100288" y="219443"/>
                </a:moveTo>
                <a:lnTo>
                  <a:pt x="96224" y="228117"/>
                </a:lnTo>
                <a:lnTo>
                  <a:pt x="102701" y="230924"/>
                </a:lnTo>
                <a:lnTo>
                  <a:pt x="109051" y="231698"/>
                </a:lnTo>
                <a:lnTo>
                  <a:pt x="122005" y="229184"/>
                </a:lnTo>
                <a:lnTo>
                  <a:pt x="127593" y="226148"/>
                </a:lnTo>
                <a:lnTo>
                  <a:pt x="132287" y="221455"/>
                </a:lnTo>
                <a:lnTo>
                  <a:pt x="107551" y="221455"/>
                </a:lnTo>
                <a:lnTo>
                  <a:pt x="100288" y="219443"/>
                </a:lnTo>
                <a:close/>
              </a:path>
              <a:path w="288289" h="292735">
                <a:moveTo>
                  <a:pt x="133483" y="179285"/>
                </a:moveTo>
                <a:lnTo>
                  <a:pt x="116544" y="179285"/>
                </a:lnTo>
                <a:lnTo>
                  <a:pt x="121370" y="181482"/>
                </a:lnTo>
                <a:lnTo>
                  <a:pt x="130260" y="190309"/>
                </a:lnTo>
                <a:lnTo>
                  <a:pt x="132419" y="195148"/>
                </a:lnTo>
                <a:lnTo>
                  <a:pt x="132546" y="205638"/>
                </a:lnTo>
                <a:lnTo>
                  <a:pt x="130514" y="210375"/>
                </a:lnTo>
                <a:lnTo>
                  <a:pt x="126196" y="214617"/>
                </a:lnTo>
                <a:lnTo>
                  <a:pt x="120505" y="219041"/>
                </a:lnTo>
                <a:lnTo>
                  <a:pt x="114290" y="221321"/>
                </a:lnTo>
                <a:lnTo>
                  <a:pt x="107551" y="221455"/>
                </a:lnTo>
                <a:lnTo>
                  <a:pt x="132287" y="221455"/>
                </a:lnTo>
                <a:lnTo>
                  <a:pt x="136610" y="217081"/>
                </a:lnTo>
                <a:lnTo>
                  <a:pt x="139531" y="212470"/>
                </a:lnTo>
                <a:lnTo>
                  <a:pt x="142579" y="202450"/>
                </a:lnTo>
                <a:lnTo>
                  <a:pt x="142706" y="197472"/>
                </a:lnTo>
                <a:lnTo>
                  <a:pt x="141195" y="192074"/>
                </a:lnTo>
                <a:lnTo>
                  <a:pt x="140039" y="187566"/>
                </a:lnTo>
                <a:lnTo>
                  <a:pt x="137245" y="182981"/>
                </a:lnTo>
                <a:lnTo>
                  <a:pt x="133483" y="179285"/>
                </a:lnTo>
                <a:close/>
              </a:path>
              <a:path w="288289" h="292735">
                <a:moveTo>
                  <a:pt x="87518" y="149859"/>
                </a:moveTo>
                <a:lnTo>
                  <a:pt x="78444" y="149859"/>
                </a:lnTo>
                <a:lnTo>
                  <a:pt x="81746" y="194576"/>
                </a:lnTo>
                <a:lnTo>
                  <a:pt x="90763" y="196011"/>
                </a:lnTo>
                <a:lnTo>
                  <a:pt x="91906" y="192074"/>
                </a:lnTo>
                <a:lnTo>
                  <a:pt x="93811" y="188696"/>
                </a:lnTo>
                <a:lnTo>
                  <a:pt x="100120" y="182410"/>
                </a:lnTo>
                <a:lnTo>
                  <a:pt x="89620" y="182410"/>
                </a:lnTo>
                <a:lnTo>
                  <a:pt x="88985" y="182232"/>
                </a:lnTo>
                <a:lnTo>
                  <a:pt x="87518" y="149859"/>
                </a:lnTo>
                <a:close/>
              </a:path>
              <a:path w="288289" h="292735">
                <a:moveTo>
                  <a:pt x="114258" y="169392"/>
                </a:moveTo>
                <a:lnTo>
                  <a:pt x="89620" y="182410"/>
                </a:lnTo>
                <a:lnTo>
                  <a:pt x="100120" y="182410"/>
                </a:lnTo>
                <a:lnTo>
                  <a:pt x="101050" y="181482"/>
                </a:lnTo>
                <a:lnTo>
                  <a:pt x="105876" y="179285"/>
                </a:lnTo>
                <a:lnTo>
                  <a:pt x="133483" y="179285"/>
                </a:lnTo>
                <a:lnTo>
                  <a:pt x="128609" y="174447"/>
                </a:lnTo>
                <a:lnTo>
                  <a:pt x="124037" y="171729"/>
                </a:lnTo>
                <a:lnTo>
                  <a:pt x="114258" y="169392"/>
                </a:lnTo>
                <a:close/>
              </a:path>
              <a:path w="288289" h="292735">
                <a:moveTo>
                  <a:pt x="81238" y="134378"/>
                </a:moveTo>
                <a:lnTo>
                  <a:pt x="43646" y="172034"/>
                </a:lnTo>
                <a:lnTo>
                  <a:pt x="49996" y="178384"/>
                </a:lnTo>
                <a:lnTo>
                  <a:pt x="78444" y="149859"/>
                </a:lnTo>
                <a:lnTo>
                  <a:pt x="87518" y="149859"/>
                </a:lnTo>
                <a:lnTo>
                  <a:pt x="87080" y="140195"/>
                </a:lnTo>
                <a:lnTo>
                  <a:pt x="81238" y="134378"/>
                </a:lnTo>
                <a:close/>
              </a:path>
              <a:path w="288289" h="292735">
                <a:moveTo>
                  <a:pt x="151088" y="124332"/>
                </a:moveTo>
                <a:lnTo>
                  <a:pt x="123529" y="151879"/>
                </a:lnTo>
                <a:lnTo>
                  <a:pt x="129752" y="158140"/>
                </a:lnTo>
                <a:lnTo>
                  <a:pt x="157311" y="130594"/>
                </a:lnTo>
                <a:lnTo>
                  <a:pt x="151088" y="124332"/>
                </a:lnTo>
                <a:close/>
              </a:path>
              <a:path w="288289" h="292735">
                <a:moveTo>
                  <a:pt x="170698" y="52703"/>
                </a:moveTo>
                <a:lnTo>
                  <a:pt x="144095" y="80530"/>
                </a:lnTo>
                <a:lnTo>
                  <a:pt x="144738" y="86664"/>
                </a:lnTo>
                <a:lnTo>
                  <a:pt x="173216" y="126152"/>
                </a:lnTo>
                <a:lnTo>
                  <a:pt x="203996" y="139476"/>
                </a:lnTo>
                <a:lnTo>
                  <a:pt x="210683" y="138483"/>
                </a:lnTo>
                <a:lnTo>
                  <a:pt x="216847" y="135743"/>
                </a:lnTo>
                <a:lnTo>
                  <a:pt x="222462" y="131254"/>
                </a:lnTo>
                <a:lnTo>
                  <a:pt x="222735" y="130911"/>
                </a:lnTo>
                <a:lnTo>
                  <a:pt x="204936" y="130911"/>
                </a:lnTo>
                <a:lnTo>
                  <a:pt x="197316" y="128612"/>
                </a:lnTo>
                <a:lnTo>
                  <a:pt x="165755" y="104612"/>
                </a:lnTo>
                <a:lnTo>
                  <a:pt x="152485" y="78384"/>
                </a:lnTo>
                <a:lnTo>
                  <a:pt x="153755" y="72135"/>
                </a:lnTo>
                <a:lnTo>
                  <a:pt x="163407" y="62471"/>
                </a:lnTo>
                <a:lnTo>
                  <a:pt x="169630" y="61201"/>
                </a:lnTo>
                <a:lnTo>
                  <a:pt x="194958" y="61201"/>
                </a:lnTo>
                <a:lnTo>
                  <a:pt x="193411" y="60080"/>
                </a:lnTo>
                <a:lnTo>
                  <a:pt x="185529" y="55906"/>
                </a:lnTo>
                <a:lnTo>
                  <a:pt x="177885" y="53441"/>
                </a:lnTo>
                <a:lnTo>
                  <a:pt x="170698" y="52703"/>
                </a:lnTo>
                <a:close/>
              </a:path>
              <a:path w="288289" h="292735">
                <a:moveTo>
                  <a:pt x="194958" y="61201"/>
                </a:moveTo>
                <a:lnTo>
                  <a:pt x="169630" y="61201"/>
                </a:lnTo>
                <a:lnTo>
                  <a:pt x="177409" y="63512"/>
                </a:lnTo>
                <a:lnTo>
                  <a:pt x="183311" y="65869"/>
                </a:lnTo>
                <a:lnTo>
                  <a:pt x="213922" y="93922"/>
                </a:lnTo>
                <a:lnTo>
                  <a:pt x="222208" y="113652"/>
                </a:lnTo>
                <a:lnTo>
                  <a:pt x="220938" y="119926"/>
                </a:lnTo>
                <a:lnTo>
                  <a:pt x="214556" y="126245"/>
                </a:lnTo>
                <a:lnTo>
                  <a:pt x="211159" y="129641"/>
                </a:lnTo>
                <a:lnTo>
                  <a:pt x="204936" y="130911"/>
                </a:lnTo>
                <a:lnTo>
                  <a:pt x="222735" y="130911"/>
                </a:lnTo>
                <a:lnTo>
                  <a:pt x="226937" y="125621"/>
                </a:lnTo>
                <a:lnTo>
                  <a:pt x="229685" y="119448"/>
                </a:lnTo>
                <a:lnTo>
                  <a:pt x="230696" y="112739"/>
                </a:lnTo>
                <a:lnTo>
                  <a:pt x="229955" y="105498"/>
                </a:lnTo>
                <a:lnTo>
                  <a:pt x="201531" y="65964"/>
                </a:lnTo>
                <a:lnTo>
                  <a:pt x="194958" y="61201"/>
                </a:lnTo>
                <a:close/>
              </a:path>
              <a:path w="288289" h="292735">
                <a:moveTo>
                  <a:pt x="215604" y="0"/>
                </a:moveTo>
                <a:lnTo>
                  <a:pt x="207603" y="8051"/>
                </a:lnTo>
                <a:lnTo>
                  <a:pt x="216778" y="42329"/>
                </a:lnTo>
                <a:lnTo>
                  <a:pt x="219160" y="51333"/>
                </a:lnTo>
                <a:lnTo>
                  <a:pt x="242528" y="83540"/>
                </a:lnTo>
                <a:lnTo>
                  <a:pt x="252942" y="86398"/>
                </a:lnTo>
                <a:lnTo>
                  <a:pt x="258149" y="86372"/>
                </a:lnTo>
                <a:lnTo>
                  <a:pt x="268563" y="83388"/>
                </a:lnTo>
                <a:lnTo>
                  <a:pt x="273262" y="80530"/>
                </a:lnTo>
                <a:lnTo>
                  <a:pt x="277315" y="76428"/>
                </a:lnTo>
                <a:lnTo>
                  <a:pt x="257895" y="76428"/>
                </a:lnTo>
                <a:lnTo>
                  <a:pt x="254212" y="76377"/>
                </a:lnTo>
                <a:lnTo>
                  <a:pt x="234019" y="59651"/>
                </a:lnTo>
                <a:lnTo>
                  <a:pt x="234146" y="48209"/>
                </a:lnTo>
                <a:lnTo>
                  <a:pt x="234944" y="46418"/>
                </a:lnTo>
                <a:lnTo>
                  <a:pt x="227669" y="46418"/>
                </a:lnTo>
                <a:lnTo>
                  <a:pt x="215604" y="0"/>
                </a:lnTo>
                <a:close/>
              </a:path>
              <a:path w="288289" h="292735">
                <a:moveTo>
                  <a:pt x="277790" y="32270"/>
                </a:moveTo>
                <a:lnTo>
                  <a:pt x="250021" y="32270"/>
                </a:lnTo>
                <a:lnTo>
                  <a:pt x="261070" y="32562"/>
                </a:lnTo>
                <a:lnTo>
                  <a:pt x="266023" y="34874"/>
                </a:lnTo>
                <a:lnTo>
                  <a:pt x="270595" y="39344"/>
                </a:lnTo>
                <a:lnTo>
                  <a:pt x="273516" y="42329"/>
                </a:lnTo>
                <a:lnTo>
                  <a:pt x="275548" y="45631"/>
                </a:lnTo>
                <a:lnTo>
                  <a:pt x="277790" y="52703"/>
                </a:lnTo>
                <a:lnTo>
                  <a:pt x="277736" y="56807"/>
                </a:lnTo>
                <a:lnTo>
                  <a:pt x="276056" y="63512"/>
                </a:lnTo>
                <a:lnTo>
                  <a:pt x="274151" y="66725"/>
                </a:lnTo>
                <a:lnTo>
                  <a:pt x="271230" y="69583"/>
                </a:lnTo>
                <a:lnTo>
                  <a:pt x="268309" y="72504"/>
                </a:lnTo>
                <a:lnTo>
                  <a:pt x="265134" y="74460"/>
                </a:lnTo>
                <a:lnTo>
                  <a:pt x="261451" y="75437"/>
                </a:lnTo>
                <a:lnTo>
                  <a:pt x="257895" y="76428"/>
                </a:lnTo>
                <a:lnTo>
                  <a:pt x="277315" y="76428"/>
                </a:lnTo>
                <a:lnTo>
                  <a:pt x="281771" y="71996"/>
                </a:lnTo>
                <a:lnTo>
                  <a:pt x="284692" y="67246"/>
                </a:lnTo>
                <a:lnTo>
                  <a:pt x="287740" y="56807"/>
                </a:lnTo>
                <a:lnTo>
                  <a:pt x="287668" y="51333"/>
                </a:lnTo>
                <a:lnTo>
                  <a:pt x="286343" y="46418"/>
                </a:lnTo>
                <a:lnTo>
                  <a:pt x="284819" y="41224"/>
                </a:lnTo>
                <a:lnTo>
                  <a:pt x="282025" y="36487"/>
                </a:lnTo>
                <a:lnTo>
                  <a:pt x="277790" y="32270"/>
                </a:lnTo>
                <a:close/>
              </a:path>
              <a:path w="288289" h="292735">
                <a:moveTo>
                  <a:pt x="253958" y="22085"/>
                </a:moveTo>
                <a:lnTo>
                  <a:pt x="244052" y="24587"/>
                </a:lnTo>
                <a:lnTo>
                  <a:pt x="239607" y="27190"/>
                </a:lnTo>
                <a:lnTo>
                  <a:pt x="235670" y="31127"/>
                </a:lnTo>
                <a:lnTo>
                  <a:pt x="233257" y="33502"/>
                </a:lnTo>
                <a:lnTo>
                  <a:pt x="231479" y="36055"/>
                </a:lnTo>
                <a:lnTo>
                  <a:pt x="228939" y="41478"/>
                </a:lnTo>
                <a:lnTo>
                  <a:pt x="228304" y="44030"/>
                </a:lnTo>
                <a:lnTo>
                  <a:pt x="228304" y="46418"/>
                </a:lnTo>
                <a:lnTo>
                  <a:pt x="234944" y="46418"/>
                </a:lnTo>
                <a:lnTo>
                  <a:pt x="236432" y="43078"/>
                </a:lnTo>
                <a:lnTo>
                  <a:pt x="241004" y="38544"/>
                </a:lnTo>
                <a:lnTo>
                  <a:pt x="245195" y="34315"/>
                </a:lnTo>
                <a:lnTo>
                  <a:pt x="250021" y="32270"/>
                </a:lnTo>
                <a:lnTo>
                  <a:pt x="277790" y="32270"/>
                </a:lnTo>
                <a:lnTo>
                  <a:pt x="273516" y="28016"/>
                </a:lnTo>
                <a:lnTo>
                  <a:pt x="268944" y="25184"/>
                </a:lnTo>
                <a:lnTo>
                  <a:pt x="258911" y="22212"/>
                </a:lnTo>
                <a:lnTo>
                  <a:pt x="253958" y="2208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4848352" y="4224273"/>
            <a:ext cx="289560" cy="295910"/>
          </a:xfrm>
          <a:custGeom>
            <a:rect l="l" t="t" r="r" b="b"/>
            <a:pathLst>
              <a:path w="289560" h="295910">
                <a:moveTo>
                  <a:pt x="49614" y="208279"/>
                </a:moveTo>
                <a:lnTo>
                  <a:pt x="32893" y="208279"/>
                </a:lnTo>
                <a:lnTo>
                  <a:pt x="36957" y="209550"/>
                </a:lnTo>
                <a:lnTo>
                  <a:pt x="43307" y="215900"/>
                </a:lnTo>
                <a:lnTo>
                  <a:pt x="52959" y="290830"/>
                </a:lnTo>
                <a:lnTo>
                  <a:pt x="58800" y="295909"/>
                </a:lnTo>
                <a:lnTo>
                  <a:pt x="74136" y="280670"/>
                </a:lnTo>
                <a:lnTo>
                  <a:pt x="61595" y="280670"/>
                </a:lnTo>
                <a:lnTo>
                  <a:pt x="58674" y="233679"/>
                </a:lnTo>
                <a:lnTo>
                  <a:pt x="57276" y="226059"/>
                </a:lnTo>
                <a:lnTo>
                  <a:pt x="53467" y="213359"/>
                </a:lnTo>
                <a:lnTo>
                  <a:pt x="50800" y="209550"/>
                </a:lnTo>
                <a:lnTo>
                  <a:pt x="49614" y="208279"/>
                </a:lnTo>
                <a:close/>
              </a:path>
              <a:path w="289560" h="295910">
                <a:moveTo>
                  <a:pt x="93218" y="248919"/>
                </a:moveTo>
                <a:lnTo>
                  <a:pt x="61595" y="280670"/>
                </a:lnTo>
                <a:lnTo>
                  <a:pt x="74136" y="280670"/>
                </a:lnTo>
                <a:lnTo>
                  <a:pt x="99695" y="255269"/>
                </a:lnTo>
                <a:lnTo>
                  <a:pt x="93218" y="248919"/>
                </a:lnTo>
                <a:close/>
              </a:path>
              <a:path w="289560" h="295910">
                <a:moveTo>
                  <a:pt x="31114" y="198119"/>
                </a:moveTo>
                <a:lnTo>
                  <a:pt x="26670" y="198119"/>
                </a:lnTo>
                <a:lnTo>
                  <a:pt x="17907" y="200659"/>
                </a:lnTo>
                <a:lnTo>
                  <a:pt x="0" y="229869"/>
                </a:lnTo>
                <a:lnTo>
                  <a:pt x="762" y="234949"/>
                </a:lnTo>
                <a:lnTo>
                  <a:pt x="3556" y="241299"/>
                </a:lnTo>
                <a:lnTo>
                  <a:pt x="12446" y="238759"/>
                </a:lnTo>
                <a:lnTo>
                  <a:pt x="10413" y="233679"/>
                </a:lnTo>
                <a:lnTo>
                  <a:pt x="9778" y="228599"/>
                </a:lnTo>
                <a:lnTo>
                  <a:pt x="24002" y="208279"/>
                </a:lnTo>
                <a:lnTo>
                  <a:pt x="49614" y="208279"/>
                </a:lnTo>
                <a:lnTo>
                  <a:pt x="43687" y="201929"/>
                </a:lnTo>
                <a:lnTo>
                  <a:pt x="39750" y="199389"/>
                </a:lnTo>
                <a:lnTo>
                  <a:pt x="31114" y="198119"/>
                </a:lnTo>
                <a:close/>
              </a:path>
              <a:path w="289560" h="295910">
                <a:moveTo>
                  <a:pt x="100330" y="223519"/>
                </a:moveTo>
                <a:lnTo>
                  <a:pt x="96393" y="232409"/>
                </a:lnTo>
                <a:lnTo>
                  <a:pt x="102743" y="234949"/>
                </a:lnTo>
                <a:lnTo>
                  <a:pt x="109093" y="236219"/>
                </a:lnTo>
                <a:lnTo>
                  <a:pt x="122047" y="233679"/>
                </a:lnTo>
                <a:lnTo>
                  <a:pt x="127635" y="229869"/>
                </a:lnTo>
                <a:lnTo>
                  <a:pt x="131499" y="226059"/>
                </a:lnTo>
                <a:lnTo>
                  <a:pt x="107594" y="226059"/>
                </a:lnTo>
                <a:lnTo>
                  <a:pt x="100330" y="223519"/>
                </a:lnTo>
                <a:close/>
              </a:path>
              <a:path w="289560" h="295910">
                <a:moveTo>
                  <a:pt x="132969" y="182879"/>
                </a:moveTo>
                <a:lnTo>
                  <a:pt x="116586" y="182879"/>
                </a:lnTo>
                <a:lnTo>
                  <a:pt x="121412" y="185419"/>
                </a:lnTo>
                <a:lnTo>
                  <a:pt x="130301" y="194309"/>
                </a:lnTo>
                <a:lnTo>
                  <a:pt x="132461" y="199389"/>
                </a:lnTo>
                <a:lnTo>
                  <a:pt x="132587" y="209550"/>
                </a:lnTo>
                <a:lnTo>
                  <a:pt x="130556" y="214629"/>
                </a:lnTo>
                <a:lnTo>
                  <a:pt x="126364" y="218439"/>
                </a:lnTo>
                <a:lnTo>
                  <a:pt x="120600" y="223519"/>
                </a:lnTo>
                <a:lnTo>
                  <a:pt x="114347" y="224789"/>
                </a:lnTo>
                <a:lnTo>
                  <a:pt x="107594" y="226059"/>
                </a:lnTo>
                <a:lnTo>
                  <a:pt x="131499" y="226059"/>
                </a:lnTo>
                <a:lnTo>
                  <a:pt x="136651" y="220979"/>
                </a:lnTo>
                <a:lnTo>
                  <a:pt x="139573" y="215900"/>
                </a:lnTo>
                <a:lnTo>
                  <a:pt x="141097" y="212089"/>
                </a:lnTo>
                <a:lnTo>
                  <a:pt x="142748" y="207009"/>
                </a:lnTo>
                <a:lnTo>
                  <a:pt x="142748" y="201929"/>
                </a:lnTo>
                <a:lnTo>
                  <a:pt x="141477" y="196850"/>
                </a:lnTo>
                <a:lnTo>
                  <a:pt x="140081" y="191769"/>
                </a:lnTo>
                <a:lnTo>
                  <a:pt x="137287" y="186689"/>
                </a:lnTo>
                <a:lnTo>
                  <a:pt x="132969" y="182879"/>
                </a:lnTo>
                <a:close/>
              </a:path>
              <a:path w="289560" h="295910">
                <a:moveTo>
                  <a:pt x="87553" y="153669"/>
                </a:moveTo>
                <a:lnTo>
                  <a:pt x="78486" y="153669"/>
                </a:lnTo>
                <a:lnTo>
                  <a:pt x="81787" y="198119"/>
                </a:lnTo>
                <a:lnTo>
                  <a:pt x="90932" y="199389"/>
                </a:lnTo>
                <a:lnTo>
                  <a:pt x="91948" y="195579"/>
                </a:lnTo>
                <a:lnTo>
                  <a:pt x="93852" y="193039"/>
                </a:lnTo>
                <a:lnTo>
                  <a:pt x="96647" y="190500"/>
                </a:lnTo>
                <a:lnTo>
                  <a:pt x="99980" y="186689"/>
                </a:lnTo>
                <a:lnTo>
                  <a:pt x="89153" y="186689"/>
                </a:lnTo>
                <a:lnTo>
                  <a:pt x="87553" y="153669"/>
                </a:lnTo>
                <a:close/>
              </a:path>
              <a:path w="289560" h="295910">
                <a:moveTo>
                  <a:pt x="114300" y="173989"/>
                </a:moveTo>
                <a:lnTo>
                  <a:pt x="109474" y="173989"/>
                </a:lnTo>
                <a:lnTo>
                  <a:pt x="100457" y="176529"/>
                </a:lnTo>
                <a:lnTo>
                  <a:pt x="96520" y="179069"/>
                </a:lnTo>
                <a:lnTo>
                  <a:pt x="93090" y="181609"/>
                </a:lnTo>
                <a:lnTo>
                  <a:pt x="91694" y="184150"/>
                </a:lnTo>
                <a:lnTo>
                  <a:pt x="90550" y="185419"/>
                </a:lnTo>
                <a:lnTo>
                  <a:pt x="89662" y="186689"/>
                </a:lnTo>
                <a:lnTo>
                  <a:pt x="99980" y="186689"/>
                </a:lnTo>
                <a:lnTo>
                  <a:pt x="101092" y="185419"/>
                </a:lnTo>
                <a:lnTo>
                  <a:pt x="105918" y="182879"/>
                </a:lnTo>
                <a:lnTo>
                  <a:pt x="132969" y="182879"/>
                </a:lnTo>
                <a:lnTo>
                  <a:pt x="128777" y="179069"/>
                </a:lnTo>
                <a:lnTo>
                  <a:pt x="124078" y="175259"/>
                </a:lnTo>
                <a:lnTo>
                  <a:pt x="114300" y="173989"/>
                </a:lnTo>
                <a:close/>
              </a:path>
              <a:path w="289560" h="295910">
                <a:moveTo>
                  <a:pt x="81280" y="138429"/>
                </a:moveTo>
                <a:lnTo>
                  <a:pt x="43687" y="176529"/>
                </a:lnTo>
                <a:lnTo>
                  <a:pt x="50037" y="182879"/>
                </a:lnTo>
                <a:lnTo>
                  <a:pt x="78486" y="153669"/>
                </a:lnTo>
                <a:lnTo>
                  <a:pt x="87553" y="153669"/>
                </a:lnTo>
                <a:lnTo>
                  <a:pt x="87122" y="144779"/>
                </a:lnTo>
                <a:lnTo>
                  <a:pt x="81280" y="138429"/>
                </a:lnTo>
                <a:close/>
              </a:path>
              <a:path w="289560" h="295910">
                <a:moveTo>
                  <a:pt x="151130" y="128269"/>
                </a:moveTo>
                <a:lnTo>
                  <a:pt x="123571" y="156209"/>
                </a:lnTo>
                <a:lnTo>
                  <a:pt x="129794" y="162559"/>
                </a:lnTo>
                <a:lnTo>
                  <a:pt x="157352" y="134619"/>
                </a:lnTo>
                <a:lnTo>
                  <a:pt x="151130" y="128269"/>
                </a:lnTo>
                <a:close/>
              </a:path>
              <a:path w="289560" h="295910">
                <a:moveTo>
                  <a:pt x="178053" y="57150"/>
                </a:moveTo>
                <a:lnTo>
                  <a:pt x="164068" y="57150"/>
                </a:lnTo>
                <a:lnTo>
                  <a:pt x="157890" y="60959"/>
                </a:lnTo>
                <a:lnTo>
                  <a:pt x="152273" y="64769"/>
                </a:lnTo>
                <a:lnTo>
                  <a:pt x="147744" y="71119"/>
                </a:lnTo>
                <a:lnTo>
                  <a:pt x="145002" y="76200"/>
                </a:lnTo>
                <a:lnTo>
                  <a:pt x="144021" y="83819"/>
                </a:lnTo>
                <a:lnTo>
                  <a:pt x="144780" y="90169"/>
                </a:lnTo>
                <a:lnTo>
                  <a:pt x="164973" y="123189"/>
                </a:lnTo>
                <a:lnTo>
                  <a:pt x="173257" y="129539"/>
                </a:lnTo>
                <a:lnTo>
                  <a:pt x="181340" y="135889"/>
                </a:lnTo>
                <a:lnTo>
                  <a:pt x="189208" y="139700"/>
                </a:lnTo>
                <a:lnTo>
                  <a:pt x="196850" y="142239"/>
                </a:lnTo>
                <a:lnTo>
                  <a:pt x="204037" y="143509"/>
                </a:lnTo>
                <a:lnTo>
                  <a:pt x="210724" y="142239"/>
                </a:lnTo>
                <a:lnTo>
                  <a:pt x="216888" y="139700"/>
                </a:lnTo>
                <a:lnTo>
                  <a:pt x="222503" y="135889"/>
                </a:lnTo>
                <a:lnTo>
                  <a:pt x="223409" y="134619"/>
                </a:lnTo>
                <a:lnTo>
                  <a:pt x="204977" y="134619"/>
                </a:lnTo>
                <a:lnTo>
                  <a:pt x="197358" y="132079"/>
                </a:lnTo>
                <a:lnTo>
                  <a:pt x="165796" y="109219"/>
                </a:lnTo>
                <a:lnTo>
                  <a:pt x="160829" y="101600"/>
                </a:lnTo>
                <a:lnTo>
                  <a:pt x="157172" y="96519"/>
                </a:lnTo>
                <a:lnTo>
                  <a:pt x="154812" y="90169"/>
                </a:lnTo>
                <a:lnTo>
                  <a:pt x="152526" y="82550"/>
                </a:lnTo>
                <a:lnTo>
                  <a:pt x="153797" y="76200"/>
                </a:lnTo>
                <a:lnTo>
                  <a:pt x="163449" y="66039"/>
                </a:lnTo>
                <a:lnTo>
                  <a:pt x="169672" y="64769"/>
                </a:lnTo>
                <a:lnTo>
                  <a:pt x="195089" y="64769"/>
                </a:lnTo>
                <a:lnTo>
                  <a:pt x="193468" y="63500"/>
                </a:lnTo>
                <a:lnTo>
                  <a:pt x="185624" y="59689"/>
                </a:lnTo>
                <a:lnTo>
                  <a:pt x="178053" y="57150"/>
                </a:lnTo>
                <a:close/>
              </a:path>
              <a:path w="289560" h="295910">
                <a:moveTo>
                  <a:pt x="195089" y="64769"/>
                </a:moveTo>
                <a:lnTo>
                  <a:pt x="169672" y="64769"/>
                </a:lnTo>
                <a:lnTo>
                  <a:pt x="177419" y="67309"/>
                </a:lnTo>
                <a:lnTo>
                  <a:pt x="183352" y="69850"/>
                </a:lnTo>
                <a:lnTo>
                  <a:pt x="213963" y="97789"/>
                </a:lnTo>
                <a:lnTo>
                  <a:pt x="222250" y="118109"/>
                </a:lnTo>
                <a:lnTo>
                  <a:pt x="220980" y="124459"/>
                </a:lnTo>
                <a:lnTo>
                  <a:pt x="216153" y="128269"/>
                </a:lnTo>
                <a:lnTo>
                  <a:pt x="211327" y="133350"/>
                </a:lnTo>
                <a:lnTo>
                  <a:pt x="204977" y="134619"/>
                </a:lnTo>
                <a:lnTo>
                  <a:pt x="223409" y="134619"/>
                </a:lnTo>
                <a:lnTo>
                  <a:pt x="227032" y="129539"/>
                </a:lnTo>
                <a:lnTo>
                  <a:pt x="229774" y="123189"/>
                </a:lnTo>
                <a:lnTo>
                  <a:pt x="230755" y="116839"/>
                </a:lnTo>
                <a:lnTo>
                  <a:pt x="229997" y="109219"/>
                </a:lnTo>
                <a:lnTo>
                  <a:pt x="201574" y="69850"/>
                </a:lnTo>
                <a:lnTo>
                  <a:pt x="195089" y="64769"/>
                </a:lnTo>
                <a:close/>
              </a:path>
              <a:path w="289560" h="295910">
                <a:moveTo>
                  <a:pt x="239649" y="50800"/>
                </a:moveTo>
                <a:lnTo>
                  <a:pt x="231901" y="50800"/>
                </a:lnTo>
                <a:lnTo>
                  <a:pt x="229488" y="55879"/>
                </a:lnTo>
                <a:lnTo>
                  <a:pt x="228600" y="60959"/>
                </a:lnTo>
                <a:lnTo>
                  <a:pt x="229488" y="67309"/>
                </a:lnTo>
                <a:lnTo>
                  <a:pt x="230250" y="73659"/>
                </a:lnTo>
                <a:lnTo>
                  <a:pt x="232663" y="78739"/>
                </a:lnTo>
                <a:lnTo>
                  <a:pt x="236727" y="82550"/>
                </a:lnTo>
                <a:lnTo>
                  <a:pt x="240537" y="86359"/>
                </a:lnTo>
                <a:lnTo>
                  <a:pt x="244728" y="88900"/>
                </a:lnTo>
                <a:lnTo>
                  <a:pt x="254508" y="90169"/>
                </a:lnTo>
                <a:lnTo>
                  <a:pt x="259461" y="90169"/>
                </a:lnTo>
                <a:lnTo>
                  <a:pt x="269621" y="86359"/>
                </a:lnTo>
                <a:lnTo>
                  <a:pt x="274193" y="83819"/>
                </a:lnTo>
                <a:lnTo>
                  <a:pt x="277431" y="80009"/>
                </a:lnTo>
                <a:lnTo>
                  <a:pt x="251840" y="80009"/>
                </a:lnTo>
                <a:lnTo>
                  <a:pt x="247142" y="78739"/>
                </a:lnTo>
                <a:lnTo>
                  <a:pt x="243077" y="74929"/>
                </a:lnTo>
                <a:lnTo>
                  <a:pt x="240284" y="71119"/>
                </a:lnTo>
                <a:lnTo>
                  <a:pt x="238633" y="68579"/>
                </a:lnTo>
                <a:lnTo>
                  <a:pt x="237109" y="62229"/>
                </a:lnTo>
                <a:lnTo>
                  <a:pt x="237362" y="58419"/>
                </a:lnTo>
                <a:lnTo>
                  <a:pt x="239649" y="50800"/>
                </a:lnTo>
                <a:close/>
              </a:path>
              <a:path w="289560" h="295910">
                <a:moveTo>
                  <a:pt x="281305" y="38100"/>
                </a:moveTo>
                <a:lnTo>
                  <a:pt x="260731" y="38100"/>
                </a:lnTo>
                <a:lnTo>
                  <a:pt x="267588" y="39369"/>
                </a:lnTo>
                <a:lnTo>
                  <a:pt x="270637" y="40639"/>
                </a:lnTo>
                <a:lnTo>
                  <a:pt x="273431" y="44450"/>
                </a:lnTo>
                <a:lnTo>
                  <a:pt x="277495" y="48259"/>
                </a:lnTo>
                <a:lnTo>
                  <a:pt x="279273" y="53339"/>
                </a:lnTo>
                <a:lnTo>
                  <a:pt x="278764" y="63500"/>
                </a:lnTo>
                <a:lnTo>
                  <a:pt x="276351" y="68579"/>
                </a:lnTo>
                <a:lnTo>
                  <a:pt x="272034" y="72389"/>
                </a:lnTo>
                <a:lnTo>
                  <a:pt x="267588" y="77469"/>
                </a:lnTo>
                <a:lnTo>
                  <a:pt x="262763" y="80009"/>
                </a:lnTo>
                <a:lnTo>
                  <a:pt x="277431" y="80009"/>
                </a:lnTo>
                <a:lnTo>
                  <a:pt x="278511" y="78739"/>
                </a:lnTo>
                <a:lnTo>
                  <a:pt x="282701" y="74929"/>
                </a:lnTo>
                <a:lnTo>
                  <a:pt x="285750" y="69850"/>
                </a:lnTo>
                <a:lnTo>
                  <a:pt x="287400" y="64769"/>
                </a:lnTo>
                <a:lnTo>
                  <a:pt x="289178" y="59689"/>
                </a:lnTo>
                <a:lnTo>
                  <a:pt x="289560" y="55879"/>
                </a:lnTo>
                <a:lnTo>
                  <a:pt x="287527" y="45719"/>
                </a:lnTo>
                <a:lnTo>
                  <a:pt x="285114" y="41909"/>
                </a:lnTo>
                <a:lnTo>
                  <a:pt x="281305" y="38100"/>
                </a:lnTo>
                <a:close/>
              </a:path>
              <a:path w="289560" h="295910">
                <a:moveTo>
                  <a:pt x="229615" y="0"/>
                </a:moveTo>
                <a:lnTo>
                  <a:pt x="225171" y="0"/>
                </a:lnTo>
                <a:lnTo>
                  <a:pt x="216026" y="2539"/>
                </a:lnTo>
                <a:lnTo>
                  <a:pt x="198500" y="30479"/>
                </a:lnTo>
                <a:lnTo>
                  <a:pt x="199517" y="34289"/>
                </a:lnTo>
                <a:lnTo>
                  <a:pt x="200406" y="39369"/>
                </a:lnTo>
                <a:lnTo>
                  <a:pt x="223393" y="53339"/>
                </a:lnTo>
                <a:lnTo>
                  <a:pt x="227837" y="53339"/>
                </a:lnTo>
                <a:lnTo>
                  <a:pt x="231648" y="50800"/>
                </a:lnTo>
                <a:lnTo>
                  <a:pt x="239649" y="50800"/>
                </a:lnTo>
                <a:lnTo>
                  <a:pt x="241553" y="48259"/>
                </a:lnTo>
                <a:lnTo>
                  <a:pt x="244348" y="45719"/>
                </a:lnTo>
                <a:lnTo>
                  <a:pt x="245321" y="44450"/>
                </a:lnTo>
                <a:lnTo>
                  <a:pt x="220852" y="44450"/>
                </a:lnTo>
                <a:lnTo>
                  <a:pt x="216915" y="43179"/>
                </a:lnTo>
                <a:lnTo>
                  <a:pt x="213613" y="40639"/>
                </a:lnTo>
                <a:lnTo>
                  <a:pt x="210058" y="36829"/>
                </a:lnTo>
                <a:lnTo>
                  <a:pt x="208407" y="33019"/>
                </a:lnTo>
                <a:lnTo>
                  <a:pt x="208534" y="27939"/>
                </a:lnTo>
                <a:lnTo>
                  <a:pt x="231648" y="8889"/>
                </a:lnTo>
                <a:lnTo>
                  <a:pt x="247523" y="8889"/>
                </a:lnTo>
                <a:lnTo>
                  <a:pt x="245745" y="7619"/>
                </a:lnTo>
                <a:lnTo>
                  <a:pt x="242315" y="3809"/>
                </a:lnTo>
                <a:lnTo>
                  <a:pt x="238378" y="1269"/>
                </a:lnTo>
                <a:lnTo>
                  <a:pt x="229615" y="0"/>
                </a:lnTo>
                <a:close/>
              </a:path>
              <a:path w="289560" h="295910">
                <a:moveTo>
                  <a:pt x="247523" y="8889"/>
                </a:moveTo>
                <a:lnTo>
                  <a:pt x="231648" y="8889"/>
                </a:lnTo>
                <a:lnTo>
                  <a:pt x="235712" y="11429"/>
                </a:lnTo>
                <a:lnTo>
                  <a:pt x="239268" y="13969"/>
                </a:lnTo>
                <a:lnTo>
                  <a:pt x="242570" y="17779"/>
                </a:lnTo>
                <a:lnTo>
                  <a:pt x="244094" y="21589"/>
                </a:lnTo>
                <a:lnTo>
                  <a:pt x="243586" y="30479"/>
                </a:lnTo>
                <a:lnTo>
                  <a:pt x="241553" y="35559"/>
                </a:lnTo>
                <a:lnTo>
                  <a:pt x="237998" y="39369"/>
                </a:lnTo>
                <a:lnTo>
                  <a:pt x="234314" y="41909"/>
                </a:lnTo>
                <a:lnTo>
                  <a:pt x="230250" y="44450"/>
                </a:lnTo>
                <a:lnTo>
                  <a:pt x="245321" y="44450"/>
                </a:lnTo>
                <a:lnTo>
                  <a:pt x="247269" y="41909"/>
                </a:lnTo>
                <a:lnTo>
                  <a:pt x="250317" y="40639"/>
                </a:lnTo>
                <a:lnTo>
                  <a:pt x="253746" y="39369"/>
                </a:lnTo>
                <a:lnTo>
                  <a:pt x="257301" y="38100"/>
                </a:lnTo>
                <a:lnTo>
                  <a:pt x="281305" y="38100"/>
                </a:lnTo>
                <a:lnTo>
                  <a:pt x="277240" y="33019"/>
                </a:lnTo>
                <a:lnTo>
                  <a:pt x="249936" y="33019"/>
                </a:lnTo>
                <a:lnTo>
                  <a:pt x="252095" y="29209"/>
                </a:lnTo>
                <a:lnTo>
                  <a:pt x="252857" y="24129"/>
                </a:lnTo>
                <a:lnTo>
                  <a:pt x="251333" y="15239"/>
                </a:lnTo>
                <a:lnTo>
                  <a:pt x="249300" y="10159"/>
                </a:lnTo>
                <a:lnTo>
                  <a:pt x="247523" y="8889"/>
                </a:lnTo>
                <a:close/>
              </a:path>
              <a:path w="289560" h="295910">
                <a:moveTo>
                  <a:pt x="260603" y="29209"/>
                </a:moveTo>
                <a:lnTo>
                  <a:pt x="255143" y="30479"/>
                </a:lnTo>
                <a:lnTo>
                  <a:pt x="250189" y="33019"/>
                </a:lnTo>
                <a:lnTo>
                  <a:pt x="277240" y="33019"/>
                </a:lnTo>
                <a:lnTo>
                  <a:pt x="272288" y="31750"/>
                </a:lnTo>
                <a:lnTo>
                  <a:pt x="260603" y="2920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5259367" y="4225212"/>
            <a:ext cx="265430" cy="274320"/>
          </a:xfrm>
          <a:custGeom>
            <a:rect l="l" t="t" r="r" b="b"/>
            <a:pathLst>
              <a:path w="265429" h="274320">
                <a:moveTo>
                  <a:pt x="49507" y="185650"/>
                </a:moveTo>
                <a:lnTo>
                  <a:pt x="32849" y="185650"/>
                </a:lnTo>
                <a:lnTo>
                  <a:pt x="36913" y="187377"/>
                </a:lnTo>
                <a:lnTo>
                  <a:pt x="43263" y="193765"/>
                </a:lnTo>
                <a:lnTo>
                  <a:pt x="52915" y="268504"/>
                </a:lnTo>
                <a:lnTo>
                  <a:pt x="58757" y="274321"/>
                </a:lnTo>
                <a:lnTo>
                  <a:pt x="74524" y="258573"/>
                </a:lnTo>
                <a:lnTo>
                  <a:pt x="61551" y="258573"/>
                </a:lnTo>
                <a:lnTo>
                  <a:pt x="58653" y="211647"/>
                </a:lnTo>
                <a:lnTo>
                  <a:pt x="50756" y="186907"/>
                </a:lnTo>
                <a:lnTo>
                  <a:pt x="49507" y="185650"/>
                </a:lnTo>
                <a:close/>
              </a:path>
              <a:path w="265429" h="274320">
                <a:moveTo>
                  <a:pt x="93301" y="226912"/>
                </a:moveTo>
                <a:lnTo>
                  <a:pt x="61551" y="258573"/>
                </a:lnTo>
                <a:lnTo>
                  <a:pt x="74524" y="258573"/>
                </a:lnTo>
                <a:lnTo>
                  <a:pt x="99778" y="233351"/>
                </a:lnTo>
                <a:lnTo>
                  <a:pt x="93301" y="226912"/>
                </a:lnTo>
                <a:close/>
              </a:path>
              <a:path w="265429" h="274320">
                <a:moveTo>
                  <a:pt x="31071" y="175401"/>
                </a:moveTo>
                <a:lnTo>
                  <a:pt x="1099" y="201245"/>
                </a:lnTo>
                <a:lnTo>
                  <a:pt x="0" y="206973"/>
                </a:lnTo>
                <a:lnTo>
                  <a:pt x="60" y="207925"/>
                </a:lnTo>
                <a:lnTo>
                  <a:pt x="845" y="213348"/>
                </a:lnTo>
                <a:lnTo>
                  <a:pt x="3512" y="219673"/>
                </a:lnTo>
                <a:lnTo>
                  <a:pt x="12402" y="216714"/>
                </a:lnTo>
                <a:lnTo>
                  <a:pt x="10497" y="211647"/>
                </a:lnTo>
                <a:lnTo>
                  <a:pt x="9735" y="206973"/>
                </a:lnTo>
                <a:lnTo>
                  <a:pt x="10497" y="202680"/>
                </a:lnTo>
                <a:lnTo>
                  <a:pt x="11132" y="198388"/>
                </a:lnTo>
                <a:lnTo>
                  <a:pt x="13037" y="194679"/>
                </a:lnTo>
                <a:lnTo>
                  <a:pt x="16085" y="191581"/>
                </a:lnTo>
                <a:lnTo>
                  <a:pt x="19895" y="187834"/>
                </a:lnTo>
                <a:lnTo>
                  <a:pt x="23959" y="185891"/>
                </a:lnTo>
                <a:lnTo>
                  <a:pt x="32849" y="185650"/>
                </a:lnTo>
                <a:lnTo>
                  <a:pt x="49507" y="185650"/>
                </a:lnTo>
                <a:lnTo>
                  <a:pt x="43771" y="179871"/>
                </a:lnTo>
                <a:lnTo>
                  <a:pt x="39707" y="177547"/>
                </a:lnTo>
                <a:lnTo>
                  <a:pt x="31071" y="175401"/>
                </a:lnTo>
                <a:close/>
              </a:path>
              <a:path w="265429" h="274320">
                <a:moveTo>
                  <a:pt x="100413" y="201220"/>
                </a:moveTo>
                <a:lnTo>
                  <a:pt x="96349" y="209894"/>
                </a:lnTo>
                <a:lnTo>
                  <a:pt x="102699" y="212701"/>
                </a:lnTo>
                <a:lnTo>
                  <a:pt x="109176" y="213475"/>
                </a:lnTo>
                <a:lnTo>
                  <a:pt x="122003" y="210973"/>
                </a:lnTo>
                <a:lnTo>
                  <a:pt x="127591" y="207925"/>
                </a:lnTo>
                <a:lnTo>
                  <a:pt x="132284" y="203232"/>
                </a:lnTo>
                <a:lnTo>
                  <a:pt x="107604" y="203232"/>
                </a:lnTo>
                <a:lnTo>
                  <a:pt x="100413" y="201220"/>
                </a:lnTo>
                <a:close/>
              </a:path>
              <a:path w="265429" h="274320">
                <a:moveTo>
                  <a:pt x="133580" y="161062"/>
                </a:moveTo>
                <a:lnTo>
                  <a:pt x="116542" y="161062"/>
                </a:lnTo>
                <a:lnTo>
                  <a:pt x="121495" y="163272"/>
                </a:lnTo>
                <a:lnTo>
                  <a:pt x="125813" y="167679"/>
                </a:lnTo>
                <a:lnTo>
                  <a:pt x="130258" y="172086"/>
                </a:lnTo>
                <a:lnTo>
                  <a:pt x="132544" y="176925"/>
                </a:lnTo>
                <a:lnTo>
                  <a:pt x="132671" y="187415"/>
                </a:lnTo>
                <a:lnTo>
                  <a:pt x="130512" y="192152"/>
                </a:lnTo>
                <a:lnTo>
                  <a:pt x="126321" y="196394"/>
                </a:lnTo>
                <a:lnTo>
                  <a:pt x="120558" y="200818"/>
                </a:lnTo>
                <a:lnTo>
                  <a:pt x="114319" y="203098"/>
                </a:lnTo>
                <a:lnTo>
                  <a:pt x="107604" y="203232"/>
                </a:lnTo>
                <a:lnTo>
                  <a:pt x="132284" y="203232"/>
                </a:lnTo>
                <a:lnTo>
                  <a:pt x="136735" y="198870"/>
                </a:lnTo>
                <a:lnTo>
                  <a:pt x="139656" y="194248"/>
                </a:lnTo>
                <a:lnTo>
                  <a:pt x="142704" y="184227"/>
                </a:lnTo>
                <a:lnTo>
                  <a:pt x="142831" y="179249"/>
                </a:lnTo>
                <a:lnTo>
                  <a:pt x="140037" y="169356"/>
                </a:lnTo>
                <a:lnTo>
                  <a:pt x="137243" y="164758"/>
                </a:lnTo>
                <a:lnTo>
                  <a:pt x="133580" y="161062"/>
                </a:lnTo>
                <a:close/>
              </a:path>
              <a:path w="265429" h="274320">
                <a:moveTo>
                  <a:pt x="87545" y="131637"/>
                </a:moveTo>
                <a:lnTo>
                  <a:pt x="78569" y="131637"/>
                </a:lnTo>
                <a:lnTo>
                  <a:pt x="81744" y="176353"/>
                </a:lnTo>
                <a:lnTo>
                  <a:pt x="90888" y="177788"/>
                </a:lnTo>
                <a:lnTo>
                  <a:pt x="91904" y="173851"/>
                </a:lnTo>
                <a:lnTo>
                  <a:pt x="93936" y="170486"/>
                </a:lnTo>
                <a:lnTo>
                  <a:pt x="96730" y="167679"/>
                </a:lnTo>
                <a:lnTo>
                  <a:pt x="100152" y="164187"/>
                </a:lnTo>
                <a:lnTo>
                  <a:pt x="89618" y="164187"/>
                </a:lnTo>
                <a:lnTo>
                  <a:pt x="89110" y="164009"/>
                </a:lnTo>
                <a:lnTo>
                  <a:pt x="87545" y="131637"/>
                </a:lnTo>
                <a:close/>
              </a:path>
              <a:path w="265429" h="274320">
                <a:moveTo>
                  <a:pt x="114256" y="151182"/>
                </a:moveTo>
                <a:lnTo>
                  <a:pt x="109557" y="151322"/>
                </a:lnTo>
                <a:lnTo>
                  <a:pt x="100413" y="154243"/>
                </a:lnTo>
                <a:lnTo>
                  <a:pt x="96476" y="156643"/>
                </a:lnTo>
                <a:lnTo>
                  <a:pt x="93174" y="159983"/>
                </a:lnTo>
                <a:lnTo>
                  <a:pt x="91650" y="161418"/>
                </a:lnTo>
                <a:lnTo>
                  <a:pt x="90507" y="162815"/>
                </a:lnTo>
                <a:lnTo>
                  <a:pt x="89618" y="164187"/>
                </a:lnTo>
                <a:lnTo>
                  <a:pt x="100152" y="164187"/>
                </a:lnTo>
                <a:lnTo>
                  <a:pt x="101048" y="163272"/>
                </a:lnTo>
                <a:lnTo>
                  <a:pt x="106001" y="161062"/>
                </a:lnTo>
                <a:lnTo>
                  <a:pt x="133580" y="161062"/>
                </a:lnTo>
                <a:lnTo>
                  <a:pt x="128734" y="156236"/>
                </a:lnTo>
                <a:lnTo>
                  <a:pt x="124162" y="153506"/>
                </a:lnTo>
                <a:lnTo>
                  <a:pt x="114256" y="151182"/>
                </a:lnTo>
                <a:close/>
              </a:path>
              <a:path w="265429" h="274320">
                <a:moveTo>
                  <a:pt x="81363" y="116155"/>
                </a:moveTo>
                <a:lnTo>
                  <a:pt x="43644" y="153811"/>
                </a:lnTo>
                <a:lnTo>
                  <a:pt x="49994" y="160161"/>
                </a:lnTo>
                <a:lnTo>
                  <a:pt x="78569" y="131637"/>
                </a:lnTo>
                <a:lnTo>
                  <a:pt x="87545" y="131637"/>
                </a:lnTo>
                <a:lnTo>
                  <a:pt x="87078" y="121972"/>
                </a:lnTo>
                <a:lnTo>
                  <a:pt x="81363" y="116155"/>
                </a:lnTo>
                <a:close/>
              </a:path>
              <a:path w="265429" h="274320">
                <a:moveTo>
                  <a:pt x="151086" y="106110"/>
                </a:moveTo>
                <a:lnTo>
                  <a:pt x="123527" y="133656"/>
                </a:lnTo>
                <a:lnTo>
                  <a:pt x="129877" y="139917"/>
                </a:lnTo>
                <a:lnTo>
                  <a:pt x="157436" y="112371"/>
                </a:lnTo>
                <a:lnTo>
                  <a:pt x="151086" y="106110"/>
                </a:lnTo>
                <a:close/>
              </a:path>
              <a:path w="265429" h="274320">
                <a:moveTo>
                  <a:pt x="165188" y="62498"/>
                </a:moveTo>
                <a:lnTo>
                  <a:pt x="151213" y="62498"/>
                </a:lnTo>
                <a:lnTo>
                  <a:pt x="210903" y="122162"/>
                </a:lnTo>
                <a:lnTo>
                  <a:pt x="217888" y="115177"/>
                </a:lnTo>
                <a:lnTo>
                  <a:pt x="165188" y="62498"/>
                </a:lnTo>
                <a:close/>
              </a:path>
              <a:path w="265429" h="274320">
                <a:moveTo>
                  <a:pt x="205239" y="0"/>
                </a:moveTo>
                <a:lnTo>
                  <a:pt x="178522" y="26739"/>
                </a:lnTo>
                <a:lnTo>
                  <a:pt x="179280" y="33961"/>
                </a:lnTo>
                <a:lnTo>
                  <a:pt x="207757" y="73449"/>
                </a:lnTo>
                <a:lnTo>
                  <a:pt x="238537" y="86773"/>
                </a:lnTo>
                <a:lnTo>
                  <a:pt x="245224" y="85780"/>
                </a:lnTo>
                <a:lnTo>
                  <a:pt x="251388" y="83039"/>
                </a:lnTo>
                <a:lnTo>
                  <a:pt x="257004" y="78551"/>
                </a:lnTo>
                <a:lnTo>
                  <a:pt x="257279" y="78208"/>
                </a:lnTo>
                <a:lnTo>
                  <a:pt x="239478" y="78208"/>
                </a:lnTo>
                <a:lnTo>
                  <a:pt x="231858" y="75909"/>
                </a:lnTo>
                <a:lnTo>
                  <a:pt x="200296" y="51909"/>
                </a:lnTo>
                <a:lnTo>
                  <a:pt x="187027" y="25668"/>
                </a:lnTo>
                <a:lnTo>
                  <a:pt x="188297" y="19432"/>
                </a:lnTo>
                <a:lnTo>
                  <a:pt x="197949" y="9767"/>
                </a:lnTo>
                <a:lnTo>
                  <a:pt x="204172" y="8497"/>
                </a:lnTo>
                <a:lnTo>
                  <a:pt x="229499" y="8497"/>
                </a:lnTo>
                <a:lnTo>
                  <a:pt x="227952" y="7377"/>
                </a:lnTo>
                <a:lnTo>
                  <a:pt x="220070" y="3202"/>
                </a:lnTo>
                <a:lnTo>
                  <a:pt x="212427" y="738"/>
                </a:lnTo>
                <a:lnTo>
                  <a:pt x="205239" y="0"/>
                </a:lnTo>
                <a:close/>
              </a:path>
              <a:path w="265429" h="274320">
                <a:moveTo>
                  <a:pt x="150070" y="47385"/>
                </a:moveTo>
                <a:lnTo>
                  <a:pt x="144863" y="52566"/>
                </a:lnTo>
                <a:lnTo>
                  <a:pt x="137624" y="75553"/>
                </a:lnTo>
                <a:lnTo>
                  <a:pt x="144990" y="82894"/>
                </a:lnTo>
                <a:lnTo>
                  <a:pt x="151213" y="62498"/>
                </a:lnTo>
                <a:lnTo>
                  <a:pt x="165188" y="62498"/>
                </a:lnTo>
                <a:lnTo>
                  <a:pt x="150070" y="47385"/>
                </a:lnTo>
                <a:close/>
              </a:path>
              <a:path w="265429" h="274320">
                <a:moveTo>
                  <a:pt x="229499" y="8497"/>
                </a:moveTo>
                <a:lnTo>
                  <a:pt x="204172" y="8497"/>
                </a:lnTo>
                <a:lnTo>
                  <a:pt x="211919" y="10796"/>
                </a:lnTo>
                <a:lnTo>
                  <a:pt x="217852" y="13165"/>
                </a:lnTo>
                <a:lnTo>
                  <a:pt x="248463" y="41219"/>
                </a:lnTo>
                <a:lnTo>
                  <a:pt x="256750" y="60948"/>
                </a:lnTo>
                <a:lnTo>
                  <a:pt x="255480" y="67222"/>
                </a:lnTo>
                <a:lnTo>
                  <a:pt x="249097" y="73541"/>
                </a:lnTo>
                <a:lnTo>
                  <a:pt x="245701" y="76938"/>
                </a:lnTo>
                <a:lnTo>
                  <a:pt x="239478" y="78208"/>
                </a:lnTo>
                <a:lnTo>
                  <a:pt x="257279" y="78208"/>
                </a:lnTo>
                <a:lnTo>
                  <a:pt x="261532" y="72917"/>
                </a:lnTo>
                <a:lnTo>
                  <a:pt x="264274" y="66744"/>
                </a:lnTo>
                <a:lnTo>
                  <a:pt x="265255" y="60036"/>
                </a:lnTo>
                <a:lnTo>
                  <a:pt x="264547" y="53278"/>
                </a:lnTo>
                <a:lnTo>
                  <a:pt x="244431" y="20854"/>
                </a:lnTo>
                <a:lnTo>
                  <a:pt x="236072" y="13261"/>
                </a:lnTo>
                <a:lnTo>
                  <a:pt x="229499" y="849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 txBox="1"/>
          <p:nvPr/>
        </p:nvSpPr>
        <p:spPr>
          <a:xfrm>
            <a:off x="6215269" y="2984372"/>
            <a:ext cx="193675" cy="269240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1000" b="0">
                <a:solidFill>
                  <a:srgbClr val="FFFFFF"/>
                </a:solidFill>
                <a:latin typeface="微软雅黑 Light"/>
                <a:cs typeface="微软雅黑 Light"/>
              </a:rPr>
              <a:t>CR5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6215253" y="3233800"/>
            <a:ext cx="152400" cy="430530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 marR="5080" algn="just">
              <a:lnSpc>
                <a:spcPts val="1000"/>
              </a:lnSpc>
              <a:spcBef>
                <a:spcPts val="2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集 中 度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382511" y="2934721"/>
            <a:ext cx="600710" cy="60769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95"/>
              </a:spcBef>
            </a:pPr>
            <a:r>
              <a:rPr sz="1500" spc="-7" baseline="-16666">
                <a:solidFill>
                  <a:srgbClr val="FFFFFF"/>
                </a:solidFill>
                <a:latin typeface="宋体"/>
                <a:cs typeface="宋体"/>
              </a:rPr>
              <a:t>动</a:t>
            </a:r>
            <a:r>
              <a:rPr sz="1500" spc="-472" baseline="-16666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1000" b="0" spc="55">
                <a:solidFill>
                  <a:srgbClr val="FFFFFF"/>
                </a:solidFill>
                <a:latin typeface="微软雅黑 Light"/>
                <a:cs typeface="微软雅黑 Light"/>
              </a:rPr>
              <a:t>10000</a:t>
            </a:r>
            <a:endParaRPr sz="1000">
              <a:latin typeface="微软雅黑 Light"/>
              <a:cs typeface="微软雅黑 Light"/>
            </a:endParaRPr>
          </a:p>
          <a:p>
            <a:pPr marL="38100" marR="427990" algn="just">
              <a:lnSpc>
                <a:spcPts val="1000"/>
              </a:lnSpc>
              <a:spcBef>
                <a:spcPts val="2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销 品 牌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382511" y="3469944"/>
            <a:ext cx="59944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95"/>
              </a:spcBef>
            </a:pPr>
            <a:r>
              <a:rPr sz="1500" spc="-7" baseline="-8333">
                <a:solidFill>
                  <a:srgbClr val="FFFFFF"/>
                </a:solidFill>
                <a:latin typeface="宋体"/>
                <a:cs typeface="宋体"/>
              </a:rPr>
              <a:t>数</a:t>
            </a:r>
            <a:r>
              <a:rPr sz="1500" spc="127" baseline="-8333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1000" b="0" spc="60">
                <a:solidFill>
                  <a:srgbClr val="FFFFFF"/>
                </a:solidFill>
                <a:latin typeface="微软雅黑 Light"/>
                <a:cs typeface="微软雅黑 Light"/>
              </a:rPr>
              <a:t>5000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49" name="object 49"/>
          <p:cNvSpPr/>
          <p:nvPr/>
        </p:nvSpPr>
        <p:spPr>
          <a:xfrm>
            <a:off x="559308" y="2350007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76200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1602486" y="2350769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28575">
            <a:solidFill>
              <a:srgbClr val="FFD277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 txBox="1"/>
          <p:nvPr/>
        </p:nvSpPr>
        <p:spPr>
          <a:xfrm>
            <a:off x="567334" y="2274569"/>
            <a:ext cx="2197735" cy="328295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 marR="5080" indent="248285">
              <a:lnSpc>
                <a:spcPts val="1190"/>
              </a:lnSpc>
              <a:spcBef>
                <a:spcPts val="140"/>
              </a:spcBef>
              <a:tabLst>
                <a:tab pos="1305560"/>
              </a:tabLst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动销品牌数	</a:t>
            </a:r>
            <a:r>
              <a:rPr sz="1000" b="0" spc="35">
                <a:solidFill>
                  <a:srgbClr val="FFFFFF"/>
                </a:solidFill>
                <a:latin typeface="微软雅黑 Light"/>
                <a:cs typeface="微软雅黑 Light"/>
              </a:rPr>
              <a:t>CR8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市场集中度  </a:t>
            </a:r>
            <a:r>
              <a:rPr sz="1000" b="0" spc="50">
                <a:solidFill>
                  <a:srgbClr val="FFFFFF"/>
                </a:solidFill>
                <a:latin typeface="微软雅黑 Light"/>
                <a:cs typeface="微软雅黑 Light"/>
              </a:rPr>
              <a:t>15000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52" name="object 52"/>
          <p:cNvSpPr/>
          <p:nvPr/>
        </p:nvSpPr>
        <p:spPr>
          <a:xfrm flipH="1">
            <a:off x="7373873" y="3252215"/>
            <a:ext cx="0" cy="800100"/>
          </a:xfrm>
          <a:custGeom>
            <a:rect l="l" t="t" r="r" b="b"/>
            <a:pathLst>
              <a:path h="800100">
                <a:moveTo>
                  <a:pt x="0" y="0"/>
                </a:moveTo>
                <a:lnTo>
                  <a:pt x="0" y="800100"/>
                </a:lnTo>
              </a:path>
            </a:pathLst>
          </a:custGeom>
          <a:ln w="77724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 flipH="1">
            <a:off x="7568945" y="3270503"/>
            <a:ext cx="0" cy="782320"/>
          </a:xfrm>
          <a:custGeom>
            <a:rect l="l" t="t" r="r" b="b"/>
            <a:pathLst>
              <a:path h="782320">
                <a:moveTo>
                  <a:pt x="0" y="0"/>
                </a:moveTo>
                <a:lnTo>
                  <a:pt x="0" y="781812"/>
                </a:lnTo>
              </a:path>
            </a:pathLst>
          </a:custGeom>
          <a:ln w="77724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 flipH="1">
            <a:off x="7764018" y="3323844"/>
            <a:ext cx="0" cy="728980"/>
          </a:xfrm>
          <a:custGeom>
            <a:rect l="l" t="t" r="r" b="b"/>
            <a:pathLst>
              <a:path h="728979">
                <a:moveTo>
                  <a:pt x="0" y="0"/>
                </a:moveTo>
                <a:lnTo>
                  <a:pt x="0" y="728472"/>
                </a:lnTo>
              </a:path>
            </a:pathLst>
          </a:custGeom>
          <a:ln w="77724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 flipH="1">
            <a:off x="7959090" y="3226307"/>
            <a:ext cx="0" cy="826135"/>
          </a:xfrm>
          <a:custGeom>
            <a:rect l="l" t="t" r="r" b="b"/>
            <a:pathLst>
              <a:path h="826135">
                <a:moveTo>
                  <a:pt x="0" y="0"/>
                </a:moveTo>
                <a:lnTo>
                  <a:pt x="0" y="826008"/>
                </a:lnTo>
              </a:path>
            </a:pathLst>
          </a:custGeom>
          <a:ln w="77724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 flipH="1">
            <a:off x="8154161" y="3238500"/>
            <a:ext cx="0" cy="814069"/>
          </a:xfrm>
          <a:custGeom>
            <a:rect l="l" t="t" r="r" b="b"/>
            <a:pathLst>
              <a:path h="814069">
                <a:moveTo>
                  <a:pt x="0" y="0"/>
                </a:moveTo>
                <a:lnTo>
                  <a:pt x="0" y="813816"/>
                </a:lnTo>
              </a:path>
            </a:pathLst>
          </a:custGeom>
          <a:ln w="77724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/>
          <p:nvPr/>
        </p:nvSpPr>
        <p:spPr>
          <a:xfrm flipH="1">
            <a:off x="8349233" y="3208019"/>
            <a:ext cx="0" cy="844550"/>
          </a:xfrm>
          <a:custGeom>
            <a:rect l="l" t="t" r="r" b="b"/>
            <a:pathLst>
              <a:path h="844550">
                <a:moveTo>
                  <a:pt x="0" y="0"/>
                </a:moveTo>
                <a:lnTo>
                  <a:pt x="0" y="844296"/>
                </a:lnTo>
              </a:path>
            </a:pathLst>
          </a:custGeom>
          <a:ln w="77724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/>
          <p:nvPr/>
        </p:nvSpPr>
        <p:spPr>
          <a:xfrm flipH="1">
            <a:off x="8544306" y="3256788"/>
            <a:ext cx="0" cy="795655"/>
          </a:xfrm>
          <a:custGeom>
            <a:rect l="l" t="t" r="r" b="b"/>
            <a:pathLst>
              <a:path h="795654">
                <a:moveTo>
                  <a:pt x="0" y="0"/>
                </a:moveTo>
                <a:lnTo>
                  <a:pt x="0" y="795528"/>
                </a:lnTo>
              </a:path>
            </a:pathLst>
          </a:custGeom>
          <a:ln w="77724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/>
          <p:nvPr/>
        </p:nvSpPr>
        <p:spPr>
          <a:xfrm flipH="1">
            <a:off x="8739378" y="3288791"/>
            <a:ext cx="0" cy="763905"/>
          </a:xfrm>
          <a:custGeom>
            <a:rect l="l" t="t" r="r" b="b"/>
            <a:pathLst>
              <a:path h="763904">
                <a:moveTo>
                  <a:pt x="0" y="0"/>
                </a:moveTo>
                <a:lnTo>
                  <a:pt x="0" y="763524"/>
                </a:lnTo>
              </a:path>
            </a:pathLst>
          </a:custGeom>
          <a:ln w="77724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/>
          <p:nvPr/>
        </p:nvSpPr>
        <p:spPr>
          <a:xfrm flipH="1">
            <a:off x="8934450" y="3285744"/>
            <a:ext cx="0" cy="767080"/>
          </a:xfrm>
          <a:custGeom>
            <a:rect l="l" t="t" r="r" b="b"/>
            <a:pathLst>
              <a:path h="767079">
                <a:moveTo>
                  <a:pt x="0" y="0"/>
                </a:moveTo>
                <a:lnTo>
                  <a:pt x="0" y="766572"/>
                </a:lnTo>
              </a:path>
            </a:pathLst>
          </a:custGeom>
          <a:ln w="77723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1" name="object 61"/>
          <p:cNvSpPr/>
          <p:nvPr/>
        </p:nvSpPr>
        <p:spPr>
          <a:xfrm flipH="1">
            <a:off x="9130283" y="3302508"/>
            <a:ext cx="0" cy="749935"/>
          </a:xfrm>
          <a:custGeom>
            <a:rect l="l" t="t" r="r" b="b"/>
            <a:pathLst>
              <a:path h="749935">
                <a:moveTo>
                  <a:pt x="0" y="0"/>
                </a:moveTo>
                <a:lnTo>
                  <a:pt x="0" y="749807"/>
                </a:lnTo>
              </a:path>
            </a:pathLst>
          </a:custGeom>
          <a:ln w="79248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2" name="object 62"/>
          <p:cNvSpPr/>
          <p:nvPr/>
        </p:nvSpPr>
        <p:spPr>
          <a:xfrm flipH="1">
            <a:off x="9325356" y="3284220"/>
            <a:ext cx="0" cy="768350"/>
          </a:xfrm>
          <a:custGeom>
            <a:rect l="l" t="t" r="r" b="b"/>
            <a:pathLst>
              <a:path h="768350">
                <a:moveTo>
                  <a:pt x="0" y="0"/>
                </a:moveTo>
                <a:lnTo>
                  <a:pt x="0" y="768095"/>
                </a:lnTo>
              </a:path>
            </a:pathLst>
          </a:custGeom>
          <a:ln w="79248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/>
          <p:nvPr/>
        </p:nvSpPr>
        <p:spPr>
          <a:xfrm flipH="1">
            <a:off x="9520428" y="3264408"/>
            <a:ext cx="0" cy="788035"/>
          </a:xfrm>
          <a:custGeom>
            <a:rect l="l" t="t" r="r" b="b"/>
            <a:pathLst>
              <a:path h="788035">
                <a:moveTo>
                  <a:pt x="0" y="0"/>
                </a:moveTo>
                <a:lnTo>
                  <a:pt x="0" y="787907"/>
                </a:lnTo>
              </a:path>
            </a:pathLst>
          </a:custGeom>
          <a:ln w="79248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/>
          <p:nvPr/>
        </p:nvSpPr>
        <p:spPr>
          <a:xfrm flipH="1">
            <a:off x="9716261" y="3281171"/>
            <a:ext cx="0" cy="771525"/>
          </a:xfrm>
          <a:custGeom>
            <a:rect l="l" t="t" r="r" b="b"/>
            <a:pathLst>
              <a:path h="771525">
                <a:moveTo>
                  <a:pt x="0" y="0"/>
                </a:moveTo>
                <a:lnTo>
                  <a:pt x="0" y="771143"/>
                </a:lnTo>
              </a:path>
            </a:pathLst>
          </a:custGeom>
          <a:ln w="77724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/>
          <p:nvPr/>
        </p:nvSpPr>
        <p:spPr>
          <a:xfrm flipH="1">
            <a:off x="9911333" y="3337559"/>
            <a:ext cx="0" cy="715010"/>
          </a:xfrm>
          <a:custGeom>
            <a:rect l="l" t="t" r="r" b="b"/>
            <a:pathLst>
              <a:path h="715010">
                <a:moveTo>
                  <a:pt x="0" y="0"/>
                </a:moveTo>
                <a:lnTo>
                  <a:pt x="0" y="714755"/>
                </a:lnTo>
              </a:path>
            </a:pathLst>
          </a:custGeom>
          <a:ln w="77724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/>
          <p:nvPr/>
        </p:nvSpPr>
        <p:spPr>
          <a:xfrm flipH="1">
            <a:off x="10106406" y="3244595"/>
            <a:ext cx="0" cy="807720"/>
          </a:xfrm>
          <a:custGeom>
            <a:rect l="l" t="t" r="r" b="b"/>
            <a:pathLst>
              <a:path h="807720">
                <a:moveTo>
                  <a:pt x="0" y="0"/>
                </a:moveTo>
                <a:lnTo>
                  <a:pt x="0" y="807719"/>
                </a:lnTo>
              </a:path>
            </a:pathLst>
          </a:custGeom>
          <a:ln w="77724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7" name="object 67"/>
          <p:cNvSpPr/>
          <p:nvPr/>
        </p:nvSpPr>
        <p:spPr>
          <a:xfrm flipH="1">
            <a:off x="10301478" y="3174491"/>
            <a:ext cx="0" cy="878205"/>
          </a:xfrm>
          <a:custGeom>
            <a:rect l="l" t="t" r="r" b="b"/>
            <a:pathLst>
              <a:path h="878203">
                <a:moveTo>
                  <a:pt x="0" y="0"/>
                </a:moveTo>
                <a:lnTo>
                  <a:pt x="0" y="877824"/>
                </a:lnTo>
              </a:path>
            </a:pathLst>
          </a:custGeom>
          <a:ln w="77724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8" name="object 68"/>
          <p:cNvSpPr/>
          <p:nvPr/>
        </p:nvSpPr>
        <p:spPr>
          <a:xfrm flipH="1">
            <a:off x="10496550" y="3145535"/>
            <a:ext cx="0" cy="906780"/>
          </a:xfrm>
          <a:custGeom>
            <a:rect l="l" t="t" r="r" b="b"/>
            <a:pathLst>
              <a:path h="906778">
                <a:moveTo>
                  <a:pt x="0" y="0"/>
                </a:moveTo>
                <a:lnTo>
                  <a:pt x="0" y="906780"/>
                </a:lnTo>
              </a:path>
            </a:pathLst>
          </a:custGeom>
          <a:ln w="77723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9" name="object 69"/>
          <p:cNvSpPr/>
          <p:nvPr/>
        </p:nvSpPr>
        <p:spPr>
          <a:xfrm flipH="1">
            <a:off x="10691621" y="3130295"/>
            <a:ext cx="0" cy="922019"/>
          </a:xfrm>
          <a:custGeom>
            <a:rect l="l" t="t" r="r" b="b"/>
            <a:pathLst>
              <a:path h="922019">
                <a:moveTo>
                  <a:pt x="0" y="0"/>
                </a:moveTo>
                <a:lnTo>
                  <a:pt x="0" y="922020"/>
                </a:lnTo>
              </a:path>
            </a:pathLst>
          </a:custGeom>
          <a:ln w="77724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0" name="object 70"/>
          <p:cNvSpPr/>
          <p:nvPr/>
        </p:nvSpPr>
        <p:spPr>
          <a:xfrm flipH="1">
            <a:off x="10886693" y="3154679"/>
            <a:ext cx="0" cy="897890"/>
          </a:xfrm>
          <a:custGeom>
            <a:rect l="l" t="t" r="r" b="b"/>
            <a:pathLst>
              <a:path h="897889">
                <a:moveTo>
                  <a:pt x="0" y="0"/>
                </a:moveTo>
                <a:lnTo>
                  <a:pt x="0" y="897636"/>
                </a:lnTo>
              </a:path>
            </a:pathLst>
          </a:custGeom>
          <a:ln w="77724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1" name="object 71"/>
          <p:cNvSpPr/>
          <p:nvPr/>
        </p:nvSpPr>
        <p:spPr>
          <a:xfrm flipH="1">
            <a:off x="11081766" y="3159251"/>
            <a:ext cx="0" cy="893444"/>
          </a:xfrm>
          <a:custGeom>
            <a:rect l="l" t="t" r="r" b="b"/>
            <a:pathLst>
              <a:path h="893444">
                <a:moveTo>
                  <a:pt x="0" y="0"/>
                </a:moveTo>
                <a:lnTo>
                  <a:pt x="0" y="893064"/>
                </a:lnTo>
              </a:path>
            </a:pathLst>
          </a:custGeom>
          <a:ln w="77724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2" name="object 72"/>
          <p:cNvSpPr/>
          <p:nvPr/>
        </p:nvSpPr>
        <p:spPr>
          <a:xfrm flipH="1">
            <a:off x="11276838" y="2993135"/>
            <a:ext cx="0" cy="1059180"/>
          </a:xfrm>
          <a:custGeom>
            <a:rect l="l" t="t" r="r" b="b"/>
            <a:pathLst>
              <a:path h="1059179">
                <a:moveTo>
                  <a:pt x="0" y="0"/>
                </a:moveTo>
                <a:lnTo>
                  <a:pt x="0" y="1059180"/>
                </a:lnTo>
              </a:path>
            </a:pathLst>
          </a:custGeom>
          <a:ln w="77724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3" name="object 73"/>
          <p:cNvSpPr/>
          <p:nvPr/>
        </p:nvSpPr>
        <p:spPr>
          <a:xfrm flipH="1">
            <a:off x="11471909" y="2892551"/>
            <a:ext cx="0" cy="1160145"/>
          </a:xfrm>
          <a:custGeom>
            <a:rect l="l" t="t" r="r" b="b"/>
            <a:pathLst>
              <a:path h="1160145">
                <a:moveTo>
                  <a:pt x="0" y="0"/>
                </a:moveTo>
                <a:lnTo>
                  <a:pt x="0" y="1159764"/>
                </a:lnTo>
              </a:path>
            </a:pathLst>
          </a:custGeom>
          <a:ln w="77724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4" name="object 74"/>
          <p:cNvSpPr/>
          <p:nvPr/>
        </p:nvSpPr>
        <p:spPr>
          <a:xfrm flipH="1">
            <a:off x="11666981" y="2883407"/>
            <a:ext cx="0" cy="1169035"/>
          </a:xfrm>
          <a:custGeom>
            <a:rect l="l" t="t" r="r" b="b"/>
            <a:pathLst>
              <a:path h="1169035">
                <a:moveTo>
                  <a:pt x="0" y="0"/>
                </a:moveTo>
                <a:lnTo>
                  <a:pt x="0" y="1168908"/>
                </a:lnTo>
              </a:path>
            </a:pathLst>
          </a:custGeom>
          <a:ln w="77724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5" name="object 75"/>
          <p:cNvSpPr/>
          <p:nvPr/>
        </p:nvSpPr>
        <p:spPr>
          <a:xfrm flipH="1">
            <a:off x="11862816" y="2906267"/>
            <a:ext cx="0" cy="1146175"/>
          </a:xfrm>
          <a:custGeom>
            <a:rect l="l" t="t" r="r" b="b"/>
            <a:pathLst>
              <a:path h="1146175">
                <a:moveTo>
                  <a:pt x="0" y="0"/>
                </a:moveTo>
                <a:lnTo>
                  <a:pt x="0" y="1146048"/>
                </a:lnTo>
              </a:path>
            </a:pathLst>
          </a:custGeom>
          <a:ln w="79248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6" name="object 76"/>
          <p:cNvSpPr/>
          <p:nvPr/>
        </p:nvSpPr>
        <p:spPr>
          <a:xfrm>
            <a:off x="7335011" y="3218688"/>
            <a:ext cx="78105" cy="33655"/>
          </a:xfrm>
          <a:custGeom>
            <a:rect l="l" t="t" r="r" b="b"/>
            <a:pathLst>
              <a:path w="78104" h="33654">
                <a:moveTo>
                  <a:pt x="77724" y="0"/>
                </a:moveTo>
                <a:lnTo>
                  <a:pt x="0" y="0"/>
                </a:lnTo>
                <a:lnTo>
                  <a:pt x="0" y="33528"/>
                </a:lnTo>
                <a:lnTo>
                  <a:pt x="77724" y="33528"/>
                </a:lnTo>
                <a:lnTo>
                  <a:pt x="77724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7" name="object 77"/>
          <p:cNvSpPr/>
          <p:nvPr/>
        </p:nvSpPr>
        <p:spPr>
          <a:xfrm>
            <a:off x="7530083" y="3235451"/>
            <a:ext cx="78105" cy="35560"/>
          </a:xfrm>
          <a:custGeom>
            <a:rect l="l" t="t" r="r" b="b"/>
            <a:pathLst>
              <a:path w="78104" h="35560">
                <a:moveTo>
                  <a:pt x="77724" y="0"/>
                </a:moveTo>
                <a:lnTo>
                  <a:pt x="0" y="0"/>
                </a:lnTo>
                <a:lnTo>
                  <a:pt x="0" y="35052"/>
                </a:lnTo>
                <a:lnTo>
                  <a:pt x="77724" y="35052"/>
                </a:lnTo>
                <a:lnTo>
                  <a:pt x="77724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8" name="object 78"/>
          <p:cNvSpPr/>
          <p:nvPr/>
        </p:nvSpPr>
        <p:spPr>
          <a:xfrm>
            <a:off x="7725156" y="3288791"/>
            <a:ext cx="78105" cy="35560"/>
          </a:xfrm>
          <a:custGeom>
            <a:rect l="l" t="t" r="r" b="b"/>
            <a:pathLst>
              <a:path w="78104" h="35560">
                <a:moveTo>
                  <a:pt x="77724" y="0"/>
                </a:moveTo>
                <a:lnTo>
                  <a:pt x="0" y="0"/>
                </a:lnTo>
                <a:lnTo>
                  <a:pt x="0" y="35052"/>
                </a:lnTo>
                <a:lnTo>
                  <a:pt x="77724" y="35052"/>
                </a:lnTo>
                <a:lnTo>
                  <a:pt x="77724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9" name="object 79"/>
          <p:cNvSpPr/>
          <p:nvPr/>
        </p:nvSpPr>
        <p:spPr>
          <a:xfrm>
            <a:off x="7920228" y="3183635"/>
            <a:ext cx="78105" cy="43180"/>
          </a:xfrm>
          <a:custGeom>
            <a:rect l="l" t="t" r="r" b="b"/>
            <a:pathLst>
              <a:path w="78104" h="43180">
                <a:moveTo>
                  <a:pt x="77724" y="0"/>
                </a:moveTo>
                <a:lnTo>
                  <a:pt x="0" y="0"/>
                </a:lnTo>
                <a:lnTo>
                  <a:pt x="0" y="42671"/>
                </a:lnTo>
                <a:lnTo>
                  <a:pt x="77724" y="42671"/>
                </a:lnTo>
                <a:lnTo>
                  <a:pt x="77724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0" name="object 80"/>
          <p:cNvSpPr/>
          <p:nvPr/>
        </p:nvSpPr>
        <p:spPr>
          <a:xfrm>
            <a:off x="8115300" y="3195827"/>
            <a:ext cx="78105" cy="43180"/>
          </a:xfrm>
          <a:custGeom>
            <a:rect l="l" t="t" r="r" b="b"/>
            <a:pathLst>
              <a:path w="78104" h="43180">
                <a:moveTo>
                  <a:pt x="77724" y="0"/>
                </a:moveTo>
                <a:lnTo>
                  <a:pt x="0" y="0"/>
                </a:lnTo>
                <a:lnTo>
                  <a:pt x="0" y="42671"/>
                </a:lnTo>
                <a:lnTo>
                  <a:pt x="77724" y="42671"/>
                </a:lnTo>
                <a:lnTo>
                  <a:pt x="77724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1" name="object 81"/>
          <p:cNvSpPr/>
          <p:nvPr/>
        </p:nvSpPr>
        <p:spPr>
          <a:xfrm>
            <a:off x="8310371" y="3165347"/>
            <a:ext cx="78105" cy="43180"/>
          </a:xfrm>
          <a:custGeom>
            <a:rect l="l" t="t" r="r" b="b"/>
            <a:pathLst>
              <a:path w="78104" h="43180">
                <a:moveTo>
                  <a:pt x="77724" y="0"/>
                </a:moveTo>
                <a:lnTo>
                  <a:pt x="0" y="0"/>
                </a:lnTo>
                <a:lnTo>
                  <a:pt x="0" y="42671"/>
                </a:lnTo>
                <a:lnTo>
                  <a:pt x="77724" y="42671"/>
                </a:lnTo>
                <a:lnTo>
                  <a:pt x="77724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2" name="object 82"/>
          <p:cNvSpPr/>
          <p:nvPr/>
        </p:nvSpPr>
        <p:spPr>
          <a:xfrm>
            <a:off x="8505443" y="3215639"/>
            <a:ext cx="78105" cy="41275"/>
          </a:xfrm>
          <a:custGeom>
            <a:rect l="l" t="t" r="r" b="b"/>
            <a:pathLst>
              <a:path w="78104" h="41275">
                <a:moveTo>
                  <a:pt x="77724" y="0"/>
                </a:moveTo>
                <a:lnTo>
                  <a:pt x="0" y="0"/>
                </a:lnTo>
                <a:lnTo>
                  <a:pt x="0" y="41148"/>
                </a:lnTo>
                <a:lnTo>
                  <a:pt x="77724" y="41148"/>
                </a:lnTo>
                <a:lnTo>
                  <a:pt x="77724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3" name="object 83"/>
          <p:cNvSpPr/>
          <p:nvPr/>
        </p:nvSpPr>
        <p:spPr>
          <a:xfrm>
            <a:off x="8700516" y="3249167"/>
            <a:ext cx="78105" cy="40005"/>
          </a:xfrm>
          <a:custGeom>
            <a:rect l="l" t="t" r="r" b="b"/>
            <a:pathLst>
              <a:path w="78104" h="40004">
                <a:moveTo>
                  <a:pt x="77724" y="0"/>
                </a:moveTo>
                <a:lnTo>
                  <a:pt x="0" y="0"/>
                </a:lnTo>
                <a:lnTo>
                  <a:pt x="0" y="39624"/>
                </a:lnTo>
                <a:lnTo>
                  <a:pt x="77724" y="39624"/>
                </a:lnTo>
                <a:lnTo>
                  <a:pt x="77724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4" name="object 84"/>
          <p:cNvSpPr/>
          <p:nvPr/>
        </p:nvSpPr>
        <p:spPr>
          <a:xfrm>
            <a:off x="8895588" y="3244595"/>
            <a:ext cx="78105" cy="41275"/>
          </a:xfrm>
          <a:custGeom>
            <a:rect l="l" t="t" r="r" b="b"/>
            <a:pathLst>
              <a:path w="78104" h="41275">
                <a:moveTo>
                  <a:pt x="77723" y="0"/>
                </a:moveTo>
                <a:lnTo>
                  <a:pt x="0" y="0"/>
                </a:lnTo>
                <a:lnTo>
                  <a:pt x="0" y="41147"/>
                </a:lnTo>
                <a:lnTo>
                  <a:pt x="77723" y="41147"/>
                </a:lnTo>
                <a:lnTo>
                  <a:pt x="77723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5" name="object 85"/>
          <p:cNvSpPr/>
          <p:nvPr/>
        </p:nvSpPr>
        <p:spPr>
          <a:xfrm>
            <a:off x="9090659" y="3262883"/>
            <a:ext cx="79375" cy="40005"/>
          </a:xfrm>
          <a:custGeom>
            <a:rect l="l" t="t" r="r" b="b"/>
            <a:pathLst>
              <a:path w="79375" h="40004">
                <a:moveTo>
                  <a:pt x="79248" y="0"/>
                </a:moveTo>
                <a:lnTo>
                  <a:pt x="0" y="0"/>
                </a:lnTo>
                <a:lnTo>
                  <a:pt x="0" y="39623"/>
                </a:lnTo>
                <a:lnTo>
                  <a:pt x="79248" y="39623"/>
                </a:lnTo>
                <a:lnTo>
                  <a:pt x="79248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6" name="object 86"/>
          <p:cNvSpPr/>
          <p:nvPr/>
        </p:nvSpPr>
        <p:spPr>
          <a:xfrm>
            <a:off x="9285731" y="3244595"/>
            <a:ext cx="79375" cy="40005"/>
          </a:xfrm>
          <a:custGeom>
            <a:rect l="l" t="t" r="r" b="b"/>
            <a:pathLst>
              <a:path w="79375" h="40004">
                <a:moveTo>
                  <a:pt x="79248" y="0"/>
                </a:moveTo>
                <a:lnTo>
                  <a:pt x="0" y="0"/>
                </a:lnTo>
                <a:lnTo>
                  <a:pt x="0" y="39623"/>
                </a:lnTo>
                <a:lnTo>
                  <a:pt x="79248" y="39623"/>
                </a:lnTo>
                <a:lnTo>
                  <a:pt x="79248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7" name="object 87"/>
          <p:cNvSpPr/>
          <p:nvPr/>
        </p:nvSpPr>
        <p:spPr>
          <a:xfrm>
            <a:off x="9480804" y="3224783"/>
            <a:ext cx="79375" cy="40005"/>
          </a:xfrm>
          <a:custGeom>
            <a:rect l="l" t="t" r="r" b="b"/>
            <a:pathLst>
              <a:path w="79375" h="40004">
                <a:moveTo>
                  <a:pt x="79248" y="0"/>
                </a:moveTo>
                <a:lnTo>
                  <a:pt x="0" y="0"/>
                </a:lnTo>
                <a:lnTo>
                  <a:pt x="0" y="39623"/>
                </a:lnTo>
                <a:lnTo>
                  <a:pt x="79248" y="39623"/>
                </a:lnTo>
                <a:lnTo>
                  <a:pt x="79248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8" name="object 88"/>
          <p:cNvSpPr/>
          <p:nvPr/>
        </p:nvSpPr>
        <p:spPr>
          <a:xfrm>
            <a:off x="9677400" y="3243072"/>
            <a:ext cx="78105" cy="38100"/>
          </a:xfrm>
          <a:custGeom>
            <a:rect l="l" t="t" r="r" b="b"/>
            <a:pathLst>
              <a:path w="78104" h="38100">
                <a:moveTo>
                  <a:pt x="77724" y="0"/>
                </a:moveTo>
                <a:lnTo>
                  <a:pt x="0" y="0"/>
                </a:lnTo>
                <a:lnTo>
                  <a:pt x="0" y="38099"/>
                </a:lnTo>
                <a:lnTo>
                  <a:pt x="77724" y="38099"/>
                </a:lnTo>
                <a:lnTo>
                  <a:pt x="77724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9" name="object 89"/>
          <p:cNvSpPr/>
          <p:nvPr/>
        </p:nvSpPr>
        <p:spPr>
          <a:xfrm>
            <a:off x="9872471" y="3302508"/>
            <a:ext cx="78105" cy="35560"/>
          </a:xfrm>
          <a:custGeom>
            <a:rect l="l" t="t" r="r" b="b"/>
            <a:pathLst>
              <a:path w="78104" h="35560">
                <a:moveTo>
                  <a:pt x="77724" y="0"/>
                </a:moveTo>
                <a:lnTo>
                  <a:pt x="0" y="0"/>
                </a:lnTo>
                <a:lnTo>
                  <a:pt x="0" y="35051"/>
                </a:lnTo>
                <a:lnTo>
                  <a:pt x="77724" y="35051"/>
                </a:lnTo>
                <a:lnTo>
                  <a:pt x="77724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0" name="object 90"/>
          <p:cNvSpPr/>
          <p:nvPr/>
        </p:nvSpPr>
        <p:spPr>
          <a:xfrm>
            <a:off x="10067543" y="3198876"/>
            <a:ext cx="78105" cy="45720"/>
          </a:xfrm>
          <a:custGeom>
            <a:rect l="l" t="t" r="r" b="b"/>
            <a:pathLst>
              <a:path w="78104" h="45719">
                <a:moveTo>
                  <a:pt x="77724" y="0"/>
                </a:moveTo>
                <a:lnTo>
                  <a:pt x="0" y="0"/>
                </a:lnTo>
                <a:lnTo>
                  <a:pt x="0" y="45720"/>
                </a:lnTo>
                <a:lnTo>
                  <a:pt x="77724" y="45720"/>
                </a:lnTo>
                <a:lnTo>
                  <a:pt x="77724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1" name="object 91"/>
          <p:cNvSpPr/>
          <p:nvPr/>
        </p:nvSpPr>
        <p:spPr>
          <a:xfrm>
            <a:off x="10262616" y="3125723"/>
            <a:ext cx="78105" cy="48895"/>
          </a:xfrm>
          <a:custGeom>
            <a:rect l="l" t="t" r="r" b="b"/>
            <a:pathLst>
              <a:path w="78104" h="48894">
                <a:moveTo>
                  <a:pt x="77724" y="0"/>
                </a:moveTo>
                <a:lnTo>
                  <a:pt x="0" y="0"/>
                </a:lnTo>
                <a:lnTo>
                  <a:pt x="0" y="48768"/>
                </a:lnTo>
                <a:lnTo>
                  <a:pt x="77724" y="48768"/>
                </a:lnTo>
                <a:lnTo>
                  <a:pt x="77724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2" name="object 92"/>
          <p:cNvSpPr/>
          <p:nvPr/>
        </p:nvSpPr>
        <p:spPr>
          <a:xfrm>
            <a:off x="10457688" y="3095244"/>
            <a:ext cx="78105" cy="50800"/>
          </a:xfrm>
          <a:custGeom>
            <a:rect l="l" t="t" r="r" b="b"/>
            <a:pathLst>
              <a:path w="78104" h="50800">
                <a:moveTo>
                  <a:pt x="77723" y="0"/>
                </a:moveTo>
                <a:lnTo>
                  <a:pt x="0" y="0"/>
                </a:lnTo>
                <a:lnTo>
                  <a:pt x="0" y="50292"/>
                </a:lnTo>
                <a:lnTo>
                  <a:pt x="77723" y="50292"/>
                </a:lnTo>
                <a:lnTo>
                  <a:pt x="77723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3" name="object 93"/>
          <p:cNvSpPr/>
          <p:nvPr/>
        </p:nvSpPr>
        <p:spPr>
          <a:xfrm>
            <a:off x="10652759" y="3078479"/>
            <a:ext cx="78105" cy="52069"/>
          </a:xfrm>
          <a:custGeom>
            <a:rect l="l" t="t" r="r" b="b"/>
            <a:pathLst>
              <a:path w="78104" h="52069">
                <a:moveTo>
                  <a:pt x="77724" y="0"/>
                </a:moveTo>
                <a:lnTo>
                  <a:pt x="0" y="0"/>
                </a:lnTo>
                <a:lnTo>
                  <a:pt x="0" y="51815"/>
                </a:lnTo>
                <a:lnTo>
                  <a:pt x="77724" y="51815"/>
                </a:lnTo>
                <a:lnTo>
                  <a:pt x="77724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4" name="object 94"/>
          <p:cNvSpPr/>
          <p:nvPr/>
        </p:nvSpPr>
        <p:spPr>
          <a:xfrm>
            <a:off x="10847831" y="3102863"/>
            <a:ext cx="78105" cy="52069"/>
          </a:xfrm>
          <a:custGeom>
            <a:rect l="l" t="t" r="r" b="b"/>
            <a:pathLst>
              <a:path w="78104" h="52069">
                <a:moveTo>
                  <a:pt x="77724" y="0"/>
                </a:moveTo>
                <a:lnTo>
                  <a:pt x="0" y="0"/>
                </a:lnTo>
                <a:lnTo>
                  <a:pt x="0" y="51816"/>
                </a:lnTo>
                <a:lnTo>
                  <a:pt x="77724" y="51816"/>
                </a:lnTo>
                <a:lnTo>
                  <a:pt x="77724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5" name="object 95"/>
          <p:cNvSpPr/>
          <p:nvPr/>
        </p:nvSpPr>
        <p:spPr>
          <a:xfrm>
            <a:off x="11042904" y="3107435"/>
            <a:ext cx="78105" cy="52069"/>
          </a:xfrm>
          <a:custGeom>
            <a:rect l="l" t="t" r="r" b="b"/>
            <a:pathLst>
              <a:path w="78104" h="52069">
                <a:moveTo>
                  <a:pt x="77724" y="0"/>
                </a:moveTo>
                <a:lnTo>
                  <a:pt x="0" y="0"/>
                </a:lnTo>
                <a:lnTo>
                  <a:pt x="0" y="51815"/>
                </a:lnTo>
                <a:lnTo>
                  <a:pt x="77724" y="51815"/>
                </a:lnTo>
                <a:lnTo>
                  <a:pt x="77724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6" name="object 96"/>
          <p:cNvSpPr/>
          <p:nvPr/>
        </p:nvSpPr>
        <p:spPr>
          <a:xfrm>
            <a:off x="11237976" y="2933700"/>
            <a:ext cx="78105" cy="59690"/>
          </a:xfrm>
          <a:custGeom>
            <a:rect l="l" t="t" r="r" b="b"/>
            <a:pathLst>
              <a:path w="78104" h="59689">
                <a:moveTo>
                  <a:pt x="77724" y="0"/>
                </a:moveTo>
                <a:lnTo>
                  <a:pt x="0" y="0"/>
                </a:lnTo>
                <a:lnTo>
                  <a:pt x="0" y="59436"/>
                </a:lnTo>
                <a:lnTo>
                  <a:pt x="77724" y="59436"/>
                </a:lnTo>
                <a:lnTo>
                  <a:pt x="77724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7" name="object 97"/>
          <p:cNvSpPr/>
          <p:nvPr/>
        </p:nvSpPr>
        <p:spPr>
          <a:xfrm>
            <a:off x="11433047" y="2823972"/>
            <a:ext cx="78105" cy="68580"/>
          </a:xfrm>
          <a:custGeom>
            <a:rect l="l" t="t" r="r" b="b"/>
            <a:pathLst>
              <a:path w="78104" h="68580">
                <a:moveTo>
                  <a:pt x="77724" y="0"/>
                </a:moveTo>
                <a:lnTo>
                  <a:pt x="0" y="0"/>
                </a:lnTo>
                <a:lnTo>
                  <a:pt x="0" y="68579"/>
                </a:lnTo>
                <a:lnTo>
                  <a:pt x="77724" y="68579"/>
                </a:lnTo>
                <a:lnTo>
                  <a:pt x="77724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8" name="object 98"/>
          <p:cNvSpPr/>
          <p:nvPr/>
        </p:nvSpPr>
        <p:spPr>
          <a:xfrm>
            <a:off x="11628119" y="2811779"/>
            <a:ext cx="78105" cy="71755"/>
          </a:xfrm>
          <a:custGeom>
            <a:rect l="l" t="t" r="r" b="b"/>
            <a:pathLst>
              <a:path w="78104" h="71755">
                <a:moveTo>
                  <a:pt x="77724" y="0"/>
                </a:moveTo>
                <a:lnTo>
                  <a:pt x="0" y="0"/>
                </a:lnTo>
                <a:lnTo>
                  <a:pt x="0" y="71627"/>
                </a:lnTo>
                <a:lnTo>
                  <a:pt x="77724" y="71627"/>
                </a:lnTo>
                <a:lnTo>
                  <a:pt x="77724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9" name="object 99"/>
          <p:cNvSpPr/>
          <p:nvPr/>
        </p:nvSpPr>
        <p:spPr>
          <a:xfrm>
            <a:off x="11823192" y="2837688"/>
            <a:ext cx="79375" cy="68580"/>
          </a:xfrm>
          <a:custGeom>
            <a:rect l="l" t="t" r="r" b="b"/>
            <a:pathLst>
              <a:path w="79375" h="68580">
                <a:moveTo>
                  <a:pt x="79248" y="0"/>
                </a:moveTo>
                <a:lnTo>
                  <a:pt x="0" y="0"/>
                </a:lnTo>
                <a:lnTo>
                  <a:pt x="0" y="68580"/>
                </a:lnTo>
                <a:lnTo>
                  <a:pt x="79248" y="68580"/>
                </a:lnTo>
                <a:lnTo>
                  <a:pt x="79248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0" name="object 100"/>
          <p:cNvSpPr/>
          <p:nvPr/>
        </p:nvSpPr>
        <p:spPr>
          <a:xfrm>
            <a:off x="7373873" y="3745534"/>
            <a:ext cx="4488180" cy="139065"/>
          </a:xfrm>
          <a:custGeom>
            <a:rect l="l" t="t" r="r" b="b"/>
            <a:pathLst>
              <a:path w="4488180" h="139064">
                <a:moveTo>
                  <a:pt x="0" y="28257"/>
                </a:moveTo>
                <a:lnTo>
                  <a:pt x="48769" y="41164"/>
                </a:lnTo>
                <a:lnTo>
                  <a:pt x="97551" y="54430"/>
                </a:lnTo>
                <a:lnTo>
                  <a:pt x="146357" y="66989"/>
                </a:lnTo>
                <a:lnTo>
                  <a:pt x="195199" y="77774"/>
                </a:lnTo>
                <a:lnTo>
                  <a:pt x="243967" y="87163"/>
                </a:lnTo>
                <a:lnTo>
                  <a:pt x="292735" y="95505"/>
                </a:lnTo>
                <a:lnTo>
                  <a:pt x="341503" y="101697"/>
                </a:lnTo>
                <a:lnTo>
                  <a:pt x="390271" y="104635"/>
                </a:lnTo>
                <a:lnTo>
                  <a:pt x="439040" y="101723"/>
                </a:lnTo>
                <a:lnTo>
                  <a:pt x="487822" y="94324"/>
                </a:lnTo>
                <a:lnTo>
                  <a:pt x="536628" y="87242"/>
                </a:lnTo>
                <a:lnTo>
                  <a:pt x="585470" y="85280"/>
                </a:lnTo>
                <a:lnTo>
                  <a:pt x="634238" y="91256"/>
                </a:lnTo>
                <a:lnTo>
                  <a:pt x="683006" y="102095"/>
                </a:lnTo>
                <a:lnTo>
                  <a:pt x="731774" y="113762"/>
                </a:lnTo>
                <a:lnTo>
                  <a:pt x="780542" y="122224"/>
                </a:lnTo>
                <a:lnTo>
                  <a:pt x="829311" y="126272"/>
                </a:lnTo>
                <a:lnTo>
                  <a:pt x="878093" y="128104"/>
                </a:lnTo>
                <a:lnTo>
                  <a:pt x="926899" y="128775"/>
                </a:lnTo>
                <a:lnTo>
                  <a:pt x="975741" y="129336"/>
                </a:lnTo>
                <a:lnTo>
                  <a:pt x="1024509" y="129659"/>
                </a:lnTo>
                <a:lnTo>
                  <a:pt x="1073277" y="129319"/>
                </a:lnTo>
                <a:lnTo>
                  <a:pt x="1122045" y="128924"/>
                </a:lnTo>
                <a:lnTo>
                  <a:pt x="1170812" y="129082"/>
                </a:lnTo>
                <a:lnTo>
                  <a:pt x="1219582" y="131201"/>
                </a:lnTo>
                <a:lnTo>
                  <a:pt x="1268364" y="134535"/>
                </a:lnTo>
                <a:lnTo>
                  <a:pt x="1317170" y="136496"/>
                </a:lnTo>
                <a:lnTo>
                  <a:pt x="1366011" y="134492"/>
                </a:lnTo>
                <a:lnTo>
                  <a:pt x="1414779" y="127146"/>
                </a:lnTo>
                <a:lnTo>
                  <a:pt x="1463548" y="116066"/>
                </a:lnTo>
                <a:lnTo>
                  <a:pt x="1512316" y="103151"/>
                </a:lnTo>
                <a:lnTo>
                  <a:pt x="1561083" y="90296"/>
                </a:lnTo>
                <a:lnTo>
                  <a:pt x="1609871" y="77039"/>
                </a:lnTo>
                <a:lnTo>
                  <a:pt x="1658683" y="62696"/>
                </a:lnTo>
                <a:lnTo>
                  <a:pt x="1707495" y="48806"/>
                </a:lnTo>
                <a:lnTo>
                  <a:pt x="1756282" y="36906"/>
                </a:lnTo>
                <a:lnTo>
                  <a:pt x="1805051" y="26367"/>
                </a:lnTo>
                <a:lnTo>
                  <a:pt x="1853819" y="16711"/>
                </a:lnTo>
                <a:lnTo>
                  <a:pt x="1902587" y="9729"/>
                </a:lnTo>
                <a:lnTo>
                  <a:pt x="1951354" y="7213"/>
                </a:lnTo>
                <a:lnTo>
                  <a:pt x="2000142" y="12594"/>
                </a:lnTo>
                <a:lnTo>
                  <a:pt x="2048954" y="23934"/>
                </a:lnTo>
                <a:lnTo>
                  <a:pt x="2097766" y="34972"/>
                </a:lnTo>
                <a:lnTo>
                  <a:pt x="2146554" y="39446"/>
                </a:lnTo>
                <a:lnTo>
                  <a:pt x="2195322" y="32087"/>
                </a:lnTo>
                <a:lnTo>
                  <a:pt x="2244090" y="17441"/>
                </a:lnTo>
                <a:lnTo>
                  <a:pt x="2292858" y="3936"/>
                </a:lnTo>
                <a:lnTo>
                  <a:pt x="2341626" y="0"/>
                </a:lnTo>
                <a:lnTo>
                  <a:pt x="2390413" y="10478"/>
                </a:lnTo>
                <a:lnTo>
                  <a:pt x="2439225" y="30002"/>
                </a:lnTo>
                <a:lnTo>
                  <a:pt x="2488037" y="51704"/>
                </a:lnTo>
                <a:lnTo>
                  <a:pt x="2536825" y="68719"/>
                </a:lnTo>
                <a:lnTo>
                  <a:pt x="2585593" y="80345"/>
                </a:lnTo>
                <a:lnTo>
                  <a:pt x="2634361" y="89860"/>
                </a:lnTo>
                <a:lnTo>
                  <a:pt x="2683129" y="96396"/>
                </a:lnTo>
                <a:lnTo>
                  <a:pt x="2731897" y="99085"/>
                </a:lnTo>
                <a:lnTo>
                  <a:pt x="2780684" y="95201"/>
                </a:lnTo>
                <a:lnTo>
                  <a:pt x="2829496" y="86045"/>
                </a:lnTo>
                <a:lnTo>
                  <a:pt x="2878308" y="76761"/>
                </a:lnTo>
                <a:lnTo>
                  <a:pt x="2927096" y="72491"/>
                </a:lnTo>
                <a:lnTo>
                  <a:pt x="2975864" y="76424"/>
                </a:lnTo>
                <a:lnTo>
                  <a:pt x="3024632" y="85212"/>
                </a:lnTo>
                <a:lnTo>
                  <a:pt x="3073400" y="94192"/>
                </a:lnTo>
                <a:lnTo>
                  <a:pt x="3122168" y="98704"/>
                </a:lnTo>
                <a:lnTo>
                  <a:pt x="3171009" y="95829"/>
                </a:lnTo>
                <a:lnTo>
                  <a:pt x="3219815" y="88612"/>
                </a:lnTo>
                <a:lnTo>
                  <a:pt x="3268597" y="81336"/>
                </a:lnTo>
                <a:lnTo>
                  <a:pt x="3317367" y="78282"/>
                </a:lnTo>
                <a:lnTo>
                  <a:pt x="3366135" y="80925"/>
                </a:lnTo>
                <a:lnTo>
                  <a:pt x="3414903" y="86877"/>
                </a:lnTo>
                <a:lnTo>
                  <a:pt x="3463671" y="94606"/>
                </a:lnTo>
                <a:lnTo>
                  <a:pt x="3512439" y="102577"/>
                </a:lnTo>
                <a:lnTo>
                  <a:pt x="3561280" y="112185"/>
                </a:lnTo>
                <a:lnTo>
                  <a:pt x="3610086" y="123637"/>
                </a:lnTo>
                <a:lnTo>
                  <a:pt x="3658868" y="133656"/>
                </a:lnTo>
                <a:lnTo>
                  <a:pt x="3707637" y="138963"/>
                </a:lnTo>
                <a:lnTo>
                  <a:pt x="3756405" y="137683"/>
                </a:lnTo>
                <a:lnTo>
                  <a:pt x="3805174" y="131905"/>
                </a:lnTo>
                <a:lnTo>
                  <a:pt x="3853942" y="124265"/>
                </a:lnTo>
                <a:lnTo>
                  <a:pt x="3902709" y="117398"/>
                </a:lnTo>
                <a:lnTo>
                  <a:pt x="3951551" y="112231"/>
                </a:lnTo>
                <a:lnTo>
                  <a:pt x="4000357" y="107283"/>
                </a:lnTo>
                <a:lnTo>
                  <a:pt x="4049139" y="101582"/>
                </a:lnTo>
                <a:lnTo>
                  <a:pt x="4097908" y="94157"/>
                </a:lnTo>
                <a:lnTo>
                  <a:pt x="4146677" y="83698"/>
                </a:lnTo>
                <a:lnTo>
                  <a:pt x="4195445" y="71070"/>
                </a:lnTo>
                <a:lnTo>
                  <a:pt x="4244213" y="58569"/>
                </a:lnTo>
                <a:lnTo>
                  <a:pt x="4292981" y="48488"/>
                </a:lnTo>
                <a:lnTo>
                  <a:pt x="4341822" y="41834"/>
                </a:lnTo>
                <a:lnTo>
                  <a:pt x="4390628" y="37255"/>
                </a:lnTo>
                <a:lnTo>
                  <a:pt x="4439410" y="33504"/>
                </a:lnTo>
                <a:lnTo>
                  <a:pt x="4488180" y="29336"/>
                </a:lnTo>
              </a:path>
            </a:pathLst>
          </a:custGeom>
          <a:ln w="28574">
            <a:solidFill>
              <a:srgbClr val="FFD277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1" name="object 101"/>
          <p:cNvSpPr/>
          <p:nvPr/>
        </p:nvSpPr>
        <p:spPr>
          <a:xfrm>
            <a:off x="7373873" y="2791460"/>
            <a:ext cx="4488180" cy="587375"/>
          </a:xfrm>
          <a:custGeom>
            <a:rect l="l" t="t" r="r" b="b"/>
            <a:pathLst>
              <a:path w="4488180" h="587375">
                <a:moveTo>
                  <a:pt x="0" y="241681"/>
                </a:moveTo>
                <a:lnTo>
                  <a:pt x="27867" y="203593"/>
                </a:lnTo>
                <a:lnTo>
                  <a:pt x="55737" y="160732"/>
                </a:lnTo>
                <a:lnTo>
                  <a:pt x="83612" y="116674"/>
                </a:lnTo>
                <a:lnTo>
                  <a:pt x="111493" y="74994"/>
                </a:lnTo>
                <a:lnTo>
                  <a:pt x="139383" y="39271"/>
                </a:lnTo>
                <a:lnTo>
                  <a:pt x="167284" y="13081"/>
                </a:lnTo>
                <a:lnTo>
                  <a:pt x="195199" y="0"/>
                </a:lnTo>
                <a:lnTo>
                  <a:pt x="227710" y="4195"/>
                </a:lnTo>
                <a:lnTo>
                  <a:pt x="260222" y="25432"/>
                </a:lnTo>
                <a:lnTo>
                  <a:pt x="292734" y="58023"/>
                </a:lnTo>
                <a:lnTo>
                  <a:pt x="325246" y="96275"/>
                </a:lnTo>
                <a:lnTo>
                  <a:pt x="357758" y="134499"/>
                </a:lnTo>
                <a:lnTo>
                  <a:pt x="390271" y="167004"/>
                </a:lnTo>
                <a:lnTo>
                  <a:pt x="429286" y="201399"/>
                </a:lnTo>
                <a:lnTo>
                  <a:pt x="468307" y="236879"/>
                </a:lnTo>
                <a:lnTo>
                  <a:pt x="507341" y="271786"/>
                </a:lnTo>
                <a:lnTo>
                  <a:pt x="546393" y="304461"/>
                </a:lnTo>
                <a:lnTo>
                  <a:pt x="585470" y="333247"/>
                </a:lnTo>
                <a:lnTo>
                  <a:pt x="634238" y="365672"/>
                </a:lnTo>
                <a:lnTo>
                  <a:pt x="683006" y="394906"/>
                </a:lnTo>
                <a:lnTo>
                  <a:pt x="731774" y="417472"/>
                </a:lnTo>
                <a:lnTo>
                  <a:pt x="780542" y="429894"/>
                </a:lnTo>
                <a:lnTo>
                  <a:pt x="829311" y="427097"/>
                </a:lnTo>
                <a:lnTo>
                  <a:pt x="878093" y="412369"/>
                </a:lnTo>
                <a:lnTo>
                  <a:pt x="926899" y="394497"/>
                </a:lnTo>
                <a:lnTo>
                  <a:pt x="975741" y="382269"/>
                </a:lnTo>
                <a:lnTo>
                  <a:pt x="1024509" y="378493"/>
                </a:lnTo>
                <a:lnTo>
                  <a:pt x="1073277" y="378253"/>
                </a:lnTo>
                <a:lnTo>
                  <a:pt x="1122045" y="379037"/>
                </a:lnTo>
                <a:lnTo>
                  <a:pt x="1170812" y="378332"/>
                </a:lnTo>
                <a:lnTo>
                  <a:pt x="1219582" y="373784"/>
                </a:lnTo>
                <a:lnTo>
                  <a:pt x="1268364" y="367379"/>
                </a:lnTo>
                <a:lnTo>
                  <a:pt x="1317170" y="362831"/>
                </a:lnTo>
                <a:lnTo>
                  <a:pt x="1366011" y="363854"/>
                </a:lnTo>
                <a:lnTo>
                  <a:pt x="1414779" y="375269"/>
                </a:lnTo>
                <a:lnTo>
                  <a:pt x="1463548" y="393826"/>
                </a:lnTo>
                <a:lnTo>
                  <a:pt x="1512316" y="411146"/>
                </a:lnTo>
                <a:lnTo>
                  <a:pt x="1561083" y="418845"/>
                </a:lnTo>
                <a:lnTo>
                  <a:pt x="1609871" y="411819"/>
                </a:lnTo>
                <a:lnTo>
                  <a:pt x="1658683" y="395493"/>
                </a:lnTo>
                <a:lnTo>
                  <a:pt x="1707495" y="377287"/>
                </a:lnTo>
                <a:lnTo>
                  <a:pt x="1756282" y="364616"/>
                </a:lnTo>
                <a:lnTo>
                  <a:pt x="1805051" y="361870"/>
                </a:lnTo>
                <a:lnTo>
                  <a:pt x="1853819" y="364267"/>
                </a:lnTo>
                <a:lnTo>
                  <a:pt x="1902587" y="365474"/>
                </a:lnTo>
                <a:lnTo>
                  <a:pt x="1951354" y="359156"/>
                </a:lnTo>
                <a:lnTo>
                  <a:pt x="2000142" y="343173"/>
                </a:lnTo>
                <a:lnTo>
                  <a:pt x="2048954" y="321119"/>
                </a:lnTo>
                <a:lnTo>
                  <a:pt x="2097766" y="294969"/>
                </a:lnTo>
                <a:lnTo>
                  <a:pt x="2146554" y="266700"/>
                </a:lnTo>
                <a:lnTo>
                  <a:pt x="2185568" y="241307"/>
                </a:lnTo>
                <a:lnTo>
                  <a:pt x="2224582" y="212573"/>
                </a:lnTo>
                <a:lnTo>
                  <a:pt x="2263597" y="182858"/>
                </a:lnTo>
                <a:lnTo>
                  <a:pt x="2302611" y="154521"/>
                </a:lnTo>
                <a:lnTo>
                  <a:pt x="2341626" y="129920"/>
                </a:lnTo>
                <a:lnTo>
                  <a:pt x="2380653" y="104414"/>
                </a:lnTo>
                <a:lnTo>
                  <a:pt x="2419699" y="76347"/>
                </a:lnTo>
                <a:lnTo>
                  <a:pt x="2458751" y="52791"/>
                </a:lnTo>
                <a:lnTo>
                  <a:pt x="2497797" y="40817"/>
                </a:lnTo>
                <a:lnTo>
                  <a:pt x="2536825" y="47497"/>
                </a:lnTo>
                <a:lnTo>
                  <a:pt x="2564692" y="69726"/>
                </a:lnTo>
                <a:lnTo>
                  <a:pt x="2592559" y="106548"/>
                </a:lnTo>
                <a:lnTo>
                  <a:pt x="2620427" y="152357"/>
                </a:lnTo>
                <a:lnTo>
                  <a:pt x="2648294" y="201544"/>
                </a:lnTo>
                <a:lnTo>
                  <a:pt x="2676162" y="248504"/>
                </a:lnTo>
                <a:lnTo>
                  <a:pt x="2704029" y="287627"/>
                </a:lnTo>
                <a:lnTo>
                  <a:pt x="2731897" y="313308"/>
                </a:lnTo>
                <a:lnTo>
                  <a:pt x="2770924" y="324579"/>
                </a:lnTo>
                <a:lnTo>
                  <a:pt x="2809970" y="317336"/>
                </a:lnTo>
                <a:lnTo>
                  <a:pt x="2849022" y="301778"/>
                </a:lnTo>
                <a:lnTo>
                  <a:pt x="2888068" y="288104"/>
                </a:lnTo>
                <a:lnTo>
                  <a:pt x="2927096" y="286512"/>
                </a:lnTo>
                <a:lnTo>
                  <a:pt x="2966110" y="300727"/>
                </a:lnTo>
                <a:lnTo>
                  <a:pt x="3005124" y="323947"/>
                </a:lnTo>
                <a:lnTo>
                  <a:pt x="3044139" y="350574"/>
                </a:lnTo>
                <a:lnTo>
                  <a:pt x="3083153" y="375013"/>
                </a:lnTo>
                <a:lnTo>
                  <a:pt x="3122168" y="391668"/>
                </a:lnTo>
                <a:lnTo>
                  <a:pt x="3171009" y="400012"/>
                </a:lnTo>
                <a:lnTo>
                  <a:pt x="3219815" y="400700"/>
                </a:lnTo>
                <a:lnTo>
                  <a:pt x="3268597" y="397793"/>
                </a:lnTo>
                <a:lnTo>
                  <a:pt x="3317367" y="395350"/>
                </a:lnTo>
                <a:lnTo>
                  <a:pt x="3366135" y="390784"/>
                </a:lnTo>
                <a:lnTo>
                  <a:pt x="3414903" y="383206"/>
                </a:lnTo>
                <a:lnTo>
                  <a:pt x="3463671" y="378938"/>
                </a:lnTo>
                <a:lnTo>
                  <a:pt x="3512439" y="384301"/>
                </a:lnTo>
                <a:lnTo>
                  <a:pt x="3551515" y="399030"/>
                </a:lnTo>
                <a:lnTo>
                  <a:pt x="3590567" y="420995"/>
                </a:lnTo>
                <a:lnTo>
                  <a:pt x="3629601" y="446581"/>
                </a:lnTo>
                <a:lnTo>
                  <a:pt x="3668622" y="472173"/>
                </a:lnTo>
                <a:lnTo>
                  <a:pt x="3707637" y="494156"/>
                </a:lnTo>
                <a:lnTo>
                  <a:pt x="3756405" y="517943"/>
                </a:lnTo>
                <a:lnTo>
                  <a:pt x="3805174" y="540527"/>
                </a:lnTo>
                <a:lnTo>
                  <a:pt x="3853942" y="559897"/>
                </a:lnTo>
                <a:lnTo>
                  <a:pt x="3902709" y="574039"/>
                </a:lnTo>
                <a:lnTo>
                  <a:pt x="3951551" y="582922"/>
                </a:lnTo>
                <a:lnTo>
                  <a:pt x="4000357" y="587375"/>
                </a:lnTo>
                <a:lnTo>
                  <a:pt x="4049139" y="586970"/>
                </a:lnTo>
                <a:lnTo>
                  <a:pt x="4097908" y="581279"/>
                </a:lnTo>
                <a:lnTo>
                  <a:pt x="4146677" y="567340"/>
                </a:lnTo>
                <a:lnTo>
                  <a:pt x="4195445" y="546258"/>
                </a:lnTo>
                <a:lnTo>
                  <a:pt x="4244213" y="523986"/>
                </a:lnTo>
                <a:lnTo>
                  <a:pt x="4292981" y="506475"/>
                </a:lnTo>
                <a:lnTo>
                  <a:pt x="4341822" y="495843"/>
                </a:lnTo>
                <a:lnTo>
                  <a:pt x="4390628" y="488664"/>
                </a:lnTo>
                <a:lnTo>
                  <a:pt x="4439410" y="482865"/>
                </a:lnTo>
                <a:lnTo>
                  <a:pt x="4488180" y="476376"/>
                </a:lnTo>
              </a:path>
            </a:pathLst>
          </a:custGeom>
          <a:ln w="28575">
            <a:solidFill>
              <a:srgbClr val="6FAC4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2" name="object 102"/>
          <p:cNvSpPr txBox="1"/>
          <p:nvPr/>
        </p:nvSpPr>
        <p:spPr>
          <a:xfrm>
            <a:off x="7010781" y="3953052"/>
            <a:ext cx="10477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 spc="65">
                <a:solidFill>
                  <a:srgbClr val="FFFFFF"/>
                </a:solidFill>
                <a:latin typeface="微软雅黑 Light"/>
                <a:cs typeface="微软雅黑 Light"/>
              </a:rPr>
              <a:t>0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103" name="object 103"/>
          <p:cNvSpPr/>
          <p:nvPr/>
        </p:nvSpPr>
        <p:spPr>
          <a:xfrm>
            <a:off x="7146711" y="4181970"/>
            <a:ext cx="256540" cy="255270"/>
          </a:xfrm>
          <a:custGeom>
            <a:rect l="l" t="t" r="r" b="b"/>
            <a:pathLst>
              <a:path w="256540" h="255270">
                <a:moveTo>
                  <a:pt x="49469" y="166509"/>
                </a:moveTo>
                <a:lnTo>
                  <a:pt x="32851" y="166509"/>
                </a:lnTo>
                <a:lnTo>
                  <a:pt x="36915" y="168236"/>
                </a:lnTo>
                <a:lnTo>
                  <a:pt x="43265" y="174612"/>
                </a:lnTo>
                <a:lnTo>
                  <a:pt x="52917" y="249364"/>
                </a:lnTo>
                <a:lnTo>
                  <a:pt x="58759" y="255181"/>
                </a:lnTo>
                <a:lnTo>
                  <a:pt x="74478" y="239433"/>
                </a:lnTo>
                <a:lnTo>
                  <a:pt x="61553" y="239433"/>
                </a:lnTo>
                <a:lnTo>
                  <a:pt x="58632" y="192151"/>
                </a:lnTo>
                <a:lnTo>
                  <a:pt x="57235" y="184327"/>
                </a:lnTo>
                <a:lnTo>
                  <a:pt x="53418" y="172440"/>
                </a:lnTo>
                <a:lnTo>
                  <a:pt x="50758" y="167767"/>
                </a:lnTo>
                <a:lnTo>
                  <a:pt x="49469" y="166509"/>
                </a:lnTo>
                <a:close/>
              </a:path>
              <a:path w="256540" h="255270">
                <a:moveTo>
                  <a:pt x="93176" y="207772"/>
                </a:moveTo>
                <a:lnTo>
                  <a:pt x="61553" y="239433"/>
                </a:lnTo>
                <a:lnTo>
                  <a:pt x="74478" y="239433"/>
                </a:lnTo>
                <a:lnTo>
                  <a:pt x="99653" y="214210"/>
                </a:lnTo>
                <a:lnTo>
                  <a:pt x="93176" y="207772"/>
                </a:lnTo>
                <a:close/>
              </a:path>
              <a:path w="256540" h="255270">
                <a:moveTo>
                  <a:pt x="30946" y="156248"/>
                </a:moveTo>
                <a:lnTo>
                  <a:pt x="974" y="182105"/>
                </a:lnTo>
                <a:lnTo>
                  <a:pt x="0" y="187820"/>
                </a:lnTo>
                <a:lnTo>
                  <a:pt x="28" y="188620"/>
                </a:lnTo>
                <a:lnTo>
                  <a:pt x="720" y="194208"/>
                </a:lnTo>
                <a:lnTo>
                  <a:pt x="3514" y="200533"/>
                </a:lnTo>
                <a:lnTo>
                  <a:pt x="12404" y="197573"/>
                </a:lnTo>
                <a:lnTo>
                  <a:pt x="10372" y="192506"/>
                </a:lnTo>
                <a:lnTo>
                  <a:pt x="9737" y="187820"/>
                </a:lnTo>
                <a:lnTo>
                  <a:pt x="11007" y="179235"/>
                </a:lnTo>
                <a:lnTo>
                  <a:pt x="12912" y="175539"/>
                </a:lnTo>
                <a:lnTo>
                  <a:pt x="16087" y="172440"/>
                </a:lnTo>
                <a:lnTo>
                  <a:pt x="19770" y="168681"/>
                </a:lnTo>
                <a:lnTo>
                  <a:pt x="23961" y="166751"/>
                </a:lnTo>
                <a:lnTo>
                  <a:pt x="32851" y="166509"/>
                </a:lnTo>
                <a:lnTo>
                  <a:pt x="49469" y="166509"/>
                </a:lnTo>
                <a:lnTo>
                  <a:pt x="47202" y="164299"/>
                </a:lnTo>
                <a:lnTo>
                  <a:pt x="43646" y="160718"/>
                </a:lnTo>
                <a:lnTo>
                  <a:pt x="39709" y="158394"/>
                </a:lnTo>
                <a:lnTo>
                  <a:pt x="30946" y="156248"/>
                </a:lnTo>
                <a:close/>
              </a:path>
              <a:path w="256540" h="255270">
                <a:moveTo>
                  <a:pt x="76799" y="131724"/>
                </a:moveTo>
                <a:lnTo>
                  <a:pt x="62823" y="131724"/>
                </a:lnTo>
                <a:lnTo>
                  <a:pt x="122513" y="191376"/>
                </a:lnTo>
                <a:lnTo>
                  <a:pt x="129498" y="184404"/>
                </a:lnTo>
                <a:lnTo>
                  <a:pt x="76799" y="131724"/>
                </a:lnTo>
                <a:close/>
              </a:path>
              <a:path w="256540" h="255270">
                <a:moveTo>
                  <a:pt x="61680" y="116611"/>
                </a:moveTo>
                <a:lnTo>
                  <a:pt x="56473" y="121793"/>
                </a:lnTo>
                <a:lnTo>
                  <a:pt x="49234" y="144780"/>
                </a:lnTo>
                <a:lnTo>
                  <a:pt x="56600" y="152120"/>
                </a:lnTo>
                <a:lnTo>
                  <a:pt x="62823" y="131724"/>
                </a:lnTo>
                <a:lnTo>
                  <a:pt x="76799" y="131724"/>
                </a:lnTo>
                <a:lnTo>
                  <a:pt x="61680" y="116611"/>
                </a:lnTo>
                <a:close/>
              </a:path>
              <a:path w="256540" h="255270">
                <a:moveTo>
                  <a:pt x="133816" y="104203"/>
                </a:moveTo>
                <a:lnTo>
                  <a:pt x="106257" y="131762"/>
                </a:lnTo>
                <a:lnTo>
                  <a:pt x="112480" y="138023"/>
                </a:lnTo>
                <a:lnTo>
                  <a:pt x="140039" y="110464"/>
                </a:lnTo>
                <a:lnTo>
                  <a:pt x="133816" y="104203"/>
                </a:lnTo>
                <a:close/>
              </a:path>
              <a:path w="256540" h="255270">
                <a:moveTo>
                  <a:pt x="146872" y="61671"/>
                </a:moveTo>
                <a:lnTo>
                  <a:pt x="132927" y="61671"/>
                </a:lnTo>
                <a:lnTo>
                  <a:pt x="192490" y="121335"/>
                </a:lnTo>
                <a:lnTo>
                  <a:pt x="199475" y="114363"/>
                </a:lnTo>
                <a:lnTo>
                  <a:pt x="146872" y="61671"/>
                </a:lnTo>
                <a:close/>
              </a:path>
              <a:path w="256540" h="255270">
                <a:moveTo>
                  <a:pt x="205720" y="10248"/>
                </a:moveTo>
                <a:lnTo>
                  <a:pt x="189061" y="10248"/>
                </a:lnTo>
                <a:lnTo>
                  <a:pt x="193125" y="11976"/>
                </a:lnTo>
                <a:lnTo>
                  <a:pt x="199475" y="18364"/>
                </a:lnTo>
                <a:lnTo>
                  <a:pt x="209127" y="93103"/>
                </a:lnTo>
                <a:lnTo>
                  <a:pt x="214969" y="98920"/>
                </a:lnTo>
                <a:lnTo>
                  <a:pt x="230737" y="83172"/>
                </a:lnTo>
                <a:lnTo>
                  <a:pt x="217763" y="83172"/>
                </a:lnTo>
                <a:lnTo>
                  <a:pt x="214842" y="35890"/>
                </a:lnTo>
                <a:lnTo>
                  <a:pt x="213572" y="28067"/>
                </a:lnTo>
                <a:lnTo>
                  <a:pt x="211667" y="22136"/>
                </a:lnTo>
                <a:lnTo>
                  <a:pt x="209621" y="16179"/>
                </a:lnTo>
                <a:lnTo>
                  <a:pt x="206968" y="11506"/>
                </a:lnTo>
                <a:lnTo>
                  <a:pt x="205720" y="10248"/>
                </a:lnTo>
                <a:close/>
              </a:path>
              <a:path w="256540" h="255270">
                <a:moveTo>
                  <a:pt x="249513" y="51511"/>
                </a:moveTo>
                <a:lnTo>
                  <a:pt x="217763" y="83172"/>
                </a:lnTo>
                <a:lnTo>
                  <a:pt x="230737" y="83172"/>
                </a:lnTo>
                <a:lnTo>
                  <a:pt x="255990" y="57950"/>
                </a:lnTo>
                <a:lnTo>
                  <a:pt x="249513" y="51511"/>
                </a:lnTo>
                <a:close/>
              </a:path>
              <a:path w="256540" h="255270">
                <a:moveTo>
                  <a:pt x="131784" y="46558"/>
                </a:moveTo>
                <a:lnTo>
                  <a:pt x="126577" y="51752"/>
                </a:lnTo>
                <a:lnTo>
                  <a:pt x="119338" y="74739"/>
                </a:lnTo>
                <a:lnTo>
                  <a:pt x="126577" y="82067"/>
                </a:lnTo>
                <a:lnTo>
                  <a:pt x="132927" y="61671"/>
                </a:lnTo>
                <a:lnTo>
                  <a:pt x="146872" y="61671"/>
                </a:lnTo>
                <a:lnTo>
                  <a:pt x="131784" y="46558"/>
                </a:lnTo>
                <a:close/>
              </a:path>
              <a:path w="256540" h="255270">
                <a:moveTo>
                  <a:pt x="187283" y="0"/>
                </a:moveTo>
                <a:lnTo>
                  <a:pt x="157311" y="25844"/>
                </a:lnTo>
                <a:lnTo>
                  <a:pt x="156215" y="31572"/>
                </a:lnTo>
                <a:lnTo>
                  <a:pt x="156247" y="32359"/>
                </a:lnTo>
                <a:lnTo>
                  <a:pt x="157057" y="37947"/>
                </a:lnTo>
                <a:lnTo>
                  <a:pt x="159724" y="44272"/>
                </a:lnTo>
                <a:lnTo>
                  <a:pt x="168614" y="41313"/>
                </a:lnTo>
                <a:lnTo>
                  <a:pt x="166709" y="36245"/>
                </a:lnTo>
                <a:lnTo>
                  <a:pt x="165947" y="31572"/>
                </a:lnTo>
                <a:lnTo>
                  <a:pt x="166709" y="27279"/>
                </a:lnTo>
                <a:lnTo>
                  <a:pt x="167344" y="22987"/>
                </a:lnTo>
                <a:lnTo>
                  <a:pt x="169249" y="19291"/>
                </a:lnTo>
                <a:lnTo>
                  <a:pt x="172297" y="16179"/>
                </a:lnTo>
                <a:lnTo>
                  <a:pt x="176107" y="12433"/>
                </a:lnTo>
                <a:lnTo>
                  <a:pt x="180171" y="10490"/>
                </a:lnTo>
                <a:lnTo>
                  <a:pt x="189061" y="10248"/>
                </a:lnTo>
                <a:lnTo>
                  <a:pt x="205720" y="10248"/>
                </a:lnTo>
                <a:lnTo>
                  <a:pt x="199983" y="4470"/>
                </a:lnTo>
                <a:lnTo>
                  <a:pt x="195919" y="2146"/>
                </a:lnTo>
                <a:lnTo>
                  <a:pt x="18728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4" name="object 104"/>
          <p:cNvSpPr/>
          <p:nvPr/>
        </p:nvSpPr>
        <p:spPr>
          <a:xfrm>
            <a:off x="7500915" y="4181512"/>
            <a:ext cx="292735" cy="292100"/>
          </a:xfrm>
          <a:custGeom>
            <a:rect l="l" t="t" r="r" b="b"/>
            <a:pathLst>
              <a:path w="292734" h="292100">
                <a:moveTo>
                  <a:pt x="49396" y="203161"/>
                </a:moveTo>
                <a:lnTo>
                  <a:pt x="32851" y="203161"/>
                </a:lnTo>
                <a:lnTo>
                  <a:pt x="36788" y="204889"/>
                </a:lnTo>
                <a:lnTo>
                  <a:pt x="40471" y="208457"/>
                </a:lnTo>
                <a:lnTo>
                  <a:pt x="52917" y="286016"/>
                </a:lnTo>
                <a:lnTo>
                  <a:pt x="58632" y="291820"/>
                </a:lnTo>
                <a:lnTo>
                  <a:pt x="74392" y="276085"/>
                </a:lnTo>
                <a:lnTo>
                  <a:pt x="61553" y="276085"/>
                </a:lnTo>
                <a:lnTo>
                  <a:pt x="59267" y="238518"/>
                </a:lnTo>
                <a:lnTo>
                  <a:pt x="58505" y="228790"/>
                </a:lnTo>
                <a:lnTo>
                  <a:pt x="57235" y="220967"/>
                </a:lnTo>
                <a:lnTo>
                  <a:pt x="53418" y="209092"/>
                </a:lnTo>
                <a:lnTo>
                  <a:pt x="50631" y="204406"/>
                </a:lnTo>
                <a:lnTo>
                  <a:pt x="49396" y="203161"/>
                </a:lnTo>
                <a:close/>
              </a:path>
              <a:path w="292734" h="292100">
                <a:moveTo>
                  <a:pt x="93176" y="244424"/>
                </a:moveTo>
                <a:lnTo>
                  <a:pt x="61553" y="276085"/>
                </a:lnTo>
                <a:lnTo>
                  <a:pt x="74392" y="276085"/>
                </a:lnTo>
                <a:lnTo>
                  <a:pt x="99653" y="250863"/>
                </a:lnTo>
                <a:lnTo>
                  <a:pt x="93176" y="244424"/>
                </a:lnTo>
                <a:close/>
              </a:path>
              <a:path w="292734" h="292100">
                <a:moveTo>
                  <a:pt x="100056" y="152501"/>
                </a:moveTo>
                <a:lnTo>
                  <a:pt x="83524" y="152501"/>
                </a:lnTo>
                <a:lnTo>
                  <a:pt x="87461" y="154241"/>
                </a:lnTo>
                <a:lnTo>
                  <a:pt x="91017" y="157810"/>
                </a:lnTo>
                <a:lnTo>
                  <a:pt x="103463" y="235356"/>
                </a:lnTo>
                <a:lnTo>
                  <a:pt x="109305" y="241173"/>
                </a:lnTo>
                <a:lnTo>
                  <a:pt x="125065" y="225437"/>
                </a:lnTo>
                <a:lnTo>
                  <a:pt x="112226" y="225437"/>
                </a:lnTo>
                <a:lnTo>
                  <a:pt x="109178" y="178142"/>
                </a:lnTo>
                <a:lnTo>
                  <a:pt x="107908" y="170319"/>
                </a:lnTo>
                <a:lnTo>
                  <a:pt x="106003" y="164388"/>
                </a:lnTo>
                <a:lnTo>
                  <a:pt x="103964" y="158445"/>
                </a:lnTo>
                <a:lnTo>
                  <a:pt x="101304" y="153758"/>
                </a:lnTo>
                <a:lnTo>
                  <a:pt x="100056" y="152501"/>
                </a:lnTo>
                <a:close/>
              </a:path>
              <a:path w="292734" h="292100">
                <a:moveTo>
                  <a:pt x="30946" y="192900"/>
                </a:moveTo>
                <a:lnTo>
                  <a:pt x="974" y="218744"/>
                </a:lnTo>
                <a:lnTo>
                  <a:pt x="0" y="224472"/>
                </a:lnTo>
                <a:lnTo>
                  <a:pt x="48" y="225437"/>
                </a:lnTo>
                <a:lnTo>
                  <a:pt x="720" y="230847"/>
                </a:lnTo>
                <a:lnTo>
                  <a:pt x="3514" y="237172"/>
                </a:lnTo>
                <a:lnTo>
                  <a:pt x="12404" y="234226"/>
                </a:lnTo>
                <a:lnTo>
                  <a:pt x="10372" y="229158"/>
                </a:lnTo>
                <a:lnTo>
                  <a:pt x="9737" y="224472"/>
                </a:lnTo>
                <a:lnTo>
                  <a:pt x="32851" y="203161"/>
                </a:lnTo>
                <a:lnTo>
                  <a:pt x="49396" y="203161"/>
                </a:lnTo>
                <a:lnTo>
                  <a:pt x="43646" y="197370"/>
                </a:lnTo>
                <a:lnTo>
                  <a:pt x="39709" y="195046"/>
                </a:lnTo>
                <a:lnTo>
                  <a:pt x="30946" y="192900"/>
                </a:lnTo>
                <a:close/>
              </a:path>
              <a:path w="292734" h="292100">
                <a:moveTo>
                  <a:pt x="143849" y="193776"/>
                </a:moveTo>
                <a:lnTo>
                  <a:pt x="112226" y="225437"/>
                </a:lnTo>
                <a:lnTo>
                  <a:pt x="125065" y="225437"/>
                </a:lnTo>
                <a:lnTo>
                  <a:pt x="150326" y="200215"/>
                </a:lnTo>
                <a:lnTo>
                  <a:pt x="143849" y="193776"/>
                </a:lnTo>
                <a:close/>
              </a:path>
              <a:path w="292734" h="292100">
                <a:moveTo>
                  <a:pt x="81619" y="142252"/>
                </a:moveTo>
                <a:lnTo>
                  <a:pt x="51647" y="168097"/>
                </a:lnTo>
                <a:lnTo>
                  <a:pt x="50551" y="173824"/>
                </a:lnTo>
                <a:lnTo>
                  <a:pt x="50584" y="174612"/>
                </a:lnTo>
                <a:lnTo>
                  <a:pt x="51393" y="180200"/>
                </a:lnTo>
                <a:lnTo>
                  <a:pt x="54187" y="186524"/>
                </a:lnTo>
                <a:lnTo>
                  <a:pt x="62950" y="183578"/>
                </a:lnTo>
                <a:lnTo>
                  <a:pt x="61045" y="178511"/>
                </a:lnTo>
                <a:lnTo>
                  <a:pt x="60410" y="173824"/>
                </a:lnTo>
                <a:lnTo>
                  <a:pt x="83524" y="152501"/>
                </a:lnTo>
                <a:lnTo>
                  <a:pt x="100056" y="152501"/>
                </a:lnTo>
                <a:lnTo>
                  <a:pt x="94319" y="146723"/>
                </a:lnTo>
                <a:lnTo>
                  <a:pt x="90382" y="144399"/>
                </a:lnTo>
                <a:lnTo>
                  <a:pt x="81619" y="142252"/>
                </a:lnTo>
                <a:close/>
              </a:path>
              <a:path w="292734" h="292100">
                <a:moveTo>
                  <a:pt x="148929" y="125768"/>
                </a:moveTo>
                <a:lnTo>
                  <a:pt x="121370" y="153314"/>
                </a:lnTo>
                <a:lnTo>
                  <a:pt x="127593" y="159575"/>
                </a:lnTo>
                <a:lnTo>
                  <a:pt x="155152" y="132029"/>
                </a:lnTo>
                <a:lnTo>
                  <a:pt x="148929" y="125768"/>
                </a:lnTo>
                <a:close/>
              </a:path>
              <a:path w="292734" h="292100">
                <a:moveTo>
                  <a:pt x="167450" y="55218"/>
                </a:moveTo>
                <a:lnTo>
                  <a:pt x="140822" y="83185"/>
                </a:lnTo>
                <a:lnTo>
                  <a:pt x="141436" y="89179"/>
                </a:lnTo>
                <a:lnTo>
                  <a:pt x="169968" y="128672"/>
                </a:lnTo>
                <a:lnTo>
                  <a:pt x="200749" y="141998"/>
                </a:lnTo>
                <a:lnTo>
                  <a:pt x="207445" y="141008"/>
                </a:lnTo>
                <a:lnTo>
                  <a:pt x="213616" y="138264"/>
                </a:lnTo>
                <a:lnTo>
                  <a:pt x="219287" y="133769"/>
                </a:lnTo>
                <a:lnTo>
                  <a:pt x="219560" y="133426"/>
                </a:lnTo>
                <a:lnTo>
                  <a:pt x="201761" y="133426"/>
                </a:lnTo>
                <a:lnTo>
                  <a:pt x="194014" y="131127"/>
                </a:lnTo>
                <a:lnTo>
                  <a:pt x="162507" y="107132"/>
                </a:lnTo>
                <a:lnTo>
                  <a:pt x="149183" y="80899"/>
                </a:lnTo>
                <a:lnTo>
                  <a:pt x="150453" y="74650"/>
                </a:lnTo>
                <a:lnTo>
                  <a:pt x="160105" y="64985"/>
                </a:lnTo>
                <a:lnTo>
                  <a:pt x="166328" y="63728"/>
                </a:lnTo>
                <a:lnTo>
                  <a:pt x="191774" y="63728"/>
                </a:lnTo>
                <a:lnTo>
                  <a:pt x="190220" y="62596"/>
                </a:lnTo>
                <a:lnTo>
                  <a:pt x="182352" y="58420"/>
                </a:lnTo>
                <a:lnTo>
                  <a:pt x="174710" y="55956"/>
                </a:lnTo>
                <a:lnTo>
                  <a:pt x="167450" y="55218"/>
                </a:lnTo>
                <a:close/>
              </a:path>
              <a:path w="292734" h="292100">
                <a:moveTo>
                  <a:pt x="191774" y="63728"/>
                </a:moveTo>
                <a:lnTo>
                  <a:pt x="166328" y="63728"/>
                </a:lnTo>
                <a:lnTo>
                  <a:pt x="174075" y="66014"/>
                </a:lnTo>
                <a:lnTo>
                  <a:pt x="180027" y="68383"/>
                </a:lnTo>
                <a:lnTo>
                  <a:pt x="210620" y="96439"/>
                </a:lnTo>
                <a:lnTo>
                  <a:pt x="219033" y="116166"/>
                </a:lnTo>
                <a:lnTo>
                  <a:pt x="217636" y="122440"/>
                </a:lnTo>
                <a:lnTo>
                  <a:pt x="211375" y="128765"/>
                </a:lnTo>
                <a:lnTo>
                  <a:pt x="207984" y="132156"/>
                </a:lnTo>
                <a:lnTo>
                  <a:pt x="201761" y="133426"/>
                </a:lnTo>
                <a:lnTo>
                  <a:pt x="219560" y="133426"/>
                </a:lnTo>
                <a:lnTo>
                  <a:pt x="223762" y="128137"/>
                </a:lnTo>
                <a:lnTo>
                  <a:pt x="226511" y="121967"/>
                </a:lnTo>
                <a:lnTo>
                  <a:pt x="227521" y="115259"/>
                </a:lnTo>
                <a:lnTo>
                  <a:pt x="226780" y="108013"/>
                </a:lnTo>
                <a:lnTo>
                  <a:pt x="198303" y="68484"/>
                </a:lnTo>
                <a:lnTo>
                  <a:pt x="191774" y="63728"/>
                </a:lnTo>
                <a:close/>
              </a:path>
              <a:path w="292734" h="292100">
                <a:moveTo>
                  <a:pt x="242298" y="10261"/>
                </a:moveTo>
                <a:lnTo>
                  <a:pt x="225764" y="10261"/>
                </a:lnTo>
                <a:lnTo>
                  <a:pt x="229701" y="11988"/>
                </a:lnTo>
                <a:lnTo>
                  <a:pt x="234019" y="16205"/>
                </a:lnTo>
                <a:lnTo>
                  <a:pt x="245703" y="93116"/>
                </a:lnTo>
                <a:lnTo>
                  <a:pt x="251545" y="98933"/>
                </a:lnTo>
                <a:lnTo>
                  <a:pt x="267313" y="83185"/>
                </a:lnTo>
                <a:lnTo>
                  <a:pt x="254466" y="83185"/>
                </a:lnTo>
                <a:lnTo>
                  <a:pt x="251418" y="35902"/>
                </a:lnTo>
                <a:lnTo>
                  <a:pt x="250148" y="28079"/>
                </a:lnTo>
                <a:lnTo>
                  <a:pt x="246331" y="16192"/>
                </a:lnTo>
                <a:lnTo>
                  <a:pt x="243544" y="11518"/>
                </a:lnTo>
                <a:lnTo>
                  <a:pt x="242298" y="10261"/>
                </a:lnTo>
                <a:close/>
              </a:path>
              <a:path w="292734" h="292100">
                <a:moveTo>
                  <a:pt x="286089" y="51523"/>
                </a:moveTo>
                <a:lnTo>
                  <a:pt x="254466" y="83185"/>
                </a:lnTo>
                <a:lnTo>
                  <a:pt x="267313" y="83185"/>
                </a:lnTo>
                <a:lnTo>
                  <a:pt x="292566" y="57962"/>
                </a:lnTo>
                <a:lnTo>
                  <a:pt x="286089" y="51523"/>
                </a:lnTo>
                <a:close/>
              </a:path>
              <a:path w="292734" h="292100">
                <a:moveTo>
                  <a:pt x="223859" y="0"/>
                </a:moveTo>
                <a:lnTo>
                  <a:pt x="193887" y="25857"/>
                </a:lnTo>
                <a:lnTo>
                  <a:pt x="192791" y="31572"/>
                </a:lnTo>
                <a:lnTo>
                  <a:pt x="192825" y="32372"/>
                </a:lnTo>
                <a:lnTo>
                  <a:pt x="193633" y="37960"/>
                </a:lnTo>
                <a:lnTo>
                  <a:pt x="196427" y="44284"/>
                </a:lnTo>
                <a:lnTo>
                  <a:pt x="205190" y="41325"/>
                </a:lnTo>
                <a:lnTo>
                  <a:pt x="203285" y="36258"/>
                </a:lnTo>
                <a:lnTo>
                  <a:pt x="202650" y="31572"/>
                </a:lnTo>
                <a:lnTo>
                  <a:pt x="225764" y="10261"/>
                </a:lnTo>
                <a:lnTo>
                  <a:pt x="242298" y="10261"/>
                </a:lnTo>
                <a:lnTo>
                  <a:pt x="236559" y="4470"/>
                </a:lnTo>
                <a:lnTo>
                  <a:pt x="232622" y="2146"/>
                </a:lnTo>
                <a:lnTo>
                  <a:pt x="22385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5" name="object 105"/>
          <p:cNvSpPr/>
          <p:nvPr/>
        </p:nvSpPr>
        <p:spPr>
          <a:xfrm>
            <a:off x="7889032" y="4178579"/>
            <a:ext cx="288290" cy="297180"/>
          </a:xfrm>
          <a:custGeom>
            <a:rect l="l" t="t" r="r" b="b"/>
            <a:pathLst>
              <a:path w="288290" h="297179">
                <a:moveTo>
                  <a:pt x="49505" y="208241"/>
                </a:moveTo>
                <a:lnTo>
                  <a:pt x="32973" y="208241"/>
                </a:lnTo>
                <a:lnTo>
                  <a:pt x="36910" y="209969"/>
                </a:lnTo>
                <a:lnTo>
                  <a:pt x="43260" y="216357"/>
                </a:lnTo>
                <a:lnTo>
                  <a:pt x="52912" y="291096"/>
                </a:lnTo>
                <a:lnTo>
                  <a:pt x="58754" y="296913"/>
                </a:lnTo>
                <a:lnTo>
                  <a:pt x="74522" y="281165"/>
                </a:lnTo>
                <a:lnTo>
                  <a:pt x="61675" y="281165"/>
                </a:lnTo>
                <a:lnTo>
                  <a:pt x="58627" y="233883"/>
                </a:lnTo>
                <a:lnTo>
                  <a:pt x="57357" y="226060"/>
                </a:lnTo>
                <a:lnTo>
                  <a:pt x="55452" y="220129"/>
                </a:lnTo>
                <a:lnTo>
                  <a:pt x="53406" y="214172"/>
                </a:lnTo>
                <a:lnTo>
                  <a:pt x="50753" y="209499"/>
                </a:lnTo>
                <a:lnTo>
                  <a:pt x="49505" y="208241"/>
                </a:lnTo>
                <a:close/>
              </a:path>
              <a:path w="288290" h="297179">
                <a:moveTo>
                  <a:pt x="93298" y="249504"/>
                </a:moveTo>
                <a:lnTo>
                  <a:pt x="61675" y="281165"/>
                </a:lnTo>
                <a:lnTo>
                  <a:pt x="74522" y="281165"/>
                </a:lnTo>
                <a:lnTo>
                  <a:pt x="99775" y="255943"/>
                </a:lnTo>
                <a:lnTo>
                  <a:pt x="93298" y="249504"/>
                </a:lnTo>
                <a:close/>
              </a:path>
              <a:path w="288290" h="297179">
                <a:moveTo>
                  <a:pt x="100178" y="157594"/>
                </a:moveTo>
                <a:lnTo>
                  <a:pt x="83519" y="157594"/>
                </a:lnTo>
                <a:lnTo>
                  <a:pt x="87583" y="159321"/>
                </a:lnTo>
                <a:lnTo>
                  <a:pt x="93933" y="165709"/>
                </a:lnTo>
                <a:lnTo>
                  <a:pt x="103585" y="240449"/>
                </a:lnTo>
                <a:lnTo>
                  <a:pt x="109427" y="246265"/>
                </a:lnTo>
                <a:lnTo>
                  <a:pt x="125146" y="230517"/>
                </a:lnTo>
                <a:lnTo>
                  <a:pt x="112221" y="230517"/>
                </a:lnTo>
                <a:lnTo>
                  <a:pt x="109300" y="183235"/>
                </a:lnTo>
                <a:lnTo>
                  <a:pt x="108030" y="175412"/>
                </a:lnTo>
                <a:lnTo>
                  <a:pt x="105998" y="169481"/>
                </a:lnTo>
                <a:lnTo>
                  <a:pt x="104079" y="163525"/>
                </a:lnTo>
                <a:lnTo>
                  <a:pt x="101426" y="158851"/>
                </a:lnTo>
                <a:lnTo>
                  <a:pt x="100178" y="157594"/>
                </a:lnTo>
                <a:close/>
              </a:path>
              <a:path w="288290" h="297179">
                <a:moveTo>
                  <a:pt x="31068" y="197993"/>
                </a:moveTo>
                <a:lnTo>
                  <a:pt x="26623" y="198196"/>
                </a:lnTo>
                <a:lnTo>
                  <a:pt x="17860" y="201180"/>
                </a:lnTo>
                <a:lnTo>
                  <a:pt x="13796" y="203835"/>
                </a:lnTo>
                <a:lnTo>
                  <a:pt x="9986" y="207645"/>
                </a:lnTo>
                <a:lnTo>
                  <a:pt x="5033" y="212483"/>
                </a:lnTo>
                <a:lnTo>
                  <a:pt x="2112" y="217881"/>
                </a:lnTo>
                <a:lnTo>
                  <a:pt x="1096" y="223837"/>
                </a:lnTo>
                <a:lnTo>
                  <a:pt x="0" y="229565"/>
                </a:lnTo>
                <a:lnTo>
                  <a:pt x="56" y="230517"/>
                </a:lnTo>
                <a:lnTo>
                  <a:pt x="842" y="235940"/>
                </a:lnTo>
                <a:lnTo>
                  <a:pt x="3636" y="242265"/>
                </a:lnTo>
                <a:lnTo>
                  <a:pt x="12399" y="239306"/>
                </a:lnTo>
                <a:lnTo>
                  <a:pt x="10494" y="234238"/>
                </a:lnTo>
                <a:lnTo>
                  <a:pt x="9859" y="229565"/>
                </a:lnTo>
                <a:lnTo>
                  <a:pt x="32973" y="208241"/>
                </a:lnTo>
                <a:lnTo>
                  <a:pt x="49505" y="208241"/>
                </a:lnTo>
                <a:lnTo>
                  <a:pt x="43768" y="202463"/>
                </a:lnTo>
                <a:lnTo>
                  <a:pt x="39831" y="200139"/>
                </a:lnTo>
                <a:lnTo>
                  <a:pt x="31068" y="197993"/>
                </a:lnTo>
                <a:close/>
              </a:path>
              <a:path w="288290" h="297179">
                <a:moveTo>
                  <a:pt x="143971" y="198856"/>
                </a:moveTo>
                <a:lnTo>
                  <a:pt x="112221" y="230517"/>
                </a:lnTo>
                <a:lnTo>
                  <a:pt x="125146" y="230517"/>
                </a:lnTo>
                <a:lnTo>
                  <a:pt x="150321" y="205295"/>
                </a:lnTo>
                <a:lnTo>
                  <a:pt x="143971" y="198856"/>
                </a:lnTo>
                <a:close/>
              </a:path>
              <a:path w="288290" h="297179">
                <a:moveTo>
                  <a:pt x="81741" y="147345"/>
                </a:moveTo>
                <a:lnTo>
                  <a:pt x="51769" y="173189"/>
                </a:lnTo>
                <a:lnTo>
                  <a:pt x="50670" y="178917"/>
                </a:lnTo>
                <a:lnTo>
                  <a:pt x="50707" y="179705"/>
                </a:lnTo>
                <a:lnTo>
                  <a:pt x="51515" y="185293"/>
                </a:lnTo>
                <a:lnTo>
                  <a:pt x="54182" y="191617"/>
                </a:lnTo>
                <a:lnTo>
                  <a:pt x="63072" y="188658"/>
                </a:lnTo>
                <a:lnTo>
                  <a:pt x="61167" y="183591"/>
                </a:lnTo>
                <a:lnTo>
                  <a:pt x="60405" y="178917"/>
                </a:lnTo>
                <a:lnTo>
                  <a:pt x="61167" y="174625"/>
                </a:lnTo>
                <a:lnTo>
                  <a:pt x="61802" y="170332"/>
                </a:lnTo>
                <a:lnTo>
                  <a:pt x="63707" y="166624"/>
                </a:lnTo>
                <a:lnTo>
                  <a:pt x="66755" y="163525"/>
                </a:lnTo>
                <a:lnTo>
                  <a:pt x="70565" y="159778"/>
                </a:lnTo>
                <a:lnTo>
                  <a:pt x="74629" y="157835"/>
                </a:lnTo>
                <a:lnTo>
                  <a:pt x="83519" y="157594"/>
                </a:lnTo>
                <a:lnTo>
                  <a:pt x="100178" y="157594"/>
                </a:lnTo>
                <a:lnTo>
                  <a:pt x="94441" y="151815"/>
                </a:lnTo>
                <a:lnTo>
                  <a:pt x="90377" y="149491"/>
                </a:lnTo>
                <a:lnTo>
                  <a:pt x="81741" y="147345"/>
                </a:lnTo>
                <a:close/>
              </a:path>
              <a:path w="288290" h="297179">
                <a:moveTo>
                  <a:pt x="148924" y="130860"/>
                </a:moveTo>
                <a:lnTo>
                  <a:pt x="121365" y="158407"/>
                </a:lnTo>
                <a:lnTo>
                  <a:pt x="127715" y="164668"/>
                </a:lnTo>
                <a:lnTo>
                  <a:pt x="155274" y="137121"/>
                </a:lnTo>
                <a:lnTo>
                  <a:pt x="148924" y="130860"/>
                </a:lnTo>
                <a:close/>
              </a:path>
              <a:path w="288290" h="297179">
                <a:moveTo>
                  <a:pt x="167571" y="60310"/>
                </a:moveTo>
                <a:lnTo>
                  <a:pt x="140800" y="87049"/>
                </a:lnTo>
                <a:lnTo>
                  <a:pt x="141558" y="94272"/>
                </a:lnTo>
                <a:lnTo>
                  <a:pt x="170036" y="133759"/>
                </a:lnTo>
                <a:lnTo>
                  <a:pt x="200816" y="147084"/>
                </a:lnTo>
                <a:lnTo>
                  <a:pt x="207503" y="146091"/>
                </a:lnTo>
                <a:lnTo>
                  <a:pt x="213667" y="143350"/>
                </a:lnTo>
                <a:lnTo>
                  <a:pt x="219282" y="138861"/>
                </a:lnTo>
                <a:lnTo>
                  <a:pt x="219558" y="138518"/>
                </a:lnTo>
                <a:lnTo>
                  <a:pt x="201756" y="138518"/>
                </a:lnTo>
                <a:lnTo>
                  <a:pt x="194136" y="136220"/>
                </a:lnTo>
                <a:lnTo>
                  <a:pt x="162575" y="112219"/>
                </a:lnTo>
                <a:lnTo>
                  <a:pt x="149305" y="85979"/>
                </a:lnTo>
                <a:lnTo>
                  <a:pt x="150575" y="79743"/>
                </a:lnTo>
                <a:lnTo>
                  <a:pt x="160227" y="70078"/>
                </a:lnTo>
                <a:lnTo>
                  <a:pt x="166450" y="68808"/>
                </a:lnTo>
                <a:lnTo>
                  <a:pt x="191791" y="68808"/>
                </a:lnTo>
                <a:lnTo>
                  <a:pt x="190247" y="67687"/>
                </a:lnTo>
                <a:lnTo>
                  <a:pt x="182403" y="63513"/>
                </a:lnTo>
                <a:lnTo>
                  <a:pt x="174832" y="61048"/>
                </a:lnTo>
                <a:lnTo>
                  <a:pt x="167571" y="60310"/>
                </a:lnTo>
                <a:close/>
              </a:path>
              <a:path w="288290" h="297179">
                <a:moveTo>
                  <a:pt x="191791" y="68808"/>
                </a:moveTo>
                <a:lnTo>
                  <a:pt x="166450" y="68808"/>
                </a:lnTo>
                <a:lnTo>
                  <a:pt x="174197" y="71107"/>
                </a:lnTo>
                <a:lnTo>
                  <a:pt x="180131" y="73476"/>
                </a:lnTo>
                <a:lnTo>
                  <a:pt x="210742" y="101530"/>
                </a:lnTo>
                <a:lnTo>
                  <a:pt x="219028" y="121259"/>
                </a:lnTo>
                <a:lnTo>
                  <a:pt x="217758" y="127533"/>
                </a:lnTo>
                <a:lnTo>
                  <a:pt x="211504" y="133850"/>
                </a:lnTo>
                <a:lnTo>
                  <a:pt x="208106" y="137248"/>
                </a:lnTo>
                <a:lnTo>
                  <a:pt x="201756" y="138518"/>
                </a:lnTo>
                <a:lnTo>
                  <a:pt x="219558" y="138518"/>
                </a:lnTo>
                <a:lnTo>
                  <a:pt x="223811" y="133223"/>
                </a:lnTo>
                <a:lnTo>
                  <a:pt x="226553" y="127050"/>
                </a:lnTo>
                <a:lnTo>
                  <a:pt x="227533" y="120345"/>
                </a:lnTo>
                <a:lnTo>
                  <a:pt x="226775" y="113106"/>
                </a:lnTo>
                <a:lnTo>
                  <a:pt x="198353" y="73571"/>
                </a:lnTo>
                <a:lnTo>
                  <a:pt x="191791" y="68808"/>
                </a:lnTo>
                <a:close/>
              </a:path>
              <a:path w="288290" h="297179">
                <a:moveTo>
                  <a:pt x="220044" y="0"/>
                </a:moveTo>
                <a:lnTo>
                  <a:pt x="210138" y="9918"/>
                </a:lnTo>
                <a:lnTo>
                  <a:pt x="228807" y="85140"/>
                </a:lnTo>
                <a:lnTo>
                  <a:pt x="234268" y="90512"/>
                </a:lnTo>
                <a:lnTo>
                  <a:pt x="248800" y="75933"/>
                </a:lnTo>
                <a:lnTo>
                  <a:pt x="236046" y="75933"/>
                </a:lnTo>
                <a:lnTo>
                  <a:pt x="220933" y="14757"/>
                </a:lnTo>
                <a:lnTo>
                  <a:pt x="234802" y="14757"/>
                </a:lnTo>
                <a:lnTo>
                  <a:pt x="220044" y="0"/>
                </a:lnTo>
                <a:close/>
              </a:path>
              <a:path w="288290" h="297179">
                <a:moveTo>
                  <a:pt x="234802" y="14757"/>
                </a:moveTo>
                <a:lnTo>
                  <a:pt x="220933" y="14757"/>
                </a:lnTo>
                <a:lnTo>
                  <a:pt x="259033" y="52946"/>
                </a:lnTo>
                <a:lnTo>
                  <a:pt x="236046" y="75933"/>
                </a:lnTo>
                <a:lnTo>
                  <a:pt x="248800" y="75933"/>
                </a:lnTo>
                <a:lnTo>
                  <a:pt x="265383" y="59296"/>
                </a:lnTo>
                <a:lnTo>
                  <a:pt x="279352" y="59296"/>
                </a:lnTo>
                <a:lnTo>
                  <a:pt x="272368" y="52324"/>
                </a:lnTo>
                <a:lnTo>
                  <a:pt x="278795" y="45974"/>
                </a:lnTo>
                <a:lnTo>
                  <a:pt x="266018" y="45974"/>
                </a:lnTo>
                <a:lnTo>
                  <a:pt x="234802" y="14757"/>
                </a:lnTo>
                <a:close/>
              </a:path>
              <a:path w="288290" h="297179">
                <a:moveTo>
                  <a:pt x="279352" y="59296"/>
                </a:moveTo>
                <a:lnTo>
                  <a:pt x="265383" y="59296"/>
                </a:lnTo>
                <a:lnTo>
                  <a:pt x="280877" y="74764"/>
                </a:lnTo>
                <a:lnTo>
                  <a:pt x="287862" y="67792"/>
                </a:lnTo>
                <a:lnTo>
                  <a:pt x="279352" y="59296"/>
                </a:lnTo>
                <a:close/>
              </a:path>
              <a:path w="288290" h="297179">
                <a:moveTo>
                  <a:pt x="274527" y="37566"/>
                </a:moveTo>
                <a:lnTo>
                  <a:pt x="266018" y="45974"/>
                </a:lnTo>
                <a:lnTo>
                  <a:pt x="278795" y="45974"/>
                </a:lnTo>
                <a:lnTo>
                  <a:pt x="280877" y="43916"/>
                </a:lnTo>
                <a:lnTo>
                  <a:pt x="274527" y="3756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6" name="object 106"/>
          <p:cNvSpPr/>
          <p:nvPr/>
        </p:nvSpPr>
        <p:spPr>
          <a:xfrm>
            <a:off x="8278033" y="4186453"/>
            <a:ext cx="285750" cy="290830"/>
          </a:xfrm>
          <a:custGeom>
            <a:rect l="l" t="t" r="r" b="b"/>
            <a:pathLst>
              <a:path w="285750" h="290829">
                <a:moveTo>
                  <a:pt x="49505" y="201714"/>
                </a:moveTo>
                <a:lnTo>
                  <a:pt x="32973" y="201714"/>
                </a:lnTo>
                <a:lnTo>
                  <a:pt x="36910" y="203441"/>
                </a:lnTo>
                <a:lnTo>
                  <a:pt x="40466" y="207022"/>
                </a:lnTo>
                <a:lnTo>
                  <a:pt x="52912" y="284568"/>
                </a:lnTo>
                <a:lnTo>
                  <a:pt x="58754" y="290385"/>
                </a:lnTo>
                <a:lnTo>
                  <a:pt x="74522" y="274637"/>
                </a:lnTo>
                <a:lnTo>
                  <a:pt x="61675" y="274637"/>
                </a:lnTo>
                <a:lnTo>
                  <a:pt x="58627" y="227355"/>
                </a:lnTo>
                <a:lnTo>
                  <a:pt x="57357" y="219532"/>
                </a:lnTo>
                <a:lnTo>
                  <a:pt x="55452" y="213601"/>
                </a:lnTo>
                <a:lnTo>
                  <a:pt x="53406" y="207645"/>
                </a:lnTo>
                <a:lnTo>
                  <a:pt x="50753" y="202971"/>
                </a:lnTo>
                <a:lnTo>
                  <a:pt x="49505" y="201714"/>
                </a:lnTo>
                <a:close/>
              </a:path>
              <a:path w="285750" h="290829">
                <a:moveTo>
                  <a:pt x="93298" y="242976"/>
                </a:moveTo>
                <a:lnTo>
                  <a:pt x="61675" y="274637"/>
                </a:lnTo>
                <a:lnTo>
                  <a:pt x="74522" y="274637"/>
                </a:lnTo>
                <a:lnTo>
                  <a:pt x="99775" y="249415"/>
                </a:lnTo>
                <a:lnTo>
                  <a:pt x="93298" y="242976"/>
                </a:lnTo>
                <a:close/>
              </a:path>
              <a:path w="285750" h="290829">
                <a:moveTo>
                  <a:pt x="100178" y="151066"/>
                </a:moveTo>
                <a:lnTo>
                  <a:pt x="83519" y="151066"/>
                </a:lnTo>
                <a:lnTo>
                  <a:pt x="87583" y="152793"/>
                </a:lnTo>
                <a:lnTo>
                  <a:pt x="93933" y="159181"/>
                </a:lnTo>
                <a:lnTo>
                  <a:pt x="103585" y="233921"/>
                </a:lnTo>
                <a:lnTo>
                  <a:pt x="109427" y="239737"/>
                </a:lnTo>
                <a:lnTo>
                  <a:pt x="125195" y="223989"/>
                </a:lnTo>
                <a:lnTo>
                  <a:pt x="112221" y="223989"/>
                </a:lnTo>
                <a:lnTo>
                  <a:pt x="109300" y="176707"/>
                </a:lnTo>
                <a:lnTo>
                  <a:pt x="108030" y="168884"/>
                </a:lnTo>
                <a:lnTo>
                  <a:pt x="106125" y="162953"/>
                </a:lnTo>
                <a:lnTo>
                  <a:pt x="104079" y="156997"/>
                </a:lnTo>
                <a:lnTo>
                  <a:pt x="101426" y="152323"/>
                </a:lnTo>
                <a:lnTo>
                  <a:pt x="100178" y="151066"/>
                </a:lnTo>
                <a:close/>
              </a:path>
              <a:path w="285750" h="290829">
                <a:moveTo>
                  <a:pt x="31068" y="191465"/>
                </a:moveTo>
                <a:lnTo>
                  <a:pt x="1096" y="217309"/>
                </a:lnTo>
                <a:lnTo>
                  <a:pt x="0" y="223037"/>
                </a:lnTo>
                <a:lnTo>
                  <a:pt x="56" y="223989"/>
                </a:lnTo>
                <a:lnTo>
                  <a:pt x="842" y="229412"/>
                </a:lnTo>
                <a:lnTo>
                  <a:pt x="3636" y="235737"/>
                </a:lnTo>
                <a:lnTo>
                  <a:pt x="12399" y="232778"/>
                </a:lnTo>
                <a:lnTo>
                  <a:pt x="10494" y="227711"/>
                </a:lnTo>
                <a:lnTo>
                  <a:pt x="9859" y="223037"/>
                </a:lnTo>
                <a:lnTo>
                  <a:pt x="32973" y="201714"/>
                </a:lnTo>
                <a:lnTo>
                  <a:pt x="49505" y="201714"/>
                </a:lnTo>
                <a:lnTo>
                  <a:pt x="43768" y="195935"/>
                </a:lnTo>
                <a:lnTo>
                  <a:pt x="39831" y="193611"/>
                </a:lnTo>
                <a:lnTo>
                  <a:pt x="31068" y="191465"/>
                </a:lnTo>
                <a:close/>
              </a:path>
              <a:path w="285750" h="290829">
                <a:moveTo>
                  <a:pt x="143971" y="192328"/>
                </a:moveTo>
                <a:lnTo>
                  <a:pt x="112221" y="223989"/>
                </a:lnTo>
                <a:lnTo>
                  <a:pt x="125195" y="223989"/>
                </a:lnTo>
                <a:lnTo>
                  <a:pt x="150448" y="198767"/>
                </a:lnTo>
                <a:lnTo>
                  <a:pt x="143971" y="192328"/>
                </a:lnTo>
                <a:close/>
              </a:path>
              <a:path w="285750" h="290829">
                <a:moveTo>
                  <a:pt x="81741" y="140817"/>
                </a:moveTo>
                <a:lnTo>
                  <a:pt x="51769" y="166662"/>
                </a:lnTo>
                <a:lnTo>
                  <a:pt x="50670" y="172389"/>
                </a:lnTo>
                <a:lnTo>
                  <a:pt x="50707" y="173177"/>
                </a:lnTo>
                <a:lnTo>
                  <a:pt x="51515" y="178765"/>
                </a:lnTo>
                <a:lnTo>
                  <a:pt x="54182" y="185089"/>
                </a:lnTo>
                <a:lnTo>
                  <a:pt x="63072" y="182130"/>
                </a:lnTo>
                <a:lnTo>
                  <a:pt x="61167" y="177063"/>
                </a:lnTo>
                <a:lnTo>
                  <a:pt x="60405" y="172389"/>
                </a:lnTo>
                <a:lnTo>
                  <a:pt x="61167" y="168097"/>
                </a:lnTo>
                <a:lnTo>
                  <a:pt x="61802" y="163804"/>
                </a:lnTo>
                <a:lnTo>
                  <a:pt x="63707" y="160108"/>
                </a:lnTo>
                <a:lnTo>
                  <a:pt x="66755" y="156997"/>
                </a:lnTo>
                <a:lnTo>
                  <a:pt x="70565" y="153250"/>
                </a:lnTo>
                <a:lnTo>
                  <a:pt x="74629" y="151307"/>
                </a:lnTo>
                <a:lnTo>
                  <a:pt x="83519" y="151066"/>
                </a:lnTo>
                <a:lnTo>
                  <a:pt x="100178" y="151066"/>
                </a:lnTo>
                <a:lnTo>
                  <a:pt x="94441" y="145288"/>
                </a:lnTo>
                <a:lnTo>
                  <a:pt x="90377" y="142963"/>
                </a:lnTo>
                <a:lnTo>
                  <a:pt x="81741" y="140817"/>
                </a:lnTo>
                <a:close/>
              </a:path>
              <a:path w="285750" h="290829">
                <a:moveTo>
                  <a:pt x="148924" y="124333"/>
                </a:moveTo>
                <a:lnTo>
                  <a:pt x="121492" y="151879"/>
                </a:lnTo>
                <a:lnTo>
                  <a:pt x="127715" y="158140"/>
                </a:lnTo>
                <a:lnTo>
                  <a:pt x="155274" y="130594"/>
                </a:lnTo>
                <a:lnTo>
                  <a:pt x="148924" y="124333"/>
                </a:lnTo>
                <a:close/>
              </a:path>
              <a:path w="285750" h="290829">
                <a:moveTo>
                  <a:pt x="167571" y="53782"/>
                </a:moveTo>
                <a:lnTo>
                  <a:pt x="140800" y="80521"/>
                </a:lnTo>
                <a:lnTo>
                  <a:pt x="141558" y="87744"/>
                </a:lnTo>
                <a:lnTo>
                  <a:pt x="170090" y="127232"/>
                </a:lnTo>
                <a:lnTo>
                  <a:pt x="200869" y="140556"/>
                </a:lnTo>
                <a:lnTo>
                  <a:pt x="207551" y="139563"/>
                </a:lnTo>
                <a:lnTo>
                  <a:pt x="213684" y="136822"/>
                </a:lnTo>
                <a:lnTo>
                  <a:pt x="219282" y="132334"/>
                </a:lnTo>
                <a:lnTo>
                  <a:pt x="219558" y="131991"/>
                </a:lnTo>
                <a:lnTo>
                  <a:pt x="201756" y="131991"/>
                </a:lnTo>
                <a:lnTo>
                  <a:pt x="194136" y="129692"/>
                </a:lnTo>
                <a:lnTo>
                  <a:pt x="162575" y="105692"/>
                </a:lnTo>
                <a:lnTo>
                  <a:pt x="149305" y="79451"/>
                </a:lnTo>
                <a:lnTo>
                  <a:pt x="150575" y="73215"/>
                </a:lnTo>
                <a:lnTo>
                  <a:pt x="160227" y="63550"/>
                </a:lnTo>
                <a:lnTo>
                  <a:pt x="166450" y="62280"/>
                </a:lnTo>
                <a:lnTo>
                  <a:pt x="191833" y="62280"/>
                </a:lnTo>
                <a:lnTo>
                  <a:pt x="190295" y="61160"/>
                </a:lnTo>
                <a:lnTo>
                  <a:pt x="182456" y="56985"/>
                </a:lnTo>
                <a:lnTo>
                  <a:pt x="174832" y="54521"/>
                </a:lnTo>
                <a:lnTo>
                  <a:pt x="167571" y="53782"/>
                </a:lnTo>
                <a:close/>
              </a:path>
              <a:path w="285750" h="290829">
                <a:moveTo>
                  <a:pt x="191833" y="62280"/>
                </a:moveTo>
                <a:lnTo>
                  <a:pt x="166450" y="62280"/>
                </a:lnTo>
                <a:lnTo>
                  <a:pt x="174197" y="64579"/>
                </a:lnTo>
                <a:lnTo>
                  <a:pt x="180131" y="66948"/>
                </a:lnTo>
                <a:lnTo>
                  <a:pt x="210742" y="95002"/>
                </a:lnTo>
                <a:lnTo>
                  <a:pt x="219028" y="114731"/>
                </a:lnTo>
                <a:lnTo>
                  <a:pt x="217758" y="121005"/>
                </a:lnTo>
                <a:lnTo>
                  <a:pt x="211504" y="127323"/>
                </a:lnTo>
                <a:lnTo>
                  <a:pt x="208106" y="130721"/>
                </a:lnTo>
                <a:lnTo>
                  <a:pt x="201756" y="131991"/>
                </a:lnTo>
                <a:lnTo>
                  <a:pt x="219558" y="131991"/>
                </a:lnTo>
                <a:lnTo>
                  <a:pt x="223813" y="126700"/>
                </a:lnTo>
                <a:lnTo>
                  <a:pt x="226569" y="120527"/>
                </a:lnTo>
                <a:lnTo>
                  <a:pt x="227587" y="113819"/>
                </a:lnTo>
                <a:lnTo>
                  <a:pt x="226902" y="106578"/>
                </a:lnTo>
                <a:lnTo>
                  <a:pt x="198371" y="67044"/>
                </a:lnTo>
                <a:lnTo>
                  <a:pt x="191833" y="62280"/>
                </a:lnTo>
                <a:close/>
              </a:path>
              <a:path w="285750" h="290829">
                <a:moveTo>
                  <a:pt x="213567" y="0"/>
                </a:moveTo>
                <a:lnTo>
                  <a:pt x="214615" y="42329"/>
                </a:lnTo>
                <a:lnTo>
                  <a:pt x="231525" y="76428"/>
                </a:lnTo>
                <a:lnTo>
                  <a:pt x="235792" y="80670"/>
                </a:lnTo>
                <a:lnTo>
                  <a:pt x="240491" y="83540"/>
                </a:lnTo>
                <a:lnTo>
                  <a:pt x="250905" y="86398"/>
                </a:lnTo>
                <a:lnTo>
                  <a:pt x="256112" y="86372"/>
                </a:lnTo>
                <a:lnTo>
                  <a:pt x="266399" y="83388"/>
                </a:lnTo>
                <a:lnTo>
                  <a:pt x="271107" y="80521"/>
                </a:lnTo>
                <a:lnTo>
                  <a:pt x="275274" y="76428"/>
                </a:lnTo>
                <a:lnTo>
                  <a:pt x="255858" y="76428"/>
                </a:lnTo>
                <a:lnTo>
                  <a:pt x="252175" y="76377"/>
                </a:lnTo>
                <a:lnTo>
                  <a:pt x="231982" y="59651"/>
                </a:lnTo>
                <a:lnTo>
                  <a:pt x="232109" y="48209"/>
                </a:lnTo>
                <a:lnTo>
                  <a:pt x="232907" y="46418"/>
                </a:lnTo>
                <a:lnTo>
                  <a:pt x="225632" y="46418"/>
                </a:lnTo>
                <a:lnTo>
                  <a:pt x="213567" y="0"/>
                </a:lnTo>
                <a:close/>
              </a:path>
              <a:path w="285750" h="290829">
                <a:moveTo>
                  <a:pt x="275753" y="32270"/>
                </a:moveTo>
                <a:lnTo>
                  <a:pt x="247984" y="32270"/>
                </a:lnTo>
                <a:lnTo>
                  <a:pt x="259033" y="32562"/>
                </a:lnTo>
                <a:lnTo>
                  <a:pt x="263986" y="34874"/>
                </a:lnTo>
                <a:lnTo>
                  <a:pt x="268431" y="39357"/>
                </a:lnTo>
                <a:lnTo>
                  <a:pt x="271479" y="42329"/>
                </a:lnTo>
                <a:lnTo>
                  <a:pt x="273511" y="45631"/>
                </a:lnTo>
                <a:lnTo>
                  <a:pt x="274654" y="49237"/>
                </a:lnTo>
                <a:lnTo>
                  <a:pt x="275670" y="52844"/>
                </a:lnTo>
                <a:lnTo>
                  <a:pt x="275702" y="56807"/>
                </a:lnTo>
                <a:lnTo>
                  <a:pt x="273997" y="63550"/>
                </a:lnTo>
                <a:lnTo>
                  <a:pt x="272114" y="66725"/>
                </a:lnTo>
                <a:lnTo>
                  <a:pt x="269193" y="69583"/>
                </a:lnTo>
                <a:lnTo>
                  <a:pt x="266272" y="72504"/>
                </a:lnTo>
                <a:lnTo>
                  <a:pt x="262970" y="74460"/>
                </a:lnTo>
                <a:lnTo>
                  <a:pt x="255858" y="76428"/>
                </a:lnTo>
                <a:lnTo>
                  <a:pt x="275274" y="76428"/>
                </a:lnTo>
                <a:lnTo>
                  <a:pt x="279607" y="71996"/>
                </a:lnTo>
                <a:lnTo>
                  <a:pt x="282528" y="67246"/>
                </a:lnTo>
                <a:lnTo>
                  <a:pt x="285524" y="56985"/>
                </a:lnTo>
                <a:lnTo>
                  <a:pt x="285650" y="53782"/>
                </a:lnTo>
                <a:lnTo>
                  <a:pt x="285625" y="51333"/>
                </a:lnTo>
                <a:lnTo>
                  <a:pt x="284179" y="46418"/>
                </a:lnTo>
                <a:lnTo>
                  <a:pt x="282782" y="41224"/>
                </a:lnTo>
                <a:lnTo>
                  <a:pt x="279988" y="36487"/>
                </a:lnTo>
                <a:lnTo>
                  <a:pt x="275753" y="32270"/>
                </a:lnTo>
                <a:close/>
              </a:path>
              <a:path w="285750" h="290829">
                <a:moveTo>
                  <a:pt x="251921" y="22085"/>
                </a:moveTo>
                <a:lnTo>
                  <a:pt x="242015" y="24599"/>
                </a:lnTo>
                <a:lnTo>
                  <a:pt x="237570" y="27190"/>
                </a:lnTo>
                <a:lnTo>
                  <a:pt x="233633" y="31127"/>
                </a:lnTo>
                <a:lnTo>
                  <a:pt x="231220" y="33502"/>
                </a:lnTo>
                <a:lnTo>
                  <a:pt x="229442" y="36055"/>
                </a:lnTo>
                <a:lnTo>
                  <a:pt x="228045" y="38773"/>
                </a:lnTo>
                <a:lnTo>
                  <a:pt x="226775" y="41478"/>
                </a:lnTo>
                <a:lnTo>
                  <a:pt x="226140" y="44030"/>
                </a:lnTo>
                <a:lnTo>
                  <a:pt x="226140" y="46418"/>
                </a:lnTo>
                <a:lnTo>
                  <a:pt x="232907" y="46418"/>
                </a:lnTo>
                <a:lnTo>
                  <a:pt x="234395" y="43078"/>
                </a:lnTo>
                <a:lnTo>
                  <a:pt x="238840" y="38544"/>
                </a:lnTo>
                <a:lnTo>
                  <a:pt x="243158" y="34315"/>
                </a:lnTo>
                <a:lnTo>
                  <a:pt x="247984" y="32270"/>
                </a:lnTo>
                <a:lnTo>
                  <a:pt x="275753" y="32270"/>
                </a:lnTo>
                <a:lnTo>
                  <a:pt x="271479" y="28016"/>
                </a:lnTo>
                <a:lnTo>
                  <a:pt x="266907" y="25184"/>
                </a:lnTo>
                <a:lnTo>
                  <a:pt x="256874" y="22212"/>
                </a:lnTo>
                <a:lnTo>
                  <a:pt x="251921" y="2208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7" name="object 107"/>
          <p:cNvSpPr/>
          <p:nvPr/>
        </p:nvSpPr>
        <p:spPr>
          <a:xfrm>
            <a:off x="8666521" y="4183824"/>
            <a:ext cx="287655" cy="295275"/>
          </a:xfrm>
          <a:custGeom>
            <a:rect l="l" t="t" r="r" b="b"/>
            <a:pathLst>
              <a:path w="287654" h="295275">
                <a:moveTo>
                  <a:pt x="49396" y="206324"/>
                </a:moveTo>
                <a:lnTo>
                  <a:pt x="32851" y="206324"/>
                </a:lnTo>
                <a:lnTo>
                  <a:pt x="36788" y="208051"/>
                </a:lnTo>
                <a:lnTo>
                  <a:pt x="41106" y="212267"/>
                </a:lnTo>
                <a:lnTo>
                  <a:pt x="52917" y="289179"/>
                </a:lnTo>
                <a:lnTo>
                  <a:pt x="58632" y="294995"/>
                </a:lnTo>
                <a:lnTo>
                  <a:pt x="74400" y="279247"/>
                </a:lnTo>
                <a:lnTo>
                  <a:pt x="61553" y="279247"/>
                </a:lnTo>
                <a:lnTo>
                  <a:pt x="59267" y="241681"/>
                </a:lnTo>
                <a:lnTo>
                  <a:pt x="58505" y="231965"/>
                </a:lnTo>
                <a:lnTo>
                  <a:pt x="57235" y="224142"/>
                </a:lnTo>
                <a:lnTo>
                  <a:pt x="53418" y="212255"/>
                </a:lnTo>
                <a:lnTo>
                  <a:pt x="50631" y="207568"/>
                </a:lnTo>
                <a:lnTo>
                  <a:pt x="49396" y="206324"/>
                </a:lnTo>
                <a:close/>
              </a:path>
              <a:path w="287654" h="295275">
                <a:moveTo>
                  <a:pt x="93176" y="247586"/>
                </a:moveTo>
                <a:lnTo>
                  <a:pt x="61553" y="279247"/>
                </a:lnTo>
                <a:lnTo>
                  <a:pt x="74400" y="279247"/>
                </a:lnTo>
                <a:lnTo>
                  <a:pt x="99653" y="254025"/>
                </a:lnTo>
                <a:lnTo>
                  <a:pt x="93176" y="247586"/>
                </a:lnTo>
                <a:close/>
              </a:path>
              <a:path w="287654" h="295275">
                <a:moveTo>
                  <a:pt x="100069" y="155676"/>
                </a:moveTo>
                <a:lnTo>
                  <a:pt x="83524" y="155676"/>
                </a:lnTo>
                <a:lnTo>
                  <a:pt x="87461" y="157403"/>
                </a:lnTo>
                <a:lnTo>
                  <a:pt x="93811" y="163779"/>
                </a:lnTo>
                <a:lnTo>
                  <a:pt x="103463" y="238531"/>
                </a:lnTo>
                <a:lnTo>
                  <a:pt x="109305" y="244348"/>
                </a:lnTo>
                <a:lnTo>
                  <a:pt x="125073" y="228600"/>
                </a:lnTo>
                <a:lnTo>
                  <a:pt x="112226" y="228600"/>
                </a:lnTo>
                <a:lnTo>
                  <a:pt x="109178" y="181317"/>
                </a:lnTo>
                <a:lnTo>
                  <a:pt x="107908" y="173481"/>
                </a:lnTo>
                <a:lnTo>
                  <a:pt x="106003" y="167551"/>
                </a:lnTo>
                <a:lnTo>
                  <a:pt x="103964" y="161607"/>
                </a:lnTo>
                <a:lnTo>
                  <a:pt x="101304" y="156921"/>
                </a:lnTo>
                <a:lnTo>
                  <a:pt x="100069" y="155676"/>
                </a:lnTo>
                <a:close/>
              </a:path>
              <a:path w="287654" h="295275">
                <a:moveTo>
                  <a:pt x="30946" y="196062"/>
                </a:moveTo>
                <a:lnTo>
                  <a:pt x="0" y="227634"/>
                </a:lnTo>
                <a:lnTo>
                  <a:pt x="48" y="228600"/>
                </a:lnTo>
                <a:lnTo>
                  <a:pt x="720" y="234022"/>
                </a:lnTo>
                <a:lnTo>
                  <a:pt x="3514" y="240334"/>
                </a:lnTo>
                <a:lnTo>
                  <a:pt x="12277" y="237388"/>
                </a:lnTo>
                <a:lnTo>
                  <a:pt x="10372" y="232321"/>
                </a:lnTo>
                <a:lnTo>
                  <a:pt x="9737" y="227634"/>
                </a:lnTo>
                <a:lnTo>
                  <a:pt x="32851" y="206324"/>
                </a:lnTo>
                <a:lnTo>
                  <a:pt x="49396" y="206324"/>
                </a:lnTo>
                <a:lnTo>
                  <a:pt x="43646" y="200533"/>
                </a:lnTo>
                <a:lnTo>
                  <a:pt x="39709" y="198208"/>
                </a:lnTo>
                <a:lnTo>
                  <a:pt x="35264" y="197142"/>
                </a:lnTo>
                <a:lnTo>
                  <a:pt x="30946" y="196062"/>
                </a:lnTo>
                <a:close/>
              </a:path>
              <a:path w="287654" h="295275">
                <a:moveTo>
                  <a:pt x="143849" y="196938"/>
                </a:moveTo>
                <a:lnTo>
                  <a:pt x="112226" y="228600"/>
                </a:lnTo>
                <a:lnTo>
                  <a:pt x="125073" y="228600"/>
                </a:lnTo>
                <a:lnTo>
                  <a:pt x="150326" y="203377"/>
                </a:lnTo>
                <a:lnTo>
                  <a:pt x="143849" y="196938"/>
                </a:lnTo>
                <a:close/>
              </a:path>
              <a:path w="287654" h="295275">
                <a:moveTo>
                  <a:pt x="81619" y="145415"/>
                </a:moveTo>
                <a:lnTo>
                  <a:pt x="51647" y="171272"/>
                </a:lnTo>
                <a:lnTo>
                  <a:pt x="50551" y="176987"/>
                </a:lnTo>
                <a:lnTo>
                  <a:pt x="50585" y="177787"/>
                </a:lnTo>
                <a:lnTo>
                  <a:pt x="51393" y="183375"/>
                </a:lnTo>
                <a:lnTo>
                  <a:pt x="54187" y="189687"/>
                </a:lnTo>
                <a:lnTo>
                  <a:pt x="62950" y="186740"/>
                </a:lnTo>
                <a:lnTo>
                  <a:pt x="61045" y="181673"/>
                </a:lnTo>
                <a:lnTo>
                  <a:pt x="60410" y="176987"/>
                </a:lnTo>
                <a:lnTo>
                  <a:pt x="83524" y="155676"/>
                </a:lnTo>
                <a:lnTo>
                  <a:pt x="100069" y="155676"/>
                </a:lnTo>
                <a:lnTo>
                  <a:pt x="94319" y="149885"/>
                </a:lnTo>
                <a:lnTo>
                  <a:pt x="90382" y="147561"/>
                </a:lnTo>
                <a:lnTo>
                  <a:pt x="85937" y="146494"/>
                </a:lnTo>
                <a:lnTo>
                  <a:pt x="81619" y="145415"/>
                </a:lnTo>
                <a:close/>
              </a:path>
              <a:path w="287654" h="295275">
                <a:moveTo>
                  <a:pt x="148929" y="128930"/>
                </a:moveTo>
                <a:lnTo>
                  <a:pt x="121370" y="156489"/>
                </a:lnTo>
                <a:lnTo>
                  <a:pt x="127593" y="162750"/>
                </a:lnTo>
                <a:lnTo>
                  <a:pt x="155152" y="135204"/>
                </a:lnTo>
                <a:lnTo>
                  <a:pt x="148929" y="128930"/>
                </a:lnTo>
                <a:close/>
              </a:path>
              <a:path w="287654" h="295275">
                <a:moveTo>
                  <a:pt x="167450" y="58380"/>
                </a:moveTo>
                <a:lnTo>
                  <a:pt x="140696" y="85124"/>
                </a:lnTo>
                <a:lnTo>
                  <a:pt x="141436" y="92354"/>
                </a:lnTo>
                <a:lnTo>
                  <a:pt x="169968" y="131835"/>
                </a:lnTo>
                <a:lnTo>
                  <a:pt x="200749" y="145166"/>
                </a:lnTo>
                <a:lnTo>
                  <a:pt x="207445" y="144173"/>
                </a:lnTo>
                <a:lnTo>
                  <a:pt x="213616" y="141432"/>
                </a:lnTo>
                <a:lnTo>
                  <a:pt x="219287" y="136944"/>
                </a:lnTo>
                <a:lnTo>
                  <a:pt x="219559" y="136601"/>
                </a:lnTo>
                <a:lnTo>
                  <a:pt x="201761" y="136601"/>
                </a:lnTo>
                <a:lnTo>
                  <a:pt x="194014" y="134302"/>
                </a:lnTo>
                <a:lnTo>
                  <a:pt x="162506" y="110296"/>
                </a:lnTo>
                <a:lnTo>
                  <a:pt x="149183" y="84061"/>
                </a:lnTo>
                <a:lnTo>
                  <a:pt x="150453" y="77812"/>
                </a:lnTo>
                <a:lnTo>
                  <a:pt x="160105" y="68160"/>
                </a:lnTo>
                <a:lnTo>
                  <a:pt x="166328" y="66890"/>
                </a:lnTo>
                <a:lnTo>
                  <a:pt x="191719" y="66890"/>
                </a:lnTo>
                <a:lnTo>
                  <a:pt x="190173" y="65763"/>
                </a:lnTo>
                <a:lnTo>
                  <a:pt x="182334" y="61585"/>
                </a:lnTo>
                <a:lnTo>
                  <a:pt x="174710" y="59118"/>
                </a:lnTo>
                <a:lnTo>
                  <a:pt x="167450" y="58380"/>
                </a:lnTo>
                <a:close/>
              </a:path>
              <a:path w="287654" h="295275">
                <a:moveTo>
                  <a:pt x="191719" y="66890"/>
                </a:moveTo>
                <a:lnTo>
                  <a:pt x="166328" y="66890"/>
                </a:lnTo>
                <a:lnTo>
                  <a:pt x="174075" y="69189"/>
                </a:lnTo>
                <a:lnTo>
                  <a:pt x="180027" y="71551"/>
                </a:lnTo>
                <a:lnTo>
                  <a:pt x="210620" y="99606"/>
                </a:lnTo>
                <a:lnTo>
                  <a:pt x="219033" y="119329"/>
                </a:lnTo>
                <a:lnTo>
                  <a:pt x="217636" y="125603"/>
                </a:lnTo>
                <a:lnTo>
                  <a:pt x="207984" y="135331"/>
                </a:lnTo>
                <a:lnTo>
                  <a:pt x="201761" y="136601"/>
                </a:lnTo>
                <a:lnTo>
                  <a:pt x="219559" y="136601"/>
                </a:lnTo>
                <a:lnTo>
                  <a:pt x="223762" y="131305"/>
                </a:lnTo>
                <a:lnTo>
                  <a:pt x="226511" y="125131"/>
                </a:lnTo>
                <a:lnTo>
                  <a:pt x="227521" y="118422"/>
                </a:lnTo>
                <a:lnTo>
                  <a:pt x="226780" y="111175"/>
                </a:lnTo>
                <a:lnTo>
                  <a:pt x="198249" y="71652"/>
                </a:lnTo>
                <a:lnTo>
                  <a:pt x="191719" y="66890"/>
                </a:lnTo>
                <a:close/>
              </a:path>
              <a:path w="287654" h="295275">
                <a:moveTo>
                  <a:pt x="237633" y="51473"/>
                </a:moveTo>
                <a:lnTo>
                  <a:pt x="229320" y="51473"/>
                </a:lnTo>
                <a:lnTo>
                  <a:pt x="229701" y="51739"/>
                </a:lnTo>
                <a:lnTo>
                  <a:pt x="227161" y="56565"/>
                </a:lnTo>
                <a:lnTo>
                  <a:pt x="226549" y="60896"/>
                </a:lnTo>
                <a:lnTo>
                  <a:pt x="226434" y="62217"/>
                </a:lnTo>
                <a:lnTo>
                  <a:pt x="227203" y="68160"/>
                </a:lnTo>
                <a:lnTo>
                  <a:pt x="228050" y="73812"/>
                </a:lnTo>
                <a:lnTo>
                  <a:pt x="230463" y="78816"/>
                </a:lnTo>
                <a:lnTo>
                  <a:pt x="234527" y="82867"/>
                </a:lnTo>
                <a:lnTo>
                  <a:pt x="238210" y="86626"/>
                </a:lnTo>
                <a:lnTo>
                  <a:pt x="242528" y="88988"/>
                </a:lnTo>
                <a:lnTo>
                  <a:pt x="252307" y="90957"/>
                </a:lnTo>
                <a:lnTo>
                  <a:pt x="257260" y="90589"/>
                </a:lnTo>
                <a:lnTo>
                  <a:pt x="267420" y="87134"/>
                </a:lnTo>
                <a:lnTo>
                  <a:pt x="271992" y="84150"/>
                </a:lnTo>
                <a:lnTo>
                  <a:pt x="275367" y="80835"/>
                </a:lnTo>
                <a:lnTo>
                  <a:pt x="249640" y="80835"/>
                </a:lnTo>
                <a:lnTo>
                  <a:pt x="244941" y="78955"/>
                </a:lnTo>
                <a:lnTo>
                  <a:pt x="240877" y="74904"/>
                </a:lnTo>
                <a:lnTo>
                  <a:pt x="238083" y="72161"/>
                </a:lnTo>
                <a:lnTo>
                  <a:pt x="236305" y="69075"/>
                </a:lnTo>
                <a:lnTo>
                  <a:pt x="235543" y="65646"/>
                </a:lnTo>
                <a:lnTo>
                  <a:pt x="234908" y="62217"/>
                </a:lnTo>
                <a:lnTo>
                  <a:pt x="235035" y="58762"/>
                </a:lnTo>
                <a:lnTo>
                  <a:pt x="236178" y="55270"/>
                </a:lnTo>
                <a:lnTo>
                  <a:pt x="237472" y="51739"/>
                </a:lnTo>
                <a:lnTo>
                  <a:pt x="237633" y="51473"/>
                </a:lnTo>
                <a:close/>
              </a:path>
              <a:path w="287654" h="295275">
                <a:moveTo>
                  <a:pt x="279491" y="38607"/>
                </a:moveTo>
                <a:lnTo>
                  <a:pt x="258530" y="38607"/>
                </a:lnTo>
                <a:lnTo>
                  <a:pt x="265388" y="40093"/>
                </a:lnTo>
                <a:lnTo>
                  <a:pt x="268436" y="41833"/>
                </a:lnTo>
                <a:lnTo>
                  <a:pt x="271103" y="44576"/>
                </a:lnTo>
                <a:lnTo>
                  <a:pt x="275167" y="48640"/>
                </a:lnTo>
                <a:lnTo>
                  <a:pt x="277072" y="53378"/>
                </a:lnTo>
                <a:lnTo>
                  <a:pt x="249640" y="80835"/>
                </a:lnTo>
                <a:lnTo>
                  <a:pt x="275367" y="80835"/>
                </a:lnTo>
                <a:lnTo>
                  <a:pt x="280501" y="75679"/>
                </a:lnTo>
                <a:lnTo>
                  <a:pt x="283422" y="71031"/>
                </a:lnTo>
                <a:lnTo>
                  <a:pt x="286978" y="60896"/>
                </a:lnTo>
                <a:lnTo>
                  <a:pt x="287232" y="55943"/>
                </a:lnTo>
                <a:lnTo>
                  <a:pt x="285200" y="46278"/>
                </a:lnTo>
                <a:lnTo>
                  <a:pt x="282914" y="41986"/>
                </a:lnTo>
                <a:lnTo>
                  <a:pt x="279491" y="38607"/>
                </a:lnTo>
                <a:close/>
              </a:path>
              <a:path w="287654" h="295275">
                <a:moveTo>
                  <a:pt x="227415" y="0"/>
                </a:moveTo>
                <a:lnTo>
                  <a:pt x="196554" y="26644"/>
                </a:lnTo>
                <a:lnTo>
                  <a:pt x="196427" y="31750"/>
                </a:lnTo>
                <a:lnTo>
                  <a:pt x="197248" y="35763"/>
                </a:lnTo>
                <a:lnTo>
                  <a:pt x="221192" y="54152"/>
                </a:lnTo>
                <a:lnTo>
                  <a:pt x="225510" y="53492"/>
                </a:lnTo>
                <a:lnTo>
                  <a:pt x="229320" y="51473"/>
                </a:lnTo>
                <a:lnTo>
                  <a:pt x="237633" y="51473"/>
                </a:lnTo>
                <a:lnTo>
                  <a:pt x="239353" y="48640"/>
                </a:lnTo>
                <a:lnTo>
                  <a:pt x="242388" y="45593"/>
                </a:lnTo>
                <a:lnTo>
                  <a:pt x="218652" y="45593"/>
                </a:lnTo>
                <a:lnTo>
                  <a:pt x="214715" y="44081"/>
                </a:lnTo>
                <a:lnTo>
                  <a:pt x="211286" y="40741"/>
                </a:lnTo>
                <a:lnTo>
                  <a:pt x="207857" y="37223"/>
                </a:lnTo>
                <a:lnTo>
                  <a:pt x="206309" y="33401"/>
                </a:lnTo>
                <a:lnTo>
                  <a:pt x="206333" y="28524"/>
                </a:lnTo>
                <a:lnTo>
                  <a:pt x="206587" y="23901"/>
                </a:lnTo>
                <a:lnTo>
                  <a:pt x="208492" y="19723"/>
                </a:lnTo>
                <a:lnTo>
                  <a:pt x="212302" y="15963"/>
                </a:lnTo>
                <a:lnTo>
                  <a:pt x="215985" y="12268"/>
                </a:lnTo>
                <a:lnTo>
                  <a:pt x="220176" y="10312"/>
                </a:lnTo>
                <a:lnTo>
                  <a:pt x="229447" y="9893"/>
                </a:lnTo>
                <a:lnTo>
                  <a:pt x="245735" y="9893"/>
                </a:lnTo>
                <a:lnTo>
                  <a:pt x="243544" y="7645"/>
                </a:lnTo>
                <a:lnTo>
                  <a:pt x="240115" y="4178"/>
                </a:lnTo>
                <a:lnTo>
                  <a:pt x="236178" y="1968"/>
                </a:lnTo>
                <a:lnTo>
                  <a:pt x="227415" y="0"/>
                </a:lnTo>
                <a:close/>
              </a:path>
              <a:path w="287654" h="295275">
                <a:moveTo>
                  <a:pt x="245735" y="9893"/>
                </a:moveTo>
                <a:lnTo>
                  <a:pt x="229447" y="9893"/>
                </a:lnTo>
                <a:lnTo>
                  <a:pt x="233511" y="11544"/>
                </a:lnTo>
                <a:lnTo>
                  <a:pt x="236940" y="15062"/>
                </a:lnTo>
                <a:lnTo>
                  <a:pt x="240369" y="18402"/>
                </a:lnTo>
                <a:lnTo>
                  <a:pt x="241893" y="22390"/>
                </a:lnTo>
                <a:lnTo>
                  <a:pt x="241422" y="30962"/>
                </a:lnTo>
                <a:lnTo>
                  <a:pt x="218652" y="45593"/>
                </a:lnTo>
                <a:lnTo>
                  <a:pt x="242388" y="45593"/>
                </a:lnTo>
                <a:lnTo>
                  <a:pt x="244941" y="43027"/>
                </a:lnTo>
                <a:lnTo>
                  <a:pt x="248116" y="41059"/>
                </a:lnTo>
                <a:lnTo>
                  <a:pt x="254974" y="38798"/>
                </a:lnTo>
                <a:lnTo>
                  <a:pt x="258530" y="38607"/>
                </a:lnTo>
                <a:lnTo>
                  <a:pt x="279491" y="38607"/>
                </a:lnTo>
                <a:lnTo>
                  <a:pt x="275040" y="34175"/>
                </a:lnTo>
                <a:lnTo>
                  <a:pt x="273459" y="33401"/>
                </a:lnTo>
                <a:lnTo>
                  <a:pt x="247989" y="33401"/>
                </a:lnTo>
                <a:lnTo>
                  <a:pt x="247735" y="33134"/>
                </a:lnTo>
                <a:lnTo>
                  <a:pt x="249894" y="29438"/>
                </a:lnTo>
                <a:lnTo>
                  <a:pt x="250529" y="25145"/>
                </a:lnTo>
                <a:lnTo>
                  <a:pt x="249811" y="19723"/>
                </a:lnTo>
                <a:lnTo>
                  <a:pt x="249132" y="15367"/>
                </a:lnTo>
                <a:lnTo>
                  <a:pt x="246973" y="11163"/>
                </a:lnTo>
                <a:lnTo>
                  <a:pt x="245735" y="9893"/>
                </a:lnTo>
                <a:close/>
              </a:path>
              <a:path w="287654" h="295275">
                <a:moveTo>
                  <a:pt x="258403" y="30137"/>
                </a:moveTo>
                <a:lnTo>
                  <a:pt x="252942" y="30962"/>
                </a:lnTo>
                <a:lnTo>
                  <a:pt x="247989" y="33401"/>
                </a:lnTo>
                <a:lnTo>
                  <a:pt x="273459" y="33401"/>
                </a:lnTo>
                <a:lnTo>
                  <a:pt x="270087" y="31750"/>
                </a:lnTo>
                <a:lnTo>
                  <a:pt x="258403" y="3013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8" name="object 108"/>
          <p:cNvSpPr/>
          <p:nvPr/>
        </p:nvSpPr>
        <p:spPr>
          <a:xfrm>
            <a:off x="9077493" y="4185994"/>
            <a:ext cx="263525" cy="272415"/>
          </a:xfrm>
          <a:custGeom>
            <a:rect l="l" t="t" r="r" b="b"/>
            <a:pathLst>
              <a:path w="263525" h="272414">
                <a:moveTo>
                  <a:pt x="49510" y="183491"/>
                </a:moveTo>
                <a:lnTo>
                  <a:pt x="32851" y="183491"/>
                </a:lnTo>
                <a:lnTo>
                  <a:pt x="36915" y="185231"/>
                </a:lnTo>
                <a:lnTo>
                  <a:pt x="43265" y="191606"/>
                </a:lnTo>
                <a:lnTo>
                  <a:pt x="52917" y="266345"/>
                </a:lnTo>
                <a:lnTo>
                  <a:pt x="58759" y="272162"/>
                </a:lnTo>
                <a:lnTo>
                  <a:pt x="74470" y="256427"/>
                </a:lnTo>
                <a:lnTo>
                  <a:pt x="61553" y="256427"/>
                </a:lnTo>
                <a:lnTo>
                  <a:pt x="58632" y="209132"/>
                </a:lnTo>
                <a:lnTo>
                  <a:pt x="57362" y="201309"/>
                </a:lnTo>
                <a:lnTo>
                  <a:pt x="55330" y="195378"/>
                </a:lnTo>
                <a:lnTo>
                  <a:pt x="53418" y="189434"/>
                </a:lnTo>
                <a:lnTo>
                  <a:pt x="50758" y="184748"/>
                </a:lnTo>
                <a:lnTo>
                  <a:pt x="49510" y="183491"/>
                </a:lnTo>
                <a:close/>
              </a:path>
              <a:path w="263525" h="272414">
                <a:moveTo>
                  <a:pt x="93303" y="224766"/>
                </a:moveTo>
                <a:lnTo>
                  <a:pt x="61553" y="256427"/>
                </a:lnTo>
                <a:lnTo>
                  <a:pt x="74470" y="256427"/>
                </a:lnTo>
                <a:lnTo>
                  <a:pt x="99653" y="231205"/>
                </a:lnTo>
                <a:lnTo>
                  <a:pt x="93303" y="224766"/>
                </a:lnTo>
                <a:close/>
              </a:path>
              <a:path w="263525" h="272414">
                <a:moveTo>
                  <a:pt x="100137" y="132843"/>
                </a:moveTo>
                <a:lnTo>
                  <a:pt x="83524" y="132843"/>
                </a:lnTo>
                <a:lnTo>
                  <a:pt x="87588" y="134583"/>
                </a:lnTo>
                <a:lnTo>
                  <a:pt x="93938" y="140958"/>
                </a:lnTo>
                <a:lnTo>
                  <a:pt x="95970" y="144883"/>
                </a:lnTo>
                <a:lnTo>
                  <a:pt x="98764" y="154954"/>
                </a:lnTo>
                <a:lnTo>
                  <a:pt x="99907" y="162066"/>
                </a:lnTo>
                <a:lnTo>
                  <a:pt x="103590" y="215698"/>
                </a:lnTo>
                <a:lnTo>
                  <a:pt x="109305" y="221514"/>
                </a:lnTo>
                <a:lnTo>
                  <a:pt x="125065" y="205779"/>
                </a:lnTo>
                <a:lnTo>
                  <a:pt x="112226" y="205779"/>
                </a:lnTo>
                <a:lnTo>
                  <a:pt x="109305" y="158484"/>
                </a:lnTo>
                <a:lnTo>
                  <a:pt x="107908" y="150661"/>
                </a:lnTo>
                <a:lnTo>
                  <a:pt x="104091" y="138787"/>
                </a:lnTo>
                <a:lnTo>
                  <a:pt x="101431" y="134100"/>
                </a:lnTo>
                <a:lnTo>
                  <a:pt x="100137" y="132843"/>
                </a:lnTo>
                <a:close/>
              </a:path>
              <a:path w="263525" h="272414">
                <a:moveTo>
                  <a:pt x="31073" y="173242"/>
                </a:moveTo>
                <a:lnTo>
                  <a:pt x="974" y="199086"/>
                </a:lnTo>
                <a:lnTo>
                  <a:pt x="0" y="204814"/>
                </a:lnTo>
                <a:lnTo>
                  <a:pt x="63" y="205779"/>
                </a:lnTo>
                <a:lnTo>
                  <a:pt x="847" y="211189"/>
                </a:lnTo>
                <a:lnTo>
                  <a:pt x="3514" y="217514"/>
                </a:lnTo>
                <a:lnTo>
                  <a:pt x="12404" y="214568"/>
                </a:lnTo>
                <a:lnTo>
                  <a:pt x="10372" y="209500"/>
                </a:lnTo>
                <a:lnTo>
                  <a:pt x="9737" y="204814"/>
                </a:lnTo>
                <a:lnTo>
                  <a:pt x="10372" y="200521"/>
                </a:lnTo>
                <a:lnTo>
                  <a:pt x="11134" y="196229"/>
                </a:lnTo>
                <a:lnTo>
                  <a:pt x="12912" y="192533"/>
                </a:lnTo>
                <a:lnTo>
                  <a:pt x="16087" y="189434"/>
                </a:lnTo>
                <a:lnTo>
                  <a:pt x="19770" y="185675"/>
                </a:lnTo>
                <a:lnTo>
                  <a:pt x="23961" y="183732"/>
                </a:lnTo>
                <a:lnTo>
                  <a:pt x="32851" y="183491"/>
                </a:lnTo>
                <a:lnTo>
                  <a:pt x="49510" y="183491"/>
                </a:lnTo>
                <a:lnTo>
                  <a:pt x="47329" y="181294"/>
                </a:lnTo>
                <a:lnTo>
                  <a:pt x="43646" y="177712"/>
                </a:lnTo>
                <a:lnTo>
                  <a:pt x="39709" y="175388"/>
                </a:lnTo>
                <a:lnTo>
                  <a:pt x="31073" y="173242"/>
                </a:lnTo>
                <a:close/>
              </a:path>
              <a:path w="263525" h="272414">
                <a:moveTo>
                  <a:pt x="143849" y="174105"/>
                </a:moveTo>
                <a:lnTo>
                  <a:pt x="112226" y="205779"/>
                </a:lnTo>
                <a:lnTo>
                  <a:pt x="125065" y="205779"/>
                </a:lnTo>
                <a:lnTo>
                  <a:pt x="150326" y="180557"/>
                </a:lnTo>
                <a:lnTo>
                  <a:pt x="143849" y="174105"/>
                </a:lnTo>
                <a:close/>
              </a:path>
              <a:path w="263525" h="272414">
                <a:moveTo>
                  <a:pt x="81619" y="122594"/>
                </a:moveTo>
                <a:lnTo>
                  <a:pt x="51647" y="148439"/>
                </a:lnTo>
                <a:lnTo>
                  <a:pt x="50673" y="154166"/>
                </a:lnTo>
                <a:lnTo>
                  <a:pt x="50699" y="154954"/>
                </a:lnTo>
                <a:lnTo>
                  <a:pt x="51393" y="160542"/>
                </a:lnTo>
                <a:lnTo>
                  <a:pt x="54187" y="166866"/>
                </a:lnTo>
                <a:lnTo>
                  <a:pt x="63077" y="163920"/>
                </a:lnTo>
                <a:lnTo>
                  <a:pt x="61045" y="158840"/>
                </a:lnTo>
                <a:lnTo>
                  <a:pt x="60410" y="154166"/>
                </a:lnTo>
                <a:lnTo>
                  <a:pt x="61680" y="145581"/>
                </a:lnTo>
                <a:lnTo>
                  <a:pt x="63585" y="141885"/>
                </a:lnTo>
                <a:lnTo>
                  <a:pt x="66760" y="138787"/>
                </a:lnTo>
                <a:lnTo>
                  <a:pt x="70443" y="135027"/>
                </a:lnTo>
                <a:lnTo>
                  <a:pt x="74507" y="133084"/>
                </a:lnTo>
                <a:lnTo>
                  <a:pt x="83524" y="132843"/>
                </a:lnTo>
                <a:lnTo>
                  <a:pt x="100137" y="132843"/>
                </a:lnTo>
                <a:lnTo>
                  <a:pt x="97875" y="130646"/>
                </a:lnTo>
                <a:lnTo>
                  <a:pt x="94319" y="127065"/>
                </a:lnTo>
                <a:lnTo>
                  <a:pt x="90382" y="124740"/>
                </a:lnTo>
                <a:lnTo>
                  <a:pt x="81619" y="122594"/>
                </a:lnTo>
                <a:close/>
              </a:path>
              <a:path w="263525" h="272414">
                <a:moveTo>
                  <a:pt x="148929" y="106110"/>
                </a:moveTo>
                <a:lnTo>
                  <a:pt x="121370" y="133656"/>
                </a:lnTo>
                <a:lnTo>
                  <a:pt x="127593" y="139917"/>
                </a:lnTo>
                <a:lnTo>
                  <a:pt x="155152" y="112371"/>
                </a:lnTo>
                <a:lnTo>
                  <a:pt x="148929" y="106110"/>
                </a:lnTo>
                <a:close/>
              </a:path>
              <a:path w="263525" h="272414">
                <a:moveTo>
                  <a:pt x="161889" y="63577"/>
                </a:moveTo>
                <a:lnTo>
                  <a:pt x="148040" y="63577"/>
                </a:lnTo>
                <a:lnTo>
                  <a:pt x="207603" y="123229"/>
                </a:lnTo>
                <a:lnTo>
                  <a:pt x="214588" y="116257"/>
                </a:lnTo>
                <a:lnTo>
                  <a:pt x="161889" y="63577"/>
                </a:lnTo>
                <a:close/>
              </a:path>
              <a:path w="263525" h="272414">
                <a:moveTo>
                  <a:pt x="203027" y="0"/>
                </a:moveTo>
                <a:lnTo>
                  <a:pt x="176310" y="26739"/>
                </a:lnTo>
                <a:lnTo>
                  <a:pt x="177123" y="33961"/>
                </a:lnTo>
                <a:lnTo>
                  <a:pt x="205546" y="73449"/>
                </a:lnTo>
                <a:lnTo>
                  <a:pt x="236327" y="86773"/>
                </a:lnTo>
                <a:lnTo>
                  <a:pt x="243052" y="85780"/>
                </a:lnTo>
                <a:lnTo>
                  <a:pt x="249230" y="83039"/>
                </a:lnTo>
                <a:lnTo>
                  <a:pt x="254847" y="78551"/>
                </a:lnTo>
                <a:lnTo>
                  <a:pt x="255120" y="78208"/>
                </a:lnTo>
                <a:lnTo>
                  <a:pt x="237321" y="78208"/>
                </a:lnTo>
                <a:lnTo>
                  <a:pt x="229701" y="75909"/>
                </a:lnTo>
                <a:lnTo>
                  <a:pt x="198120" y="51909"/>
                </a:lnTo>
                <a:lnTo>
                  <a:pt x="184743" y="25680"/>
                </a:lnTo>
                <a:lnTo>
                  <a:pt x="186013" y="19432"/>
                </a:lnTo>
                <a:lnTo>
                  <a:pt x="195665" y="9767"/>
                </a:lnTo>
                <a:lnTo>
                  <a:pt x="202015" y="8497"/>
                </a:lnTo>
                <a:lnTo>
                  <a:pt x="227343" y="8497"/>
                </a:lnTo>
                <a:lnTo>
                  <a:pt x="225796" y="7377"/>
                </a:lnTo>
                <a:lnTo>
                  <a:pt x="217914" y="3202"/>
                </a:lnTo>
                <a:lnTo>
                  <a:pt x="210270" y="738"/>
                </a:lnTo>
                <a:lnTo>
                  <a:pt x="203027" y="0"/>
                </a:lnTo>
                <a:close/>
              </a:path>
              <a:path w="263525" h="272414">
                <a:moveTo>
                  <a:pt x="146770" y="48464"/>
                </a:moveTo>
                <a:lnTo>
                  <a:pt x="141690" y="53646"/>
                </a:lnTo>
                <a:lnTo>
                  <a:pt x="134451" y="76633"/>
                </a:lnTo>
                <a:lnTo>
                  <a:pt x="141690" y="83973"/>
                </a:lnTo>
                <a:lnTo>
                  <a:pt x="148040" y="63577"/>
                </a:lnTo>
                <a:lnTo>
                  <a:pt x="161889" y="63577"/>
                </a:lnTo>
                <a:lnTo>
                  <a:pt x="146770" y="48464"/>
                </a:lnTo>
                <a:close/>
              </a:path>
              <a:path w="263525" h="272414">
                <a:moveTo>
                  <a:pt x="227343" y="8497"/>
                </a:moveTo>
                <a:lnTo>
                  <a:pt x="202015" y="8497"/>
                </a:lnTo>
                <a:lnTo>
                  <a:pt x="209762" y="10796"/>
                </a:lnTo>
                <a:lnTo>
                  <a:pt x="215640" y="13165"/>
                </a:lnTo>
                <a:lnTo>
                  <a:pt x="246291" y="41219"/>
                </a:lnTo>
                <a:lnTo>
                  <a:pt x="254593" y="60948"/>
                </a:lnTo>
                <a:lnTo>
                  <a:pt x="253323" y="67222"/>
                </a:lnTo>
                <a:lnTo>
                  <a:pt x="246941" y="73541"/>
                </a:lnTo>
                <a:lnTo>
                  <a:pt x="243544" y="76938"/>
                </a:lnTo>
                <a:lnTo>
                  <a:pt x="237321" y="78208"/>
                </a:lnTo>
                <a:lnTo>
                  <a:pt x="255120" y="78208"/>
                </a:lnTo>
                <a:lnTo>
                  <a:pt x="259322" y="72917"/>
                </a:lnTo>
                <a:lnTo>
                  <a:pt x="262071" y="66744"/>
                </a:lnTo>
                <a:lnTo>
                  <a:pt x="263081" y="60036"/>
                </a:lnTo>
                <a:lnTo>
                  <a:pt x="262340" y="52795"/>
                </a:lnTo>
                <a:lnTo>
                  <a:pt x="233916" y="13261"/>
                </a:lnTo>
                <a:lnTo>
                  <a:pt x="227343" y="849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9" name="object 109"/>
          <p:cNvSpPr/>
          <p:nvPr/>
        </p:nvSpPr>
        <p:spPr>
          <a:xfrm>
            <a:off x="9473733" y="4182059"/>
            <a:ext cx="271145" cy="270510"/>
          </a:xfrm>
          <a:custGeom>
            <a:rect l="l" t="t" r="r" b="b"/>
            <a:pathLst>
              <a:path w="271145" h="270510">
                <a:moveTo>
                  <a:pt x="49396" y="181597"/>
                </a:moveTo>
                <a:lnTo>
                  <a:pt x="32851" y="181597"/>
                </a:lnTo>
                <a:lnTo>
                  <a:pt x="36788" y="183324"/>
                </a:lnTo>
                <a:lnTo>
                  <a:pt x="41106" y="187540"/>
                </a:lnTo>
                <a:lnTo>
                  <a:pt x="52917" y="264452"/>
                </a:lnTo>
                <a:lnTo>
                  <a:pt x="58632" y="270268"/>
                </a:lnTo>
                <a:lnTo>
                  <a:pt x="74400" y="254520"/>
                </a:lnTo>
                <a:lnTo>
                  <a:pt x="61553" y="254520"/>
                </a:lnTo>
                <a:lnTo>
                  <a:pt x="59267" y="216954"/>
                </a:lnTo>
                <a:lnTo>
                  <a:pt x="58505" y="207238"/>
                </a:lnTo>
                <a:lnTo>
                  <a:pt x="57235" y="199415"/>
                </a:lnTo>
                <a:lnTo>
                  <a:pt x="53418" y="187528"/>
                </a:lnTo>
                <a:lnTo>
                  <a:pt x="50631" y="182841"/>
                </a:lnTo>
                <a:lnTo>
                  <a:pt x="49396" y="181597"/>
                </a:lnTo>
                <a:close/>
              </a:path>
              <a:path w="271145" h="270510">
                <a:moveTo>
                  <a:pt x="93176" y="222859"/>
                </a:moveTo>
                <a:lnTo>
                  <a:pt x="61553" y="254520"/>
                </a:lnTo>
                <a:lnTo>
                  <a:pt x="74400" y="254520"/>
                </a:lnTo>
                <a:lnTo>
                  <a:pt x="99653" y="229298"/>
                </a:lnTo>
                <a:lnTo>
                  <a:pt x="93176" y="222859"/>
                </a:lnTo>
                <a:close/>
              </a:path>
              <a:path w="271145" h="270510">
                <a:moveTo>
                  <a:pt x="100069" y="130949"/>
                </a:moveTo>
                <a:lnTo>
                  <a:pt x="83524" y="130949"/>
                </a:lnTo>
                <a:lnTo>
                  <a:pt x="87461" y="132676"/>
                </a:lnTo>
                <a:lnTo>
                  <a:pt x="91017" y="136258"/>
                </a:lnTo>
                <a:lnTo>
                  <a:pt x="103463" y="213804"/>
                </a:lnTo>
                <a:lnTo>
                  <a:pt x="109305" y="219621"/>
                </a:lnTo>
                <a:lnTo>
                  <a:pt x="125073" y="203873"/>
                </a:lnTo>
                <a:lnTo>
                  <a:pt x="112226" y="203873"/>
                </a:lnTo>
                <a:lnTo>
                  <a:pt x="109178" y="156591"/>
                </a:lnTo>
                <a:lnTo>
                  <a:pt x="107908" y="148755"/>
                </a:lnTo>
                <a:lnTo>
                  <a:pt x="106003" y="142824"/>
                </a:lnTo>
                <a:lnTo>
                  <a:pt x="103964" y="136880"/>
                </a:lnTo>
                <a:lnTo>
                  <a:pt x="101304" y="132194"/>
                </a:lnTo>
                <a:lnTo>
                  <a:pt x="100069" y="130949"/>
                </a:lnTo>
                <a:close/>
              </a:path>
              <a:path w="271145" h="270510">
                <a:moveTo>
                  <a:pt x="30946" y="171335"/>
                </a:moveTo>
                <a:lnTo>
                  <a:pt x="974" y="197192"/>
                </a:lnTo>
                <a:lnTo>
                  <a:pt x="0" y="202907"/>
                </a:lnTo>
                <a:lnTo>
                  <a:pt x="48" y="203873"/>
                </a:lnTo>
                <a:lnTo>
                  <a:pt x="720" y="209296"/>
                </a:lnTo>
                <a:lnTo>
                  <a:pt x="3514" y="215620"/>
                </a:lnTo>
                <a:lnTo>
                  <a:pt x="12277" y="212661"/>
                </a:lnTo>
                <a:lnTo>
                  <a:pt x="10372" y="207594"/>
                </a:lnTo>
                <a:lnTo>
                  <a:pt x="9737" y="202907"/>
                </a:lnTo>
                <a:lnTo>
                  <a:pt x="32851" y="181597"/>
                </a:lnTo>
                <a:lnTo>
                  <a:pt x="49396" y="181597"/>
                </a:lnTo>
                <a:lnTo>
                  <a:pt x="43646" y="175806"/>
                </a:lnTo>
                <a:lnTo>
                  <a:pt x="39709" y="173482"/>
                </a:lnTo>
                <a:lnTo>
                  <a:pt x="35264" y="172415"/>
                </a:lnTo>
                <a:lnTo>
                  <a:pt x="30946" y="171335"/>
                </a:lnTo>
                <a:close/>
              </a:path>
              <a:path w="271145" h="270510">
                <a:moveTo>
                  <a:pt x="143849" y="172212"/>
                </a:moveTo>
                <a:lnTo>
                  <a:pt x="112226" y="203873"/>
                </a:lnTo>
                <a:lnTo>
                  <a:pt x="125073" y="203873"/>
                </a:lnTo>
                <a:lnTo>
                  <a:pt x="150326" y="178650"/>
                </a:lnTo>
                <a:lnTo>
                  <a:pt x="143849" y="172212"/>
                </a:lnTo>
                <a:close/>
              </a:path>
              <a:path w="271145" h="270510">
                <a:moveTo>
                  <a:pt x="81619" y="120688"/>
                </a:moveTo>
                <a:lnTo>
                  <a:pt x="51647" y="146545"/>
                </a:lnTo>
                <a:lnTo>
                  <a:pt x="50551" y="152260"/>
                </a:lnTo>
                <a:lnTo>
                  <a:pt x="50585" y="153060"/>
                </a:lnTo>
                <a:lnTo>
                  <a:pt x="51393" y="158648"/>
                </a:lnTo>
                <a:lnTo>
                  <a:pt x="54187" y="164960"/>
                </a:lnTo>
                <a:lnTo>
                  <a:pt x="62950" y="162013"/>
                </a:lnTo>
                <a:lnTo>
                  <a:pt x="61045" y="156946"/>
                </a:lnTo>
                <a:lnTo>
                  <a:pt x="60410" y="152260"/>
                </a:lnTo>
                <a:lnTo>
                  <a:pt x="83524" y="130949"/>
                </a:lnTo>
                <a:lnTo>
                  <a:pt x="100069" y="130949"/>
                </a:lnTo>
                <a:lnTo>
                  <a:pt x="94319" y="125158"/>
                </a:lnTo>
                <a:lnTo>
                  <a:pt x="90382" y="122834"/>
                </a:lnTo>
                <a:lnTo>
                  <a:pt x="85937" y="121767"/>
                </a:lnTo>
                <a:lnTo>
                  <a:pt x="81619" y="120688"/>
                </a:lnTo>
                <a:close/>
              </a:path>
              <a:path w="271145" h="270510">
                <a:moveTo>
                  <a:pt x="148929" y="104203"/>
                </a:moveTo>
                <a:lnTo>
                  <a:pt x="121370" y="131762"/>
                </a:lnTo>
                <a:lnTo>
                  <a:pt x="127593" y="138023"/>
                </a:lnTo>
                <a:lnTo>
                  <a:pt x="155152" y="110477"/>
                </a:lnTo>
                <a:lnTo>
                  <a:pt x="148929" y="104203"/>
                </a:lnTo>
                <a:close/>
              </a:path>
              <a:path w="271145" h="270510">
                <a:moveTo>
                  <a:pt x="161886" y="61671"/>
                </a:moveTo>
                <a:lnTo>
                  <a:pt x="147913" y="61671"/>
                </a:lnTo>
                <a:lnTo>
                  <a:pt x="207603" y="121335"/>
                </a:lnTo>
                <a:lnTo>
                  <a:pt x="214588" y="114363"/>
                </a:lnTo>
                <a:lnTo>
                  <a:pt x="161886" y="61671"/>
                </a:lnTo>
                <a:close/>
              </a:path>
              <a:path w="271145" h="270510">
                <a:moveTo>
                  <a:pt x="220787" y="10248"/>
                </a:moveTo>
                <a:lnTo>
                  <a:pt x="204174" y="10248"/>
                </a:lnTo>
                <a:lnTo>
                  <a:pt x="208238" y="11976"/>
                </a:lnTo>
                <a:lnTo>
                  <a:pt x="214588" y="18364"/>
                </a:lnTo>
                <a:lnTo>
                  <a:pt x="216620" y="22288"/>
                </a:lnTo>
                <a:lnTo>
                  <a:pt x="219414" y="32359"/>
                </a:lnTo>
                <a:lnTo>
                  <a:pt x="220557" y="39471"/>
                </a:lnTo>
                <a:lnTo>
                  <a:pt x="224240" y="93103"/>
                </a:lnTo>
                <a:lnTo>
                  <a:pt x="229955" y="98920"/>
                </a:lnTo>
                <a:lnTo>
                  <a:pt x="245710" y="83185"/>
                </a:lnTo>
                <a:lnTo>
                  <a:pt x="232876" y="83185"/>
                </a:lnTo>
                <a:lnTo>
                  <a:pt x="229955" y="35890"/>
                </a:lnTo>
                <a:lnTo>
                  <a:pt x="228558" y="28067"/>
                </a:lnTo>
                <a:lnTo>
                  <a:pt x="224734" y="16179"/>
                </a:lnTo>
                <a:lnTo>
                  <a:pt x="222081" y="11506"/>
                </a:lnTo>
                <a:lnTo>
                  <a:pt x="220787" y="10248"/>
                </a:lnTo>
                <a:close/>
              </a:path>
              <a:path w="271145" h="270510">
                <a:moveTo>
                  <a:pt x="264499" y="51511"/>
                </a:moveTo>
                <a:lnTo>
                  <a:pt x="232876" y="83185"/>
                </a:lnTo>
                <a:lnTo>
                  <a:pt x="245710" y="83185"/>
                </a:lnTo>
                <a:lnTo>
                  <a:pt x="270976" y="57950"/>
                </a:lnTo>
                <a:lnTo>
                  <a:pt x="264499" y="51511"/>
                </a:lnTo>
                <a:close/>
              </a:path>
              <a:path w="271145" h="270510">
                <a:moveTo>
                  <a:pt x="146770" y="46558"/>
                </a:moveTo>
                <a:lnTo>
                  <a:pt x="141563" y="51752"/>
                </a:lnTo>
                <a:lnTo>
                  <a:pt x="134324" y="74739"/>
                </a:lnTo>
                <a:lnTo>
                  <a:pt x="141690" y="82067"/>
                </a:lnTo>
                <a:lnTo>
                  <a:pt x="147913" y="61671"/>
                </a:lnTo>
                <a:lnTo>
                  <a:pt x="161886" y="61671"/>
                </a:lnTo>
                <a:lnTo>
                  <a:pt x="146770" y="46558"/>
                </a:lnTo>
                <a:close/>
              </a:path>
              <a:path w="271145" h="270510">
                <a:moveTo>
                  <a:pt x="202269" y="0"/>
                </a:moveTo>
                <a:lnTo>
                  <a:pt x="172297" y="25844"/>
                </a:lnTo>
                <a:lnTo>
                  <a:pt x="171322" y="31572"/>
                </a:lnTo>
                <a:lnTo>
                  <a:pt x="171349" y="32359"/>
                </a:lnTo>
                <a:lnTo>
                  <a:pt x="172043" y="37947"/>
                </a:lnTo>
                <a:lnTo>
                  <a:pt x="174837" y="44272"/>
                </a:lnTo>
                <a:lnTo>
                  <a:pt x="183727" y="41325"/>
                </a:lnTo>
                <a:lnTo>
                  <a:pt x="181695" y="36245"/>
                </a:lnTo>
                <a:lnTo>
                  <a:pt x="181060" y="31572"/>
                </a:lnTo>
                <a:lnTo>
                  <a:pt x="182330" y="22987"/>
                </a:lnTo>
                <a:lnTo>
                  <a:pt x="184235" y="19291"/>
                </a:lnTo>
                <a:lnTo>
                  <a:pt x="187410" y="16179"/>
                </a:lnTo>
                <a:lnTo>
                  <a:pt x="191093" y="12433"/>
                </a:lnTo>
                <a:lnTo>
                  <a:pt x="195284" y="10490"/>
                </a:lnTo>
                <a:lnTo>
                  <a:pt x="204174" y="10248"/>
                </a:lnTo>
                <a:lnTo>
                  <a:pt x="220787" y="10248"/>
                </a:lnTo>
                <a:lnTo>
                  <a:pt x="218525" y="8051"/>
                </a:lnTo>
                <a:lnTo>
                  <a:pt x="214969" y="4470"/>
                </a:lnTo>
                <a:lnTo>
                  <a:pt x="211032" y="2146"/>
                </a:lnTo>
                <a:lnTo>
                  <a:pt x="20226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0" name="object 110"/>
          <p:cNvSpPr/>
          <p:nvPr/>
        </p:nvSpPr>
        <p:spPr>
          <a:xfrm>
            <a:off x="9840641" y="4181690"/>
            <a:ext cx="295275" cy="294005"/>
          </a:xfrm>
          <a:custGeom>
            <a:rect l="l" t="t" r="r" b="b"/>
            <a:pathLst>
              <a:path w="295275" h="294004">
                <a:moveTo>
                  <a:pt x="49505" y="205308"/>
                </a:moveTo>
                <a:lnTo>
                  <a:pt x="32973" y="205308"/>
                </a:lnTo>
                <a:lnTo>
                  <a:pt x="36937" y="207073"/>
                </a:lnTo>
                <a:lnTo>
                  <a:pt x="40593" y="210616"/>
                </a:lnTo>
                <a:lnTo>
                  <a:pt x="52912" y="288163"/>
                </a:lnTo>
                <a:lnTo>
                  <a:pt x="58754" y="293979"/>
                </a:lnTo>
                <a:lnTo>
                  <a:pt x="74514" y="278244"/>
                </a:lnTo>
                <a:lnTo>
                  <a:pt x="61675" y="278244"/>
                </a:lnTo>
                <a:lnTo>
                  <a:pt x="58651" y="231317"/>
                </a:lnTo>
                <a:lnTo>
                  <a:pt x="58576" y="230632"/>
                </a:lnTo>
                <a:lnTo>
                  <a:pt x="57357" y="223126"/>
                </a:lnTo>
                <a:lnTo>
                  <a:pt x="53540" y="211251"/>
                </a:lnTo>
                <a:lnTo>
                  <a:pt x="50753" y="206565"/>
                </a:lnTo>
                <a:lnTo>
                  <a:pt x="49505" y="205308"/>
                </a:lnTo>
                <a:close/>
              </a:path>
              <a:path w="295275" h="294004">
                <a:moveTo>
                  <a:pt x="93298" y="246570"/>
                </a:moveTo>
                <a:lnTo>
                  <a:pt x="61675" y="278244"/>
                </a:lnTo>
                <a:lnTo>
                  <a:pt x="74514" y="278244"/>
                </a:lnTo>
                <a:lnTo>
                  <a:pt x="99775" y="253022"/>
                </a:lnTo>
                <a:lnTo>
                  <a:pt x="93298" y="246570"/>
                </a:lnTo>
                <a:close/>
              </a:path>
              <a:path w="295275" h="294004">
                <a:moveTo>
                  <a:pt x="31068" y="195059"/>
                </a:moveTo>
                <a:lnTo>
                  <a:pt x="1096" y="220903"/>
                </a:lnTo>
                <a:lnTo>
                  <a:pt x="0" y="226631"/>
                </a:lnTo>
                <a:lnTo>
                  <a:pt x="58" y="227596"/>
                </a:lnTo>
                <a:lnTo>
                  <a:pt x="842" y="233006"/>
                </a:lnTo>
                <a:lnTo>
                  <a:pt x="3636" y="239331"/>
                </a:lnTo>
                <a:lnTo>
                  <a:pt x="12399" y="236385"/>
                </a:lnTo>
                <a:lnTo>
                  <a:pt x="10494" y="231317"/>
                </a:lnTo>
                <a:lnTo>
                  <a:pt x="9859" y="226631"/>
                </a:lnTo>
                <a:lnTo>
                  <a:pt x="32973" y="205308"/>
                </a:lnTo>
                <a:lnTo>
                  <a:pt x="49505" y="205308"/>
                </a:lnTo>
                <a:lnTo>
                  <a:pt x="43768" y="199529"/>
                </a:lnTo>
                <a:lnTo>
                  <a:pt x="39831" y="197205"/>
                </a:lnTo>
                <a:lnTo>
                  <a:pt x="31068" y="195059"/>
                </a:lnTo>
                <a:close/>
              </a:path>
              <a:path w="295275" h="294004">
                <a:moveTo>
                  <a:pt x="100410" y="220878"/>
                </a:moveTo>
                <a:lnTo>
                  <a:pt x="96346" y="229565"/>
                </a:lnTo>
                <a:lnTo>
                  <a:pt x="102696" y="232359"/>
                </a:lnTo>
                <a:lnTo>
                  <a:pt x="109173" y="233133"/>
                </a:lnTo>
                <a:lnTo>
                  <a:pt x="122000" y="230632"/>
                </a:lnTo>
                <a:lnTo>
                  <a:pt x="127715" y="227596"/>
                </a:lnTo>
                <a:lnTo>
                  <a:pt x="132393" y="222892"/>
                </a:lnTo>
                <a:lnTo>
                  <a:pt x="107602" y="222892"/>
                </a:lnTo>
                <a:lnTo>
                  <a:pt x="100410" y="220878"/>
                </a:lnTo>
                <a:close/>
              </a:path>
              <a:path w="295275" h="294004">
                <a:moveTo>
                  <a:pt x="133578" y="180721"/>
                </a:moveTo>
                <a:lnTo>
                  <a:pt x="116666" y="180721"/>
                </a:lnTo>
                <a:lnTo>
                  <a:pt x="121492" y="182930"/>
                </a:lnTo>
                <a:lnTo>
                  <a:pt x="125937" y="187337"/>
                </a:lnTo>
                <a:lnTo>
                  <a:pt x="130255" y="191757"/>
                </a:lnTo>
                <a:lnTo>
                  <a:pt x="132541" y="196583"/>
                </a:lnTo>
                <a:lnTo>
                  <a:pt x="132668" y="207073"/>
                </a:lnTo>
                <a:lnTo>
                  <a:pt x="130509" y="211823"/>
                </a:lnTo>
                <a:lnTo>
                  <a:pt x="126318" y="216052"/>
                </a:lnTo>
                <a:lnTo>
                  <a:pt x="120556" y="220481"/>
                </a:lnTo>
                <a:lnTo>
                  <a:pt x="114317" y="222761"/>
                </a:lnTo>
                <a:lnTo>
                  <a:pt x="107602" y="222892"/>
                </a:lnTo>
                <a:lnTo>
                  <a:pt x="132393" y="222892"/>
                </a:lnTo>
                <a:lnTo>
                  <a:pt x="136732" y="218528"/>
                </a:lnTo>
                <a:lnTo>
                  <a:pt x="139653" y="213906"/>
                </a:lnTo>
                <a:lnTo>
                  <a:pt x="142701" y="203885"/>
                </a:lnTo>
                <a:lnTo>
                  <a:pt x="142828" y="198907"/>
                </a:lnTo>
                <a:lnTo>
                  <a:pt x="140034" y="189014"/>
                </a:lnTo>
                <a:lnTo>
                  <a:pt x="137240" y="184416"/>
                </a:lnTo>
                <a:lnTo>
                  <a:pt x="133578" y="180721"/>
                </a:lnTo>
                <a:close/>
              </a:path>
              <a:path w="295275" h="294004">
                <a:moveTo>
                  <a:pt x="87640" y="151295"/>
                </a:moveTo>
                <a:lnTo>
                  <a:pt x="78566" y="151295"/>
                </a:lnTo>
                <a:lnTo>
                  <a:pt x="81741" y="196011"/>
                </a:lnTo>
                <a:lnTo>
                  <a:pt x="90885" y="197446"/>
                </a:lnTo>
                <a:lnTo>
                  <a:pt x="92028" y="193509"/>
                </a:lnTo>
                <a:lnTo>
                  <a:pt x="93933" y="190144"/>
                </a:lnTo>
                <a:lnTo>
                  <a:pt x="96727" y="187337"/>
                </a:lnTo>
                <a:lnTo>
                  <a:pt x="100237" y="183857"/>
                </a:lnTo>
                <a:lnTo>
                  <a:pt x="89615" y="183857"/>
                </a:lnTo>
                <a:lnTo>
                  <a:pt x="89107" y="183680"/>
                </a:lnTo>
                <a:lnTo>
                  <a:pt x="87640" y="151295"/>
                </a:lnTo>
                <a:close/>
              </a:path>
              <a:path w="295275" h="294004">
                <a:moveTo>
                  <a:pt x="114253" y="170840"/>
                </a:moveTo>
                <a:lnTo>
                  <a:pt x="89615" y="183857"/>
                </a:lnTo>
                <a:lnTo>
                  <a:pt x="100237" y="183857"/>
                </a:lnTo>
                <a:lnTo>
                  <a:pt x="101172" y="182930"/>
                </a:lnTo>
                <a:lnTo>
                  <a:pt x="105998" y="180721"/>
                </a:lnTo>
                <a:lnTo>
                  <a:pt x="133578" y="180721"/>
                </a:lnTo>
                <a:lnTo>
                  <a:pt x="128731" y="175895"/>
                </a:lnTo>
                <a:lnTo>
                  <a:pt x="124159" y="173164"/>
                </a:lnTo>
                <a:lnTo>
                  <a:pt x="114253" y="170840"/>
                </a:lnTo>
                <a:close/>
              </a:path>
              <a:path w="295275" h="294004">
                <a:moveTo>
                  <a:pt x="81360" y="135826"/>
                </a:moveTo>
                <a:lnTo>
                  <a:pt x="43641" y="173482"/>
                </a:lnTo>
                <a:lnTo>
                  <a:pt x="49991" y="179832"/>
                </a:lnTo>
                <a:lnTo>
                  <a:pt x="78566" y="151295"/>
                </a:lnTo>
                <a:lnTo>
                  <a:pt x="87640" y="151295"/>
                </a:lnTo>
                <a:lnTo>
                  <a:pt x="87202" y="141630"/>
                </a:lnTo>
                <a:lnTo>
                  <a:pt x="81360" y="135826"/>
                </a:lnTo>
                <a:close/>
              </a:path>
              <a:path w="295275" h="294004">
                <a:moveTo>
                  <a:pt x="151083" y="125768"/>
                </a:moveTo>
                <a:lnTo>
                  <a:pt x="123651" y="153327"/>
                </a:lnTo>
                <a:lnTo>
                  <a:pt x="129874" y="159575"/>
                </a:lnTo>
                <a:lnTo>
                  <a:pt x="157433" y="132029"/>
                </a:lnTo>
                <a:lnTo>
                  <a:pt x="151083" y="125768"/>
                </a:lnTo>
                <a:close/>
              </a:path>
              <a:path w="295275" h="294004">
                <a:moveTo>
                  <a:pt x="170764" y="54138"/>
                </a:moveTo>
                <a:lnTo>
                  <a:pt x="143993" y="80883"/>
                </a:lnTo>
                <a:lnTo>
                  <a:pt x="144733" y="88112"/>
                </a:lnTo>
                <a:lnTo>
                  <a:pt x="173282" y="127593"/>
                </a:lnTo>
                <a:lnTo>
                  <a:pt x="204064" y="140924"/>
                </a:lnTo>
                <a:lnTo>
                  <a:pt x="210789" y="139931"/>
                </a:lnTo>
                <a:lnTo>
                  <a:pt x="216967" y="137190"/>
                </a:lnTo>
                <a:lnTo>
                  <a:pt x="222584" y="132702"/>
                </a:lnTo>
                <a:lnTo>
                  <a:pt x="222856" y="132359"/>
                </a:lnTo>
                <a:lnTo>
                  <a:pt x="205058" y="132359"/>
                </a:lnTo>
                <a:lnTo>
                  <a:pt x="197438" y="130060"/>
                </a:lnTo>
                <a:lnTo>
                  <a:pt x="165857" y="106054"/>
                </a:lnTo>
                <a:lnTo>
                  <a:pt x="152480" y="79819"/>
                </a:lnTo>
                <a:lnTo>
                  <a:pt x="153750" y="73571"/>
                </a:lnTo>
                <a:lnTo>
                  <a:pt x="163402" y="63919"/>
                </a:lnTo>
                <a:lnTo>
                  <a:pt x="169752" y="62649"/>
                </a:lnTo>
                <a:lnTo>
                  <a:pt x="195087" y="62649"/>
                </a:lnTo>
                <a:lnTo>
                  <a:pt x="193533" y="61521"/>
                </a:lnTo>
                <a:lnTo>
                  <a:pt x="185651" y="57343"/>
                </a:lnTo>
                <a:lnTo>
                  <a:pt x="178007" y="54876"/>
                </a:lnTo>
                <a:lnTo>
                  <a:pt x="170764" y="54138"/>
                </a:lnTo>
                <a:close/>
              </a:path>
              <a:path w="295275" h="294004">
                <a:moveTo>
                  <a:pt x="195087" y="62649"/>
                </a:moveTo>
                <a:lnTo>
                  <a:pt x="169752" y="62649"/>
                </a:lnTo>
                <a:lnTo>
                  <a:pt x="177499" y="64947"/>
                </a:lnTo>
                <a:lnTo>
                  <a:pt x="183377" y="67309"/>
                </a:lnTo>
                <a:lnTo>
                  <a:pt x="214028" y="95364"/>
                </a:lnTo>
                <a:lnTo>
                  <a:pt x="222330" y="115087"/>
                </a:lnTo>
                <a:lnTo>
                  <a:pt x="221060" y="121361"/>
                </a:lnTo>
                <a:lnTo>
                  <a:pt x="214670" y="127691"/>
                </a:lnTo>
                <a:lnTo>
                  <a:pt x="211281" y="131089"/>
                </a:lnTo>
                <a:lnTo>
                  <a:pt x="205058" y="132359"/>
                </a:lnTo>
                <a:lnTo>
                  <a:pt x="222856" y="132359"/>
                </a:lnTo>
                <a:lnTo>
                  <a:pt x="227059" y="127063"/>
                </a:lnTo>
                <a:lnTo>
                  <a:pt x="229807" y="120889"/>
                </a:lnTo>
                <a:lnTo>
                  <a:pt x="230817" y="114180"/>
                </a:lnTo>
                <a:lnTo>
                  <a:pt x="230077" y="106934"/>
                </a:lnTo>
                <a:lnTo>
                  <a:pt x="201653" y="67410"/>
                </a:lnTo>
                <a:lnTo>
                  <a:pt x="195087" y="62649"/>
                </a:lnTo>
                <a:close/>
              </a:path>
              <a:path w="295275" h="294004">
                <a:moveTo>
                  <a:pt x="244577" y="10261"/>
                </a:moveTo>
                <a:lnTo>
                  <a:pt x="227918" y="10261"/>
                </a:lnTo>
                <a:lnTo>
                  <a:pt x="231982" y="11988"/>
                </a:lnTo>
                <a:lnTo>
                  <a:pt x="238332" y="18376"/>
                </a:lnTo>
                <a:lnTo>
                  <a:pt x="247984" y="93116"/>
                </a:lnTo>
                <a:lnTo>
                  <a:pt x="253826" y="98933"/>
                </a:lnTo>
                <a:lnTo>
                  <a:pt x="269594" y="83185"/>
                </a:lnTo>
                <a:lnTo>
                  <a:pt x="256747" y="83185"/>
                </a:lnTo>
                <a:lnTo>
                  <a:pt x="253699" y="35902"/>
                </a:lnTo>
                <a:lnTo>
                  <a:pt x="252429" y="28079"/>
                </a:lnTo>
                <a:lnTo>
                  <a:pt x="250524" y="22148"/>
                </a:lnTo>
                <a:lnTo>
                  <a:pt x="248485" y="16192"/>
                </a:lnTo>
                <a:lnTo>
                  <a:pt x="245825" y="11518"/>
                </a:lnTo>
                <a:lnTo>
                  <a:pt x="244577" y="10261"/>
                </a:lnTo>
                <a:close/>
              </a:path>
              <a:path w="295275" h="294004">
                <a:moveTo>
                  <a:pt x="288370" y="51523"/>
                </a:moveTo>
                <a:lnTo>
                  <a:pt x="256747" y="83185"/>
                </a:lnTo>
                <a:lnTo>
                  <a:pt x="269594" y="83185"/>
                </a:lnTo>
                <a:lnTo>
                  <a:pt x="294847" y="57962"/>
                </a:lnTo>
                <a:lnTo>
                  <a:pt x="288370" y="51523"/>
                </a:lnTo>
                <a:close/>
              </a:path>
              <a:path w="295275" h="294004">
                <a:moveTo>
                  <a:pt x="226140" y="0"/>
                </a:moveTo>
                <a:lnTo>
                  <a:pt x="196168" y="25857"/>
                </a:lnTo>
                <a:lnTo>
                  <a:pt x="195069" y="31584"/>
                </a:lnTo>
                <a:lnTo>
                  <a:pt x="195106" y="32372"/>
                </a:lnTo>
                <a:lnTo>
                  <a:pt x="195914" y="37960"/>
                </a:lnTo>
                <a:lnTo>
                  <a:pt x="198581" y="44284"/>
                </a:lnTo>
                <a:lnTo>
                  <a:pt x="207471" y="41325"/>
                </a:lnTo>
                <a:lnTo>
                  <a:pt x="205566" y="36258"/>
                </a:lnTo>
                <a:lnTo>
                  <a:pt x="204931" y="31584"/>
                </a:lnTo>
                <a:lnTo>
                  <a:pt x="227918" y="10261"/>
                </a:lnTo>
                <a:lnTo>
                  <a:pt x="244577" y="10261"/>
                </a:lnTo>
                <a:lnTo>
                  <a:pt x="238840" y="4483"/>
                </a:lnTo>
                <a:lnTo>
                  <a:pt x="234776" y="2159"/>
                </a:lnTo>
                <a:lnTo>
                  <a:pt x="22614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1" name="object 111"/>
          <p:cNvSpPr/>
          <p:nvPr/>
        </p:nvSpPr>
        <p:spPr>
          <a:xfrm>
            <a:off x="10228877" y="4178757"/>
            <a:ext cx="290195" cy="299085"/>
          </a:xfrm>
          <a:custGeom>
            <a:rect l="l" t="t" r="r" b="b"/>
            <a:pathLst>
              <a:path w="290195" h="299085">
                <a:moveTo>
                  <a:pt x="49507" y="210400"/>
                </a:moveTo>
                <a:lnTo>
                  <a:pt x="32849" y="210400"/>
                </a:lnTo>
                <a:lnTo>
                  <a:pt x="36913" y="212128"/>
                </a:lnTo>
                <a:lnTo>
                  <a:pt x="43263" y="218516"/>
                </a:lnTo>
                <a:lnTo>
                  <a:pt x="52915" y="293255"/>
                </a:lnTo>
                <a:lnTo>
                  <a:pt x="58757" y="299072"/>
                </a:lnTo>
                <a:lnTo>
                  <a:pt x="74475" y="283324"/>
                </a:lnTo>
                <a:lnTo>
                  <a:pt x="61551" y="283324"/>
                </a:lnTo>
                <a:lnTo>
                  <a:pt x="58653" y="236397"/>
                </a:lnTo>
                <a:lnTo>
                  <a:pt x="58578" y="235724"/>
                </a:lnTo>
                <a:lnTo>
                  <a:pt x="57360" y="228219"/>
                </a:lnTo>
                <a:lnTo>
                  <a:pt x="55328" y="222288"/>
                </a:lnTo>
                <a:lnTo>
                  <a:pt x="53415" y="216331"/>
                </a:lnTo>
                <a:lnTo>
                  <a:pt x="50756" y="211658"/>
                </a:lnTo>
                <a:lnTo>
                  <a:pt x="49507" y="210400"/>
                </a:lnTo>
                <a:close/>
              </a:path>
              <a:path w="290195" h="299085">
                <a:moveTo>
                  <a:pt x="93301" y="251663"/>
                </a:moveTo>
                <a:lnTo>
                  <a:pt x="61551" y="283324"/>
                </a:lnTo>
                <a:lnTo>
                  <a:pt x="74475" y="283324"/>
                </a:lnTo>
                <a:lnTo>
                  <a:pt x="99651" y="258102"/>
                </a:lnTo>
                <a:lnTo>
                  <a:pt x="93301" y="251663"/>
                </a:lnTo>
                <a:close/>
              </a:path>
              <a:path w="290195" h="299085">
                <a:moveTo>
                  <a:pt x="31071" y="200151"/>
                </a:moveTo>
                <a:lnTo>
                  <a:pt x="1099" y="225996"/>
                </a:lnTo>
                <a:lnTo>
                  <a:pt x="0" y="231724"/>
                </a:lnTo>
                <a:lnTo>
                  <a:pt x="60" y="232676"/>
                </a:lnTo>
                <a:lnTo>
                  <a:pt x="845" y="238099"/>
                </a:lnTo>
                <a:lnTo>
                  <a:pt x="3512" y="244424"/>
                </a:lnTo>
                <a:lnTo>
                  <a:pt x="12402" y="241465"/>
                </a:lnTo>
                <a:lnTo>
                  <a:pt x="10497" y="236397"/>
                </a:lnTo>
                <a:lnTo>
                  <a:pt x="9735" y="231724"/>
                </a:lnTo>
                <a:lnTo>
                  <a:pt x="10497" y="227431"/>
                </a:lnTo>
                <a:lnTo>
                  <a:pt x="11132" y="223139"/>
                </a:lnTo>
                <a:lnTo>
                  <a:pt x="13037" y="219430"/>
                </a:lnTo>
                <a:lnTo>
                  <a:pt x="16085" y="216331"/>
                </a:lnTo>
                <a:lnTo>
                  <a:pt x="19895" y="212572"/>
                </a:lnTo>
                <a:lnTo>
                  <a:pt x="23959" y="210642"/>
                </a:lnTo>
                <a:lnTo>
                  <a:pt x="32849" y="210400"/>
                </a:lnTo>
                <a:lnTo>
                  <a:pt x="49507" y="210400"/>
                </a:lnTo>
                <a:lnTo>
                  <a:pt x="43771" y="204622"/>
                </a:lnTo>
                <a:lnTo>
                  <a:pt x="39707" y="202298"/>
                </a:lnTo>
                <a:lnTo>
                  <a:pt x="31071" y="200151"/>
                </a:lnTo>
                <a:close/>
              </a:path>
              <a:path w="290195" h="299085">
                <a:moveTo>
                  <a:pt x="100413" y="225971"/>
                </a:moveTo>
                <a:lnTo>
                  <a:pt x="96349" y="234645"/>
                </a:lnTo>
                <a:lnTo>
                  <a:pt x="102699" y="237451"/>
                </a:lnTo>
                <a:lnTo>
                  <a:pt x="109176" y="238226"/>
                </a:lnTo>
                <a:lnTo>
                  <a:pt x="122003" y="235724"/>
                </a:lnTo>
                <a:lnTo>
                  <a:pt x="127591" y="232676"/>
                </a:lnTo>
                <a:lnTo>
                  <a:pt x="132284" y="227983"/>
                </a:lnTo>
                <a:lnTo>
                  <a:pt x="107604" y="227983"/>
                </a:lnTo>
                <a:lnTo>
                  <a:pt x="100413" y="225971"/>
                </a:lnTo>
                <a:close/>
              </a:path>
              <a:path w="290195" h="299085">
                <a:moveTo>
                  <a:pt x="133580" y="185813"/>
                </a:moveTo>
                <a:lnTo>
                  <a:pt x="116542" y="185813"/>
                </a:lnTo>
                <a:lnTo>
                  <a:pt x="121495" y="188023"/>
                </a:lnTo>
                <a:lnTo>
                  <a:pt x="125813" y="192430"/>
                </a:lnTo>
                <a:lnTo>
                  <a:pt x="130258" y="196837"/>
                </a:lnTo>
                <a:lnTo>
                  <a:pt x="132544" y="201676"/>
                </a:lnTo>
                <a:lnTo>
                  <a:pt x="132671" y="212166"/>
                </a:lnTo>
                <a:lnTo>
                  <a:pt x="130512" y="216903"/>
                </a:lnTo>
                <a:lnTo>
                  <a:pt x="126321" y="221145"/>
                </a:lnTo>
                <a:lnTo>
                  <a:pt x="120558" y="225569"/>
                </a:lnTo>
                <a:lnTo>
                  <a:pt x="114319" y="227849"/>
                </a:lnTo>
                <a:lnTo>
                  <a:pt x="107604" y="227983"/>
                </a:lnTo>
                <a:lnTo>
                  <a:pt x="132284" y="227983"/>
                </a:lnTo>
                <a:lnTo>
                  <a:pt x="136735" y="223621"/>
                </a:lnTo>
                <a:lnTo>
                  <a:pt x="139656" y="218998"/>
                </a:lnTo>
                <a:lnTo>
                  <a:pt x="142704" y="208978"/>
                </a:lnTo>
                <a:lnTo>
                  <a:pt x="142831" y="204000"/>
                </a:lnTo>
                <a:lnTo>
                  <a:pt x="140037" y="194094"/>
                </a:lnTo>
                <a:lnTo>
                  <a:pt x="137243" y="189509"/>
                </a:lnTo>
                <a:lnTo>
                  <a:pt x="133580" y="185813"/>
                </a:lnTo>
                <a:close/>
              </a:path>
              <a:path w="290195" h="299085">
                <a:moveTo>
                  <a:pt x="87545" y="156387"/>
                </a:moveTo>
                <a:lnTo>
                  <a:pt x="78569" y="156387"/>
                </a:lnTo>
                <a:lnTo>
                  <a:pt x="81744" y="201104"/>
                </a:lnTo>
                <a:lnTo>
                  <a:pt x="90888" y="202539"/>
                </a:lnTo>
                <a:lnTo>
                  <a:pt x="91904" y="198602"/>
                </a:lnTo>
                <a:lnTo>
                  <a:pt x="93936" y="195237"/>
                </a:lnTo>
                <a:lnTo>
                  <a:pt x="96730" y="192430"/>
                </a:lnTo>
                <a:lnTo>
                  <a:pt x="100152" y="188937"/>
                </a:lnTo>
                <a:lnTo>
                  <a:pt x="89618" y="188937"/>
                </a:lnTo>
                <a:lnTo>
                  <a:pt x="89110" y="188760"/>
                </a:lnTo>
                <a:lnTo>
                  <a:pt x="87545" y="156387"/>
                </a:lnTo>
                <a:close/>
              </a:path>
              <a:path w="290195" h="299085">
                <a:moveTo>
                  <a:pt x="114256" y="175933"/>
                </a:moveTo>
                <a:lnTo>
                  <a:pt x="109557" y="176072"/>
                </a:lnTo>
                <a:lnTo>
                  <a:pt x="100413" y="178993"/>
                </a:lnTo>
                <a:lnTo>
                  <a:pt x="96476" y="181394"/>
                </a:lnTo>
                <a:lnTo>
                  <a:pt x="93174" y="184734"/>
                </a:lnTo>
                <a:lnTo>
                  <a:pt x="91650" y="186169"/>
                </a:lnTo>
                <a:lnTo>
                  <a:pt x="90507" y="187566"/>
                </a:lnTo>
                <a:lnTo>
                  <a:pt x="89618" y="188937"/>
                </a:lnTo>
                <a:lnTo>
                  <a:pt x="100152" y="188937"/>
                </a:lnTo>
                <a:lnTo>
                  <a:pt x="101048" y="188023"/>
                </a:lnTo>
                <a:lnTo>
                  <a:pt x="106001" y="185813"/>
                </a:lnTo>
                <a:lnTo>
                  <a:pt x="133580" y="185813"/>
                </a:lnTo>
                <a:lnTo>
                  <a:pt x="128734" y="180987"/>
                </a:lnTo>
                <a:lnTo>
                  <a:pt x="124162" y="178257"/>
                </a:lnTo>
                <a:lnTo>
                  <a:pt x="114256" y="175933"/>
                </a:lnTo>
                <a:close/>
              </a:path>
              <a:path w="290195" h="299085">
                <a:moveTo>
                  <a:pt x="81363" y="140906"/>
                </a:moveTo>
                <a:lnTo>
                  <a:pt x="43644" y="178562"/>
                </a:lnTo>
                <a:lnTo>
                  <a:pt x="49994" y="184912"/>
                </a:lnTo>
                <a:lnTo>
                  <a:pt x="78569" y="156387"/>
                </a:lnTo>
                <a:lnTo>
                  <a:pt x="87545" y="156387"/>
                </a:lnTo>
                <a:lnTo>
                  <a:pt x="87078" y="146723"/>
                </a:lnTo>
                <a:lnTo>
                  <a:pt x="81363" y="140906"/>
                </a:lnTo>
                <a:close/>
              </a:path>
              <a:path w="290195" h="299085">
                <a:moveTo>
                  <a:pt x="151086" y="130860"/>
                </a:moveTo>
                <a:lnTo>
                  <a:pt x="123527" y="158407"/>
                </a:lnTo>
                <a:lnTo>
                  <a:pt x="129877" y="164668"/>
                </a:lnTo>
                <a:lnTo>
                  <a:pt x="157309" y="137121"/>
                </a:lnTo>
                <a:lnTo>
                  <a:pt x="151086" y="130860"/>
                </a:lnTo>
                <a:close/>
              </a:path>
              <a:path w="290195" h="299085">
                <a:moveTo>
                  <a:pt x="170749" y="59231"/>
                </a:moveTo>
                <a:lnTo>
                  <a:pt x="143995" y="85970"/>
                </a:lnTo>
                <a:lnTo>
                  <a:pt x="144736" y="93192"/>
                </a:lnTo>
                <a:lnTo>
                  <a:pt x="173267" y="132680"/>
                </a:lnTo>
                <a:lnTo>
                  <a:pt x="204049" y="146011"/>
                </a:lnTo>
                <a:lnTo>
                  <a:pt x="210744" y="145021"/>
                </a:lnTo>
                <a:lnTo>
                  <a:pt x="216915" y="142278"/>
                </a:lnTo>
                <a:lnTo>
                  <a:pt x="222587" y="137782"/>
                </a:lnTo>
                <a:lnTo>
                  <a:pt x="222859" y="137439"/>
                </a:lnTo>
                <a:lnTo>
                  <a:pt x="205061" y="137439"/>
                </a:lnTo>
                <a:lnTo>
                  <a:pt x="197314" y="135140"/>
                </a:lnTo>
                <a:lnTo>
                  <a:pt x="165806" y="111145"/>
                </a:lnTo>
                <a:lnTo>
                  <a:pt x="152483" y="84912"/>
                </a:lnTo>
                <a:lnTo>
                  <a:pt x="153753" y="78663"/>
                </a:lnTo>
                <a:lnTo>
                  <a:pt x="163405" y="68999"/>
                </a:lnTo>
                <a:lnTo>
                  <a:pt x="169628" y="67741"/>
                </a:lnTo>
                <a:lnTo>
                  <a:pt x="195073" y="67741"/>
                </a:lnTo>
                <a:lnTo>
                  <a:pt x="193520" y="66609"/>
                </a:lnTo>
                <a:lnTo>
                  <a:pt x="185651" y="62434"/>
                </a:lnTo>
                <a:lnTo>
                  <a:pt x="178010" y="59969"/>
                </a:lnTo>
                <a:lnTo>
                  <a:pt x="170749" y="59231"/>
                </a:lnTo>
                <a:close/>
              </a:path>
              <a:path w="290195" h="299085">
                <a:moveTo>
                  <a:pt x="195073" y="67741"/>
                </a:moveTo>
                <a:lnTo>
                  <a:pt x="169628" y="67741"/>
                </a:lnTo>
                <a:lnTo>
                  <a:pt x="177375" y="70027"/>
                </a:lnTo>
                <a:lnTo>
                  <a:pt x="183326" y="72397"/>
                </a:lnTo>
                <a:lnTo>
                  <a:pt x="213935" y="100452"/>
                </a:lnTo>
                <a:lnTo>
                  <a:pt x="222333" y="120180"/>
                </a:lnTo>
                <a:lnTo>
                  <a:pt x="220936" y="126453"/>
                </a:lnTo>
                <a:lnTo>
                  <a:pt x="214674" y="132778"/>
                </a:lnTo>
                <a:lnTo>
                  <a:pt x="211284" y="136169"/>
                </a:lnTo>
                <a:lnTo>
                  <a:pt x="205061" y="137439"/>
                </a:lnTo>
                <a:lnTo>
                  <a:pt x="222859" y="137439"/>
                </a:lnTo>
                <a:lnTo>
                  <a:pt x="227061" y="132150"/>
                </a:lnTo>
                <a:lnTo>
                  <a:pt x="229810" y="125980"/>
                </a:lnTo>
                <a:lnTo>
                  <a:pt x="230820" y="119272"/>
                </a:lnTo>
                <a:lnTo>
                  <a:pt x="230080" y="112026"/>
                </a:lnTo>
                <a:lnTo>
                  <a:pt x="201602" y="72497"/>
                </a:lnTo>
                <a:lnTo>
                  <a:pt x="195073" y="67741"/>
                </a:lnTo>
                <a:close/>
              </a:path>
              <a:path w="290195" h="299085">
                <a:moveTo>
                  <a:pt x="222206" y="0"/>
                </a:moveTo>
                <a:lnTo>
                  <a:pt x="212300" y="9918"/>
                </a:lnTo>
                <a:lnTo>
                  <a:pt x="230969" y="85140"/>
                </a:lnTo>
                <a:lnTo>
                  <a:pt x="236303" y="90512"/>
                </a:lnTo>
                <a:lnTo>
                  <a:pt x="250894" y="75933"/>
                </a:lnTo>
                <a:lnTo>
                  <a:pt x="238208" y="75933"/>
                </a:lnTo>
                <a:lnTo>
                  <a:pt x="222968" y="14757"/>
                </a:lnTo>
                <a:lnTo>
                  <a:pt x="236963" y="14757"/>
                </a:lnTo>
                <a:lnTo>
                  <a:pt x="222206" y="0"/>
                </a:lnTo>
                <a:close/>
              </a:path>
              <a:path w="290195" h="299085">
                <a:moveTo>
                  <a:pt x="236963" y="14757"/>
                </a:moveTo>
                <a:lnTo>
                  <a:pt x="222968" y="14757"/>
                </a:lnTo>
                <a:lnTo>
                  <a:pt x="261195" y="52946"/>
                </a:lnTo>
                <a:lnTo>
                  <a:pt x="238208" y="75933"/>
                </a:lnTo>
                <a:lnTo>
                  <a:pt x="250894" y="75933"/>
                </a:lnTo>
                <a:lnTo>
                  <a:pt x="267545" y="59296"/>
                </a:lnTo>
                <a:lnTo>
                  <a:pt x="281513" y="59296"/>
                </a:lnTo>
                <a:lnTo>
                  <a:pt x="274530" y="52323"/>
                </a:lnTo>
                <a:lnTo>
                  <a:pt x="280860" y="45973"/>
                </a:lnTo>
                <a:lnTo>
                  <a:pt x="268180" y="45973"/>
                </a:lnTo>
                <a:lnTo>
                  <a:pt x="236963" y="14757"/>
                </a:lnTo>
                <a:close/>
              </a:path>
              <a:path w="290195" h="299085">
                <a:moveTo>
                  <a:pt x="281513" y="59296"/>
                </a:moveTo>
                <a:lnTo>
                  <a:pt x="267545" y="59296"/>
                </a:lnTo>
                <a:lnTo>
                  <a:pt x="283039" y="74764"/>
                </a:lnTo>
                <a:lnTo>
                  <a:pt x="290024" y="67792"/>
                </a:lnTo>
                <a:lnTo>
                  <a:pt x="281513" y="59296"/>
                </a:lnTo>
                <a:close/>
              </a:path>
              <a:path w="290195" h="299085">
                <a:moveTo>
                  <a:pt x="276562" y="37566"/>
                </a:moveTo>
                <a:lnTo>
                  <a:pt x="268180" y="45973"/>
                </a:lnTo>
                <a:lnTo>
                  <a:pt x="280860" y="45973"/>
                </a:lnTo>
                <a:lnTo>
                  <a:pt x="282912" y="43916"/>
                </a:lnTo>
                <a:lnTo>
                  <a:pt x="276562" y="3756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2" name="object 112"/>
          <p:cNvSpPr/>
          <p:nvPr/>
        </p:nvSpPr>
        <p:spPr>
          <a:xfrm>
            <a:off x="10617879" y="4186631"/>
            <a:ext cx="288290" cy="292735"/>
          </a:xfrm>
          <a:custGeom>
            <a:rect l="l" t="t" r="r" b="b"/>
            <a:pathLst>
              <a:path w="288290" h="292735">
                <a:moveTo>
                  <a:pt x="49507" y="203873"/>
                </a:moveTo>
                <a:lnTo>
                  <a:pt x="32849" y="203873"/>
                </a:lnTo>
                <a:lnTo>
                  <a:pt x="36913" y="205600"/>
                </a:lnTo>
                <a:lnTo>
                  <a:pt x="43263" y="211988"/>
                </a:lnTo>
                <a:lnTo>
                  <a:pt x="52915" y="286727"/>
                </a:lnTo>
                <a:lnTo>
                  <a:pt x="58757" y="292544"/>
                </a:lnTo>
                <a:lnTo>
                  <a:pt x="74524" y="276796"/>
                </a:lnTo>
                <a:lnTo>
                  <a:pt x="61678" y="276796"/>
                </a:lnTo>
                <a:lnTo>
                  <a:pt x="58653" y="229869"/>
                </a:lnTo>
                <a:lnTo>
                  <a:pt x="50756" y="205130"/>
                </a:lnTo>
                <a:lnTo>
                  <a:pt x="49507" y="203873"/>
                </a:lnTo>
                <a:close/>
              </a:path>
              <a:path w="288290" h="292735">
                <a:moveTo>
                  <a:pt x="93301" y="245135"/>
                </a:moveTo>
                <a:lnTo>
                  <a:pt x="61678" y="276796"/>
                </a:lnTo>
                <a:lnTo>
                  <a:pt x="74524" y="276796"/>
                </a:lnTo>
                <a:lnTo>
                  <a:pt x="99778" y="251574"/>
                </a:lnTo>
                <a:lnTo>
                  <a:pt x="93301" y="245135"/>
                </a:lnTo>
                <a:close/>
              </a:path>
              <a:path w="288290" h="292735">
                <a:moveTo>
                  <a:pt x="31071" y="193624"/>
                </a:moveTo>
                <a:lnTo>
                  <a:pt x="1099" y="219468"/>
                </a:lnTo>
                <a:lnTo>
                  <a:pt x="0" y="225196"/>
                </a:lnTo>
                <a:lnTo>
                  <a:pt x="60" y="226148"/>
                </a:lnTo>
                <a:lnTo>
                  <a:pt x="845" y="231571"/>
                </a:lnTo>
                <a:lnTo>
                  <a:pt x="3512" y="237896"/>
                </a:lnTo>
                <a:lnTo>
                  <a:pt x="12402" y="234937"/>
                </a:lnTo>
                <a:lnTo>
                  <a:pt x="10497" y="229869"/>
                </a:lnTo>
                <a:lnTo>
                  <a:pt x="9862" y="225196"/>
                </a:lnTo>
                <a:lnTo>
                  <a:pt x="32849" y="203873"/>
                </a:lnTo>
                <a:lnTo>
                  <a:pt x="49507" y="203873"/>
                </a:lnTo>
                <a:lnTo>
                  <a:pt x="43771" y="198094"/>
                </a:lnTo>
                <a:lnTo>
                  <a:pt x="39707" y="195770"/>
                </a:lnTo>
                <a:lnTo>
                  <a:pt x="31071" y="193624"/>
                </a:lnTo>
                <a:close/>
              </a:path>
              <a:path w="288290" h="292735">
                <a:moveTo>
                  <a:pt x="100413" y="219443"/>
                </a:moveTo>
                <a:lnTo>
                  <a:pt x="96349" y="228117"/>
                </a:lnTo>
                <a:lnTo>
                  <a:pt x="102699" y="230924"/>
                </a:lnTo>
                <a:lnTo>
                  <a:pt x="109176" y="231698"/>
                </a:lnTo>
                <a:lnTo>
                  <a:pt x="122003" y="229196"/>
                </a:lnTo>
                <a:lnTo>
                  <a:pt x="127591" y="226148"/>
                </a:lnTo>
                <a:lnTo>
                  <a:pt x="132407" y="221455"/>
                </a:lnTo>
                <a:lnTo>
                  <a:pt x="107604" y="221455"/>
                </a:lnTo>
                <a:lnTo>
                  <a:pt x="100413" y="219443"/>
                </a:lnTo>
                <a:close/>
              </a:path>
              <a:path w="288290" h="292735">
                <a:moveTo>
                  <a:pt x="133580" y="179285"/>
                </a:moveTo>
                <a:lnTo>
                  <a:pt x="116542" y="179285"/>
                </a:lnTo>
                <a:lnTo>
                  <a:pt x="121495" y="181495"/>
                </a:lnTo>
                <a:lnTo>
                  <a:pt x="125813" y="185902"/>
                </a:lnTo>
                <a:lnTo>
                  <a:pt x="130258" y="190309"/>
                </a:lnTo>
                <a:lnTo>
                  <a:pt x="132544" y="195148"/>
                </a:lnTo>
                <a:lnTo>
                  <a:pt x="132671" y="205638"/>
                </a:lnTo>
                <a:lnTo>
                  <a:pt x="130512" y="210375"/>
                </a:lnTo>
                <a:lnTo>
                  <a:pt x="126321" y="214617"/>
                </a:lnTo>
                <a:lnTo>
                  <a:pt x="120558" y="219041"/>
                </a:lnTo>
                <a:lnTo>
                  <a:pt x="114319" y="221321"/>
                </a:lnTo>
                <a:lnTo>
                  <a:pt x="107604" y="221455"/>
                </a:lnTo>
                <a:lnTo>
                  <a:pt x="132407" y="221455"/>
                </a:lnTo>
                <a:lnTo>
                  <a:pt x="136735" y="217093"/>
                </a:lnTo>
                <a:lnTo>
                  <a:pt x="139656" y="212470"/>
                </a:lnTo>
                <a:lnTo>
                  <a:pt x="142704" y="202450"/>
                </a:lnTo>
                <a:lnTo>
                  <a:pt x="142831" y="197472"/>
                </a:lnTo>
                <a:lnTo>
                  <a:pt x="140037" y="187578"/>
                </a:lnTo>
                <a:lnTo>
                  <a:pt x="137243" y="182981"/>
                </a:lnTo>
                <a:lnTo>
                  <a:pt x="133580" y="179285"/>
                </a:lnTo>
                <a:close/>
              </a:path>
              <a:path w="288290" h="292735">
                <a:moveTo>
                  <a:pt x="87545" y="149859"/>
                </a:moveTo>
                <a:lnTo>
                  <a:pt x="78569" y="149859"/>
                </a:lnTo>
                <a:lnTo>
                  <a:pt x="81744" y="194576"/>
                </a:lnTo>
                <a:lnTo>
                  <a:pt x="90888" y="196011"/>
                </a:lnTo>
                <a:lnTo>
                  <a:pt x="91904" y="192074"/>
                </a:lnTo>
                <a:lnTo>
                  <a:pt x="93936" y="188709"/>
                </a:lnTo>
                <a:lnTo>
                  <a:pt x="96730" y="185902"/>
                </a:lnTo>
                <a:lnTo>
                  <a:pt x="100252" y="182410"/>
                </a:lnTo>
                <a:lnTo>
                  <a:pt x="89618" y="182410"/>
                </a:lnTo>
                <a:lnTo>
                  <a:pt x="89110" y="182232"/>
                </a:lnTo>
                <a:lnTo>
                  <a:pt x="87545" y="149859"/>
                </a:lnTo>
                <a:close/>
              </a:path>
              <a:path w="288290" h="292735">
                <a:moveTo>
                  <a:pt x="114256" y="169405"/>
                </a:moveTo>
                <a:lnTo>
                  <a:pt x="109557" y="169544"/>
                </a:lnTo>
                <a:lnTo>
                  <a:pt x="100413" y="172465"/>
                </a:lnTo>
                <a:lnTo>
                  <a:pt x="96476" y="174866"/>
                </a:lnTo>
                <a:lnTo>
                  <a:pt x="93174" y="178206"/>
                </a:lnTo>
                <a:lnTo>
                  <a:pt x="91650" y="179641"/>
                </a:lnTo>
                <a:lnTo>
                  <a:pt x="90507" y="181038"/>
                </a:lnTo>
                <a:lnTo>
                  <a:pt x="89618" y="182410"/>
                </a:lnTo>
                <a:lnTo>
                  <a:pt x="100252" y="182410"/>
                </a:lnTo>
                <a:lnTo>
                  <a:pt x="101175" y="181495"/>
                </a:lnTo>
                <a:lnTo>
                  <a:pt x="106001" y="179285"/>
                </a:lnTo>
                <a:lnTo>
                  <a:pt x="133580" y="179285"/>
                </a:lnTo>
                <a:lnTo>
                  <a:pt x="128734" y="174459"/>
                </a:lnTo>
                <a:lnTo>
                  <a:pt x="124162" y="171729"/>
                </a:lnTo>
                <a:lnTo>
                  <a:pt x="114256" y="169405"/>
                </a:lnTo>
                <a:close/>
              </a:path>
              <a:path w="288290" h="292735">
                <a:moveTo>
                  <a:pt x="81363" y="134378"/>
                </a:moveTo>
                <a:lnTo>
                  <a:pt x="43644" y="172034"/>
                </a:lnTo>
                <a:lnTo>
                  <a:pt x="49994" y="178384"/>
                </a:lnTo>
                <a:lnTo>
                  <a:pt x="78569" y="149859"/>
                </a:lnTo>
                <a:lnTo>
                  <a:pt x="87545" y="149859"/>
                </a:lnTo>
                <a:lnTo>
                  <a:pt x="87078" y="140195"/>
                </a:lnTo>
                <a:lnTo>
                  <a:pt x="81363" y="134378"/>
                </a:lnTo>
                <a:close/>
              </a:path>
              <a:path w="288290" h="292735">
                <a:moveTo>
                  <a:pt x="151086" y="124332"/>
                </a:moveTo>
                <a:lnTo>
                  <a:pt x="123527" y="151879"/>
                </a:lnTo>
                <a:lnTo>
                  <a:pt x="129877" y="158140"/>
                </a:lnTo>
                <a:lnTo>
                  <a:pt x="157436" y="130594"/>
                </a:lnTo>
                <a:lnTo>
                  <a:pt x="151086" y="124332"/>
                </a:lnTo>
                <a:close/>
              </a:path>
              <a:path w="288290" h="292735">
                <a:moveTo>
                  <a:pt x="170749" y="52703"/>
                </a:moveTo>
                <a:lnTo>
                  <a:pt x="144121" y="80670"/>
                </a:lnTo>
                <a:lnTo>
                  <a:pt x="144736" y="86664"/>
                </a:lnTo>
                <a:lnTo>
                  <a:pt x="173285" y="126158"/>
                </a:lnTo>
                <a:lnTo>
                  <a:pt x="204049" y="139484"/>
                </a:lnTo>
                <a:lnTo>
                  <a:pt x="210744" y="138493"/>
                </a:lnTo>
                <a:lnTo>
                  <a:pt x="216915" y="135750"/>
                </a:lnTo>
                <a:lnTo>
                  <a:pt x="222587" y="131254"/>
                </a:lnTo>
                <a:lnTo>
                  <a:pt x="222859" y="130911"/>
                </a:lnTo>
                <a:lnTo>
                  <a:pt x="205061" y="130911"/>
                </a:lnTo>
                <a:lnTo>
                  <a:pt x="197314" y="128612"/>
                </a:lnTo>
                <a:lnTo>
                  <a:pt x="165806" y="104618"/>
                </a:lnTo>
                <a:lnTo>
                  <a:pt x="152483" y="78384"/>
                </a:lnTo>
                <a:lnTo>
                  <a:pt x="153753" y="72136"/>
                </a:lnTo>
                <a:lnTo>
                  <a:pt x="163405" y="62471"/>
                </a:lnTo>
                <a:lnTo>
                  <a:pt x="169755" y="61213"/>
                </a:lnTo>
                <a:lnTo>
                  <a:pt x="195073" y="61213"/>
                </a:lnTo>
                <a:lnTo>
                  <a:pt x="193520" y="60082"/>
                </a:lnTo>
                <a:lnTo>
                  <a:pt x="185651" y="55906"/>
                </a:lnTo>
                <a:lnTo>
                  <a:pt x="178010" y="53441"/>
                </a:lnTo>
                <a:lnTo>
                  <a:pt x="170749" y="52703"/>
                </a:lnTo>
                <a:close/>
              </a:path>
              <a:path w="288290" h="292735">
                <a:moveTo>
                  <a:pt x="195073" y="61213"/>
                </a:moveTo>
                <a:lnTo>
                  <a:pt x="169755" y="61213"/>
                </a:lnTo>
                <a:lnTo>
                  <a:pt x="177407" y="63512"/>
                </a:lnTo>
                <a:lnTo>
                  <a:pt x="183326" y="65869"/>
                </a:lnTo>
                <a:lnTo>
                  <a:pt x="213982" y="93924"/>
                </a:lnTo>
                <a:lnTo>
                  <a:pt x="222333" y="113652"/>
                </a:lnTo>
                <a:lnTo>
                  <a:pt x="220936" y="119926"/>
                </a:lnTo>
                <a:lnTo>
                  <a:pt x="214674" y="126250"/>
                </a:lnTo>
                <a:lnTo>
                  <a:pt x="211284" y="129641"/>
                </a:lnTo>
                <a:lnTo>
                  <a:pt x="205061" y="130911"/>
                </a:lnTo>
                <a:lnTo>
                  <a:pt x="222859" y="130911"/>
                </a:lnTo>
                <a:lnTo>
                  <a:pt x="227061" y="125622"/>
                </a:lnTo>
                <a:lnTo>
                  <a:pt x="229810" y="119453"/>
                </a:lnTo>
                <a:lnTo>
                  <a:pt x="230820" y="112745"/>
                </a:lnTo>
                <a:lnTo>
                  <a:pt x="230080" y="105498"/>
                </a:lnTo>
                <a:lnTo>
                  <a:pt x="201602" y="65969"/>
                </a:lnTo>
                <a:lnTo>
                  <a:pt x="195073" y="61213"/>
                </a:lnTo>
                <a:close/>
              </a:path>
              <a:path w="288290" h="292735">
                <a:moveTo>
                  <a:pt x="215729" y="0"/>
                </a:moveTo>
                <a:lnTo>
                  <a:pt x="216780" y="42341"/>
                </a:lnTo>
                <a:lnTo>
                  <a:pt x="233685" y="76428"/>
                </a:lnTo>
                <a:lnTo>
                  <a:pt x="237827" y="80670"/>
                </a:lnTo>
                <a:lnTo>
                  <a:pt x="242653" y="83540"/>
                </a:lnTo>
                <a:lnTo>
                  <a:pt x="253067" y="86398"/>
                </a:lnTo>
                <a:lnTo>
                  <a:pt x="258147" y="86372"/>
                </a:lnTo>
                <a:lnTo>
                  <a:pt x="268561" y="83388"/>
                </a:lnTo>
                <a:lnTo>
                  <a:pt x="273260" y="80530"/>
                </a:lnTo>
                <a:lnTo>
                  <a:pt x="277313" y="76428"/>
                </a:lnTo>
                <a:lnTo>
                  <a:pt x="257893" y="76428"/>
                </a:lnTo>
                <a:lnTo>
                  <a:pt x="254337" y="76377"/>
                </a:lnTo>
                <a:lnTo>
                  <a:pt x="250654" y="75311"/>
                </a:lnTo>
                <a:lnTo>
                  <a:pt x="247098" y="74231"/>
                </a:lnTo>
                <a:lnTo>
                  <a:pt x="243669" y="72212"/>
                </a:lnTo>
                <a:lnTo>
                  <a:pt x="240748" y="69227"/>
                </a:lnTo>
                <a:lnTo>
                  <a:pt x="236303" y="64757"/>
                </a:lnTo>
                <a:lnTo>
                  <a:pt x="234159" y="59969"/>
                </a:lnTo>
                <a:lnTo>
                  <a:pt x="234144" y="48209"/>
                </a:lnTo>
                <a:lnTo>
                  <a:pt x="234941" y="46418"/>
                </a:lnTo>
                <a:lnTo>
                  <a:pt x="227794" y="46418"/>
                </a:lnTo>
                <a:lnTo>
                  <a:pt x="215729" y="0"/>
                </a:lnTo>
                <a:close/>
              </a:path>
              <a:path w="288290" h="292735">
                <a:moveTo>
                  <a:pt x="277906" y="32270"/>
                </a:moveTo>
                <a:lnTo>
                  <a:pt x="250146" y="32270"/>
                </a:lnTo>
                <a:lnTo>
                  <a:pt x="261195" y="32575"/>
                </a:lnTo>
                <a:lnTo>
                  <a:pt x="266148" y="34886"/>
                </a:lnTo>
                <a:lnTo>
                  <a:pt x="270593" y="39357"/>
                </a:lnTo>
                <a:lnTo>
                  <a:pt x="273641" y="42341"/>
                </a:lnTo>
                <a:lnTo>
                  <a:pt x="275673" y="45631"/>
                </a:lnTo>
                <a:lnTo>
                  <a:pt x="276689" y="49237"/>
                </a:lnTo>
                <a:lnTo>
                  <a:pt x="277787" y="52703"/>
                </a:lnTo>
                <a:lnTo>
                  <a:pt x="277863" y="56807"/>
                </a:lnTo>
                <a:lnTo>
                  <a:pt x="257893" y="76428"/>
                </a:lnTo>
                <a:lnTo>
                  <a:pt x="277313" y="76428"/>
                </a:lnTo>
                <a:lnTo>
                  <a:pt x="281769" y="71996"/>
                </a:lnTo>
                <a:lnTo>
                  <a:pt x="284690" y="67246"/>
                </a:lnTo>
                <a:lnTo>
                  <a:pt x="287738" y="56807"/>
                </a:lnTo>
                <a:lnTo>
                  <a:pt x="287662" y="51333"/>
                </a:lnTo>
                <a:lnTo>
                  <a:pt x="284944" y="41236"/>
                </a:lnTo>
                <a:lnTo>
                  <a:pt x="282023" y="36487"/>
                </a:lnTo>
                <a:lnTo>
                  <a:pt x="277906" y="32270"/>
                </a:lnTo>
                <a:close/>
              </a:path>
              <a:path w="288290" h="292735">
                <a:moveTo>
                  <a:pt x="253956" y="22085"/>
                </a:moveTo>
                <a:lnTo>
                  <a:pt x="228302" y="44030"/>
                </a:lnTo>
                <a:lnTo>
                  <a:pt x="228302" y="46418"/>
                </a:lnTo>
                <a:lnTo>
                  <a:pt x="234941" y="46418"/>
                </a:lnTo>
                <a:lnTo>
                  <a:pt x="236430" y="43078"/>
                </a:lnTo>
                <a:lnTo>
                  <a:pt x="241002" y="38544"/>
                </a:lnTo>
                <a:lnTo>
                  <a:pt x="245193" y="34315"/>
                </a:lnTo>
                <a:lnTo>
                  <a:pt x="250146" y="32270"/>
                </a:lnTo>
                <a:lnTo>
                  <a:pt x="277906" y="32270"/>
                </a:lnTo>
                <a:lnTo>
                  <a:pt x="273641" y="28028"/>
                </a:lnTo>
                <a:lnTo>
                  <a:pt x="269069" y="25196"/>
                </a:lnTo>
                <a:lnTo>
                  <a:pt x="259036" y="22212"/>
                </a:lnTo>
                <a:lnTo>
                  <a:pt x="253956" y="2208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3" name="object 113"/>
          <p:cNvSpPr/>
          <p:nvPr/>
        </p:nvSpPr>
        <p:spPr>
          <a:xfrm>
            <a:off x="11006201" y="4185234"/>
            <a:ext cx="289560" cy="295910"/>
          </a:xfrm>
          <a:custGeom>
            <a:rect l="l" t="t" r="r" b="b"/>
            <a:pathLst>
              <a:path w="289559" h="295910">
                <a:moveTo>
                  <a:pt x="49635" y="208280"/>
                </a:moveTo>
                <a:lnTo>
                  <a:pt x="33020" y="208280"/>
                </a:lnTo>
                <a:lnTo>
                  <a:pt x="36956" y="209550"/>
                </a:lnTo>
                <a:lnTo>
                  <a:pt x="40513" y="213360"/>
                </a:lnTo>
                <a:lnTo>
                  <a:pt x="52958" y="290830"/>
                </a:lnTo>
                <a:lnTo>
                  <a:pt x="58800" y="295910"/>
                </a:lnTo>
                <a:lnTo>
                  <a:pt x="74183" y="280670"/>
                </a:lnTo>
                <a:lnTo>
                  <a:pt x="61722" y="280670"/>
                </a:lnTo>
                <a:lnTo>
                  <a:pt x="58674" y="233680"/>
                </a:lnTo>
                <a:lnTo>
                  <a:pt x="57403" y="226060"/>
                </a:lnTo>
                <a:lnTo>
                  <a:pt x="55499" y="219710"/>
                </a:lnTo>
                <a:lnTo>
                  <a:pt x="53467" y="213360"/>
                </a:lnTo>
                <a:lnTo>
                  <a:pt x="50800" y="209550"/>
                </a:lnTo>
                <a:lnTo>
                  <a:pt x="49635" y="208280"/>
                </a:lnTo>
                <a:close/>
              </a:path>
              <a:path w="289559" h="295910">
                <a:moveTo>
                  <a:pt x="93345" y="248920"/>
                </a:moveTo>
                <a:lnTo>
                  <a:pt x="61722" y="280670"/>
                </a:lnTo>
                <a:lnTo>
                  <a:pt x="74183" y="280670"/>
                </a:lnTo>
                <a:lnTo>
                  <a:pt x="99822" y="255270"/>
                </a:lnTo>
                <a:lnTo>
                  <a:pt x="93345" y="248920"/>
                </a:lnTo>
                <a:close/>
              </a:path>
              <a:path w="289559" h="295910">
                <a:moveTo>
                  <a:pt x="35432" y="198120"/>
                </a:moveTo>
                <a:lnTo>
                  <a:pt x="26797" y="198120"/>
                </a:lnTo>
                <a:lnTo>
                  <a:pt x="17906" y="200660"/>
                </a:lnTo>
                <a:lnTo>
                  <a:pt x="13843" y="203200"/>
                </a:lnTo>
                <a:lnTo>
                  <a:pt x="5206" y="212090"/>
                </a:lnTo>
                <a:lnTo>
                  <a:pt x="2158" y="217170"/>
                </a:lnTo>
                <a:lnTo>
                  <a:pt x="1143" y="223520"/>
                </a:lnTo>
                <a:lnTo>
                  <a:pt x="0" y="229870"/>
                </a:lnTo>
                <a:lnTo>
                  <a:pt x="889" y="234950"/>
                </a:lnTo>
                <a:lnTo>
                  <a:pt x="3682" y="241300"/>
                </a:lnTo>
                <a:lnTo>
                  <a:pt x="12446" y="238760"/>
                </a:lnTo>
                <a:lnTo>
                  <a:pt x="10541" y="233680"/>
                </a:lnTo>
                <a:lnTo>
                  <a:pt x="9905" y="228600"/>
                </a:lnTo>
                <a:lnTo>
                  <a:pt x="24002" y="208280"/>
                </a:lnTo>
                <a:lnTo>
                  <a:pt x="49635" y="208280"/>
                </a:lnTo>
                <a:lnTo>
                  <a:pt x="43815" y="201930"/>
                </a:lnTo>
                <a:lnTo>
                  <a:pt x="39877" y="199390"/>
                </a:lnTo>
                <a:lnTo>
                  <a:pt x="35432" y="198120"/>
                </a:lnTo>
                <a:close/>
              </a:path>
              <a:path w="289559" h="295910">
                <a:moveTo>
                  <a:pt x="100456" y="223520"/>
                </a:moveTo>
                <a:lnTo>
                  <a:pt x="96393" y="232410"/>
                </a:lnTo>
                <a:lnTo>
                  <a:pt x="102743" y="234950"/>
                </a:lnTo>
                <a:lnTo>
                  <a:pt x="109220" y="236220"/>
                </a:lnTo>
                <a:lnTo>
                  <a:pt x="122047" y="233680"/>
                </a:lnTo>
                <a:lnTo>
                  <a:pt x="127762" y="229870"/>
                </a:lnTo>
                <a:lnTo>
                  <a:pt x="131381" y="226060"/>
                </a:lnTo>
                <a:lnTo>
                  <a:pt x="107648" y="226060"/>
                </a:lnTo>
                <a:lnTo>
                  <a:pt x="100456" y="223520"/>
                </a:lnTo>
                <a:close/>
              </a:path>
              <a:path w="289559" h="295910">
                <a:moveTo>
                  <a:pt x="133096" y="182880"/>
                </a:moveTo>
                <a:lnTo>
                  <a:pt x="116713" y="182880"/>
                </a:lnTo>
                <a:lnTo>
                  <a:pt x="121539" y="185420"/>
                </a:lnTo>
                <a:lnTo>
                  <a:pt x="125983" y="190500"/>
                </a:lnTo>
                <a:lnTo>
                  <a:pt x="130301" y="194310"/>
                </a:lnTo>
                <a:lnTo>
                  <a:pt x="132588" y="199390"/>
                </a:lnTo>
                <a:lnTo>
                  <a:pt x="132715" y="209550"/>
                </a:lnTo>
                <a:lnTo>
                  <a:pt x="130555" y="214630"/>
                </a:lnTo>
                <a:lnTo>
                  <a:pt x="126365" y="218440"/>
                </a:lnTo>
                <a:lnTo>
                  <a:pt x="120602" y="223520"/>
                </a:lnTo>
                <a:lnTo>
                  <a:pt x="114363" y="224790"/>
                </a:lnTo>
                <a:lnTo>
                  <a:pt x="107648" y="226060"/>
                </a:lnTo>
                <a:lnTo>
                  <a:pt x="131381" y="226060"/>
                </a:lnTo>
                <a:lnTo>
                  <a:pt x="132588" y="224790"/>
                </a:lnTo>
                <a:lnTo>
                  <a:pt x="136778" y="220980"/>
                </a:lnTo>
                <a:lnTo>
                  <a:pt x="139700" y="215900"/>
                </a:lnTo>
                <a:lnTo>
                  <a:pt x="142748" y="207010"/>
                </a:lnTo>
                <a:lnTo>
                  <a:pt x="142875" y="201930"/>
                </a:lnTo>
                <a:lnTo>
                  <a:pt x="140080" y="191770"/>
                </a:lnTo>
                <a:lnTo>
                  <a:pt x="137287" y="186690"/>
                </a:lnTo>
                <a:lnTo>
                  <a:pt x="133096" y="182880"/>
                </a:lnTo>
                <a:close/>
              </a:path>
              <a:path w="289559" h="295910">
                <a:moveTo>
                  <a:pt x="87653" y="153670"/>
                </a:moveTo>
                <a:lnTo>
                  <a:pt x="78613" y="153670"/>
                </a:lnTo>
                <a:lnTo>
                  <a:pt x="81788" y="198120"/>
                </a:lnTo>
                <a:lnTo>
                  <a:pt x="90931" y="199390"/>
                </a:lnTo>
                <a:lnTo>
                  <a:pt x="92075" y="195580"/>
                </a:lnTo>
                <a:lnTo>
                  <a:pt x="93979" y="193040"/>
                </a:lnTo>
                <a:lnTo>
                  <a:pt x="100012" y="186690"/>
                </a:lnTo>
                <a:lnTo>
                  <a:pt x="89153" y="186690"/>
                </a:lnTo>
                <a:lnTo>
                  <a:pt x="87653" y="153670"/>
                </a:lnTo>
                <a:close/>
              </a:path>
              <a:path w="289559" h="295910">
                <a:moveTo>
                  <a:pt x="114300" y="173990"/>
                </a:moveTo>
                <a:lnTo>
                  <a:pt x="109600" y="173990"/>
                </a:lnTo>
                <a:lnTo>
                  <a:pt x="100456" y="176530"/>
                </a:lnTo>
                <a:lnTo>
                  <a:pt x="96520" y="179070"/>
                </a:lnTo>
                <a:lnTo>
                  <a:pt x="91821" y="184150"/>
                </a:lnTo>
                <a:lnTo>
                  <a:pt x="90550" y="185420"/>
                </a:lnTo>
                <a:lnTo>
                  <a:pt x="89662" y="186690"/>
                </a:lnTo>
                <a:lnTo>
                  <a:pt x="100012" y="186690"/>
                </a:lnTo>
                <a:lnTo>
                  <a:pt x="101219" y="185420"/>
                </a:lnTo>
                <a:lnTo>
                  <a:pt x="106045" y="182880"/>
                </a:lnTo>
                <a:lnTo>
                  <a:pt x="133096" y="182880"/>
                </a:lnTo>
                <a:lnTo>
                  <a:pt x="128777" y="179070"/>
                </a:lnTo>
                <a:lnTo>
                  <a:pt x="124205" y="175260"/>
                </a:lnTo>
                <a:lnTo>
                  <a:pt x="114300" y="173990"/>
                </a:lnTo>
                <a:close/>
              </a:path>
              <a:path w="289559" h="295910">
                <a:moveTo>
                  <a:pt x="81406" y="138430"/>
                </a:moveTo>
                <a:lnTo>
                  <a:pt x="43688" y="176530"/>
                </a:lnTo>
                <a:lnTo>
                  <a:pt x="50038" y="182880"/>
                </a:lnTo>
                <a:lnTo>
                  <a:pt x="78613" y="153670"/>
                </a:lnTo>
                <a:lnTo>
                  <a:pt x="87653" y="153670"/>
                </a:lnTo>
                <a:lnTo>
                  <a:pt x="87249" y="144780"/>
                </a:lnTo>
                <a:lnTo>
                  <a:pt x="81406" y="138430"/>
                </a:lnTo>
                <a:close/>
              </a:path>
              <a:path w="289559" h="295910">
                <a:moveTo>
                  <a:pt x="151129" y="128270"/>
                </a:moveTo>
                <a:lnTo>
                  <a:pt x="123571" y="156210"/>
                </a:lnTo>
                <a:lnTo>
                  <a:pt x="129921" y="162560"/>
                </a:lnTo>
                <a:lnTo>
                  <a:pt x="157479" y="134620"/>
                </a:lnTo>
                <a:lnTo>
                  <a:pt x="151129" y="128270"/>
                </a:lnTo>
                <a:close/>
              </a:path>
              <a:path w="289559" h="295910">
                <a:moveTo>
                  <a:pt x="178053" y="57150"/>
                </a:moveTo>
                <a:lnTo>
                  <a:pt x="164115" y="57150"/>
                </a:lnTo>
                <a:lnTo>
                  <a:pt x="157944" y="60960"/>
                </a:lnTo>
                <a:lnTo>
                  <a:pt x="152273" y="64770"/>
                </a:lnTo>
                <a:lnTo>
                  <a:pt x="147798" y="71120"/>
                </a:lnTo>
                <a:lnTo>
                  <a:pt x="145049" y="76200"/>
                </a:lnTo>
                <a:lnTo>
                  <a:pt x="144039" y="83820"/>
                </a:lnTo>
                <a:lnTo>
                  <a:pt x="144779" y="90170"/>
                </a:lnTo>
                <a:lnTo>
                  <a:pt x="164973" y="123190"/>
                </a:lnTo>
                <a:lnTo>
                  <a:pt x="173329" y="129540"/>
                </a:lnTo>
                <a:lnTo>
                  <a:pt x="181435" y="135890"/>
                </a:lnTo>
                <a:lnTo>
                  <a:pt x="189279" y="139700"/>
                </a:lnTo>
                <a:lnTo>
                  <a:pt x="196850" y="142240"/>
                </a:lnTo>
                <a:lnTo>
                  <a:pt x="204092" y="143510"/>
                </a:lnTo>
                <a:lnTo>
                  <a:pt x="210788" y="142240"/>
                </a:lnTo>
                <a:lnTo>
                  <a:pt x="216959" y="139700"/>
                </a:lnTo>
                <a:lnTo>
                  <a:pt x="222630" y="135890"/>
                </a:lnTo>
                <a:lnTo>
                  <a:pt x="223525" y="134620"/>
                </a:lnTo>
                <a:lnTo>
                  <a:pt x="205104" y="134620"/>
                </a:lnTo>
                <a:lnTo>
                  <a:pt x="197484" y="132080"/>
                </a:lnTo>
                <a:lnTo>
                  <a:pt x="165903" y="109220"/>
                </a:lnTo>
                <a:lnTo>
                  <a:pt x="160893" y="101600"/>
                </a:lnTo>
                <a:lnTo>
                  <a:pt x="157192" y="96520"/>
                </a:lnTo>
                <a:lnTo>
                  <a:pt x="154813" y="90170"/>
                </a:lnTo>
                <a:lnTo>
                  <a:pt x="152526" y="82550"/>
                </a:lnTo>
                <a:lnTo>
                  <a:pt x="153797" y="76200"/>
                </a:lnTo>
                <a:lnTo>
                  <a:pt x="163449" y="66040"/>
                </a:lnTo>
                <a:lnTo>
                  <a:pt x="169799" y="64770"/>
                </a:lnTo>
                <a:lnTo>
                  <a:pt x="195203" y="64770"/>
                </a:lnTo>
                <a:lnTo>
                  <a:pt x="193579" y="63500"/>
                </a:lnTo>
                <a:lnTo>
                  <a:pt x="185697" y="59690"/>
                </a:lnTo>
                <a:lnTo>
                  <a:pt x="178053" y="57150"/>
                </a:lnTo>
                <a:close/>
              </a:path>
              <a:path w="289559" h="295910">
                <a:moveTo>
                  <a:pt x="195203" y="64770"/>
                </a:moveTo>
                <a:lnTo>
                  <a:pt x="169799" y="64770"/>
                </a:lnTo>
                <a:lnTo>
                  <a:pt x="177546" y="67310"/>
                </a:lnTo>
                <a:lnTo>
                  <a:pt x="183423" y="69850"/>
                </a:lnTo>
                <a:lnTo>
                  <a:pt x="214026" y="97790"/>
                </a:lnTo>
                <a:lnTo>
                  <a:pt x="222376" y="118110"/>
                </a:lnTo>
                <a:lnTo>
                  <a:pt x="221106" y="124460"/>
                </a:lnTo>
                <a:lnTo>
                  <a:pt x="216153" y="128270"/>
                </a:lnTo>
                <a:lnTo>
                  <a:pt x="211327" y="133350"/>
                </a:lnTo>
                <a:lnTo>
                  <a:pt x="205104" y="134620"/>
                </a:lnTo>
                <a:lnTo>
                  <a:pt x="223525" y="134620"/>
                </a:lnTo>
                <a:lnTo>
                  <a:pt x="227105" y="129540"/>
                </a:lnTo>
                <a:lnTo>
                  <a:pt x="229854" y="123190"/>
                </a:lnTo>
                <a:lnTo>
                  <a:pt x="230864" y="116840"/>
                </a:lnTo>
                <a:lnTo>
                  <a:pt x="230124" y="109220"/>
                </a:lnTo>
                <a:lnTo>
                  <a:pt x="201699" y="69850"/>
                </a:lnTo>
                <a:lnTo>
                  <a:pt x="195203" y="64770"/>
                </a:lnTo>
                <a:close/>
              </a:path>
              <a:path w="289559" h="295910">
                <a:moveTo>
                  <a:pt x="239649" y="50800"/>
                </a:moveTo>
                <a:lnTo>
                  <a:pt x="231901" y="50800"/>
                </a:lnTo>
                <a:lnTo>
                  <a:pt x="229489" y="55880"/>
                </a:lnTo>
                <a:lnTo>
                  <a:pt x="228726" y="60960"/>
                </a:lnTo>
                <a:lnTo>
                  <a:pt x="230250" y="73660"/>
                </a:lnTo>
                <a:lnTo>
                  <a:pt x="232791" y="78740"/>
                </a:lnTo>
                <a:lnTo>
                  <a:pt x="236727" y="82550"/>
                </a:lnTo>
                <a:lnTo>
                  <a:pt x="240538" y="86360"/>
                </a:lnTo>
                <a:lnTo>
                  <a:pt x="244855" y="88900"/>
                </a:lnTo>
                <a:lnTo>
                  <a:pt x="254507" y="90170"/>
                </a:lnTo>
                <a:lnTo>
                  <a:pt x="259588" y="90170"/>
                </a:lnTo>
                <a:lnTo>
                  <a:pt x="264541" y="87630"/>
                </a:lnTo>
                <a:lnTo>
                  <a:pt x="269621" y="86360"/>
                </a:lnTo>
                <a:lnTo>
                  <a:pt x="274320" y="83820"/>
                </a:lnTo>
                <a:lnTo>
                  <a:pt x="277463" y="80010"/>
                </a:lnTo>
                <a:lnTo>
                  <a:pt x="251968" y="80010"/>
                </a:lnTo>
                <a:lnTo>
                  <a:pt x="247142" y="78740"/>
                </a:lnTo>
                <a:lnTo>
                  <a:pt x="243077" y="74930"/>
                </a:lnTo>
                <a:lnTo>
                  <a:pt x="238632" y="68580"/>
                </a:lnTo>
                <a:lnTo>
                  <a:pt x="237108" y="62230"/>
                </a:lnTo>
                <a:lnTo>
                  <a:pt x="237363" y="58420"/>
                </a:lnTo>
                <a:lnTo>
                  <a:pt x="239649" y="50800"/>
                </a:lnTo>
                <a:close/>
              </a:path>
              <a:path w="289559" h="295910">
                <a:moveTo>
                  <a:pt x="281431" y="38100"/>
                </a:moveTo>
                <a:lnTo>
                  <a:pt x="260730" y="38100"/>
                </a:lnTo>
                <a:lnTo>
                  <a:pt x="267589" y="39370"/>
                </a:lnTo>
                <a:lnTo>
                  <a:pt x="270764" y="40640"/>
                </a:lnTo>
                <a:lnTo>
                  <a:pt x="273430" y="44450"/>
                </a:lnTo>
                <a:lnTo>
                  <a:pt x="277495" y="48260"/>
                </a:lnTo>
                <a:lnTo>
                  <a:pt x="279400" y="53340"/>
                </a:lnTo>
                <a:lnTo>
                  <a:pt x="279146" y="58420"/>
                </a:lnTo>
                <a:lnTo>
                  <a:pt x="278765" y="63500"/>
                </a:lnTo>
                <a:lnTo>
                  <a:pt x="276478" y="68580"/>
                </a:lnTo>
                <a:lnTo>
                  <a:pt x="272160" y="72390"/>
                </a:lnTo>
                <a:lnTo>
                  <a:pt x="267716" y="77470"/>
                </a:lnTo>
                <a:lnTo>
                  <a:pt x="262763" y="80010"/>
                </a:lnTo>
                <a:lnTo>
                  <a:pt x="277463" y="80010"/>
                </a:lnTo>
                <a:lnTo>
                  <a:pt x="278510" y="78740"/>
                </a:lnTo>
                <a:lnTo>
                  <a:pt x="282828" y="74930"/>
                </a:lnTo>
                <a:lnTo>
                  <a:pt x="285750" y="69850"/>
                </a:lnTo>
                <a:lnTo>
                  <a:pt x="287527" y="64770"/>
                </a:lnTo>
                <a:lnTo>
                  <a:pt x="289178" y="59690"/>
                </a:lnTo>
                <a:lnTo>
                  <a:pt x="289559" y="55880"/>
                </a:lnTo>
                <a:lnTo>
                  <a:pt x="287527" y="45720"/>
                </a:lnTo>
                <a:lnTo>
                  <a:pt x="285115" y="41910"/>
                </a:lnTo>
                <a:lnTo>
                  <a:pt x="281431" y="38100"/>
                </a:lnTo>
                <a:close/>
              </a:path>
              <a:path w="289559" h="295910">
                <a:moveTo>
                  <a:pt x="234060" y="0"/>
                </a:moveTo>
                <a:lnTo>
                  <a:pt x="225171" y="0"/>
                </a:lnTo>
                <a:lnTo>
                  <a:pt x="216153" y="2540"/>
                </a:lnTo>
                <a:lnTo>
                  <a:pt x="211963" y="5080"/>
                </a:lnTo>
                <a:lnTo>
                  <a:pt x="208279" y="8890"/>
                </a:lnTo>
                <a:lnTo>
                  <a:pt x="204470" y="12700"/>
                </a:lnTo>
                <a:lnTo>
                  <a:pt x="201802" y="16510"/>
                </a:lnTo>
                <a:lnTo>
                  <a:pt x="198754" y="26670"/>
                </a:lnTo>
                <a:lnTo>
                  <a:pt x="198500" y="30480"/>
                </a:lnTo>
                <a:lnTo>
                  <a:pt x="200532" y="39370"/>
                </a:lnTo>
                <a:lnTo>
                  <a:pt x="223520" y="53340"/>
                </a:lnTo>
                <a:lnTo>
                  <a:pt x="227838" y="53340"/>
                </a:lnTo>
                <a:lnTo>
                  <a:pt x="231648" y="50800"/>
                </a:lnTo>
                <a:lnTo>
                  <a:pt x="239649" y="50800"/>
                </a:lnTo>
                <a:lnTo>
                  <a:pt x="241680" y="48260"/>
                </a:lnTo>
                <a:lnTo>
                  <a:pt x="245033" y="44450"/>
                </a:lnTo>
                <a:lnTo>
                  <a:pt x="220979" y="44450"/>
                </a:lnTo>
                <a:lnTo>
                  <a:pt x="216916" y="43180"/>
                </a:lnTo>
                <a:lnTo>
                  <a:pt x="213614" y="40640"/>
                </a:lnTo>
                <a:lnTo>
                  <a:pt x="210057" y="36830"/>
                </a:lnTo>
                <a:lnTo>
                  <a:pt x="208406" y="33020"/>
                </a:lnTo>
                <a:lnTo>
                  <a:pt x="208915" y="22860"/>
                </a:lnTo>
                <a:lnTo>
                  <a:pt x="210820" y="19050"/>
                </a:lnTo>
                <a:lnTo>
                  <a:pt x="214629" y="15240"/>
                </a:lnTo>
                <a:lnTo>
                  <a:pt x="218313" y="11430"/>
                </a:lnTo>
                <a:lnTo>
                  <a:pt x="222503" y="10160"/>
                </a:lnTo>
                <a:lnTo>
                  <a:pt x="231648" y="8890"/>
                </a:lnTo>
                <a:lnTo>
                  <a:pt x="247586" y="8890"/>
                </a:lnTo>
                <a:lnTo>
                  <a:pt x="245872" y="7620"/>
                </a:lnTo>
                <a:lnTo>
                  <a:pt x="242316" y="3810"/>
                </a:lnTo>
                <a:lnTo>
                  <a:pt x="238378" y="1270"/>
                </a:lnTo>
                <a:lnTo>
                  <a:pt x="234060" y="0"/>
                </a:lnTo>
                <a:close/>
              </a:path>
              <a:path w="289559" h="295910">
                <a:moveTo>
                  <a:pt x="247586" y="8890"/>
                </a:moveTo>
                <a:lnTo>
                  <a:pt x="231648" y="8890"/>
                </a:lnTo>
                <a:lnTo>
                  <a:pt x="235712" y="11430"/>
                </a:lnTo>
                <a:lnTo>
                  <a:pt x="239268" y="13970"/>
                </a:lnTo>
                <a:lnTo>
                  <a:pt x="242570" y="17780"/>
                </a:lnTo>
                <a:lnTo>
                  <a:pt x="244221" y="21590"/>
                </a:lnTo>
                <a:lnTo>
                  <a:pt x="243840" y="26670"/>
                </a:lnTo>
                <a:lnTo>
                  <a:pt x="243585" y="30480"/>
                </a:lnTo>
                <a:lnTo>
                  <a:pt x="241680" y="35560"/>
                </a:lnTo>
                <a:lnTo>
                  <a:pt x="237998" y="39370"/>
                </a:lnTo>
                <a:lnTo>
                  <a:pt x="234442" y="41910"/>
                </a:lnTo>
                <a:lnTo>
                  <a:pt x="230250" y="44450"/>
                </a:lnTo>
                <a:lnTo>
                  <a:pt x="245033" y="44450"/>
                </a:lnTo>
                <a:lnTo>
                  <a:pt x="247269" y="41910"/>
                </a:lnTo>
                <a:lnTo>
                  <a:pt x="250444" y="40640"/>
                </a:lnTo>
                <a:lnTo>
                  <a:pt x="257301" y="38100"/>
                </a:lnTo>
                <a:lnTo>
                  <a:pt x="281431" y="38100"/>
                </a:lnTo>
                <a:lnTo>
                  <a:pt x="277368" y="33020"/>
                </a:lnTo>
                <a:lnTo>
                  <a:pt x="250063" y="33020"/>
                </a:lnTo>
                <a:lnTo>
                  <a:pt x="252222" y="29210"/>
                </a:lnTo>
                <a:lnTo>
                  <a:pt x="252856" y="24130"/>
                </a:lnTo>
                <a:lnTo>
                  <a:pt x="252222" y="19050"/>
                </a:lnTo>
                <a:lnTo>
                  <a:pt x="251459" y="15240"/>
                </a:lnTo>
                <a:lnTo>
                  <a:pt x="249300" y="10160"/>
                </a:lnTo>
                <a:lnTo>
                  <a:pt x="247586" y="8890"/>
                </a:lnTo>
                <a:close/>
              </a:path>
              <a:path w="289559" h="295910">
                <a:moveTo>
                  <a:pt x="260603" y="29210"/>
                </a:moveTo>
                <a:lnTo>
                  <a:pt x="255270" y="30480"/>
                </a:lnTo>
                <a:lnTo>
                  <a:pt x="250317" y="33020"/>
                </a:lnTo>
                <a:lnTo>
                  <a:pt x="277368" y="33020"/>
                </a:lnTo>
                <a:lnTo>
                  <a:pt x="272415" y="31750"/>
                </a:lnTo>
                <a:lnTo>
                  <a:pt x="260603" y="2921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4" name="object 114"/>
          <p:cNvSpPr/>
          <p:nvPr/>
        </p:nvSpPr>
        <p:spPr>
          <a:xfrm>
            <a:off x="11417341" y="4186172"/>
            <a:ext cx="265430" cy="274320"/>
          </a:xfrm>
          <a:custGeom>
            <a:rect l="l" t="t" r="r" b="b"/>
            <a:pathLst>
              <a:path w="265429" h="274320">
                <a:moveTo>
                  <a:pt x="49464" y="185649"/>
                </a:moveTo>
                <a:lnTo>
                  <a:pt x="32851" y="185649"/>
                </a:lnTo>
                <a:lnTo>
                  <a:pt x="36915" y="187389"/>
                </a:lnTo>
                <a:lnTo>
                  <a:pt x="43265" y="193765"/>
                </a:lnTo>
                <a:lnTo>
                  <a:pt x="45297" y="197689"/>
                </a:lnTo>
                <a:lnTo>
                  <a:pt x="48091" y="207760"/>
                </a:lnTo>
                <a:lnTo>
                  <a:pt x="49234" y="214872"/>
                </a:lnTo>
                <a:lnTo>
                  <a:pt x="52917" y="268504"/>
                </a:lnTo>
                <a:lnTo>
                  <a:pt x="58632" y="274321"/>
                </a:lnTo>
                <a:lnTo>
                  <a:pt x="74392" y="258586"/>
                </a:lnTo>
                <a:lnTo>
                  <a:pt x="61553" y="258586"/>
                </a:lnTo>
                <a:lnTo>
                  <a:pt x="58656" y="211646"/>
                </a:lnTo>
                <a:lnTo>
                  <a:pt x="58576" y="210973"/>
                </a:lnTo>
                <a:lnTo>
                  <a:pt x="57235" y="203468"/>
                </a:lnTo>
                <a:lnTo>
                  <a:pt x="53418" y="191593"/>
                </a:lnTo>
                <a:lnTo>
                  <a:pt x="50758" y="186907"/>
                </a:lnTo>
                <a:lnTo>
                  <a:pt x="49464" y="185649"/>
                </a:lnTo>
                <a:close/>
              </a:path>
              <a:path w="265429" h="274320">
                <a:moveTo>
                  <a:pt x="93176" y="226912"/>
                </a:moveTo>
                <a:lnTo>
                  <a:pt x="61553" y="258586"/>
                </a:lnTo>
                <a:lnTo>
                  <a:pt x="74392" y="258586"/>
                </a:lnTo>
                <a:lnTo>
                  <a:pt x="99653" y="233363"/>
                </a:lnTo>
                <a:lnTo>
                  <a:pt x="93176" y="226912"/>
                </a:lnTo>
                <a:close/>
              </a:path>
              <a:path w="265429" h="274320">
                <a:moveTo>
                  <a:pt x="30946" y="175401"/>
                </a:moveTo>
                <a:lnTo>
                  <a:pt x="974" y="201245"/>
                </a:lnTo>
                <a:lnTo>
                  <a:pt x="0" y="206973"/>
                </a:lnTo>
                <a:lnTo>
                  <a:pt x="47" y="207925"/>
                </a:lnTo>
                <a:lnTo>
                  <a:pt x="720" y="213348"/>
                </a:lnTo>
                <a:lnTo>
                  <a:pt x="3514" y="219673"/>
                </a:lnTo>
                <a:lnTo>
                  <a:pt x="12404" y="216726"/>
                </a:lnTo>
                <a:lnTo>
                  <a:pt x="10372" y="211646"/>
                </a:lnTo>
                <a:lnTo>
                  <a:pt x="9737" y="206973"/>
                </a:lnTo>
                <a:lnTo>
                  <a:pt x="11007" y="198388"/>
                </a:lnTo>
                <a:lnTo>
                  <a:pt x="12912" y="194692"/>
                </a:lnTo>
                <a:lnTo>
                  <a:pt x="16087" y="191593"/>
                </a:lnTo>
                <a:lnTo>
                  <a:pt x="19770" y="187834"/>
                </a:lnTo>
                <a:lnTo>
                  <a:pt x="23961" y="185891"/>
                </a:lnTo>
                <a:lnTo>
                  <a:pt x="32851" y="185649"/>
                </a:lnTo>
                <a:lnTo>
                  <a:pt x="49464" y="185649"/>
                </a:lnTo>
                <a:lnTo>
                  <a:pt x="47202" y="183452"/>
                </a:lnTo>
                <a:lnTo>
                  <a:pt x="43646" y="179871"/>
                </a:lnTo>
                <a:lnTo>
                  <a:pt x="39709" y="177547"/>
                </a:lnTo>
                <a:lnTo>
                  <a:pt x="35391" y="176467"/>
                </a:lnTo>
                <a:lnTo>
                  <a:pt x="30946" y="175401"/>
                </a:lnTo>
                <a:close/>
              </a:path>
              <a:path w="265429" h="274320">
                <a:moveTo>
                  <a:pt x="100288" y="201220"/>
                </a:moveTo>
                <a:lnTo>
                  <a:pt x="96224" y="209894"/>
                </a:lnTo>
                <a:lnTo>
                  <a:pt x="102701" y="212700"/>
                </a:lnTo>
                <a:lnTo>
                  <a:pt x="109051" y="213475"/>
                </a:lnTo>
                <a:lnTo>
                  <a:pt x="122005" y="210973"/>
                </a:lnTo>
                <a:lnTo>
                  <a:pt x="127593" y="207925"/>
                </a:lnTo>
                <a:lnTo>
                  <a:pt x="132287" y="203232"/>
                </a:lnTo>
                <a:lnTo>
                  <a:pt x="107551" y="203232"/>
                </a:lnTo>
                <a:lnTo>
                  <a:pt x="100288" y="201220"/>
                </a:lnTo>
                <a:close/>
              </a:path>
              <a:path w="265429" h="274320">
                <a:moveTo>
                  <a:pt x="133472" y="161062"/>
                </a:moveTo>
                <a:lnTo>
                  <a:pt x="116544" y="161062"/>
                </a:lnTo>
                <a:lnTo>
                  <a:pt x="121370" y="163272"/>
                </a:lnTo>
                <a:lnTo>
                  <a:pt x="130260" y="172099"/>
                </a:lnTo>
                <a:lnTo>
                  <a:pt x="132419" y="176925"/>
                </a:lnTo>
                <a:lnTo>
                  <a:pt x="132546" y="187415"/>
                </a:lnTo>
                <a:lnTo>
                  <a:pt x="130514" y="192165"/>
                </a:lnTo>
                <a:lnTo>
                  <a:pt x="126196" y="196394"/>
                </a:lnTo>
                <a:lnTo>
                  <a:pt x="120505" y="200818"/>
                </a:lnTo>
                <a:lnTo>
                  <a:pt x="114290" y="203098"/>
                </a:lnTo>
                <a:lnTo>
                  <a:pt x="107551" y="203232"/>
                </a:lnTo>
                <a:lnTo>
                  <a:pt x="132287" y="203232"/>
                </a:lnTo>
                <a:lnTo>
                  <a:pt x="136610" y="198870"/>
                </a:lnTo>
                <a:lnTo>
                  <a:pt x="139531" y="194247"/>
                </a:lnTo>
                <a:lnTo>
                  <a:pt x="141055" y="189244"/>
                </a:lnTo>
                <a:lnTo>
                  <a:pt x="142706" y="184227"/>
                </a:lnTo>
                <a:lnTo>
                  <a:pt x="142706" y="179249"/>
                </a:lnTo>
                <a:lnTo>
                  <a:pt x="141195" y="173851"/>
                </a:lnTo>
                <a:lnTo>
                  <a:pt x="140039" y="169355"/>
                </a:lnTo>
                <a:lnTo>
                  <a:pt x="137245" y="164758"/>
                </a:lnTo>
                <a:lnTo>
                  <a:pt x="133472" y="161062"/>
                </a:lnTo>
                <a:close/>
              </a:path>
              <a:path w="265429" h="274320">
                <a:moveTo>
                  <a:pt x="87518" y="131636"/>
                </a:moveTo>
                <a:lnTo>
                  <a:pt x="78444" y="131636"/>
                </a:lnTo>
                <a:lnTo>
                  <a:pt x="81746" y="176353"/>
                </a:lnTo>
                <a:lnTo>
                  <a:pt x="90890" y="177788"/>
                </a:lnTo>
                <a:lnTo>
                  <a:pt x="91906" y="173851"/>
                </a:lnTo>
                <a:lnTo>
                  <a:pt x="93811" y="170486"/>
                </a:lnTo>
                <a:lnTo>
                  <a:pt x="96605" y="167679"/>
                </a:lnTo>
                <a:lnTo>
                  <a:pt x="100115" y="164199"/>
                </a:lnTo>
                <a:lnTo>
                  <a:pt x="89620" y="164199"/>
                </a:lnTo>
                <a:lnTo>
                  <a:pt x="88985" y="164009"/>
                </a:lnTo>
                <a:lnTo>
                  <a:pt x="87518" y="131636"/>
                </a:lnTo>
                <a:close/>
              </a:path>
              <a:path w="265429" h="274320">
                <a:moveTo>
                  <a:pt x="114258" y="151182"/>
                </a:moveTo>
                <a:lnTo>
                  <a:pt x="89620" y="164199"/>
                </a:lnTo>
                <a:lnTo>
                  <a:pt x="100115" y="164199"/>
                </a:lnTo>
                <a:lnTo>
                  <a:pt x="101050" y="163272"/>
                </a:lnTo>
                <a:lnTo>
                  <a:pt x="105876" y="161062"/>
                </a:lnTo>
                <a:lnTo>
                  <a:pt x="133472" y="161062"/>
                </a:lnTo>
                <a:lnTo>
                  <a:pt x="128609" y="156236"/>
                </a:lnTo>
                <a:lnTo>
                  <a:pt x="124037" y="153506"/>
                </a:lnTo>
                <a:lnTo>
                  <a:pt x="114258" y="151182"/>
                </a:lnTo>
                <a:close/>
              </a:path>
              <a:path w="265429" h="274320">
                <a:moveTo>
                  <a:pt x="81238" y="116168"/>
                </a:moveTo>
                <a:lnTo>
                  <a:pt x="43646" y="153823"/>
                </a:lnTo>
                <a:lnTo>
                  <a:pt x="49996" y="160173"/>
                </a:lnTo>
                <a:lnTo>
                  <a:pt x="78444" y="131636"/>
                </a:lnTo>
                <a:lnTo>
                  <a:pt x="87518" y="131636"/>
                </a:lnTo>
                <a:lnTo>
                  <a:pt x="87080" y="121972"/>
                </a:lnTo>
                <a:lnTo>
                  <a:pt x="81238" y="116168"/>
                </a:lnTo>
                <a:close/>
              </a:path>
              <a:path w="265429" h="274320">
                <a:moveTo>
                  <a:pt x="151088" y="106109"/>
                </a:moveTo>
                <a:lnTo>
                  <a:pt x="123529" y="133656"/>
                </a:lnTo>
                <a:lnTo>
                  <a:pt x="129752" y="139917"/>
                </a:lnTo>
                <a:lnTo>
                  <a:pt x="157311" y="112370"/>
                </a:lnTo>
                <a:lnTo>
                  <a:pt x="151088" y="106109"/>
                </a:lnTo>
                <a:close/>
              </a:path>
              <a:path w="265429" h="274320">
                <a:moveTo>
                  <a:pt x="165191" y="62498"/>
                </a:moveTo>
                <a:lnTo>
                  <a:pt x="151215" y="62498"/>
                </a:lnTo>
                <a:lnTo>
                  <a:pt x="210905" y="122162"/>
                </a:lnTo>
                <a:lnTo>
                  <a:pt x="217890" y="115177"/>
                </a:lnTo>
                <a:lnTo>
                  <a:pt x="165191" y="62498"/>
                </a:lnTo>
                <a:close/>
              </a:path>
              <a:path w="265429" h="274320">
                <a:moveTo>
                  <a:pt x="205169" y="0"/>
                </a:moveTo>
                <a:lnTo>
                  <a:pt x="178415" y="26739"/>
                </a:lnTo>
                <a:lnTo>
                  <a:pt x="179155" y="33961"/>
                </a:lnTo>
                <a:lnTo>
                  <a:pt x="207705" y="73449"/>
                </a:lnTo>
                <a:lnTo>
                  <a:pt x="238468" y="86780"/>
                </a:lnTo>
                <a:lnTo>
                  <a:pt x="245164" y="85789"/>
                </a:lnTo>
                <a:lnTo>
                  <a:pt x="251335" y="83046"/>
                </a:lnTo>
                <a:lnTo>
                  <a:pt x="257006" y="78550"/>
                </a:lnTo>
                <a:lnTo>
                  <a:pt x="257279" y="78207"/>
                </a:lnTo>
                <a:lnTo>
                  <a:pt x="239480" y="78207"/>
                </a:lnTo>
                <a:lnTo>
                  <a:pt x="231733" y="75909"/>
                </a:lnTo>
                <a:lnTo>
                  <a:pt x="200226" y="51914"/>
                </a:lnTo>
                <a:lnTo>
                  <a:pt x="186902" y="25680"/>
                </a:lnTo>
                <a:lnTo>
                  <a:pt x="188172" y="19432"/>
                </a:lnTo>
                <a:lnTo>
                  <a:pt x="197824" y="9767"/>
                </a:lnTo>
                <a:lnTo>
                  <a:pt x="204174" y="8497"/>
                </a:lnTo>
                <a:lnTo>
                  <a:pt x="229476" y="8497"/>
                </a:lnTo>
                <a:lnTo>
                  <a:pt x="227939" y="7378"/>
                </a:lnTo>
                <a:lnTo>
                  <a:pt x="220071" y="3202"/>
                </a:lnTo>
                <a:lnTo>
                  <a:pt x="212429" y="737"/>
                </a:lnTo>
                <a:lnTo>
                  <a:pt x="205169" y="0"/>
                </a:lnTo>
                <a:close/>
              </a:path>
              <a:path w="265429" h="274320">
                <a:moveTo>
                  <a:pt x="150072" y="47385"/>
                </a:moveTo>
                <a:lnTo>
                  <a:pt x="144865" y="52579"/>
                </a:lnTo>
                <a:lnTo>
                  <a:pt x="137626" y="75566"/>
                </a:lnTo>
                <a:lnTo>
                  <a:pt x="144992" y="82894"/>
                </a:lnTo>
                <a:lnTo>
                  <a:pt x="151215" y="62498"/>
                </a:lnTo>
                <a:lnTo>
                  <a:pt x="165191" y="62498"/>
                </a:lnTo>
                <a:lnTo>
                  <a:pt x="150072" y="47385"/>
                </a:lnTo>
                <a:close/>
              </a:path>
              <a:path w="265429" h="274320">
                <a:moveTo>
                  <a:pt x="229476" y="8497"/>
                </a:moveTo>
                <a:lnTo>
                  <a:pt x="204174" y="8497"/>
                </a:lnTo>
                <a:lnTo>
                  <a:pt x="211794" y="10796"/>
                </a:lnTo>
                <a:lnTo>
                  <a:pt x="217746" y="13165"/>
                </a:lnTo>
                <a:lnTo>
                  <a:pt x="248402" y="41220"/>
                </a:lnTo>
                <a:lnTo>
                  <a:pt x="256752" y="60948"/>
                </a:lnTo>
                <a:lnTo>
                  <a:pt x="255355" y="67222"/>
                </a:lnTo>
                <a:lnTo>
                  <a:pt x="249094" y="73547"/>
                </a:lnTo>
                <a:lnTo>
                  <a:pt x="245703" y="76937"/>
                </a:lnTo>
                <a:lnTo>
                  <a:pt x="239480" y="78207"/>
                </a:lnTo>
                <a:lnTo>
                  <a:pt x="257279" y="78207"/>
                </a:lnTo>
                <a:lnTo>
                  <a:pt x="261481" y="72919"/>
                </a:lnTo>
                <a:lnTo>
                  <a:pt x="264230" y="66749"/>
                </a:lnTo>
                <a:lnTo>
                  <a:pt x="265240" y="60041"/>
                </a:lnTo>
                <a:lnTo>
                  <a:pt x="264550" y="53290"/>
                </a:lnTo>
                <a:lnTo>
                  <a:pt x="244306" y="20867"/>
                </a:lnTo>
                <a:lnTo>
                  <a:pt x="236022" y="13266"/>
                </a:lnTo>
                <a:lnTo>
                  <a:pt x="229476" y="849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5" name="object 115"/>
          <p:cNvSpPr txBox="1"/>
          <p:nvPr/>
        </p:nvSpPr>
        <p:spPr>
          <a:xfrm>
            <a:off x="12400550" y="2945383"/>
            <a:ext cx="193675" cy="269240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1000" b="0">
                <a:solidFill>
                  <a:srgbClr val="FFFFFF"/>
                </a:solidFill>
                <a:latin typeface="微软雅黑 Light"/>
                <a:cs typeface="微软雅黑 Light"/>
              </a:rPr>
              <a:t>CR5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116" name="object 116"/>
          <p:cNvSpPr txBox="1"/>
          <p:nvPr/>
        </p:nvSpPr>
        <p:spPr>
          <a:xfrm>
            <a:off x="12400533" y="3321303"/>
            <a:ext cx="1524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中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17" name="object 117"/>
          <p:cNvSpPr txBox="1"/>
          <p:nvPr/>
        </p:nvSpPr>
        <p:spPr>
          <a:xfrm>
            <a:off x="12052045" y="2386329"/>
            <a:ext cx="525780" cy="17443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95"/>
              </a:spcBef>
            </a:pPr>
            <a:r>
              <a:rPr sz="1000" b="0" spc="25">
                <a:solidFill>
                  <a:srgbClr val="FFFFFF"/>
                </a:solidFill>
                <a:latin typeface="微软雅黑 Light"/>
                <a:cs typeface="微软雅黑 Light"/>
              </a:rPr>
              <a:t>60%</a:t>
            </a:r>
            <a:endParaRPr sz="1000">
              <a:latin typeface="微软雅黑 Light"/>
              <a:cs typeface="微软雅黑 Light"/>
            </a:endParaRPr>
          </a:p>
          <a:p>
            <a:pPr marL="38100">
              <a:lnSpc>
                <a:spcPct val="100000"/>
              </a:lnSpc>
              <a:spcBef>
                <a:spcPts val="855"/>
              </a:spcBef>
            </a:pPr>
            <a:r>
              <a:rPr sz="1000" b="0" spc="25">
                <a:solidFill>
                  <a:srgbClr val="FFFFFF"/>
                </a:solidFill>
                <a:latin typeface="微软雅黑 Light"/>
                <a:cs typeface="微软雅黑 Light"/>
              </a:rPr>
              <a:t>50%</a:t>
            </a:r>
            <a:endParaRPr sz="1000">
              <a:latin typeface="微软雅黑 Light"/>
              <a:cs typeface="微软雅黑 Light"/>
            </a:endParaRPr>
          </a:p>
          <a:p>
            <a:pPr marL="38100">
              <a:lnSpc>
                <a:spcPct val="100000"/>
              </a:lnSpc>
              <a:spcBef>
                <a:spcPts val="855"/>
              </a:spcBef>
            </a:pPr>
            <a:r>
              <a:rPr sz="1000" b="0" spc="15">
                <a:solidFill>
                  <a:srgbClr val="FFFFFF"/>
                </a:solidFill>
                <a:latin typeface="微软雅黑 Light"/>
                <a:cs typeface="微软雅黑 Light"/>
              </a:rPr>
              <a:t>40%</a:t>
            </a:r>
            <a:endParaRPr sz="1000">
              <a:latin typeface="微软雅黑 Light"/>
              <a:cs typeface="微软雅黑 Light"/>
            </a:endParaRPr>
          </a:p>
          <a:p>
            <a:pPr marL="38100">
              <a:lnSpc>
                <a:spcPct val="100000"/>
              </a:lnSpc>
              <a:spcBef>
                <a:spcPts val="860"/>
              </a:spcBef>
            </a:pPr>
            <a:r>
              <a:rPr sz="1000" b="0" spc="20">
                <a:solidFill>
                  <a:srgbClr val="FFFFFF"/>
                </a:solidFill>
                <a:latin typeface="微软雅黑 Light"/>
                <a:cs typeface="微软雅黑 Light"/>
              </a:rPr>
              <a:t>30%</a:t>
            </a:r>
            <a:r>
              <a:rPr sz="1000" b="0" spc="125">
                <a:solidFill>
                  <a:srgbClr val="FFFFFF"/>
                </a:solidFill>
                <a:latin typeface="微软雅黑 Light"/>
                <a:cs typeface="微软雅黑 Light"/>
              </a:rPr>
              <a:t> </a:t>
            </a:r>
            <a:r>
              <a:rPr sz="1500" spc="-7" baseline="-11111">
                <a:solidFill>
                  <a:srgbClr val="FFFFFF"/>
                </a:solidFill>
                <a:latin typeface="宋体"/>
                <a:cs typeface="宋体"/>
              </a:rPr>
              <a:t>集</a:t>
            </a:r>
            <a:endParaRPr sz="1500" baseline="-11111">
              <a:latin typeface="宋体"/>
              <a:cs typeface="宋体"/>
            </a:endParaRPr>
          </a:p>
          <a:p>
            <a:pPr marL="38100">
              <a:lnSpc>
                <a:spcPct val="100000"/>
              </a:lnSpc>
              <a:spcBef>
                <a:spcPts val="855"/>
              </a:spcBef>
            </a:pPr>
            <a:r>
              <a:rPr sz="1000" b="0" spc="10">
                <a:solidFill>
                  <a:srgbClr val="FFFFFF"/>
                </a:solidFill>
                <a:latin typeface="微软雅黑 Light"/>
                <a:cs typeface="微软雅黑 Light"/>
              </a:rPr>
              <a:t>20%</a:t>
            </a:r>
            <a:r>
              <a:rPr sz="1000" b="0" spc="150">
                <a:solidFill>
                  <a:srgbClr val="FFFFFF"/>
                </a:solidFill>
                <a:latin typeface="微软雅黑 Light"/>
                <a:cs typeface="微软雅黑 Light"/>
              </a:rPr>
              <a:t> </a:t>
            </a:r>
            <a:r>
              <a:rPr sz="1500" spc="-7" baseline="-8333">
                <a:solidFill>
                  <a:srgbClr val="FFFFFF"/>
                </a:solidFill>
                <a:latin typeface="宋体"/>
                <a:cs typeface="宋体"/>
              </a:rPr>
              <a:t>度</a:t>
            </a:r>
            <a:endParaRPr sz="1500" baseline="-8333">
              <a:latin typeface="宋体"/>
              <a:cs typeface="宋体"/>
            </a:endParaRPr>
          </a:p>
          <a:p>
            <a:pPr marL="38100">
              <a:lnSpc>
                <a:spcPct val="100000"/>
              </a:lnSpc>
              <a:spcBef>
                <a:spcPts val="855"/>
              </a:spcBef>
            </a:pPr>
            <a:r>
              <a:rPr sz="1000" b="0" spc="15">
                <a:solidFill>
                  <a:srgbClr val="FFFFFF"/>
                </a:solidFill>
                <a:latin typeface="微软雅黑 Light"/>
                <a:cs typeface="微软雅黑 Light"/>
              </a:rPr>
              <a:t>10%</a:t>
            </a:r>
            <a:endParaRPr sz="1000">
              <a:latin typeface="微软雅黑 Light"/>
              <a:cs typeface="微软雅黑 Light"/>
            </a:endParaRPr>
          </a:p>
          <a:p>
            <a:pPr marL="38100">
              <a:lnSpc>
                <a:spcPct val="100000"/>
              </a:lnSpc>
              <a:spcBef>
                <a:spcPts val="855"/>
              </a:spcBef>
            </a:pPr>
            <a:r>
              <a:rPr sz="1000" b="0" spc="10">
                <a:solidFill>
                  <a:srgbClr val="FFFFFF"/>
                </a:solidFill>
                <a:latin typeface="微软雅黑 Light"/>
                <a:cs typeface="微软雅黑 Light"/>
              </a:rPr>
              <a:t>0%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118" name="object 118"/>
          <p:cNvSpPr txBox="1"/>
          <p:nvPr/>
        </p:nvSpPr>
        <p:spPr>
          <a:xfrm>
            <a:off x="6541261" y="2896006"/>
            <a:ext cx="600710" cy="48069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95"/>
              </a:spcBef>
            </a:pPr>
            <a:r>
              <a:rPr sz="1500" spc="-7" baseline="-16666">
                <a:solidFill>
                  <a:srgbClr val="FFFFFF"/>
                </a:solidFill>
                <a:latin typeface="宋体"/>
                <a:cs typeface="宋体"/>
              </a:rPr>
              <a:t>动</a:t>
            </a:r>
            <a:r>
              <a:rPr sz="1500" spc="-472" baseline="-16666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1000" b="0" spc="55">
                <a:solidFill>
                  <a:srgbClr val="FFFFFF"/>
                </a:solidFill>
                <a:latin typeface="微软雅黑 Light"/>
                <a:cs typeface="微软雅黑 Light"/>
              </a:rPr>
              <a:t>10000</a:t>
            </a:r>
            <a:endParaRPr sz="1000">
              <a:latin typeface="微软雅黑 Light"/>
              <a:cs typeface="微软雅黑 Light"/>
            </a:endParaRPr>
          </a:p>
          <a:p>
            <a:pPr marL="38100" marR="427990">
              <a:lnSpc>
                <a:spcPts val="1000"/>
              </a:lnSpc>
              <a:spcBef>
                <a:spcPts val="290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销 品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19" name="object 119"/>
          <p:cNvSpPr txBox="1"/>
          <p:nvPr/>
        </p:nvSpPr>
        <p:spPr>
          <a:xfrm>
            <a:off x="6541261" y="3430904"/>
            <a:ext cx="59944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95"/>
              </a:spcBef>
            </a:pPr>
            <a:r>
              <a:rPr sz="1500" spc="-7" baseline="47222">
                <a:solidFill>
                  <a:srgbClr val="FFFFFF"/>
                </a:solidFill>
                <a:latin typeface="宋体"/>
                <a:cs typeface="宋体"/>
              </a:rPr>
              <a:t>牌</a:t>
            </a:r>
            <a:r>
              <a:rPr sz="1500" spc="127" baseline="47222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1000" b="0" spc="60">
                <a:solidFill>
                  <a:srgbClr val="FFFFFF"/>
                </a:solidFill>
                <a:latin typeface="微软雅黑 Light"/>
                <a:cs typeface="微软雅黑 Light"/>
              </a:rPr>
              <a:t>5000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120" name="object 120"/>
          <p:cNvSpPr txBox="1"/>
          <p:nvPr/>
        </p:nvSpPr>
        <p:spPr>
          <a:xfrm>
            <a:off x="6566661" y="3452367"/>
            <a:ext cx="1524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数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21" name="object 121"/>
          <p:cNvSpPr/>
          <p:nvPr/>
        </p:nvSpPr>
        <p:spPr>
          <a:xfrm>
            <a:off x="6781800" y="2346960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76200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2" name="object 122"/>
          <p:cNvSpPr/>
          <p:nvPr/>
        </p:nvSpPr>
        <p:spPr>
          <a:xfrm>
            <a:off x="8145780" y="2346960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76200">
            <a:solidFill>
              <a:srgbClr val="80D7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3" name="object 123"/>
          <p:cNvSpPr txBox="1"/>
          <p:nvPr/>
        </p:nvSpPr>
        <p:spPr>
          <a:xfrm>
            <a:off x="6725793" y="2247391"/>
            <a:ext cx="2715895" cy="31623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27025">
              <a:lnSpc>
                <a:spcPts val="1145"/>
              </a:lnSpc>
              <a:spcBef>
                <a:spcPts val="95"/>
              </a:spcBef>
              <a:tabLst>
                <a:tab pos="1690370"/>
              </a:tabLst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婴童动销品牌数	孕产妇动销品牌数</a:t>
            </a:r>
            <a:endParaRPr sz="1000">
              <a:latin typeface="宋体"/>
              <a:cs typeface="宋体"/>
            </a:endParaRPr>
          </a:p>
          <a:p>
            <a:pPr marL="12700">
              <a:lnSpc>
                <a:spcPts val="1145"/>
              </a:lnSpc>
            </a:pPr>
            <a:r>
              <a:rPr sz="1000" b="0" spc="50">
                <a:solidFill>
                  <a:srgbClr val="FFFFFF"/>
                </a:solidFill>
                <a:latin typeface="微软雅黑 Light"/>
                <a:cs typeface="微软雅黑 Light"/>
              </a:rPr>
              <a:t>15000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124" name="object 124"/>
          <p:cNvSpPr/>
          <p:nvPr/>
        </p:nvSpPr>
        <p:spPr>
          <a:xfrm>
            <a:off x="9637014" y="2347722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28575">
            <a:solidFill>
              <a:srgbClr val="FFD277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5" name="object 125"/>
          <p:cNvSpPr/>
          <p:nvPr/>
        </p:nvSpPr>
        <p:spPr>
          <a:xfrm>
            <a:off x="10613897" y="2347722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28575">
            <a:solidFill>
              <a:srgbClr val="6FAC4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6" name="object 126"/>
          <p:cNvSpPr txBox="1"/>
          <p:nvPr/>
        </p:nvSpPr>
        <p:spPr>
          <a:xfrm>
            <a:off x="10871707" y="2247391"/>
            <a:ext cx="65214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孕产妇</a:t>
            </a:r>
            <a:r>
              <a:rPr sz="1000" b="0" spc="35">
                <a:solidFill>
                  <a:srgbClr val="FFFFFF"/>
                </a:solidFill>
                <a:latin typeface="微软雅黑 Light"/>
                <a:cs typeface="微软雅黑 Light"/>
              </a:rPr>
              <a:t>CR8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127" name="object 127"/>
          <p:cNvSpPr txBox="1"/>
          <p:nvPr/>
        </p:nvSpPr>
        <p:spPr>
          <a:xfrm>
            <a:off x="448462" y="1184909"/>
            <a:ext cx="12060555" cy="8915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15" marR="5080">
              <a:lnSpc>
                <a:spcPct val="130000"/>
              </a:lnSpc>
              <a:spcBef>
                <a:spcPts val="100"/>
              </a:spcBef>
            </a:pPr>
            <a:r>
              <a:rPr sz="1200" spc="100">
                <a:solidFill>
                  <a:srgbClr val="FFFFFF"/>
                </a:solidFill>
                <a:latin typeface="宋体"/>
                <a:cs typeface="宋体"/>
              </a:rPr>
              <a:t>9</a:t>
            </a:r>
            <a:r>
              <a:rPr sz="1200" spc="-125">
                <a:solidFill>
                  <a:srgbClr val="FFFFFF"/>
                </a:solidFill>
                <a:latin typeface="宋体"/>
                <a:cs typeface="宋体"/>
              </a:rPr>
              <a:t>-</a:t>
            </a:r>
            <a:r>
              <a:rPr sz="1200" spc="-40">
                <a:solidFill>
                  <a:srgbClr val="FFFFFF"/>
                </a:solidFill>
                <a:latin typeface="宋体"/>
                <a:cs typeface="宋体"/>
              </a:rPr>
              <a:t>1</a:t>
            </a:r>
            <a:r>
              <a:rPr sz="1200" spc="-45">
                <a:solidFill>
                  <a:srgbClr val="FFFFFF"/>
                </a:solidFill>
                <a:latin typeface="宋体"/>
                <a:cs typeface="宋体"/>
              </a:rPr>
              <a:t>2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月的销售旺季头部品牌市场份额进一步集中。婴童市场存在着大量的品牌，头部品牌的市场份额相对较低，处于红海竞争。品牌之间需要不断创新，打造差异来吸引消费者的注 </a:t>
            </a:r>
            <a:r>
              <a:rPr sz="1200" spc="10">
                <a:solidFill>
                  <a:srgbClr val="FFFFFF"/>
                </a:solidFill>
                <a:latin typeface="宋体"/>
                <a:cs typeface="宋体"/>
              </a:rPr>
              <a:t>意。相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比之下，孕产妇市场品牌数量相对较少，行业集中度也相对较高，市场增速也比较快。对于中小品牌和新兴品牌来说，孕产妇市场具有较大的发展潜力。</a:t>
            </a:r>
            <a:endParaRPr sz="12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2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  <a:tabLst>
                <a:tab pos="6162040"/>
              </a:tabLst>
            </a:pPr>
            <a:r>
              <a:rPr sz="1800" b="1" spc="7" baseline="2314">
                <a:solidFill>
                  <a:srgbClr val="FFFFFF"/>
                </a:solidFill>
                <a:latin typeface="微软雅黑"/>
                <a:cs typeface="微软雅黑"/>
              </a:rPr>
              <a:t>MAT22-23</a:t>
            </a:r>
            <a:r>
              <a:rPr sz="1800" b="1" baseline="2314">
                <a:solidFill>
                  <a:srgbClr val="FFFFFF"/>
                </a:solidFill>
                <a:latin typeface="微软雅黑"/>
                <a:cs typeface="微软雅黑"/>
              </a:rPr>
              <a:t>年抖音电商母婴行业竞争格局	</a:t>
            </a:r>
            <a:r>
              <a:rPr sz="1200" b="1" spc="5">
                <a:solidFill>
                  <a:srgbClr val="FFFFFF"/>
                </a:solidFill>
                <a:latin typeface="微软雅黑"/>
                <a:cs typeface="微软雅黑"/>
              </a:rPr>
              <a:t>MAT22-23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年抖音电商母婴行业婴童</a:t>
            </a:r>
            <a:r>
              <a:rPr sz="1200" b="1" spc="-150">
                <a:solidFill>
                  <a:srgbClr val="FFFFFF"/>
                </a:solidFill>
                <a:latin typeface="微软雅黑"/>
                <a:cs typeface="微软雅黑"/>
              </a:rPr>
              <a:t>&amp;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孕产妇市场竞争格局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28" name="object 128"/>
          <p:cNvSpPr/>
          <p:nvPr/>
        </p:nvSpPr>
        <p:spPr>
          <a:xfrm>
            <a:off x="2901695" y="2596895"/>
            <a:ext cx="774700" cy="1495425"/>
          </a:xfrm>
          <a:custGeom>
            <a:rect l="l" t="t" r="r" b="b"/>
            <a:pathLst>
              <a:path w="774700" h="1495425">
                <a:moveTo>
                  <a:pt x="0" y="1495043"/>
                </a:moveTo>
                <a:lnTo>
                  <a:pt x="774192" y="1495043"/>
                </a:lnTo>
                <a:lnTo>
                  <a:pt x="774192" y="0"/>
                </a:lnTo>
                <a:lnTo>
                  <a:pt x="0" y="0"/>
                </a:lnTo>
                <a:lnTo>
                  <a:pt x="0" y="1495043"/>
                </a:lnTo>
                <a:close/>
              </a:path>
            </a:pathLst>
          </a:custGeom>
          <a:solidFill>
            <a:srgbClr val="FFF1CC">
              <a:alpha val="3490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9" name="object 129"/>
          <p:cNvSpPr/>
          <p:nvPr/>
        </p:nvSpPr>
        <p:spPr>
          <a:xfrm>
            <a:off x="5212079" y="2596895"/>
            <a:ext cx="614680" cy="1495425"/>
          </a:xfrm>
          <a:custGeom>
            <a:rect l="l" t="t" r="r" b="b"/>
            <a:pathLst>
              <a:path w="614679" h="1495425">
                <a:moveTo>
                  <a:pt x="0" y="1495043"/>
                </a:moveTo>
                <a:lnTo>
                  <a:pt x="614172" y="1495043"/>
                </a:lnTo>
                <a:lnTo>
                  <a:pt x="614172" y="0"/>
                </a:lnTo>
                <a:lnTo>
                  <a:pt x="0" y="0"/>
                </a:lnTo>
                <a:lnTo>
                  <a:pt x="0" y="1495043"/>
                </a:lnTo>
                <a:close/>
              </a:path>
            </a:pathLst>
          </a:custGeom>
          <a:solidFill>
            <a:srgbClr val="FFF1CC">
              <a:alpha val="3490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30" name="object 130"/>
          <p:cNvSpPr txBox="1"/>
          <p:nvPr/>
        </p:nvSpPr>
        <p:spPr>
          <a:xfrm>
            <a:off x="8844153" y="2668269"/>
            <a:ext cx="39243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190">
                <a:solidFill>
                  <a:srgbClr val="FFC000"/>
                </a:solidFill>
                <a:latin typeface="宋体"/>
                <a:cs typeface="宋体"/>
              </a:rPr>
              <a:t>+6</a:t>
            </a:r>
            <a:r>
              <a:rPr sz="1050" spc="370">
                <a:solidFill>
                  <a:srgbClr val="FFC000"/>
                </a:solidFill>
                <a:latin typeface="宋体"/>
                <a:cs typeface="宋体"/>
              </a:rPr>
              <a:t>%</a:t>
            </a:r>
            <a:endParaRPr sz="1050">
              <a:latin typeface="宋体"/>
              <a:cs typeface="宋体"/>
            </a:endParaRPr>
          </a:p>
        </p:txBody>
      </p:sp>
      <p:sp>
        <p:nvSpPr>
          <p:cNvPr id="131" name="object 131"/>
          <p:cNvSpPr/>
          <p:nvPr/>
        </p:nvSpPr>
        <p:spPr>
          <a:xfrm>
            <a:off x="8744711" y="2520695"/>
            <a:ext cx="538480" cy="538480"/>
          </a:xfrm>
          <a:custGeom>
            <a:rect l="l" t="t" r="r" b="b"/>
            <a:pathLst>
              <a:path w="538479" h="538480">
                <a:moveTo>
                  <a:pt x="268986" y="0"/>
                </a:moveTo>
                <a:lnTo>
                  <a:pt x="220626" y="4332"/>
                </a:lnTo>
                <a:lnTo>
                  <a:pt x="175114" y="16824"/>
                </a:lnTo>
                <a:lnTo>
                  <a:pt x="133208" y="36717"/>
                </a:lnTo>
                <a:lnTo>
                  <a:pt x="95668" y="63251"/>
                </a:lnTo>
                <a:lnTo>
                  <a:pt x="63251" y="95668"/>
                </a:lnTo>
                <a:lnTo>
                  <a:pt x="36717" y="133208"/>
                </a:lnTo>
                <a:lnTo>
                  <a:pt x="16824" y="175114"/>
                </a:lnTo>
                <a:lnTo>
                  <a:pt x="4332" y="220626"/>
                </a:lnTo>
                <a:lnTo>
                  <a:pt x="0" y="268986"/>
                </a:lnTo>
                <a:lnTo>
                  <a:pt x="4332" y="317345"/>
                </a:lnTo>
                <a:lnTo>
                  <a:pt x="16824" y="362857"/>
                </a:lnTo>
                <a:lnTo>
                  <a:pt x="36717" y="404763"/>
                </a:lnTo>
                <a:lnTo>
                  <a:pt x="63251" y="442303"/>
                </a:lnTo>
                <a:lnTo>
                  <a:pt x="95668" y="474720"/>
                </a:lnTo>
                <a:lnTo>
                  <a:pt x="133208" y="501254"/>
                </a:lnTo>
                <a:lnTo>
                  <a:pt x="175114" y="521147"/>
                </a:lnTo>
                <a:lnTo>
                  <a:pt x="220626" y="533639"/>
                </a:lnTo>
                <a:lnTo>
                  <a:pt x="268986" y="537972"/>
                </a:lnTo>
                <a:lnTo>
                  <a:pt x="317345" y="533639"/>
                </a:lnTo>
                <a:lnTo>
                  <a:pt x="362857" y="521147"/>
                </a:lnTo>
                <a:lnTo>
                  <a:pt x="404763" y="501254"/>
                </a:lnTo>
                <a:lnTo>
                  <a:pt x="421633" y="489331"/>
                </a:lnTo>
                <a:lnTo>
                  <a:pt x="304419" y="489331"/>
                </a:lnTo>
                <a:lnTo>
                  <a:pt x="258067" y="484761"/>
                </a:lnTo>
                <a:lnTo>
                  <a:pt x="214884" y="471656"/>
                </a:lnTo>
                <a:lnTo>
                  <a:pt x="175795" y="450922"/>
                </a:lnTo>
                <a:lnTo>
                  <a:pt x="141732" y="423465"/>
                </a:lnTo>
                <a:lnTo>
                  <a:pt x="113621" y="390192"/>
                </a:lnTo>
                <a:lnTo>
                  <a:pt x="92392" y="352010"/>
                </a:lnTo>
                <a:lnTo>
                  <a:pt x="78974" y="309824"/>
                </a:lnTo>
                <a:lnTo>
                  <a:pt x="74295" y="264541"/>
                </a:lnTo>
                <a:lnTo>
                  <a:pt x="78974" y="219215"/>
                </a:lnTo>
                <a:lnTo>
                  <a:pt x="92392" y="176998"/>
                </a:lnTo>
                <a:lnTo>
                  <a:pt x="113621" y="138793"/>
                </a:lnTo>
                <a:lnTo>
                  <a:pt x="141731" y="105505"/>
                </a:lnTo>
                <a:lnTo>
                  <a:pt x="175795" y="78039"/>
                </a:lnTo>
                <a:lnTo>
                  <a:pt x="214883" y="57300"/>
                </a:lnTo>
                <a:lnTo>
                  <a:pt x="258067" y="44194"/>
                </a:lnTo>
                <a:lnTo>
                  <a:pt x="304419" y="39624"/>
                </a:lnTo>
                <a:lnTo>
                  <a:pt x="408875" y="39624"/>
                </a:lnTo>
                <a:lnTo>
                  <a:pt x="404763" y="36717"/>
                </a:lnTo>
                <a:lnTo>
                  <a:pt x="362857" y="16824"/>
                </a:lnTo>
                <a:lnTo>
                  <a:pt x="317345" y="4332"/>
                </a:lnTo>
                <a:lnTo>
                  <a:pt x="268986" y="0"/>
                </a:lnTo>
                <a:close/>
              </a:path>
              <a:path w="538479" h="538480">
                <a:moveTo>
                  <a:pt x="408875" y="39624"/>
                </a:moveTo>
                <a:lnTo>
                  <a:pt x="304419" y="39624"/>
                </a:lnTo>
                <a:lnTo>
                  <a:pt x="350806" y="44194"/>
                </a:lnTo>
                <a:lnTo>
                  <a:pt x="394007" y="57300"/>
                </a:lnTo>
                <a:lnTo>
                  <a:pt x="433098" y="78039"/>
                </a:lnTo>
                <a:lnTo>
                  <a:pt x="467153" y="105505"/>
                </a:lnTo>
                <a:lnTo>
                  <a:pt x="495250" y="138793"/>
                </a:lnTo>
                <a:lnTo>
                  <a:pt x="516463" y="176998"/>
                </a:lnTo>
                <a:lnTo>
                  <a:pt x="529869" y="219215"/>
                </a:lnTo>
                <a:lnTo>
                  <a:pt x="534543" y="264541"/>
                </a:lnTo>
                <a:lnTo>
                  <a:pt x="529869" y="309824"/>
                </a:lnTo>
                <a:lnTo>
                  <a:pt x="516463" y="352010"/>
                </a:lnTo>
                <a:lnTo>
                  <a:pt x="495250" y="390192"/>
                </a:lnTo>
                <a:lnTo>
                  <a:pt x="467153" y="423465"/>
                </a:lnTo>
                <a:lnTo>
                  <a:pt x="433098" y="450922"/>
                </a:lnTo>
                <a:lnTo>
                  <a:pt x="394007" y="471656"/>
                </a:lnTo>
                <a:lnTo>
                  <a:pt x="350806" y="484761"/>
                </a:lnTo>
                <a:lnTo>
                  <a:pt x="304419" y="489331"/>
                </a:lnTo>
                <a:lnTo>
                  <a:pt x="421633" y="489331"/>
                </a:lnTo>
                <a:lnTo>
                  <a:pt x="474720" y="442303"/>
                </a:lnTo>
                <a:lnTo>
                  <a:pt x="501254" y="404763"/>
                </a:lnTo>
                <a:lnTo>
                  <a:pt x="521147" y="362857"/>
                </a:lnTo>
                <a:lnTo>
                  <a:pt x="533639" y="317345"/>
                </a:lnTo>
                <a:lnTo>
                  <a:pt x="537972" y="268986"/>
                </a:lnTo>
                <a:lnTo>
                  <a:pt x="533639" y="220626"/>
                </a:lnTo>
                <a:lnTo>
                  <a:pt x="521147" y="175114"/>
                </a:lnTo>
                <a:lnTo>
                  <a:pt x="501254" y="133208"/>
                </a:lnTo>
                <a:lnTo>
                  <a:pt x="474720" y="95668"/>
                </a:lnTo>
                <a:lnTo>
                  <a:pt x="442303" y="63251"/>
                </a:lnTo>
                <a:lnTo>
                  <a:pt x="408875" y="39624"/>
                </a:lnTo>
                <a:close/>
              </a:path>
            </a:pathLst>
          </a:custGeom>
          <a:solidFill>
            <a:srgbClr val="AD8D6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2" name="object 132"/>
          <p:cNvSpPr txBox="1"/>
          <p:nvPr/>
        </p:nvSpPr>
        <p:spPr>
          <a:xfrm>
            <a:off x="7918195" y="2470149"/>
            <a:ext cx="821055" cy="23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b="0" spc="5">
                <a:solidFill>
                  <a:srgbClr val="FFFFFF"/>
                </a:solidFill>
                <a:latin typeface="微软雅黑 Light"/>
                <a:cs typeface="微软雅黑 Light"/>
              </a:rPr>
              <a:t>MAT2023</a:t>
            </a:r>
            <a:endParaRPr sz="700">
              <a:latin typeface="微软雅黑 Light"/>
              <a:cs typeface="微软雅黑 Light"/>
            </a:endParaRPr>
          </a:p>
          <a:p>
            <a:pPr marL="12700">
              <a:lnSpc>
                <a:spcPct val="100000"/>
              </a:lnSpc>
            </a:pPr>
            <a:r>
              <a:rPr sz="700" spc="-5">
                <a:solidFill>
                  <a:srgbClr val="FFFFFF"/>
                </a:solidFill>
                <a:latin typeface="宋体"/>
                <a:cs typeface="宋体"/>
              </a:rPr>
              <a:t>婴童动销品牌数同比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33" name="object 133"/>
          <p:cNvSpPr txBox="1"/>
          <p:nvPr/>
        </p:nvSpPr>
        <p:spPr>
          <a:xfrm>
            <a:off x="9555226" y="2191633"/>
            <a:ext cx="909319" cy="485140"/>
          </a:xfrm>
          <a:prstGeom prst="rect">
            <a:avLst/>
          </a:prstGeom>
        </p:spPr>
        <p:txBody>
          <a:bodyPr vert="horz" wrap="square" lIns="0" tIns="67945" rIns="0" bIns="0" rtlCol="0">
            <a:spAutoFit/>
          </a:bodyPr>
          <a:lstStyle/>
          <a:p>
            <a:pPr marL="352425">
              <a:lnSpc>
                <a:spcPct val="100000"/>
              </a:lnSpc>
              <a:spcBef>
                <a:spcPts val="53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婴童</a:t>
            </a:r>
            <a:r>
              <a:rPr sz="1000" b="0" spc="35">
                <a:solidFill>
                  <a:srgbClr val="FFFFFF"/>
                </a:solidFill>
                <a:latin typeface="微软雅黑 Light"/>
                <a:cs typeface="微软雅黑 Light"/>
              </a:rPr>
              <a:t>CR8</a:t>
            </a:r>
            <a:endParaRPr sz="1000">
              <a:latin typeface="微软雅黑 Light"/>
              <a:cs typeface="微软雅黑 Light"/>
            </a:endParaRPr>
          </a:p>
          <a:p>
            <a:pPr marL="12700">
              <a:lnSpc>
                <a:spcPct val="100000"/>
              </a:lnSpc>
              <a:spcBef>
                <a:spcPts val="300"/>
              </a:spcBef>
            </a:pPr>
            <a:r>
              <a:rPr sz="700" b="0" spc="5">
                <a:solidFill>
                  <a:srgbClr val="FFFFFF"/>
                </a:solidFill>
                <a:latin typeface="微软雅黑 Light"/>
                <a:cs typeface="微软雅黑 Light"/>
              </a:rPr>
              <a:t>MAT2023</a:t>
            </a:r>
            <a:endParaRPr sz="700">
              <a:latin typeface="微软雅黑 Light"/>
              <a:cs typeface="微软雅黑 Light"/>
            </a:endParaRPr>
          </a:p>
          <a:p>
            <a:pPr marL="12700">
              <a:lnSpc>
                <a:spcPct val="100000"/>
              </a:lnSpc>
            </a:pPr>
            <a:r>
              <a:rPr sz="700" spc="-5">
                <a:solidFill>
                  <a:srgbClr val="FFFFFF"/>
                </a:solidFill>
                <a:latin typeface="宋体"/>
                <a:cs typeface="宋体"/>
              </a:rPr>
              <a:t>孕产妇动销品牌数同比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34" name="object 134"/>
          <p:cNvSpPr txBox="1"/>
          <p:nvPr/>
        </p:nvSpPr>
        <p:spPr>
          <a:xfrm>
            <a:off x="10524235" y="2612897"/>
            <a:ext cx="511809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175">
                <a:solidFill>
                  <a:srgbClr val="FFC000"/>
                </a:solidFill>
                <a:latin typeface="宋体"/>
                <a:cs typeface="宋体"/>
              </a:rPr>
              <a:t>+2</a:t>
            </a:r>
            <a:r>
              <a:rPr sz="1600" spc="170">
                <a:solidFill>
                  <a:srgbClr val="FFC000"/>
                </a:solidFill>
                <a:latin typeface="宋体"/>
                <a:cs typeface="宋体"/>
              </a:rPr>
              <a:t>6</a:t>
            </a:r>
            <a:r>
              <a:rPr sz="1050" spc="370">
                <a:solidFill>
                  <a:srgbClr val="FFC000"/>
                </a:solidFill>
                <a:latin typeface="宋体"/>
                <a:cs typeface="宋体"/>
              </a:rPr>
              <a:t>%</a:t>
            </a:r>
            <a:endParaRPr sz="1050">
              <a:latin typeface="宋体"/>
              <a:cs typeface="宋体"/>
            </a:endParaRPr>
          </a:p>
        </p:txBody>
      </p:sp>
      <p:sp>
        <p:nvSpPr>
          <p:cNvPr id="135" name="object 135"/>
          <p:cNvSpPr/>
          <p:nvPr/>
        </p:nvSpPr>
        <p:spPr>
          <a:xfrm>
            <a:off x="10472928" y="2479547"/>
            <a:ext cx="538480" cy="538480"/>
          </a:xfrm>
          <a:custGeom>
            <a:rect l="l" t="t" r="r" b="b"/>
            <a:pathLst>
              <a:path w="538479" h="538480">
                <a:moveTo>
                  <a:pt x="268986" y="0"/>
                </a:moveTo>
                <a:lnTo>
                  <a:pt x="220626" y="4332"/>
                </a:lnTo>
                <a:lnTo>
                  <a:pt x="175114" y="16824"/>
                </a:lnTo>
                <a:lnTo>
                  <a:pt x="133208" y="36717"/>
                </a:lnTo>
                <a:lnTo>
                  <a:pt x="95668" y="63251"/>
                </a:lnTo>
                <a:lnTo>
                  <a:pt x="63251" y="95668"/>
                </a:lnTo>
                <a:lnTo>
                  <a:pt x="36717" y="133208"/>
                </a:lnTo>
                <a:lnTo>
                  <a:pt x="16824" y="175114"/>
                </a:lnTo>
                <a:lnTo>
                  <a:pt x="4332" y="220626"/>
                </a:lnTo>
                <a:lnTo>
                  <a:pt x="0" y="268986"/>
                </a:lnTo>
                <a:lnTo>
                  <a:pt x="4332" y="317345"/>
                </a:lnTo>
                <a:lnTo>
                  <a:pt x="16824" y="362857"/>
                </a:lnTo>
                <a:lnTo>
                  <a:pt x="36717" y="404763"/>
                </a:lnTo>
                <a:lnTo>
                  <a:pt x="63251" y="442303"/>
                </a:lnTo>
                <a:lnTo>
                  <a:pt x="95668" y="474720"/>
                </a:lnTo>
                <a:lnTo>
                  <a:pt x="133208" y="501254"/>
                </a:lnTo>
                <a:lnTo>
                  <a:pt x="175114" y="521147"/>
                </a:lnTo>
                <a:lnTo>
                  <a:pt x="220626" y="533639"/>
                </a:lnTo>
                <a:lnTo>
                  <a:pt x="268986" y="537971"/>
                </a:lnTo>
                <a:lnTo>
                  <a:pt x="317345" y="533639"/>
                </a:lnTo>
                <a:lnTo>
                  <a:pt x="362857" y="521147"/>
                </a:lnTo>
                <a:lnTo>
                  <a:pt x="404763" y="501254"/>
                </a:lnTo>
                <a:lnTo>
                  <a:pt x="421633" y="489331"/>
                </a:lnTo>
                <a:lnTo>
                  <a:pt x="304419" y="489331"/>
                </a:lnTo>
                <a:lnTo>
                  <a:pt x="258073" y="484761"/>
                </a:lnTo>
                <a:lnTo>
                  <a:pt x="214903" y="471656"/>
                </a:lnTo>
                <a:lnTo>
                  <a:pt x="175835" y="450922"/>
                </a:lnTo>
                <a:lnTo>
                  <a:pt x="141795" y="423465"/>
                </a:lnTo>
                <a:lnTo>
                  <a:pt x="113708" y="390192"/>
                </a:lnTo>
                <a:lnTo>
                  <a:pt x="92499" y="352010"/>
                </a:lnTo>
                <a:lnTo>
                  <a:pt x="79095" y="309824"/>
                </a:lnTo>
                <a:lnTo>
                  <a:pt x="74422" y="264540"/>
                </a:lnTo>
                <a:lnTo>
                  <a:pt x="79095" y="219215"/>
                </a:lnTo>
                <a:lnTo>
                  <a:pt x="92499" y="176998"/>
                </a:lnTo>
                <a:lnTo>
                  <a:pt x="113708" y="138793"/>
                </a:lnTo>
                <a:lnTo>
                  <a:pt x="141795" y="105505"/>
                </a:lnTo>
                <a:lnTo>
                  <a:pt x="175835" y="78039"/>
                </a:lnTo>
                <a:lnTo>
                  <a:pt x="214903" y="57300"/>
                </a:lnTo>
                <a:lnTo>
                  <a:pt x="258073" y="44194"/>
                </a:lnTo>
                <a:lnTo>
                  <a:pt x="304419" y="39624"/>
                </a:lnTo>
                <a:lnTo>
                  <a:pt x="408875" y="39624"/>
                </a:lnTo>
                <a:lnTo>
                  <a:pt x="404763" y="36717"/>
                </a:lnTo>
                <a:lnTo>
                  <a:pt x="362857" y="16824"/>
                </a:lnTo>
                <a:lnTo>
                  <a:pt x="317345" y="4332"/>
                </a:lnTo>
                <a:lnTo>
                  <a:pt x="268986" y="0"/>
                </a:lnTo>
                <a:close/>
              </a:path>
              <a:path w="538479" h="538480">
                <a:moveTo>
                  <a:pt x="408875" y="39624"/>
                </a:moveTo>
                <a:lnTo>
                  <a:pt x="304419" y="39624"/>
                </a:lnTo>
                <a:lnTo>
                  <a:pt x="350806" y="44194"/>
                </a:lnTo>
                <a:lnTo>
                  <a:pt x="394007" y="57300"/>
                </a:lnTo>
                <a:lnTo>
                  <a:pt x="433098" y="78039"/>
                </a:lnTo>
                <a:lnTo>
                  <a:pt x="467153" y="105505"/>
                </a:lnTo>
                <a:lnTo>
                  <a:pt x="495250" y="138793"/>
                </a:lnTo>
                <a:lnTo>
                  <a:pt x="516463" y="176998"/>
                </a:lnTo>
                <a:lnTo>
                  <a:pt x="529869" y="219215"/>
                </a:lnTo>
                <a:lnTo>
                  <a:pt x="534543" y="264540"/>
                </a:lnTo>
                <a:lnTo>
                  <a:pt x="529869" y="309824"/>
                </a:lnTo>
                <a:lnTo>
                  <a:pt x="516463" y="352010"/>
                </a:lnTo>
                <a:lnTo>
                  <a:pt x="495250" y="390192"/>
                </a:lnTo>
                <a:lnTo>
                  <a:pt x="467153" y="423465"/>
                </a:lnTo>
                <a:lnTo>
                  <a:pt x="433098" y="450922"/>
                </a:lnTo>
                <a:lnTo>
                  <a:pt x="394007" y="471656"/>
                </a:lnTo>
                <a:lnTo>
                  <a:pt x="350806" y="484761"/>
                </a:lnTo>
                <a:lnTo>
                  <a:pt x="304419" y="489331"/>
                </a:lnTo>
                <a:lnTo>
                  <a:pt x="421633" y="489331"/>
                </a:lnTo>
                <a:lnTo>
                  <a:pt x="474720" y="442303"/>
                </a:lnTo>
                <a:lnTo>
                  <a:pt x="501254" y="404763"/>
                </a:lnTo>
                <a:lnTo>
                  <a:pt x="521147" y="362857"/>
                </a:lnTo>
                <a:lnTo>
                  <a:pt x="533639" y="317345"/>
                </a:lnTo>
                <a:lnTo>
                  <a:pt x="537972" y="268986"/>
                </a:lnTo>
                <a:lnTo>
                  <a:pt x="533639" y="220626"/>
                </a:lnTo>
                <a:lnTo>
                  <a:pt x="521147" y="175114"/>
                </a:lnTo>
                <a:lnTo>
                  <a:pt x="501254" y="133208"/>
                </a:lnTo>
                <a:lnTo>
                  <a:pt x="474720" y="95668"/>
                </a:lnTo>
                <a:lnTo>
                  <a:pt x="442303" y="63251"/>
                </a:lnTo>
                <a:lnTo>
                  <a:pt x="408875" y="39624"/>
                </a:lnTo>
                <a:close/>
              </a:path>
            </a:pathLst>
          </a:custGeom>
          <a:solidFill>
            <a:srgbClr val="AD8D6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6" name="object 136"/>
          <p:cNvSpPr txBox="1"/>
          <p:nvPr/>
        </p:nvSpPr>
        <p:spPr>
          <a:xfrm>
            <a:off x="402742" y="4622684"/>
            <a:ext cx="2436495" cy="1270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600" spc="5">
                <a:solidFill>
                  <a:srgbClr val="FFFFFF"/>
                </a:solidFill>
                <a:latin typeface="宋体"/>
                <a:cs typeface="宋体"/>
              </a:rPr>
              <a:t>数据来</a:t>
            </a:r>
            <a:r>
              <a:rPr sz="600" spc="-5">
                <a:solidFill>
                  <a:srgbClr val="FFFFFF"/>
                </a:solidFill>
                <a:latin typeface="宋体"/>
                <a:cs typeface="宋体"/>
              </a:rPr>
              <a:t>源：蝉魔</a:t>
            </a:r>
            <a:r>
              <a:rPr sz="600">
                <a:solidFill>
                  <a:srgbClr val="FFFFFF"/>
                </a:solidFill>
                <a:latin typeface="宋体"/>
                <a:cs typeface="宋体"/>
              </a:rPr>
              <a:t>方</a:t>
            </a:r>
            <a:r>
              <a:rPr sz="600" spc="-13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600" spc="35">
                <a:solidFill>
                  <a:srgbClr val="FFFFFF"/>
                </a:solidFill>
                <a:latin typeface="宋体"/>
                <a:cs typeface="宋体"/>
              </a:rPr>
              <a:t>chanmofang.com</a:t>
            </a:r>
            <a:r>
              <a:rPr sz="600" spc="-13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600" spc="5">
                <a:solidFill>
                  <a:srgbClr val="FFFFFF"/>
                </a:solidFill>
                <a:latin typeface="宋体"/>
                <a:cs typeface="宋体"/>
              </a:rPr>
              <a:t>（蝉妈</a:t>
            </a:r>
            <a:r>
              <a:rPr sz="600" spc="-5">
                <a:solidFill>
                  <a:srgbClr val="FFFFFF"/>
                </a:solidFill>
                <a:latin typeface="宋体"/>
                <a:cs typeface="宋体"/>
              </a:rPr>
              <a:t>妈旗下行业研究数据平台</a:t>
            </a:r>
            <a:r>
              <a:rPr sz="60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endParaRPr sz="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8462" y="730758"/>
            <a:ext cx="5359400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/>
              <a:t>品牌：国产品牌占据主导，国际品牌占比提升</a:t>
            </a:r>
            <a:endParaRPr sz="2100"/>
          </a:p>
        </p:txBody>
      </p:sp>
      <p:sp>
        <p:nvSpPr>
          <p:cNvPr id="3" name="object 3"/>
          <p:cNvSpPr txBox="1"/>
          <p:nvPr/>
        </p:nvSpPr>
        <p:spPr>
          <a:xfrm>
            <a:off x="454253" y="1184909"/>
            <a:ext cx="10393045" cy="501015"/>
          </a:xfrm>
          <a:prstGeom prst="rect">
            <a:avLst/>
          </a:prstGeom>
        </p:spPr>
        <p:txBody>
          <a:bodyPr vert="horz" wrap="square" lIns="0" tIns="673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30"/>
              </a:spcBef>
            </a:pPr>
            <a:r>
              <a:rPr sz="1200" spc="10">
                <a:solidFill>
                  <a:srgbClr val="FFFFFF"/>
                </a:solidFill>
                <a:latin typeface="宋体"/>
                <a:cs typeface="宋体"/>
              </a:rPr>
              <a:t>相较于</a:t>
            </a:r>
            <a:r>
              <a:rPr sz="1200" spc="75">
                <a:solidFill>
                  <a:srgbClr val="FFFFFF"/>
                </a:solidFill>
                <a:latin typeface="宋体"/>
                <a:cs typeface="宋体"/>
              </a:rPr>
              <a:t>2022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年，国产品牌（包含被国内品牌收购的国际品牌）在母婴行业中占据主导地位，但国际品牌占比小幅提升。</a:t>
            </a:r>
            <a:endParaRPr sz="12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434"/>
              </a:spcBef>
            </a:pPr>
            <a:r>
              <a:rPr sz="1200" spc="10">
                <a:solidFill>
                  <a:srgbClr val="FFFFFF"/>
                </a:solidFill>
                <a:latin typeface="宋体"/>
                <a:cs typeface="宋体"/>
              </a:rPr>
              <a:t>在母婴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服饰、母婴用品、母婴关怀此类外用赛道上，消费者显著青睐于国产品牌，在母婴食品赛道上，国际品牌占比近半，消费者在品牌选择上各有偏好。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670048" y="3536441"/>
            <a:ext cx="1748155" cy="0"/>
          </a:xfrm>
          <a:custGeom>
            <a:rect l="l" t="t" r="r" b="b"/>
            <a:pathLst>
              <a:path w="1748154">
                <a:moveTo>
                  <a:pt x="0" y="0"/>
                </a:moveTo>
                <a:lnTo>
                  <a:pt x="1748027" y="0"/>
                </a:lnTo>
              </a:path>
            </a:pathLst>
          </a:custGeom>
          <a:ln w="56387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176784" y="2214372"/>
            <a:ext cx="2540508" cy="254050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4381500" y="2226563"/>
            <a:ext cx="2540507" cy="254050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4896358" y="2226055"/>
            <a:ext cx="140525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60">
                <a:solidFill>
                  <a:srgbClr val="FFF1CC"/>
                </a:solidFill>
                <a:latin typeface="微软雅黑"/>
                <a:cs typeface="微软雅黑"/>
              </a:rPr>
              <a:t>MAT2023-</a:t>
            </a:r>
            <a:r>
              <a:rPr sz="1000" b="1" spc="-60">
                <a:solidFill>
                  <a:srgbClr val="FFF1CC"/>
                </a:solidFill>
                <a:latin typeface="微软雅黑"/>
                <a:cs typeface="微软雅黑"/>
              </a:rPr>
              <a:t>Top20</a:t>
            </a:r>
            <a:r>
              <a:rPr sz="1000" b="1" spc="5">
                <a:solidFill>
                  <a:srgbClr val="FFF1CC"/>
                </a:solidFill>
                <a:latin typeface="微软雅黑"/>
                <a:cs typeface="微软雅黑"/>
              </a:rPr>
              <a:t>品牌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724657" y="3380249"/>
            <a:ext cx="1577340" cy="1854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50" spc="-55">
                <a:solidFill>
                  <a:srgbClr val="FFFFFF"/>
                </a:solidFill>
                <a:latin typeface="宋体"/>
                <a:cs typeface="宋体"/>
              </a:rPr>
              <a:t>国际品牌</a:t>
            </a:r>
            <a:r>
              <a:rPr sz="1050" spc="275">
                <a:solidFill>
                  <a:srgbClr val="FFFFFF"/>
                </a:solidFill>
                <a:latin typeface="宋体"/>
                <a:cs typeface="宋体"/>
              </a:rPr>
              <a:t>G</a:t>
            </a:r>
            <a:r>
              <a:rPr sz="1050" spc="270">
                <a:solidFill>
                  <a:srgbClr val="FFFFFF"/>
                </a:solidFill>
                <a:latin typeface="宋体"/>
                <a:cs typeface="宋体"/>
              </a:rPr>
              <a:t>M</a:t>
            </a:r>
            <a:r>
              <a:rPr sz="1050" spc="135">
                <a:solidFill>
                  <a:srgbClr val="FFFFFF"/>
                </a:solidFill>
                <a:latin typeface="宋体"/>
                <a:cs typeface="宋体"/>
              </a:rPr>
              <a:t>V</a:t>
            </a:r>
            <a:r>
              <a:rPr sz="1050" spc="-55">
                <a:solidFill>
                  <a:srgbClr val="FFFFFF"/>
                </a:solidFill>
                <a:latin typeface="宋体"/>
                <a:cs typeface="宋体"/>
              </a:rPr>
              <a:t>占比逐步提升</a:t>
            </a:r>
            <a:endParaRPr sz="1050">
              <a:latin typeface="宋体"/>
              <a:cs typeface="宋体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1061192" y="4062983"/>
            <a:ext cx="1568196" cy="527304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11059668" y="3941064"/>
            <a:ext cx="1578102" cy="218694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11061192" y="3742944"/>
            <a:ext cx="1719706" cy="767168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11298935" y="3965447"/>
            <a:ext cx="1100455" cy="147955"/>
          </a:xfrm>
          <a:custGeom>
            <a:rect l="l" t="t" r="r" b="b"/>
            <a:pathLst>
              <a:path w="1100454" h="147954">
                <a:moveTo>
                  <a:pt x="550164" y="0"/>
                </a:moveTo>
                <a:lnTo>
                  <a:pt x="475496" y="674"/>
                </a:lnTo>
                <a:lnTo>
                  <a:pt x="403886" y="2640"/>
                </a:lnTo>
                <a:lnTo>
                  <a:pt x="335988" y="5809"/>
                </a:lnTo>
                <a:lnTo>
                  <a:pt x="272457" y="10092"/>
                </a:lnTo>
                <a:lnTo>
                  <a:pt x="213948" y="15402"/>
                </a:lnTo>
                <a:lnTo>
                  <a:pt x="161115" y="21650"/>
                </a:lnTo>
                <a:lnTo>
                  <a:pt x="114614" y="28748"/>
                </a:lnTo>
                <a:lnTo>
                  <a:pt x="75099" y="36609"/>
                </a:lnTo>
                <a:lnTo>
                  <a:pt x="19647" y="54266"/>
                </a:lnTo>
                <a:lnTo>
                  <a:pt x="0" y="73913"/>
                </a:lnTo>
                <a:lnTo>
                  <a:pt x="5021" y="83942"/>
                </a:lnTo>
                <a:lnTo>
                  <a:pt x="43225" y="102683"/>
                </a:lnTo>
                <a:lnTo>
                  <a:pt x="114614" y="119079"/>
                </a:lnTo>
                <a:lnTo>
                  <a:pt x="161115" y="126177"/>
                </a:lnTo>
                <a:lnTo>
                  <a:pt x="213948" y="132425"/>
                </a:lnTo>
                <a:lnTo>
                  <a:pt x="272457" y="137735"/>
                </a:lnTo>
                <a:lnTo>
                  <a:pt x="335988" y="142018"/>
                </a:lnTo>
                <a:lnTo>
                  <a:pt x="403886" y="145187"/>
                </a:lnTo>
                <a:lnTo>
                  <a:pt x="475496" y="147153"/>
                </a:lnTo>
                <a:lnTo>
                  <a:pt x="550164" y="147827"/>
                </a:lnTo>
                <a:lnTo>
                  <a:pt x="624804" y="147153"/>
                </a:lnTo>
                <a:lnTo>
                  <a:pt x="696397" y="145187"/>
                </a:lnTo>
                <a:lnTo>
                  <a:pt x="764285" y="142018"/>
                </a:lnTo>
                <a:lnTo>
                  <a:pt x="827814" y="137735"/>
                </a:lnTo>
                <a:lnTo>
                  <a:pt x="886325" y="132425"/>
                </a:lnTo>
                <a:lnTo>
                  <a:pt x="939164" y="126177"/>
                </a:lnTo>
                <a:lnTo>
                  <a:pt x="985675" y="119079"/>
                </a:lnTo>
                <a:lnTo>
                  <a:pt x="1025200" y="111218"/>
                </a:lnTo>
                <a:lnTo>
                  <a:pt x="1080671" y="93561"/>
                </a:lnTo>
                <a:lnTo>
                  <a:pt x="1100328" y="73913"/>
                </a:lnTo>
                <a:lnTo>
                  <a:pt x="1095304" y="63885"/>
                </a:lnTo>
                <a:lnTo>
                  <a:pt x="1057084" y="45144"/>
                </a:lnTo>
                <a:lnTo>
                  <a:pt x="985675" y="28748"/>
                </a:lnTo>
                <a:lnTo>
                  <a:pt x="939165" y="21650"/>
                </a:lnTo>
                <a:lnTo>
                  <a:pt x="886325" y="15402"/>
                </a:lnTo>
                <a:lnTo>
                  <a:pt x="827814" y="10092"/>
                </a:lnTo>
                <a:lnTo>
                  <a:pt x="764286" y="5809"/>
                </a:lnTo>
                <a:lnTo>
                  <a:pt x="696397" y="2640"/>
                </a:lnTo>
                <a:lnTo>
                  <a:pt x="624804" y="674"/>
                </a:lnTo>
                <a:lnTo>
                  <a:pt x="550164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9681971" y="4151376"/>
            <a:ext cx="1572768" cy="438912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9678923" y="4030979"/>
            <a:ext cx="1579626" cy="220217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9680447" y="3832859"/>
            <a:ext cx="1719706" cy="767168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9918192" y="4055364"/>
            <a:ext cx="1100455" cy="147955"/>
          </a:xfrm>
          <a:custGeom>
            <a:rect l="l" t="t" r="r" b="b"/>
            <a:pathLst>
              <a:path w="1100454" h="147954">
                <a:moveTo>
                  <a:pt x="550163" y="0"/>
                </a:moveTo>
                <a:lnTo>
                  <a:pt x="475496" y="674"/>
                </a:lnTo>
                <a:lnTo>
                  <a:pt x="403886" y="2640"/>
                </a:lnTo>
                <a:lnTo>
                  <a:pt x="335988" y="5809"/>
                </a:lnTo>
                <a:lnTo>
                  <a:pt x="272457" y="10092"/>
                </a:lnTo>
                <a:lnTo>
                  <a:pt x="213948" y="15402"/>
                </a:lnTo>
                <a:lnTo>
                  <a:pt x="161115" y="21650"/>
                </a:lnTo>
                <a:lnTo>
                  <a:pt x="114614" y="28748"/>
                </a:lnTo>
                <a:lnTo>
                  <a:pt x="75099" y="36609"/>
                </a:lnTo>
                <a:lnTo>
                  <a:pt x="19647" y="54266"/>
                </a:lnTo>
                <a:lnTo>
                  <a:pt x="0" y="73914"/>
                </a:lnTo>
                <a:lnTo>
                  <a:pt x="5021" y="83942"/>
                </a:lnTo>
                <a:lnTo>
                  <a:pt x="43225" y="102683"/>
                </a:lnTo>
                <a:lnTo>
                  <a:pt x="114614" y="119079"/>
                </a:lnTo>
                <a:lnTo>
                  <a:pt x="161115" y="126177"/>
                </a:lnTo>
                <a:lnTo>
                  <a:pt x="213948" y="132425"/>
                </a:lnTo>
                <a:lnTo>
                  <a:pt x="272457" y="137735"/>
                </a:lnTo>
                <a:lnTo>
                  <a:pt x="335988" y="142018"/>
                </a:lnTo>
                <a:lnTo>
                  <a:pt x="403886" y="145187"/>
                </a:lnTo>
                <a:lnTo>
                  <a:pt x="475496" y="147153"/>
                </a:lnTo>
                <a:lnTo>
                  <a:pt x="550163" y="147828"/>
                </a:lnTo>
                <a:lnTo>
                  <a:pt x="624804" y="147153"/>
                </a:lnTo>
                <a:lnTo>
                  <a:pt x="696397" y="145187"/>
                </a:lnTo>
                <a:lnTo>
                  <a:pt x="764285" y="142018"/>
                </a:lnTo>
                <a:lnTo>
                  <a:pt x="827814" y="137735"/>
                </a:lnTo>
                <a:lnTo>
                  <a:pt x="886325" y="132425"/>
                </a:lnTo>
                <a:lnTo>
                  <a:pt x="939164" y="126177"/>
                </a:lnTo>
                <a:lnTo>
                  <a:pt x="985675" y="119079"/>
                </a:lnTo>
                <a:lnTo>
                  <a:pt x="1025200" y="111218"/>
                </a:lnTo>
                <a:lnTo>
                  <a:pt x="1080671" y="93561"/>
                </a:lnTo>
                <a:lnTo>
                  <a:pt x="1100327" y="73914"/>
                </a:lnTo>
                <a:lnTo>
                  <a:pt x="1095304" y="63885"/>
                </a:lnTo>
                <a:lnTo>
                  <a:pt x="1057084" y="45144"/>
                </a:lnTo>
                <a:lnTo>
                  <a:pt x="985675" y="28748"/>
                </a:lnTo>
                <a:lnTo>
                  <a:pt x="939165" y="21650"/>
                </a:lnTo>
                <a:lnTo>
                  <a:pt x="886325" y="15402"/>
                </a:lnTo>
                <a:lnTo>
                  <a:pt x="827814" y="10092"/>
                </a:lnTo>
                <a:lnTo>
                  <a:pt x="764286" y="5809"/>
                </a:lnTo>
                <a:lnTo>
                  <a:pt x="696397" y="2640"/>
                </a:lnTo>
                <a:lnTo>
                  <a:pt x="624804" y="674"/>
                </a:lnTo>
                <a:lnTo>
                  <a:pt x="550163" y="0"/>
                </a:lnTo>
                <a:close/>
              </a:path>
            </a:pathLst>
          </a:custGeom>
          <a:solidFill>
            <a:srgbClr val="FF6B7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8301228" y="4238244"/>
            <a:ext cx="1574292" cy="352044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8298180" y="4122420"/>
            <a:ext cx="1578102" cy="218694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8299704" y="3922776"/>
            <a:ext cx="1719706" cy="768654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8537447" y="4145279"/>
            <a:ext cx="1100455" cy="149860"/>
          </a:xfrm>
          <a:custGeom>
            <a:rect l="l" t="t" r="r" b="b"/>
            <a:pathLst>
              <a:path w="1100454" h="149860">
                <a:moveTo>
                  <a:pt x="550163" y="0"/>
                </a:moveTo>
                <a:lnTo>
                  <a:pt x="475496" y="681"/>
                </a:lnTo>
                <a:lnTo>
                  <a:pt x="403886" y="2667"/>
                </a:lnTo>
                <a:lnTo>
                  <a:pt x="335988" y="5869"/>
                </a:lnTo>
                <a:lnTo>
                  <a:pt x="272457" y="10196"/>
                </a:lnTo>
                <a:lnTo>
                  <a:pt x="213948" y="15561"/>
                </a:lnTo>
                <a:lnTo>
                  <a:pt x="161115" y="21874"/>
                </a:lnTo>
                <a:lnTo>
                  <a:pt x="114614" y="29046"/>
                </a:lnTo>
                <a:lnTo>
                  <a:pt x="75099" y="36988"/>
                </a:lnTo>
                <a:lnTo>
                  <a:pt x="19647" y="54826"/>
                </a:lnTo>
                <a:lnTo>
                  <a:pt x="0" y="74675"/>
                </a:lnTo>
                <a:lnTo>
                  <a:pt x="5021" y="84807"/>
                </a:lnTo>
                <a:lnTo>
                  <a:pt x="43225" y="103740"/>
                </a:lnTo>
                <a:lnTo>
                  <a:pt x="114614" y="120305"/>
                </a:lnTo>
                <a:lnTo>
                  <a:pt x="161115" y="127477"/>
                </a:lnTo>
                <a:lnTo>
                  <a:pt x="213948" y="133790"/>
                </a:lnTo>
                <a:lnTo>
                  <a:pt x="272457" y="139155"/>
                </a:lnTo>
                <a:lnTo>
                  <a:pt x="335988" y="143482"/>
                </a:lnTo>
                <a:lnTo>
                  <a:pt x="403886" y="146684"/>
                </a:lnTo>
                <a:lnTo>
                  <a:pt x="475496" y="148670"/>
                </a:lnTo>
                <a:lnTo>
                  <a:pt x="550163" y="149351"/>
                </a:lnTo>
                <a:lnTo>
                  <a:pt x="624804" y="148670"/>
                </a:lnTo>
                <a:lnTo>
                  <a:pt x="696397" y="146684"/>
                </a:lnTo>
                <a:lnTo>
                  <a:pt x="764285" y="143482"/>
                </a:lnTo>
                <a:lnTo>
                  <a:pt x="827814" y="139155"/>
                </a:lnTo>
                <a:lnTo>
                  <a:pt x="886325" y="133790"/>
                </a:lnTo>
                <a:lnTo>
                  <a:pt x="939164" y="127477"/>
                </a:lnTo>
                <a:lnTo>
                  <a:pt x="985675" y="120305"/>
                </a:lnTo>
                <a:lnTo>
                  <a:pt x="1025200" y="112363"/>
                </a:lnTo>
                <a:lnTo>
                  <a:pt x="1080671" y="94525"/>
                </a:lnTo>
                <a:lnTo>
                  <a:pt x="1100327" y="74675"/>
                </a:lnTo>
                <a:lnTo>
                  <a:pt x="1095304" y="64544"/>
                </a:lnTo>
                <a:lnTo>
                  <a:pt x="1057084" y="45611"/>
                </a:lnTo>
                <a:lnTo>
                  <a:pt x="985675" y="29046"/>
                </a:lnTo>
                <a:lnTo>
                  <a:pt x="939165" y="21874"/>
                </a:lnTo>
                <a:lnTo>
                  <a:pt x="886325" y="15561"/>
                </a:lnTo>
                <a:lnTo>
                  <a:pt x="827814" y="10196"/>
                </a:lnTo>
                <a:lnTo>
                  <a:pt x="764286" y="5869"/>
                </a:lnTo>
                <a:lnTo>
                  <a:pt x="696397" y="2667"/>
                </a:lnTo>
                <a:lnTo>
                  <a:pt x="624804" y="681"/>
                </a:lnTo>
                <a:lnTo>
                  <a:pt x="550163" y="0"/>
                </a:lnTo>
                <a:close/>
              </a:path>
            </a:pathLst>
          </a:custGeom>
          <a:solidFill>
            <a:srgbClr val="FF8D7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6922007" y="4331208"/>
            <a:ext cx="1572768" cy="259079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6917435" y="4212335"/>
            <a:ext cx="1578102" cy="218694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6918959" y="4015741"/>
            <a:ext cx="1719706" cy="759752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7156704" y="4238244"/>
            <a:ext cx="1100455" cy="140335"/>
          </a:xfrm>
          <a:custGeom>
            <a:rect l="l" t="t" r="r" b="b"/>
            <a:pathLst>
              <a:path w="1100454" h="140335">
                <a:moveTo>
                  <a:pt x="550164" y="0"/>
                </a:moveTo>
                <a:lnTo>
                  <a:pt x="475496" y="639"/>
                </a:lnTo>
                <a:lnTo>
                  <a:pt x="403886" y="2503"/>
                </a:lnTo>
                <a:lnTo>
                  <a:pt x="335988" y="5508"/>
                </a:lnTo>
                <a:lnTo>
                  <a:pt x="272457" y="9570"/>
                </a:lnTo>
                <a:lnTo>
                  <a:pt x="213948" y="14605"/>
                </a:lnTo>
                <a:lnTo>
                  <a:pt x="161115" y="20531"/>
                </a:lnTo>
                <a:lnTo>
                  <a:pt x="114614" y="27263"/>
                </a:lnTo>
                <a:lnTo>
                  <a:pt x="75099" y="34718"/>
                </a:lnTo>
                <a:lnTo>
                  <a:pt x="19647" y="51465"/>
                </a:lnTo>
                <a:lnTo>
                  <a:pt x="0" y="70104"/>
                </a:lnTo>
                <a:lnTo>
                  <a:pt x="5021" y="79617"/>
                </a:lnTo>
                <a:lnTo>
                  <a:pt x="43225" y="97393"/>
                </a:lnTo>
                <a:lnTo>
                  <a:pt x="114614" y="112944"/>
                </a:lnTo>
                <a:lnTo>
                  <a:pt x="161115" y="119676"/>
                </a:lnTo>
                <a:lnTo>
                  <a:pt x="213948" y="125602"/>
                </a:lnTo>
                <a:lnTo>
                  <a:pt x="272457" y="130637"/>
                </a:lnTo>
                <a:lnTo>
                  <a:pt x="335988" y="134699"/>
                </a:lnTo>
                <a:lnTo>
                  <a:pt x="403886" y="137704"/>
                </a:lnTo>
                <a:lnTo>
                  <a:pt x="475496" y="139568"/>
                </a:lnTo>
                <a:lnTo>
                  <a:pt x="550164" y="140208"/>
                </a:lnTo>
                <a:lnTo>
                  <a:pt x="624804" y="139568"/>
                </a:lnTo>
                <a:lnTo>
                  <a:pt x="696397" y="137704"/>
                </a:lnTo>
                <a:lnTo>
                  <a:pt x="764285" y="134699"/>
                </a:lnTo>
                <a:lnTo>
                  <a:pt x="827814" y="130637"/>
                </a:lnTo>
                <a:lnTo>
                  <a:pt x="886325" y="125602"/>
                </a:lnTo>
                <a:lnTo>
                  <a:pt x="939164" y="119676"/>
                </a:lnTo>
                <a:lnTo>
                  <a:pt x="985675" y="112944"/>
                </a:lnTo>
                <a:lnTo>
                  <a:pt x="1025200" y="105489"/>
                </a:lnTo>
                <a:lnTo>
                  <a:pt x="1080671" y="88742"/>
                </a:lnTo>
                <a:lnTo>
                  <a:pt x="1100327" y="70104"/>
                </a:lnTo>
                <a:lnTo>
                  <a:pt x="1095304" y="60590"/>
                </a:lnTo>
                <a:lnTo>
                  <a:pt x="1057084" y="42814"/>
                </a:lnTo>
                <a:lnTo>
                  <a:pt x="985675" y="27263"/>
                </a:lnTo>
                <a:lnTo>
                  <a:pt x="939165" y="20531"/>
                </a:lnTo>
                <a:lnTo>
                  <a:pt x="886325" y="14605"/>
                </a:lnTo>
                <a:lnTo>
                  <a:pt x="827814" y="9570"/>
                </a:lnTo>
                <a:lnTo>
                  <a:pt x="764286" y="5508"/>
                </a:lnTo>
                <a:lnTo>
                  <a:pt x="696397" y="2503"/>
                </a:lnTo>
                <a:lnTo>
                  <a:pt x="624804" y="639"/>
                </a:lnTo>
                <a:lnTo>
                  <a:pt x="550164" y="0"/>
                </a:lnTo>
                <a:close/>
              </a:path>
            </a:pathLst>
          </a:custGeom>
          <a:solidFill>
            <a:srgbClr val="F59CA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 txBox="1"/>
          <p:nvPr/>
        </p:nvSpPr>
        <p:spPr>
          <a:xfrm>
            <a:off x="7350632" y="4187444"/>
            <a:ext cx="73914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>
                <a:solidFill>
                  <a:srgbClr val="FFFFFF"/>
                </a:solidFill>
                <a:latin typeface="微软雅黑"/>
                <a:cs typeface="微软雅黑"/>
              </a:rPr>
              <a:t>母婴食品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8748521" y="4096613"/>
            <a:ext cx="73914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>
                <a:solidFill>
                  <a:srgbClr val="FFFFFF"/>
                </a:solidFill>
                <a:latin typeface="微软雅黑"/>
                <a:cs typeface="微软雅黑"/>
              </a:rPr>
              <a:t>母婴服饰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10063098" y="4020413"/>
            <a:ext cx="73914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>
                <a:solidFill>
                  <a:srgbClr val="FFFFFF"/>
                </a:solidFill>
                <a:latin typeface="微软雅黑"/>
                <a:cs typeface="微软雅黑"/>
              </a:rPr>
              <a:t>母婴用品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11528552" y="3919829"/>
            <a:ext cx="73914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>
                <a:solidFill>
                  <a:srgbClr val="FFFFFF"/>
                </a:solidFill>
                <a:latin typeface="微软雅黑"/>
                <a:cs typeface="微软雅黑"/>
              </a:rPr>
              <a:t>母婴关怀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9" name="object 29"/>
          <p:cNvSpPr/>
          <p:nvPr/>
        </p:nvSpPr>
        <p:spPr>
          <a:xfrm>
            <a:off x="6769607" y="1799844"/>
            <a:ext cx="6012180" cy="2531364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2537460" y="2506979"/>
            <a:ext cx="2157984" cy="609600"/>
          </a:xfrm>
          <a:prstGeom prst="rect">
            <a:avLst/>
          </a:prstGeom>
          <a:blipFill>
            <a:blip r:embed="rId1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 txBox="1"/>
          <p:nvPr/>
        </p:nvSpPr>
        <p:spPr>
          <a:xfrm>
            <a:off x="2630170" y="2571648"/>
            <a:ext cx="1426210" cy="421640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59"/>
              </a:spcBef>
            </a:pPr>
            <a:r>
              <a:rPr sz="1000" b="1">
                <a:solidFill>
                  <a:srgbClr val="FFFFFF"/>
                </a:solidFill>
                <a:latin typeface="微软雅黑"/>
                <a:cs typeface="微软雅黑"/>
              </a:rPr>
              <a:t>MA</a:t>
            </a:r>
            <a:r>
              <a:rPr sz="1000" b="1" spc="-10">
                <a:solidFill>
                  <a:srgbClr val="FFFFFF"/>
                </a:solidFill>
                <a:latin typeface="微软雅黑"/>
                <a:cs typeface="微软雅黑"/>
              </a:rPr>
              <a:t>T</a:t>
            </a:r>
            <a:r>
              <a:rPr sz="1000" b="1" spc="15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r>
              <a:rPr sz="1000" b="1" spc="55">
                <a:solidFill>
                  <a:srgbClr val="FFFFFF"/>
                </a:solidFill>
                <a:latin typeface="微软雅黑"/>
                <a:cs typeface="微软雅黑"/>
              </a:rPr>
              <a:t>0</a:t>
            </a:r>
            <a:r>
              <a:rPr sz="1000" b="1" spc="15">
                <a:solidFill>
                  <a:srgbClr val="FFFFFF"/>
                </a:solidFill>
                <a:latin typeface="微软雅黑"/>
                <a:cs typeface="微软雅黑"/>
              </a:rPr>
              <a:t>22</a:t>
            </a:r>
            <a:r>
              <a:rPr sz="1000" b="1" spc="30">
                <a:solidFill>
                  <a:srgbClr val="FFFFFF"/>
                </a:solidFill>
                <a:latin typeface="微软雅黑"/>
                <a:cs typeface="微软雅黑"/>
              </a:rPr>
              <a:t>T</a:t>
            </a:r>
            <a:r>
              <a:rPr sz="1000" b="1" spc="5">
                <a:solidFill>
                  <a:srgbClr val="FFFFFF"/>
                </a:solidFill>
                <a:latin typeface="微软雅黑"/>
                <a:cs typeface="微软雅黑"/>
              </a:rPr>
              <a:t>O</a:t>
            </a:r>
            <a:r>
              <a:rPr sz="1000" b="1" spc="-30">
                <a:solidFill>
                  <a:srgbClr val="FFFFFF"/>
                </a:solidFill>
                <a:latin typeface="微软雅黑"/>
                <a:cs typeface="微软雅黑"/>
              </a:rPr>
              <a:t>P1</a:t>
            </a:r>
            <a:r>
              <a:rPr sz="1000" b="1" spc="55">
                <a:solidFill>
                  <a:srgbClr val="FFFFFF"/>
                </a:solidFill>
                <a:latin typeface="微软雅黑"/>
                <a:cs typeface="微软雅黑"/>
              </a:rPr>
              <a:t>00</a:t>
            </a:r>
            <a:r>
              <a:rPr sz="1000" b="1" spc="-5">
                <a:solidFill>
                  <a:srgbClr val="FFFFFF"/>
                </a:solidFill>
                <a:latin typeface="微软雅黑"/>
                <a:cs typeface="微软雅黑"/>
              </a:rPr>
              <a:t>品牌</a:t>
            </a:r>
            <a:endParaRPr sz="10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360"/>
              </a:spcBef>
            </a:pPr>
            <a:r>
              <a:rPr sz="1000" b="1" spc="-5">
                <a:solidFill>
                  <a:srgbClr val="FFFFFF"/>
                </a:solidFill>
                <a:latin typeface="微软雅黑"/>
                <a:cs typeface="微软雅黑"/>
              </a:rPr>
              <a:t>国产品牌</a:t>
            </a:r>
            <a:r>
              <a:rPr sz="1000" b="1">
                <a:solidFill>
                  <a:srgbClr val="FFFFFF"/>
                </a:solidFill>
                <a:latin typeface="微软雅黑"/>
                <a:cs typeface="微软雅黑"/>
              </a:rPr>
              <a:t>GMV</a:t>
            </a:r>
            <a:r>
              <a:rPr sz="1000" b="1" spc="-5">
                <a:solidFill>
                  <a:srgbClr val="FFFFFF"/>
                </a:solidFill>
                <a:latin typeface="微软雅黑"/>
                <a:cs typeface="微软雅黑"/>
              </a:rPr>
              <a:t>占比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2" name="object 32"/>
          <p:cNvSpPr/>
          <p:nvPr/>
        </p:nvSpPr>
        <p:spPr>
          <a:xfrm>
            <a:off x="4112514" y="2556510"/>
            <a:ext cx="521334" cy="521334"/>
          </a:xfrm>
          <a:custGeom>
            <a:rect l="l" t="t" r="r" b="b"/>
            <a:pathLst>
              <a:path w="521334" h="521334">
                <a:moveTo>
                  <a:pt x="260603" y="0"/>
                </a:moveTo>
                <a:lnTo>
                  <a:pt x="213769" y="4199"/>
                </a:lnTo>
                <a:lnTo>
                  <a:pt x="169685" y="16308"/>
                </a:lnTo>
                <a:lnTo>
                  <a:pt x="129088" y="35588"/>
                </a:lnTo>
                <a:lnTo>
                  <a:pt x="92715" y="61302"/>
                </a:lnTo>
                <a:lnTo>
                  <a:pt x="61302" y="92715"/>
                </a:lnTo>
                <a:lnTo>
                  <a:pt x="35588" y="129088"/>
                </a:lnTo>
                <a:lnTo>
                  <a:pt x="16308" y="169685"/>
                </a:lnTo>
                <a:lnTo>
                  <a:pt x="4199" y="213769"/>
                </a:lnTo>
                <a:lnTo>
                  <a:pt x="0" y="260603"/>
                </a:lnTo>
                <a:lnTo>
                  <a:pt x="4199" y="307438"/>
                </a:lnTo>
                <a:lnTo>
                  <a:pt x="16308" y="351522"/>
                </a:lnTo>
                <a:lnTo>
                  <a:pt x="35588" y="392119"/>
                </a:lnTo>
                <a:lnTo>
                  <a:pt x="61302" y="428492"/>
                </a:lnTo>
                <a:lnTo>
                  <a:pt x="92715" y="459905"/>
                </a:lnTo>
                <a:lnTo>
                  <a:pt x="129088" y="485619"/>
                </a:lnTo>
                <a:lnTo>
                  <a:pt x="169685" y="504899"/>
                </a:lnTo>
                <a:lnTo>
                  <a:pt x="213769" y="517008"/>
                </a:lnTo>
                <a:lnTo>
                  <a:pt x="260603" y="521207"/>
                </a:lnTo>
                <a:lnTo>
                  <a:pt x="307438" y="517008"/>
                </a:lnTo>
                <a:lnTo>
                  <a:pt x="351522" y="504899"/>
                </a:lnTo>
                <a:lnTo>
                  <a:pt x="392119" y="485619"/>
                </a:lnTo>
                <a:lnTo>
                  <a:pt x="428492" y="459905"/>
                </a:lnTo>
                <a:lnTo>
                  <a:pt x="459905" y="428492"/>
                </a:lnTo>
                <a:lnTo>
                  <a:pt x="485619" y="392119"/>
                </a:lnTo>
                <a:lnTo>
                  <a:pt x="504899" y="351522"/>
                </a:lnTo>
                <a:lnTo>
                  <a:pt x="517008" y="307438"/>
                </a:lnTo>
                <a:lnTo>
                  <a:pt x="521208" y="260603"/>
                </a:lnTo>
                <a:lnTo>
                  <a:pt x="517008" y="213769"/>
                </a:lnTo>
                <a:lnTo>
                  <a:pt x="504899" y="169685"/>
                </a:lnTo>
                <a:lnTo>
                  <a:pt x="485619" y="129088"/>
                </a:lnTo>
                <a:lnTo>
                  <a:pt x="459905" y="92715"/>
                </a:lnTo>
                <a:lnTo>
                  <a:pt x="428492" y="61302"/>
                </a:lnTo>
                <a:lnTo>
                  <a:pt x="392119" y="35588"/>
                </a:lnTo>
                <a:lnTo>
                  <a:pt x="351522" y="16308"/>
                </a:lnTo>
                <a:lnTo>
                  <a:pt x="307438" y="4199"/>
                </a:lnTo>
                <a:lnTo>
                  <a:pt x="260603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4112514" y="2556510"/>
            <a:ext cx="521334" cy="521334"/>
          </a:xfrm>
          <a:custGeom>
            <a:rect l="l" t="t" r="r" b="b"/>
            <a:pathLst>
              <a:path w="521334" h="521334">
                <a:moveTo>
                  <a:pt x="0" y="260603"/>
                </a:moveTo>
                <a:lnTo>
                  <a:pt x="4199" y="213769"/>
                </a:lnTo>
                <a:lnTo>
                  <a:pt x="16308" y="169685"/>
                </a:lnTo>
                <a:lnTo>
                  <a:pt x="35588" y="129088"/>
                </a:lnTo>
                <a:lnTo>
                  <a:pt x="61302" y="92715"/>
                </a:lnTo>
                <a:lnTo>
                  <a:pt x="92715" y="61302"/>
                </a:lnTo>
                <a:lnTo>
                  <a:pt x="129088" y="35588"/>
                </a:lnTo>
                <a:lnTo>
                  <a:pt x="169685" y="16308"/>
                </a:lnTo>
                <a:lnTo>
                  <a:pt x="213769" y="4199"/>
                </a:lnTo>
                <a:lnTo>
                  <a:pt x="260603" y="0"/>
                </a:lnTo>
                <a:lnTo>
                  <a:pt x="307438" y="4199"/>
                </a:lnTo>
                <a:lnTo>
                  <a:pt x="351522" y="16308"/>
                </a:lnTo>
                <a:lnTo>
                  <a:pt x="392119" y="35588"/>
                </a:lnTo>
                <a:lnTo>
                  <a:pt x="428492" y="61302"/>
                </a:lnTo>
                <a:lnTo>
                  <a:pt x="459905" y="92715"/>
                </a:lnTo>
                <a:lnTo>
                  <a:pt x="485619" y="129088"/>
                </a:lnTo>
                <a:lnTo>
                  <a:pt x="504899" y="169685"/>
                </a:lnTo>
                <a:lnTo>
                  <a:pt x="517008" y="213769"/>
                </a:lnTo>
                <a:lnTo>
                  <a:pt x="521208" y="260603"/>
                </a:lnTo>
                <a:lnTo>
                  <a:pt x="517008" y="307438"/>
                </a:lnTo>
                <a:lnTo>
                  <a:pt x="504899" y="351522"/>
                </a:lnTo>
                <a:lnTo>
                  <a:pt x="485619" y="392119"/>
                </a:lnTo>
                <a:lnTo>
                  <a:pt x="459905" y="428492"/>
                </a:lnTo>
                <a:lnTo>
                  <a:pt x="428492" y="459905"/>
                </a:lnTo>
                <a:lnTo>
                  <a:pt x="392119" y="485619"/>
                </a:lnTo>
                <a:lnTo>
                  <a:pt x="351522" y="504899"/>
                </a:lnTo>
                <a:lnTo>
                  <a:pt x="307438" y="517008"/>
                </a:lnTo>
                <a:lnTo>
                  <a:pt x="260603" y="521207"/>
                </a:lnTo>
                <a:lnTo>
                  <a:pt x="213769" y="517008"/>
                </a:lnTo>
                <a:lnTo>
                  <a:pt x="169685" y="504899"/>
                </a:lnTo>
                <a:lnTo>
                  <a:pt x="129088" y="485619"/>
                </a:lnTo>
                <a:lnTo>
                  <a:pt x="92715" y="459905"/>
                </a:lnTo>
                <a:lnTo>
                  <a:pt x="61302" y="428492"/>
                </a:lnTo>
                <a:lnTo>
                  <a:pt x="35588" y="392119"/>
                </a:lnTo>
                <a:lnTo>
                  <a:pt x="16308" y="351522"/>
                </a:lnTo>
                <a:lnTo>
                  <a:pt x="4199" y="307438"/>
                </a:lnTo>
                <a:lnTo>
                  <a:pt x="0" y="260603"/>
                </a:lnTo>
                <a:close/>
              </a:path>
            </a:pathLst>
          </a:custGeom>
          <a:ln w="28575">
            <a:solidFill>
              <a:srgbClr val="FFD96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 txBox="1"/>
          <p:nvPr/>
        </p:nvSpPr>
        <p:spPr>
          <a:xfrm>
            <a:off x="4155440" y="2696336"/>
            <a:ext cx="44894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45">
                <a:solidFill>
                  <a:srgbClr val="FFC000"/>
                </a:solidFill>
                <a:latin typeface="微软雅黑"/>
                <a:cs typeface="微软雅黑"/>
              </a:rPr>
              <a:t>77%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35" name="object 35"/>
          <p:cNvSpPr/>
          <p:nvPr/>
        </p:nvSpPr>
        <p:spPr>
          <a:xfrm>
            <a:off x="2631948" y="3781044"/>
            <a:ext cx="2157984" cy="609600"/>
          </a:xfrm>
          <a:prstGeom prst="rect">
            <a:avLst/>
          </a:prstGeom>
          <a:blipFill>
            <a:blip r:embed="rId1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 txBox="1"/>
          <p:nvPr/>
        </p:nvSpPr>
        <p:spPr>
          <a:xfrm>
            <a:off x="3271773" y="3846372"/>
            <a:ext cx="1426210" cy="421640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59"/>
              </a:spcBef>
            </a:pPr>
            <a:r>
              <a:rPr sz="1000" b="1">
                <a:solidFill>
                  <a:srgbClr val="FFFFFF"/>
                </a:solidFill>
                <a:latin typeface="微软雅黑"/>
                <a:cs typeface="微软雅黑"/>
              </a:rPr>
              <a:t>MA</a:t>
            </a:r>
            <a:r>
              <a:rPr sz="1000" b="1" spc="-10">
                <a:solidFill>
                  <a:srgbClr val="FFFFFF"/>
                </a:solidFill>
                <a:latin typeface="微软雅黑"/>
                <a:cs typeface="微软雅黑"/>
              </a:rPr>
              <a:t>T</a:t>
            </a:r>
            <a:r>
              <a:rPr sz="1000" b="1" spc="15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r>
              <a:rPr sz="1000" b="1" spc="55">
                <a:solidFill>
                  <a:srgbClr val="FFFFFF"/>
                </a:solidFill>
                <a:latin typeface="微软雅黑"/>
                <a:cs typeface="微软雅黑"/>
              </a:rPr>
              <a:t>0</a:t>
            </a:r>
            <a:r>
              <a:rPr sz="1000" b="1" spc="15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r>
              <a:rPr sz="1000" b="1" spc="25">
                <a:solidFill>
                  <a:srgbClr val="FFFFFF"/>
                </a:solidFill>
                <a:latin typeface="微软雅黑"/>
                <a:cs typeface="微软雅黑"/>
              </a:rPr>
              <a:t>3</a:t>
            </a:r>
            <a:r>
              <a:rPr sz="1000" b="1" spc="20">
                <a:solidFill>
                  <a:srgbClr val="FFFFFF"/>
                </a:solidFill>
                <a:latin typeface="微软雅黑"/>
                <a:cs typeface="微软雅黑"/>
              </a:rPr>
              <a:t>T</a:t>
            </a:r>
            <a:r>
              <a:rPr sz="1000" b="1" spc="5">
                <a:solidFill>
                  <a:srgbClr val="FFFFFF"/>
                </a:solidFill>
                <a:latin typeface="微软雅黑"/>
                <a:cs typeface="微软雅黑"/>
              </a:rPr>
              <a:t>O</a:t>
            </a:r>
            <a:r>
              <a:rPr sz="1000" b="1" spc="-30">
                <a:solidFill>
                  <a:srgbClr val="FFFFFF"/>
                </a:solidFill>
                <a:latin typeface="微软雅黑"/>
                <a:cs typeface="微软雅黑"/>
              </a:rPr>
              <a:t>P1</a:t>
            </a:r>
            <a:r>
              <a:rPr sz="1000" b="1" spc="55">
                <a:solidFill>
                  <a:srgbClr val="FFFFFF"/>
                </a:solidFill>
                <a:latin typeface="微软雅黑"/>
                <a:cs typeface="微软雅黑"/>
              </a:rPr>
              <a:t>00</a:t>
            </a:r>
            <a:r>
              <a:rPr sz="1000" b="1" spc="-5">
                <a:solidFill>
                  <a:srgbClr val="FFFFFF"/>
                </a:solidFill>
                <a:latin typeface="微软雅黑"/>
                <a:cs typeface="微软雅黑"/>
              </a:rPr>
              <a:t>品牌</a:t>
            </a:r>
            <a:endParaRPr sz="10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360"/>
              </a:spcBef>
            </a:pPr>
            <a:r>
              <a:rPr sz="1000" b="1" spc="-5">
                <a:solidFill>
                  <a:srgbClr val="FFFFFF"/>
                </a:solidFill>
                <a:latin typeface="微软雅黑"/>
                <a:cs typeface="微软雅黑"/>
              </a:rPr>
              <a:t>国产品牌</a:t>
            </a:r>
            <a:r>
              <a:rPr sz="1000" b="1">
                <a:solidFill>
                  <a:srgbClr val="FFFFFF"/>
                </a:solidFill>
                <a:latin typeface="微软雅黑"/>
                <a:cs typeface="微软雅黑"/>
              </a:rPr>
              <a:t>GMV</a:t>
            </a:r>
            <a:r>
              <a:rPr sz="1000" b="1" spc="-5">
                <a:solidFill>
                  <a:srgbClr val="FFFFFF"/>
                </a:solidFill>
                <a:latin typeface="微软雅黑"/>
                <a:cs typeface="微软雅黑"/>
              </a:rPr>
              <a:t>占比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37" name="object 37"/>
          <p:cNvSpPr/>
          <p:nvPr/>
        </p:nvSpPr>
        <p:spPr>
          <a:xfrm>
            <a:off x="2696717" y="3830573"/>
            <a:ext cx="520065" cy="521334"/>
          </a:xfrm>
          <a:custGeom>
            <a:rect l="l" t="t" r="r" b="b"/>
            <a:pathLst>
              <a:path w="520064" h="521334">
                <a:moveTo>
                  <a:pt x="259842" y="0"/>
                </a:moveTo>
                <a:lnTo>
                  <a:pt x="213134" y="4198"/>
                </a:lnTo>
                <a:lnTo>
                  <a:pt x="169173" y="16303"/>
                </a:lnTo>
                <a:lnTo>
                  <a:pt x="128693" y="35579"/>
                </a:lnTo>
                <a:lnTo>
                  <a:pt x="92427" y="61290"/>
                </a:lnTo>
                <a:lnTo>
                  <a:pt x="61110" y="92699"/>
                </a:lnTo>
                <a:lnTo>
                  <a:pt x="35475" y="129071"/>
                </a:lnTo>
                <a:lnTo>
                  <a:pt x="16256" y="169670"/>
                </a:lnTo>
                <a:lnTo>
                  <a:pt x="4186" y="213759"/>
                </a:lnTo>
                <a:lnTo>
                  <a:pt x="0" y="260603"/>
                </a:lnTo>
                <a:lnTo>
                  <a:pt x="4186" y="307448"/>
                </a:lnTo>
                <a:lnTo>
                  <a:pt x="16256" y="351537"/>
                </a:lnTo>
                <a:lnTo>
                  <a:pt x="35475" y="392136"/>
                </a:lnTo>
                <a:lnTo>
                  <a:pt x="61110" y="428508"/>
                </a:lnTo>
                <a:lnTo>
                  <a:pt x="92427" y="459917"/>
                </a:lnTo>
                <a:lnTo>
                  <a:pt x="128693" y="485628"/>
                </a:lnTo>
                <a:lnTo>
                  <a:pt x="169173" y="504904"/>
                </a:lnTo>
                <a:lnTo>
                  <a:pt x="213134" y="517009"/>
                </a:lnTo>
                <a:lnTo>
                  <a:pt x="259842" y="521208"/>
                </a:lnTo>
                <a:lnTo>
                  <a:pt x="306549" y="517009"/>
                </a:lnTo>
                <a:lnTo>
                  <a:pt x="350510" y="504904"/>
                </a:lnTo>
                <a:lnTo>
                  <a:pt x="390990" y="485628"/>
                </a:lnTo>
                <a:lnTo>
                  <a:pt x="427256" y="459917"/>
                </a:lnTo>
                <a:lnTo>
                  <a:pt x="458573" y="428508"/>
                </a:lnTo>
                <a:lnTo>
                  <a:pt x="484208" y="392136"/>
                </a:lnTo>
                <a:lnTo>
                  <a:pt x="503428" y="351537"/>
                </a:lnTo>
                <a:lnTo>
                  <a:pt x="515497" y="307448"/>
                </a:lnTo>
                <a:lnTo>
                  <a:pt x="519683" y="260603"/>
                </a:lnTo>
                <a:lnTo>
                  <a:pt x="515497" y="213759"/>
                </a:lnTo>
                <a:lnTo>
                  <a:pt x="503427" y="169670"/>
                </a:lnTo>
                <a:lnTo>
                  <a:pt x="484208" y="129071"/>
                </a:lnTo>
                <a:lnTo>
                  <a:pt x="458573" y="92699"/>
                </a:lnTo>
                <a:lnTo>
                  <a:pt x="427256" y="61290"/>
                </a:lnTo>
                <a:lnTo>
                  <a:pt x="390990" y="35579"/>
                </a:lnTo>
                <a:lnTo>
                  <a:pt x="350510" y="16303"/>
                </a:lnTo>
                <a:lnTo>
                  <a:pt x="306549" y="4198"/>
                </a:lnTo>
                <a:lnTo>
                  <a:pt x="259842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2696717" y="3830573"/>
            <a:ext cx="520065" cy="521334"/>
          </a:xfrm>
          <a:custGeom>
            <a:rect l="l" t="t" r="r" b="b"/>
            <a:pathLst>
              <a:path w="520064" h="521334">
                <a:moveTo>
                  <a:pt x="519683" y="260603"/>
                </a:moveTo>
                <a:lnTo>
                  <a:pt x="515497" y="213759"/>
                </a:lnTo>
                <a:lnTo>
                  <a:pt x="503427" y="169670"/>
                </a:lnTo>
                <a:lnTo>
                  <a:pt x="484208" y="129071"/>
                </a:lnTo>
                <a:lnTo>
                  <a:pt x="458573" y="92699"/>
                </a:lnTo>
                <a:lnTo>
                  <a:pt x="427256" y="61290"/>
                </a:lnTo>
                <a:lnTo>
                  <a:pt x="390990" y="35579"/>
                </a:lnTo>
                <a:lnTo>
                  <a:pt x="350510" y="16303"/>
                </a:lnTo>
                <a:lnTo>
                  <a:pt x="306549" y="4198"/>
                </a:lnTo>
                <a:lnTo>
                  <a:pt x="259842" y="0"/>
                </a:lnTo>
                <a:lnTo>
                  <a:pt x="213134" y="4198"/>
                </a:lnTo>
                <a:lnTo>
                  <a:pt x="169173" y="16303"/>
                </a:lnTo>
                <a:lnTo>
                  <a:pt x="128693" y="35579"/>
                </a:lnTo>
                <a:lnTo>
                  <a:pt x="92427" y="61290"/>
                </a:lnTo>
                <a:lnTo>
                  <a:pt x="61110" y="92699"/>
                </a:lnTo>
                <a:lnTo>
                  <a:pt x="35475" y="129071"/>
                </a:lnTo>
                <a:lnTo>
                  <a:pt x="16256" y="169670"/>
                </a:lnTo>
                <a:lnTo>
                  <a:pt x="4186" y="213759"/>
                </a:lnTo>
                <a:lnTo>
                  <a:pt x="0" y="260603"/>
                </a:lnTo>
                <a:lnTo>
                  <a:pt x="4186" y="307448"/>
                </a:lnTo>
                <a:lnTo>
                  <a:pt x="16256" y="351537"/>
                </a:lnTo>
                <a:lnTo>
                  <a:pt x="35475" y="392136"/>
                </a:lnTo>
                <a:lnTo>
                  <a:pt x="61110" y="428508"/>
                </a:lnTo>
                <a:lnTo>
                  <a:pt x="92427" y="459917"/>
                </a:lnTo>
                <a:lnTo>
                  <a:pt x="128693" y="485628"/>
                </a:lnTo>
                <a:lnTo>
                  <a:pt x="169173" y="504904"/>
                </a:lnTo>
                <a:lnTo>
                  <a:pt x="213134" y="517009"/>
                </a:lnTo>
                <a:lnTo>
                  <a:pt x="259842" y="521208"/>
                </a:lnTo>
                <a:lnTo>
                  <a:pt x="306549" y="517009"/>
                </a:lnTo>
                <a:lnTo>
                  <a:pt x="350510" y="504904"/>
                </a:lnTo>
                <a:lnTo>
                  <a:pt x="390990" y="485628"/>
                </a:lnTo>
                <a:lnTo>
                  <a:pt x="427256" y="459917"/>
                </a:lnTo>
                <a:lnTo>
                  <a:pt x="458573" y="428508"/>
                </a:lnTo>
                <a:lnTo>
                  <a:pt x="484208" y="392136"/>
                </a:lnTo>
                <a:lnTo>
                  <a:pt x="503428" y="351537"/>
                </a:lnTo>
                <a:lnTo>
                  <a:pt x="515497" y="307448"/>
                </a:lnTo>
                <a:lnTo>
                  <a:pt x="519683" y="260603"/>
                </a:lnTo>
                <a:close/>
              </a:path>
            </a:pathLst>
          </a:custGeom>
          <a:ln w="28575">
            <a:solidFill>
              <a:srgbClr val="F79AA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 txBox="1"/>
          <p:nvPr/>
        </p:nvSpPr>
        <p:spPr>
          <a:xfrm>
            <a:off x="2732658" y="3963415"/>
            <a:ext cx="46037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15">
                <a:solidFill>
                  <a:srgbClr val="FF7480"/>
                </a:solidFill>
                <a:latin typeface="微软雅黑"/>
                <a:cs typeface="微软雅黑"/>
              </a:rPr>
              <a:t>73%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40" name="object 40"/>
          <p:cNvSpPr/>
          <p:nvPr/>
        </p:nvSpPr>
        <p:spPr>
          <a:xfrm>
            <a:off x="4325111" y="3346703"/>
            <a:ext cx="150875" cy="204216"/>
          </a:xfrm>
          <a:prstGeom prst="rect">
            <a:avLst/>
          </a:prstGeom>
          <a:blipFill>
            <a:blip r:embed="rId1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 txBox="1"/>
          <p:nvPr/>
        </p:nvSpPr>
        <p:spPr>
          <a:xfrm>
            <a:off x="448462" y="1863979"/>
            <a:ext cx="10895965" cy="5568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553834"/>
              </a:tabLst>
            </a:pPr>
            <a:r>
              <a:rPr sz="1200" b="1" spc="15">
                <a:solidFill>
                  <a:srgbClr val="FFFFFF"/>
                </a:solidFill>
                <a:latin typeface="微软雅黑"/>
                <a:cs typeface="微软雅黑"/>
              </a:rPr>
              <a:t>MAT2022-2023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抖音电商母婴行业国内外品牌占比	</a:t>
            </a:r>
            <a:r>
              <a:rPr sz="1800" b="1" spc="30" baseline="2314">
                <a:solidFill>
                  <a:srgbClr val="FFFFFF"/>
                </a:solidFill>
                <a:latin typeface="微软雅黑"/>
                <a:cs typeface="微软雅黑"/>
              </a:rPr>
              <a:t>MAT2023</a:t>
            </a:r>
            <a:r>
              <a:rPr sz="1800" b="1" baseline="2314">
                <a:solidFill>
                  <a:srgbClr val="FFFFFF"/>
                </a:solidFill>
                <a:latin typeface="微软雅黑"/>
                <a:cs typeface="微软雅黑"/>
              </a:rPr>
              <a:t>抖音电商母婴行业各赛道国产品牌占比及</a:t>
            </a:r>
            <a:r>
              <a:rPr sz="1800" b="1" spc="15" baseline="2314">
                <a:solidFill>
                  <a:srgbClr val="FFFFFF"/>
                </a:solidFill>
                <a:latin typeface="微软雅黑"/>
                <a:cs typeface="微软雅黑"/>
              </a:rPr>
              <a:t>TOP10</a:t>
            </a:r>
            <a:r>
              <a:rPr sz="1800" b="1" baseline="2314">
                <a:solidFill>
                  <a:srgbClr val="FFFFFF"/>
                </a:solidFill>
                <a:latin typeface="微软雅黑"/>
                <a:cs typeface="微软雅黑"/>
              </a:rPr>
              <a:t>品牌</a:t>
            </a:r>
            <a:endParaRPr sz="1800" baseline="2314">
              <a:latin typeface="微软雅黑"/>
              <a:cs typeface="微软雅黑"/>
            </a:endParaRPr>
          </a:p>
          <a:p>
            <a:pPr marL="334010">
              <a:lnSpc>
                <a:spcPct val="100000"/>
              </a:lnSpc>
              <a:spcBef>
                <a:spcPts val="1300"/>
              </a:spcBef>
            </a:pPr>
            <a:r>
              <a:rPr sz="1200" b="1" spc="-60">
                <a:solidFill>
                  <a:srgbClr val="FFF1CC"/>
                </a:solidFill>
                <a:latin typeface="微软雅黑"/>
                <a:cs typeface="微软雅黑"/>
              </a:rPr>
              <a:t>MAT2022-</a:t>
            </a:r>
            <a:r>
              <a:rPr sz="1000" b="1" spc="-60">
                <a:solidFill>
                  <a:srgbClr val="FFF1CC"/>
                </a:solidFill>
                <a:latin typeface="微软雅黑"/>
                <a:cs typeface="微软雅黑"/>
              </a:rPr>
              <a:t>Top20</a:t>
            </a:r>
            <a:r>
              <a:rPr sz="1000" b="1" spc="5">
                <a:solidFill>
                  <a:srgbClr val="FFF1CC"/>
                </a:solidFill>
                <a:latin typeface="微软雅黑"/>
                <a:cs typeface="微软雅黑"/>
              </a:rPr>
              <a:t>品牌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42" name="object 42"/>
          <p:cNvSpPr/>
          <p:nvPr/>
        </p:nvSpPr>
        <p:spPr>
          <a:xfrm>
            <a:off x="7068311" y="3233927"/>
            <a:ext cx="1280159" cy="810768"/>
          </a:xfrm>
          <a:prstGeom prst="rect">
            <a:avLst/>
          </a:prstGeom>
          <a:blipFill>
            <a:blip r:embed="rId1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7215378" y="2221229"/>
            <a:ext cx="931544" cy="932815"/>
          </a:xfrm>
          <a:custGeom>
            <a:rect l="l" t="t" r="r" b="b"/>
            <a:pathLst>
              <a:path w="931544" h="932814">
                <a:moveTo>
                  <a:pt x="465581" y="0"/>
                </a:moveTo>
                <a:lnTo>
                  <a:pt x="417972" y="2407"/>
                </a:lnTo>
                <a:lnTo>
                  <a:pt x="371739" y="9474"/>
                </a:lnTo>
                <a:lnTo>
                  <a:pt x="327116" y="20965"/>
                </a:lnTo>
                <a:lnTo>
                  <a:pt x="284339" y="36647"/>
                </a:lnTo>
                <a:lnTo>
                  <a:pt x="243639" y="56284"/>
                </a:lnTo>
                <a:lnTo>
                  <a:pt x="205252" y="79643"/>
                </a:lnTo>
                <a:lnTo>
                  <a:pt x="169411" y="106489"/>
                </a:lnTo>
                <a:lnTo>
                  <a:pt x="136350" y="136588"/>
                </a:lnTo>
                <a:lnTo>
                  <a:pt x="106302" y="169705"/>
                </a:lnTo>
                <a:lnTo>
                  <a:pt x="79503" y="205606"/>
                </a:lnTo>
                <a:lnTo>
                  <a:pt x="56184" y="244056"/>
                </a:lnTo>
                <a:lnTo>
                  <a:pt x="36581" y="284821"/>
                </a:lnTo>
                <a:lnTo>
                  <a:pt x="20928" y="327667"/>
                </a:lnTo>
                <a:lnTo>
                  <a:pt x="9457" y="372359"/>
                </a:lnTo>
                <a:lnTo>
                  <a:pt x="2403" y="418662"/>
                </a:lnTo>
                <a:lnTo>
                  <a:pt x="0" y="466344"/>
                </a:lnTo>
                <a:lnTo>
                  <a:pt x="2403" y="514025"/>
                </a:lnTo>
                <a:lnTo>
                  <a:pt x="9457" y="560328"/>
                </a:lnTo>
                <a:lnTo>
                  <a:pt x="20928" y="605020"/>
                </a:lnTo>
                <a:lnTo>
                  <a:pt x="36581" y="647866"/>
                </a:lnTo>
                <a:lnTo>
                  <a:pt x="56184" y="688631"/>
                </a:lnTo>
                <a:lnTo>
                  <a:pt x="79503" y="727081"/>
                </a:lnTo>
                <a:lnTo>
                  <a:pt x="106302" y="762982"/>
                </a:lnTo>
                <a:lnTo>
                  <a:pt x="136350" y="796099"/>
                </a:lnTo>
                <a:lnTo>
                  <a:pt x="169411" y="826198"/>
                </a:lnTo>
                <a:lnTo>
                  <a:pt x="205252" y="853044"/>
                </a:lnTo>
                <a:lnTo>
                  <a:pt x="243639" y="876403"/>
                </a:lnTo>
                <a:lnTo>
                  <a:pt x="284339" y="896040"/>
                </a:lnTo>
                <a:lnTo>
                  <a:pt x="327116" y="911722"/>
                </a:lnTo>
                <a:lnTo>
                  <a:pt x="371739" y="923213"/>
                </a:lnTo>
                <a:lnTo>
                  <a:pt x="417972" y="930280"/>
                </a:lnTo>
                <a:lnTo>
                  <a:pt x="465581" y="932688"/>
                </a:lnTo>
                <a:lnTo>
                  <a:pt x="513191" y="930280"/>
                </a:lnTo>
                <a:lnTo>
                  <a:pt x="559424" y="923213"/>
                </a:lnTo>
                <a:lnTo>
                  <a:pt x="604047" y="911722"/>
                </a:lnTo>
                <a:lnTo>
                  <a:pt x="646824" y="896040"/>
                </a:lnTo>
                <a:lnTo>
                  <a:pt x="687524" y="876403"/>
                </a:lnTo>
                <a:lnTo>
                  <a:pt x="725911" y="853044"/>
                </a:lnTo>
                <a:lnTo>
                  <a:pt x="761752" y="826198"/>
                </a:lnTo>
                <a:lnTo>
                  <a:pt x="794813" y="796099"/>
                </a:lnTo>
                <a:lnTo>
                  <a:pt x="824861" y="762982"/>
                </a:lnTo>
                <a:lnTo>
                  <a:pt x="851660" y="727081"/>
                </a:lnTo>
                <a:lnTo>
                  <a:pt x="874979" y="688631"/>
                </a:lnTo>
                <a:lnTo>
                  <a:pt x="894582" y="647866"/>
                </a:lnTo>
                <a:lnTo>
                  <a:pt x="910235" y="605020"/>
                </a:lnTo>
                <a:lnTo>
                  <a:pt x="921706" y="560328"/>
                </a:lnTo>
                <a:lnTo>
                  <a:pt x="928760" y="514025"/>
                </a:lnTo>
                <a:lnTo>
                  <a:pt x="931164" y="466344"/>
                </a:lnTo>
                <a:lnTo>
                  <a:pt x="928760" y="418662"/>
                </a:lnTo>
                <a:lnTo>
                  <a:pt x="921706" y="372359"/>
                </a:lnTo>
                <a:lnTo>
                  <a:pt x="910235" y="327667"/>
                </a:lnTo>
                <a:lnTo>
                  <a:pt x="894582" y="284821"/>
                </a:lnTo>
                <a:lnTo>
                  <a:pt x="874979" y="244056"/>
                </a:lnTo>
                <a:lnTo>
                  <a:pt x="851660" y="205606"/>
                </a:lnTo>
                <a:lnTo>
                  <a:pt x="824861" y="169705"/>
                </a:lnTo>
                <a:lnTo>
                  <a:pt x="794813" y="136588"/>
                </a:lnTo>
                <a:lnTo>
                  <a:pt x="761752" y="106489"/>
                </a:lnTo>
                <a:lnTo>
                  <a:pt x="725911" y="79643"/>
                </a:lnTo>
                <a:lnTo>
                  <a:pt x="687524" y="56284"/>
                </a:lnTo>
                <a:lnTo>
                  <a:pt x="646824" y="36647"/>
                </a:lnTo>
                <a:lnTo>
                  <a:pt x="604047" y="20965"/>
                </a:lnTo>
                <a:lnTo>
                  <a:pt x="559424" y="9474"/>
                </a:lnTo>
                <a:lnTo>
                  <a:pt x="513191" y="2407"/>
                </a:lnTo>
                <a:lnTo>
                  <a:pt x="465581" y="0"/>
                </a:lnTo>
                <a:close/>
              </a:path>
            </a:pathLst>
          </a:custGeom>
          <a:solidFill>
            <a:srgbClr val="F79AA3">
              <a:alpha val="5686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7215378" y="2221229"/>
            <a:ext cx="931544" cy="932815"/>
          </a:xfrm>
          <a:custGeom>
            <a:rect l="l" t="t" r="r" b="b"/>
            <a:pathLst>
              <a:path w="931544" h="932814">
                <a:moveTo>
                  <a:pt x="0" y="466344"/>
                </a:moveTo>
                <a:lnTo>
                  <a:pt x="2403" y="418662"/>
                </a:lnTo>
                <a:lnTo>
                  <a:pt x="9457" y="372359"/>
                </a:lnTo>
                <a:lnTo>
                  <a:pt x="20928" y="327667"/>
                </a:lnTo>
                <a:lnTo>
                  <a:pt x="36581" y="284821"/>
                </a:lnTo>
                <a:lnTo>
                  <a:pt x="56184" y="244056"/>
                </a:lnTo>
                <a:lnTo>
                  <a:pt x="79503" y="205606"/>
                </a:lnTo>
                <a:lnTo>
                  <a:pt x="106302" y="169705"/>
                </a:lnTo>
                <a:lnTo>
                  <a:pt x="136350" y="136588"/>
                </a:lnTo>
                <a:lnTo>
                  <a:pt x="169411" y="106489"/>
                </a:lnTo>
                <a:lnTo>
                  <a:pt x="205252" y="79643"/>
                </a:lnTo>
                <a:lnTo>
                  <a:pt x="243639" y="56284"/>
                </a:lnTo>
                <a:lnTo>
                  <a:pt x="284339" y="36647"/>
                </a:lnTo>
                <a:lnTo>
                  <a:pt x="327116" y="20965"/>
                </a:lnTo>
                <a:lnTo>
                  <a:pt x="371739" y="9474"/>
                </a:lnTo>
                <a:lnTo>
                  <a:pt x="417972" y="2407"/>
                </a:lnTo>
                <a:lnTo>
                  <a:pt x="465581" y="0"/>
                </a:lnTo>
                <a:lnTo>
                  <a:pt x="513191" y="2407"/>
                </a:lnTo>
                <a:lnTo>
                  <a:pt x="559424" y="9474"/>
                </a:lnTo>
                <a:lnTo>
                  <a:pt x="604047" y="20965"/>
                </a:lnTo>
                <a:lnTo>
                  <a:pt x="646824" y="36647"/>
                </a:lnTo>
                <a:lnTo>
                  <a:pt x="687524" y="56284"/>
                </a:lnTo>
                <a:lnTo>
                  <a:pt x="725911" y="79643"/>
                </a:lnTo>
                <a:lnTo>
                  <a:pt x="761752" y="106489"/>
                </a:lnTo>
                <a:lnTo>
                  <a:pt x="794813" y="136588"/>
                </a:lnTo>
                <a:lnTo>
                  <a:pt x="824861" y="169705"/>
                </a:lnTo>
                <a:lnTo>
                  <a:pt x="851660" y="205606"/>
                </a:lnTo>
                <a:lnTo>
                  <a:pt x="874979" y="244056"/>
                </a:lnTo>
                <a:lnTo>
                  <a:pt x="894582" y="284821"/>
                </a:lnTo>
                <a:lnTo>
                  <a:pt x="910235" y="327667"/>
                </a:lnTo>
                <a:lnTo>
                  <a:pt x="921706" y="372359"/>
                </a:lnTo>
                <a:lnTo>
                  <a:pt x="928760" y="418662"/>
                </a:lnTo>
                <a:lnTo>
                  <a:pt x="931164" y="466344"/>
                </a:lnTo>
                <a:lnTo>
                  <a:pt x="928760" y="514025"/>
                </a:lnTo>
                <a:lnTo>
                  <a:pt x="921706" y="560328"/>
                </a:lnTo>
                <a:lnTo>
                  <a:pt x="910235" y="605020"/>
                </a:lnTo>
                <a:lnTo>
                  <a:pt x="894582" y="647866"/>
                </a:lnTo>
                <a:lnTo>
                  <a:pt x="874979" y="688631"/>
                </a:lnTo>
                <a:lnTo>
                  <a:pt x="851660" y="727081"/>
                </a:lnTo>
                <a:lnTo>
                  <a:pt x="824861" y="762982"/>
                </a:lnTo>
                <a:lnTo>
                  <a:pt x="794813" y="796099"/>
                </a:lnTo>
                <a:lnTo>
                  <a:pt x="761752" y="826198"/>
                </a:lnTo>
                <a:lnTo>
                  <a:pt x="725911" y="853044"/>
                </a:lnTo>
                <a:lnTo>
                  <a:pt x="687524" y="876403"/>
                </a:lnTo>
                <a:lnTo>
                  <a:pt x="646824" y="896040"/>
                </a:lnTo>
                <a:lnTo>
                  <a:pt x="604047" y="911722"/>
                </a:lnTo>
                <a:lnTo>
                  <a:pt x="559424" y="923213"/>
                </a:lnTo>
                <a:lnTo>
                  <a:pt x="513191" y="930280"/>
                </a:lnTo>
                <a:lnTo>
                  <a:pt x="465581" y="932688"/>
                </a:lnTo>
                <a:lnTo>
                  <a:pt x="417972" y="930280"/>
                </a:lnTo>
                <a:lnTo>
                  <a:pt x="371739" y="923213"/>
                </a:lnTo>
                <a:lnTo>
                  <a:pt x="327116" y="911722"/>
                </a:lnTo>
                <a:lnTo>
                  <a:pt x="284339" y="896040"/>
                </a:lnTo>
                <a:lnTo>
                  <a:pt x="243639" y="876403"/>
                </a:lnTo>
                <a:lnTo>
                  <a:pt x="205252" y="853044"/>
                </a:lnTo>
                <a:lnTo>
                  <a:pt x="169411" y="826198"/>
                </a:lnTo>
                <a:lnTo>
                  <a:pt x="136350" y="796099"/>
                </a:lnTo>
                <a:lnTo>
                  <a:pt x="106302" y="762982"/>
                </a:lnTo>
                <a:lnTo>
                  <a:pt x="79503" y="727081"/>
                </a:lnTo>
                <a:lnTo>
                  <a:pt x="56184" y="688631"/>
                </a:lnTo>
                <a:lnTo>
                  <a:pt x="36581" y="647866"/>
                </a:lnTo>
                <a:lnTo>
                  <a:pt x="20928" y="605020"/>
                </a:lnTo>
                <a:lnTo>
                  <a:pt x="9457" y="560328"/>
                </a:lnTo>
                <a:lnTo>
                  <a:pt x="2403" y="514025"/>
                </a:lnTo>
                <a:lnTo>
                  <a:pt x="0" y="466344"/>
                </a:lnTo>
                <a:close/>
              </a:path>
            </a:pathLst>
          </a:custGeom>
          <a:ln w="28575">
            <a:solidFill>
              <a:srgbClr val="F79AA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 txBox="1"/>
          <p:nvPr/>
        </p:nvSpPr>
        <p:spPr>
          <a:xfrm>
            <a:off x="7260081" y="2350363"/>
            <a:ext cx="865505" cy="675640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1270" algn="ctr">
              <a:lnSpc>
                <a:spcPct val="100000"/>
              </a:lnSpc>
              <a:spcBef>
                <a:spcPts val="385"/>
              </a:spcBef>
            </a:pPr>
            <a:r>
              <a:rPr sz="800" spc="75">
                <a:solidFill>
                  <a:srgbClr val="FFFFFF"/>
                </a:solidFill>
                <a:latin typeface="宋体"/>
                <a:cs typeface="宋体"/>
              </a:rPr>
              <a:t>TOP100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品牌</a:t>
            </a:r>
            <a:endParaRPr sz="800">
              <a:latin typeface="宋体"/>
              <a:cs typeface="宋体"/>
            </a:endParaRPr>
          </a:p>
          <a:p>
            <a:pPr algn="ctr">
              <a:lnSpc>
                <a:spcPct val="100000"/>
              </a:lnSpc>
              <a:spcBef>
                <a:spcPts val="290"/>
              </a:spcBef>
            </a:pPr>
            <a:r>
              <a:rPr sz="800" spc="10">
                <a:solidFill>
                  <a:srgbClr val="FFFFFF"/>
                </a:solidFill>
                <a:latin typeface="宋体"/>
                <a:cs typeface="宋体"/>
              </a:rPr>
              <a:t>国产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品牌</a:t>
            </a:r>
            <a:r>
              <a:rPr sz="800" spc="190">
                <a:solidFill>
                  <a:srgbClr val="FFFFFF"/>
                </a:solidFill>
                <a:latin typeface="宋体"/>
                <a:cs typeface="宋体"/>
              </a:rPr>
              <a:t>GMV</a:t>
            </a:r>
            <a:r>
              <a:rPr sz="800" spc="-15">
                <a:solidFill>
                  <a:srgbClr val="FFFFFF"/>
                </a:solidFill>
                <a:latin typeface="宋体"/>
                <a:cs typeface="宋体"/>
              </a:rPr>
              <a:t>占比</a:t>
            </a:r>
            <a:endParaRPr sz="800">
              <a:latin typeface="宋体"/>
              <a:cs typeface="宋体"/>
            </a:endParaRPr>
          </a:p>
          <a:p>
            <a:pPr marL="42545" algn="ctr">
              <a:lnSpc>
                <a:spcPct val="100000"/>
              </a:lnSpc>
              <a:spcBef>
                <a:spcPts val="705"/>
              </a:spcBef>
            </a:pPr>
            <a:r>
              <a:rPr sz="1600" b="1" spc="15">
                <a:solidFill>
                  <a:srgbClr val="FFFFFF"/>
                </a:solidFill>
                <a:latin typeface="微软雅黑"/>
                <a:cs typeface="微软雅黑"/>
              </a:rPr>
              <a:t>53%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46" name="object 46"/>
          <p:cNvSpPr/>
          <p:nvPr/>
        </p:nvSpPr>
        <p:spPr>
          <a:xfrm>
            <a:off x="8640318" y="2198369"/>
            <a:ext cx="932815" cy="932815"/>
          </a:xfrm>
          <a:custGeom>
            <a:rect l="l" t="t" r="r" b="b"/>
            <a:pathLst>
              <a:path w="932815" h="932814">
                <a:moveTo>
                  <a:pt x="466343" y="0"/>
                </a:moveTo>
                <a:lnTo>
                  <a:pt x="418662" y="2407"/>
                </a:lnTo>
                <a:lnTo>
                  <a:pt x="372359" y="9474"/>
                </a:lnTo>
                <a:lnTo>
                  <a:pt x="327667" y="20965"/>
                </a:lnTo>
                <a:lnTo>
                  <a:pt x="284821" y="36647"/>
                </a:lnTo>
                <a:lnTo>
                  <a:pt x="244056" y="56284"/>
                </a:lnTo>
                <a:lnTo>
                  <a:pt x="205606" y="79643"/>
                </a:lnTo>
                <a:lnTo>
                  <a:pt x="169705" y="106489"/>
                </a:lnTo>
                <a:lnTo>
                  <a:pt x="136588" y="136588"/>
                </a:lnTo>
                <a:lnTo>
                  <a:pt x="106489" y="169705"/>
                </a:lnTo>
                <a:lnTo>
                  <a:pt x="79643" y="205606"/>
                </a:lnTo>
                <a:lnTo>
                  <a:pt x="56284" y="244056"/>
                </a:lnTo>
                <a:lnTo>
                  <a:pt x="36647" y="284821"/>
                </a:lnTo>
                <a:lnTo>
                  <a:pt x="20965" y="327667"/>
                </a:lnTo>
                <a:lnTo>
                  <a:pt x="9474" y="372359"/>
                </a:lnTo>
                <a:lnTo>
                  <a:pt x="2407" y="418662"/>
                </a:lnTo>
                <a:lnTo>
                  <a:pt x="0" y="466344"/>
                </a:lnTo>
                <a:lnTo>
                  <a:pt x="2407" y="514025"/>
                </a:lnTo>
                <a:lnTo>
                  <a:pt x="9474" y="560328"/>
                </a:lnTo>
                <a:lnTo>
                  <a:pt x="20965" y="605020"/>
                </a:lnTo>
                <a:lnTo>
                  <a:pt x="36647" y="647866"/>
                </a:lnTo>
                <a:lnTo>
                  <a:pt x="56284" y="688631"/>
                </a:lnTo>
                <a:lnTo>
                  <a:pt x="79643" y="727081"/>
                </a:lnTo>
                <a:lnTo>
                  <a:pt x="106489" y="762982"/>
                </a:lnTo>
                <a:lnTo>
                  <a:pt x="136588" y="796099"/>
                </a:lnTo>
                <a:lnTo>
                  <a:pt x="169705" y="826198"/>
                </a:lnTo>
                <a:lnTo>
                  <a:pt x="205606" y="853044"/>
                </a:lnTo>
                <a:lnTo>
                  <a:pt x="244056" y="876403"/>
                </a:lnTo>
                <a:lnTo>
                  <a:pt x="284821" y="896040"/>
                </a:lnTo>
                <a:lnTo>
                  <a:pt x="327667" y="911722"/>
                </a:lnTo>
                <a:lnTo>
                  <a:pt x="372359" y="923213"/>
                </a:lnTo>
                <a:lnTo>
                  <a:pt x="418662" y="930280"/>
                </a:lnTo>
                <a:lnTo>
                  <a:pt x="466343" y="932688"/>
                </a:lnTo>
                <a:lnTo>
                  <a:pt x="514025" y="930280"/>
                </a:lnTo>
                <a:lnTo>
                  <a:pt x="560328" y="923213"/>
                </a:lnTo>
                <a:lnTo>
                  <a:pt x="605020" y="911722"/>
                </a:lnTo>
                <a:lnTo>
                  <a:pt x="647866" y="896040"/>
                </a:lnTo>
                <a:lnTo>
                  <a:pt x="688631" y="876403"/>
                </a:lnTo>
                <a:lnTo>
                  <a:pt x="727081" y="853044"/>
                </a:lnTo>
                <a:lnTo>
                  <a:pt x="762982" y="826198"/>
                </a:lnTo>
                <a:lnTo>
                  <a:pt x="796099" y="796099"/>
                </a:lnTo>
                <a:lnTo>
                  <a:pt x="826198" y="762982"/>
                </a:lnTo>
                <a:lnTo>
                  <a:pt x="853044" y="727081"/>
                </a:lnTo>
                <a:lnTo>
                  <a:pt x="876403" y="688631"/>
                </a:lnTo>
                <a:lnTo>
                  <a:pt x="896040" y="647866"/>
                </a:lnTo>
                <a:lnTo>
                  <a:pt x="911722" y="605020"/>
                </a:lnTo>
                <a:lnTo>
                  <a:pt x="923213" y="560328"/>
                </a:lnTo>
                <a:lnTo>
                  <a:pt x="930280" y="514025"/>
                </a:lnTo>
                <a:lnTo>
                  <a:pt x="932687" y="466344"/>
                </a:lnTo>
                <a:lnTo>
                  <a:pt x="930280" y="418662"/>
                </a:lnTo>
                <a:lnTo>
                  <a:pt x="923213" y="372359"/>
                </a:lnTo>
                <a:lnTo>
                  <a:pt x="911722" y="327667"/>
                </a:lnTo>
                <a:lnTo>
                  <a:pt x="896040" y="284821"/>
                </a:lnTo>
                <a:lnTo>
                  <a:pt x="876403" y="244056"/>
                </a:lnTo>
                <a:lnTo>
                  <a:pt x="853044" y="205606"/>
                </a:lnTo>
                <a:lnTo>
                  <a:pt x="826198" y="169705"/>
                </a:lnTo>
                <a:lnTo>
                  <a:pt x="796099" y="136588"/>
                </a:lnTo>
                <a:lnTo>
                  <a:pt x="762982" y="106489"/>
                </a:lnTo>
                <a:lnTo>
                  <a:pt x="727081" y="79643"/>
                </a:lnTo>
                <a:lnTo>
                  <a:pt x="688631" y="56284"/>
                </a:lnTo>
                <a:lnTo>
                  <a:pt x="647866" y="36647"/>
                </a:lnTo>
                <a:lnTo>
                  <a:pt x="605020" y="20965"/>
                </a:lnTo>
                <a:lnTo>
                  <a:pt x="560328" y="9474"/>
                </a:lnTo>
                <a:lnTo>
                  <a:pt x="514025" y="2407"/>
                </a:lnTo>
                <a:lnTo>
                  <a:pt x="466343" y="0"/>
                </a:lnTo>
                <a:close/>
              </a:path>
            </a:pathLst>
          </a:custGeom>
          <a:solidFill>
            <a:srgbClr val="FF8F7A">
              <a:alpha val="5686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8640318" y="2198369"/>
            <a:ext cx="932815" cy="932815"/>
          </a:xfrm>
          <a:custGeom>
            <a:rect l="l" t="t" r="r" b="b"/>
            <a:pathLst>
              <a:path w="932815" h="932814">
                <a:moveTo>
                  <a:pt x="0" y="466344"/>
                </a:moveTo>
                <a:lnTo>
                  <a:pt x="2407" y="418662"/>
                </a:lnTo>
                <a:lnTo>
                  <a:pt x="9474" y="372359"/>
                </a:lnTo>
                <a:lnTo>
                  <a:pt x="20965" y="327667"/>
                </a:lnTo>
                <a:lnTo>
                  <a:pt x="36647" y="284821"/>
                </a:lnTo>
                <a:lnTo>
                  <a:pt x="56284" y="244056"/>
                </a:lnTo>
                <a:lnTo>
                  <a:pt x="79643" y="205606"/>
                </a:lnTo>
                <a:lnTo>
                  <a:pt x="106489" y="169705"/>
                </a:lnTo>
                <a:lnTo>
                  <a:pt x="136588" y="136588"/>
                </a:lnTo>
                <a:lnTo>
                  <a:pt x="169705" y="106489"/>
                </a:lnTo>
                <a:lnTo>
                  <a:pt x="205606" y="79643"/>
                </a:lnTo>
                <a:lnTo>
                  <a:pt x="244056" y="56284"/>
                </a:lnTo>
                <a:lnTo>
                  <a:pt x="284821" y="36647"/>
                </a:lnTo>
                <a:lnTo>
                  <a:pt x="327667" y="20965"/>
                </a:lnTo>
                <a:lnTo>
                  <a:pt x="372359" y="9474"/>
                </a:lnTo>
                <a:lnTo>
                  <a:pt x="418662" y="2407"/>
                </a:lnTo>
                <a:lnTo>
                  <a:pt x="466343" y="0"/>
                </a:lnTo>
                <a:lnTo>
                  <a:pt x="514025" y="2407"/>
                </a:lnTo>
                <a:lnTo>
                  <a:pt x="560328" y="9474"/>
                </a:lnTo>
                <a:lnTo>
                  <a:pt x="605020" y="20965"/>
                </a:lnTo>
                <a:lnTo>
                  <a:pt x="647866" y="36647"/>
                </a:lnTo>
                <a:lnTo>
                  <a:pt x="688631" y="56284"/>
                </a:lnTo>
                <a:lnTo>
                  <a:pt x="727081" y="79643"/>
                </a:lnTo>
                <a:lnTo>
                  <a:pt x="762982" y="106489"/>
                </a:lnTo>
                <a:lnTo>
                  <a:pt x="796099" y="136588"/>
                </a:lnTo>
                <a:lnTo>
                  <a:pt x="826198" y="169705"/>
                </a:lnTo>
                <a:lnTo>
                  <a:pt x="853044" y="205606"/>
                </a:lnTo>
                <a:lnTo>
                  <a:pt x="876403" y="244056"/>
                </a:lnTo>
                <a:lnTo>
                  <a:pt x="896040" y="284821"/>
                </a:lnTo>
                <a:lnTo>
                  <a:pt x="911722" y="327667"/>
                </a:lnTo>
                <a:lnTo>
                  <a:pt x="923213" y="372359"/>
                </a:lnTo>
                <a:lnTo>
                  <a:pt x="930280" y="418662"/>
                </a:lnTo>
                <a:lnTo>
                  <a:pt x="932687" y="466344"/>
                </a:lnTo>
                <a:lnTo>
                  <a:pt x="930280" y="514025"/>
                </a:lnTo>
                <a:lnTo>
                  <a:pt x="923213" y="560328"/>
                </a:lnTo>
                <a:lnTo>
                  <a:pt x="911722" y="605020"/>
                </a:lnTo>
                <a:lnTo>
                  <a:pt x="896040" y="647866"/>
                </a:lnTo>
                <a:lnTo>
                  <a:pt x="876403" y="688631"/>
                </a:lnTo>
                <a:lnTo>
                  <a:pt x="853044" y="727081"/>
                </a:lnTo>
                <a:lnTo>
                  <a:pt x="826198" y="762982"/>
                </a:lnTo>
                <a:lnTo>
                  <a:pt x="796099" y="796099"/>
                </a:lnTo>
                <a:lnTo>
                  <a:pt x="762982" y="826198"/>
                </a:lnTo>
                <a:lnTo>
                  <a:pt x="727081" y="853044"/>
                </a:lnTo>
                <a:lnTo>
                  <a:pt x="688631" y="876403"/>
                </a:lnTo>
                <a:lnTo>
                  <a:pt x="647866" y="896040"/>
                </a:lnTo>
                <a:lnTo>
                  <a:pt x="605020" y="911722"/>
                </a:lnTo>
                <a:lnTo>
                  <a:pt x="560328" y="923213"/>
                </a:lnTo>
                <a:lnTo>
                  <a:pt x="514025" y="930280"/>
                </a:lnTo>
                <a:lnTo>
                  <a:pt x="466343" y="932688"/>
                </a:lnTo>
                <a:lnTo>
                  <a:pt x="418662" y="930280"/>
                </a:lnTo>
                <a:lnTo>
                  <a:pt x="372359" y="923213"/>
                </a:lnTo>
                <a:lnTo>
                  <a:pt x="327667" y="911722"/>
                </a:lnTo>
                <a:lnTo>
                  <a:pt x="284821" y="896040"/>
                </a:lnTo>
                <a:lnTo>
                  <a:pt x="244056" y="876403"/>
                </a:lnTo>
                <a:lnTo>
                  <a:pt x="205606" y="853044"/>
                </a:lnTo>
                <a:lnTo>
                  <a:pt x="169705" y="826198"/>
                </a:lnTo>
                <a:lnTo>
                  <a:pt x="136588" y="796099"/>
                </a:lnTo>
                <a:lnTo>
                  <a:pt x="106489" y="762982"/>
                </a:lnTo>
                <a:lnTo>
                  <a:pt x="79643" y="727081"/>
                </a:lnTo>
                <a:lnTo>
                  <a:pt x="56284" y="688631"/>
                </a:lnTo>
                <a:lnTo>
                  <a:pt x="36647" y="647866"/>
                </a:lnTo>
                <a:lnTo>
                  <a:pt x="20965" y="605020"/>
                </a:lnTo>
                <a:lnTo>
                  <a:pt x="9474" y="560328"/>
                </a:lnTo>
                <a:lnTo>
                  <a:pt x="2407" y="514025"/>
                </a:lnTo>
                <a:lnTo>
                  <a:pt x="0" y="466344"/>
                </a:lnTo>
                <a:close/>
              </a:path>
            </a:pathLst>
          </a:custGeom>
          <a:ln w="28575">
            <a:solidFill>
              <a:srgbClr val="FF8F7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 txBox="1"/>
          <p:nvPr/>
        </p:nvSpPr>
        <p:spPr>
          <a:xfrm>
            <a:off x="8685656" y="2327884"/>
            <a:ext cx="865505" cy="675640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1270" algn="ctr">
              <a:lnSpc>
                <a:spcPct val="100000"/>
              </a:lnSpc>
              <a:spcBef>
                <a:spcPts val="385"/>
              </a:spcBef>
            </a:pPr>
            <a:r>
              <a:rPr sz="800" spc="75">
                <a:solidFill>
                  <a:srgbClr val="FFFFFF"/>
                </a:solidFill>
                <a:latin typeface="宋体"/>
                <a:cs typeface="宋体"/>
              </a:rPr>
              <a:t>TOP100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品牌</a:t>
            </a:r>
            <a:endParaRPr sz="800">
              <a:latin typeface="宋体"/>
              <a:cs typeface="宋体"/>
            </a:endParaRPr>
          </a:p>
          <a:p>
            <a:pPr algn="ctr">
              <a:lnSpc>
                <a:spcPct val="100000"/>
              </a:lnSpc>
              <a:spcBef>
                <a:spcPts val="290"/>
              </a:spcBef>
            </a:pPr>
            <a:r>
              <a:rPr sz="800" spc="10">
                <a:solidFill>
                  <a:srgbClr val="FFFFFF"/>
                </a:solidFill>
                <a:latin typeface="宋体"/>
                <a:cs typeface="宋体"/>
              </a:rPr>
              <a:t>国产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品牌</a:t>
            </a:r>
            <a:r>
              <a:rPr sz="800" spc="190">
                <a:solidFill>
                  <a:srgbClr val="FFFFFF"/>
                </a:solidFill>
                <a:latin typeface="宋体"/>
                <a:cs typeface="宋体"/>
              </a:rPr>
              <a:t>GMV</a:t>
            </a:r>
            <a:r>
              <a:rPr sz="800" spc="-15">
                <a:solidFill>
                  <a:srgbClr val="FFFFFF"/>
                </a:solidFill>
                <a:latin typeface="宋体"/>
                <a:cs typeface="宋体"/>
              </a:rPr>
              <a:t>占比</a:t>
            </a:r>
            <a:endParaRPr sz="800">
              <a:latin typeface="宋体"/>
              <a:cs typeface="宋体"/>
            </a:endParaRPr>
          </a:p>
          <a:p>
            <a:pPr marL="36830" algn="ctr">
              <a:lnSpc>
                <a:spcPct val="100000"/>
              </a:lnSpc>
              <a:spcBef>
                <a:spcPts val="705"/>
              </a:spcBef>
            </a:pPr>
            <a:r>
              <a:rPr sz="1600" b="1">
                <a:solidFill>
                  <a:srgbClr val="FFFFFF"/>
                </a:solidFill>
                <a:latin typeface="微软雅黑"/>
                <a:cs typeface="微软雅黑"/>
              </a:rPr>
              <a:t>76%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49" name="object 49"/>
          <p:cNvSpPr/>
          <p:nvPr/>
        </p:nvSpPr>
        <p:spPr>
          <a:xfrm>
            <a:off x="8462771" y="3215639"/>
            <a:ext cx="1190244" cy="783336"/>
          </a:xfrm>
          <a:prstGeom prst="rect">
            <a:avLst/>
          </a:prstGeom>
          <a:blipFill>
            <a:blip r:embed="rId1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9944861" y="2218182"/>
            <a:ext cx="932815" cy="932815"/>
          </a:xfrm>
          <a:custGeom>
            <a:rect l="l" t="t" r="r" b="b"/>
            <a:pathLst>
              <a:path w="932815" h="932814">
                <a:moveTo>
                  <a:pt x="466344" y="0"/>
                </a:moveTo>
                <a:lnTo>
                  <a:pt x="418662" y="2407"/>
                </a:lnTo>
                <a:lnTo>
                  <a:pt x="372359" y="9474"/>
                </a:lnTo>
                <a:lnTo>
                  <a:pt x="327667" y="20965"/>
                </a:lnTo>
                <a:lnTo>
                  <a:pt x="284821" y="36647"/>
                </a:lnTo>
                <a:lnTo>
                  <a:pt x="244056" y="56284"/>
                </a:lnTo>
                <a:lnTo>
                  <a:pt x="205606" y="79643"/>
                </a:lnTo>
                <a:lnTo>
                  <a:pt x="169705" y="106489"/>
                </a:lnTo>
                <a:lnTo>
                  <a:pt x="136588" y="136588"/>
                </a:lnTo>
                <a:lnTo>
                  <a:pt x="106489" y="169705"/>
                </a:lnTo>
                <a:lnTo>
                  <a:pt x="79643" y="205606"/>
                </a:lnTo>
                <a:lnTo>
                  <a:pt x="56284" y="244056"/>
                </a:lnTo>
                <a:lnTo>
                  <a:pt x="36647" y="284821"/>
                </a:lnTo>
                <a:lnTo>
                  <a:pt x="20965" y="327667"/>
                </a:lnTo>
                <a:lnTo>
                  <a:pt x="9474" y="372359"/>
                </a:lnTo>
                <a:lnTo>
                  <a:pt x="2407" y="418662"/>
                </a:lnTo>
                <a:lnTo>
                  <a:pt x="0" y="466344"/>
                </a:lnTo>
                <a:lnTo>
                  <a:pt x="2407" y="514025"/>
                </a:lnTo>
                <a:lnTo>
                  <a:pt x="9474" y="560328"/>
                </a:lnTo>
                <a:lnTo>
                  <a:pt x="20965" y="605020"/>
                </a:lnTo>
                <a:lnTo>
                  <a:pt x="36647" y="647866"/>
                </a:lnTo>
                <a:lnTo>
                  <a:pt x="56284" y="688631"/>
                </a:lnTo>
                <a:lnTo>
                  <a:pt x="79643" y="727081"/>
                </a:lnTo>
                <a:lnTo>
                  <a:pt x="106489" y="762982"/>
                </a:lnTo>
                <a:lnTo>
                  <a:pt x="136588" y="796099"/>
                </a:lnTo>
                <a:lnTo>
                  <a:pt x="169705" y="826198"/>
                </a:lnTo>
                <a:lnTo>
                  <a:pt x="205606" y="853044"/>
                </a:lnTo>
                <a:lnTo>
                  <a:pt x="244056" y="876403"/>
                </a:lnTo>
                <a:lnTo>
                  <a:pt x="284821" y="896040"/>
                </a:lnTo>
                <a:lnTo>
                  <a:pt x="327667" y="911722"/>
                </a:lnTo>
                <a:lnTo>
                  <a:pt x="372359" y="923213"/>
                </a:lnTo>
                <a:lnTo>
                  <a:pt x="418662" y="930280"/>
                </a:lnTo>
                <a:lnTo>
                  <a:pt x="466344" y="932688"/>
                </a:lnTo>
                <a:lnTo>
                  <a:pt x="514025" y="930280"/>
                </a:lnTo>
                <a:lnTo>
                  <a:pt x="560328" y="923213"/>
                </a:lnTo>
                <a:lnTo>
                  <a:pt x="605020" y="911722"/>
                </a:lnTo>
                <a:lnTo>
                  <a:pt x="647866" y="896040"/>
                </a:lnTo>
                <a:lnTo>
                  <a:pt x="688631" y="876403"/>
                </a:lnTo>
                <a:lnTo>
                  <a:pt x="727081" y="853044"/>
                </a:lnTo>
                <a:lnTo>
                  <a:pt x="762982" y="826198"/>
                </a:lnTo>
                <a:lnTo>
                  <a:pt x="796099" y="796099"/>
                </a:lnTo>
                <a:lnTo>
                  <a:pt x="826198" y="762982"/>
                </a:lnTo>
                <a:lnTo>
                  <a:pt x="853044" y="727081"/>
                </a:lnTo>
                <a:lnTo>
                  <a:pt x="876403" y="688631"/>
                </a:lnTo>
                <a:lnTo>
                  <a:pt x="896040" y="647866"/>
                </a:lnTo>
                <a:lnTo>
                  <a:pt x="911722" y="605020"/>
                </a:lnTo>
                <a:lnTo>
                  <a:pt x="923213" y="560328"/>
                </a:lnTo>
                <a:lnTo>
                  <a:pt x="930280" y="514025"/>
                </a:lnTo>
                <a:lnTo>
                  <a:pt x="932688" y="466344"/>
                </a:lnTo>
                <a:lnTo>
                  <a:pt x="930280" y="418662"/>
                </a:lnTo>
                <a:lnTo>
                  <a:pt x="923213" y="372359"/>
                </a:lnTo>
                <a:lnTo>
                  <a:pt x="911722" y="327667"/>
                </a:lnTo>
                <a:lnTo>
                  <a:pt x="896040" y="284821"/>
                </a:lnTo>
                <a:lnTo>
                  <a:pt x="876403" y="244056"/>
                </a:lnTo>
                <a:lnTo>
                  <a:pt x="853044" y="205606"/>
                </a:lnTo>
                <a:lnTo>
                  <a:pt x="826198" y="169705"/>
                </a:lnTo>
                <a:lnTo>
                  <a:pt x="796099" y="136588"/>
                </a:lnTo>
                <a:lnTo>
                  <a:pt x="762982" y="106489"/>
                </a:lnTo>
                <a:lnTo>
                  <a:pt x="727081" y="79643"/>
                </a:lnTo>
                <a:lnTo>
                  <a:pt x="688631" y="56284"/>
                </a:lnTo>
                <a:lnTo>
                  <a:pt x="647866" y="36647"/>
                </a:lnTo>
                <a:lnTo>
                  <a:pt x="605020" y="20965"/>
                </a:lnTo>
                <a:lnTo>
                  <a:pt x="560328" y="9474"/>
                </a:lnTo>
                <a:lnTo>
                  <a:pt x="514025" y="2407"/>
                </a:lnTo>
                <a:lnTo>
                  <a:pt x="466344" y="0"/>
                </a:lnTo>
                <a:close/>
              </a:path>
            </a:pathLst>
          </a:custGeom>
          <a:solidFill>
            <a:srgbClr val="FF7480">
              <a:alpha val="5686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9944861" y="2218182"/>
            <a:ext cx="932815" cy="932815"/>
          </a:xfrm>
          <a:custGeom>
            <a:rect l="l" t="t" r="r" b="b"/>
            <a:pathLst>
              <a:path w="932815" h="932814">
                <a:moveTo>
                  <a:pt x="0" y="466344"/>
                </a:moveTo>
                <a:lnTo>
                  <a:pt x="2407" y="418662"/>
                </a:lnTo>
                <a:lnTo>
                  <a:pt x="9474" y="372359"/>
                </a:lnTo>
                <a:lnTo>
                  <a:pt x="20965" y="327667"/>
                </a:lnTo>
                <a:lnTo>
                  <a:pt x="36647" y="284821"/>
                </a:lnTo>
                <a:lnTo>
                  <a:pt x="56284" y="244056"/>
                </a:lnTo>
                <a:lnTo>
                  <a:pt x="79643" y="205606"/>
                </a:lnTo>
                <a:lnTo>
                  <a:pt x="106489" y="169705"/>
                </a:lnTo>
                <a:lnTo>
                  <a:pt x="136588" y="136588"/>
                </a:lnTo>
                <a:lnTo>
                  <a:pt x="169705" y="106489"/>
                </a:lnTo>
                <a:lnTo>
                  <a:pt x="205606" y="79643"/>
                </a:lnTo>
                <a:lnTo>
                  <a:pt x="244056" y="56284"/>
                </a:lnTo>
                <a:lnTo>
                  <a:pt x="284821" y="36647"/>
                </a:lnTo>
                <a:lnTo>
                  <a:pt x="327667" y="20965"/>
                </a:lnTo>
                <a:lnTo>
                  <a:pt x="372359" y="9474"/>
                </a:lnTo>
                <a:lnTo>
                  <a:pt x="418662" y="2407"/>
                </a:lnTo>
                <a:lnTo>
                  <a:pt x="466344" y="0"/>
                </a:lnTo>
                <a:lnTo>
                  <a:pt x="514025" y="2407"/>
                </a:lnTo>
                <a:lnTo>
                  <a:pt x="560328" y="9474"/>
                </a:lnTo>
                <a:lnTo>
                  <a:pt x="605020" y="20965"/>
                </a:lnTo>
                <a:lnTo>
                  <a:pt x="647866" y="36647"/>
                </a:lnTo>
                <a:lnTo>
                  <a:pt x="688631" y="56284"/>
                </a:lnTo>
                <a:lnTo>
                  <a:pt x="727081" y="79643"/>
                </a:lnTo>
                <a:lnTo>
                  <a:pt x="762982" y="106489"/>
                </a:lnTo>
                <a:lnTo>
                  <a:pt x="796099" y="136588"/>
                </a:lnTo>
                <a:lnTo>
                  <a:pt x="826198" y="169705"/>
                </a:lnTo>
                <a:lnTo>
                  <a:pt x="853044" y="205606"/>
                </a:lnTo>
                <a:lnTo>
                  <a:pt x="876403" y="244056"/>
                </a:lnTo>
                <a:lnTo>
                  <a:pt x="896040" y="284821"/>
                </a:lnTo>
                <a:lnTo>
                  <a:pt x="911722" y="327667"/>
                </a:lnTo>
                <a:lnTo>
                  <a:pt x="923213" y="372359"/>
                </a:lnTo>
                <a:lnTo>
                  <a:pt x="930280" y="418662"/>
                </a:lnTo>
                <a:lnTo>
                  <a:pt x="932688" y="466344"/>
                </a:lnTo>
                <a:lnTo>
                  <a:pt x="930280" y="514025"/>
                </a:lnTo>
                <a:lnTo>
                  <a:pt x="923213" y="560328"/>
                </a:lnTo>
                <a:lnTo>
                  <a:pt x="911722" y="605020"/>
                </a:lnTo>
                <a:lnTo>
                  <a:pt x="896040" y="647866"/>
                </a:lnTo>
                <a:lnTo>
                  <a:pt x="876403" y="688631"/>
                </a:lnTo>
                <a:lnTo>
                  <a:pt x="853044" y="727081"/>
                </a:lnTo>
                <a:lnTo>
                  <a:pt x="826198" y="762982"/>
                </a:lnTo>
                <a:lnTo>
                  <a:pt x="796099" y="796099"/>
                </a:lnTo>
                <a:lnTo>
                  <a:pt x="762982" y="826198"/>
                </a:lnTo>
                <a:lnTo>
                  <a:pt x="727081" y="853044"/>
                </a:lnTo>
                <a:lnTo>
                  <a:pt x="688631" y="876403"/>
                </a:lnTo>
                <a:lnTo>
                  <a:pt x="647866" y="896040"/>
                </a:lnTo>
                <a:lnTo>
                  <a:pt x="605020" y="911722"/>
                </a:lnTo>
                <a:lnTo>
                  <a:pt x="560328" y="923213"/>
                </a:lnTo>
                <a:lnTo>
                  <a:pt x="514025" y="930280"/>
                </a:lnTo>
                <a:lnTo>
                  <a:pt x="466344" y="932688"/>
                </a:lnTo>
                <a:lnTo>
                  <a:pt x="418662" y="930280"/>
                </a:lnTo>
                <a:lnTo>
                  <a:pt x="372359" y="923213"/>
                </a:lnTo>
                <a:lnTo>
                  <a:pt x="327667" y="911722"/>
                </a:lnTo>
                <a:lnTo>
                  <a:pt x="284821" y="896040"/>
                </a:lnTo>
                <a:lnTo>
                  <a:pt x="244056" y="876403"/>
                </a:lnTo>
                <a:lnTo>
                  <a:pt x="205606" y="853044"/>
                </a:lnTo>
                <a:lnTo>
                  <a:pt x="169705" y="826198"/>
                </a:lnTo>
                <a:lnTo>
                  <a:pt x="136588" y="796099"/>
                </a:lnTo>
                <a:lnTo>
                  <a:pt x="106489" y="762982"/>
                </a:lnTo>
                <a:lnTo>
                  <a:pt x="79643" y="727081"/>
                </a:lnTo>
                <a:lnTo>
                  <a:pt x="56284" y="688631"/>
                </a:lnTo>
                <a:lnTo>
                  <a:pt x="36647" y="647866"/>
                </a:lnTo>
                <a:lnTo>
                  <a:pt x="20965" y="605020"/>
                </a:lnTo>
                <a:lnTo>
                  <a:pt x="9474" y="560328"/>
                </a:lnTo>
                <a:lnTo>
                  <a:pt x="2407" y="514025"/>
                </a:lnTo>
                <a:lnTo>
                  <a:pt x="0" y="466344"/>
                </a:lnTo>
                <a:close/>
              </a:path>
            </a:pathLst>
          </a:custGeom>
          <a:ln w="28574">
            <a:solidFill>
              <a:srgbClr val="FF748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 txBox="1"/>
          <p:nvPr/>
        </p:nvSpPr>
        <p:spPr>
          <a:xfrm>
            <a:off x="9991090" y="2347442"/>
            <a:ext cx="865505" cy="676275"/>
          </a:xfrm>
          <a:prstGeom prst="rect">
            <a:avLst/>
          </a:prstGeom>
        </p:spPr>
        <p:txBody>
          <a:bodyPr vert="horz" wrap="square" lIns="0" tIns="49530" rIns="0" bIns="0" rtlCol="0">
            <a:spAutoFit/>
          </a:bodyPr>
          <a:lstStyle/>
          <a:p>
            <a:pPr marL="1270" algn="ctr">
              <a:lnSpc>
                <a:spcPct val="100000"/>
              </a:lnSpc>
              <a:spcBef>
                <a:spcPts val="390"/>
              </a:spcBef>
            </a:pPr>
            <a:r>
              <a:rPr sz="800" spc="75">
                <a:solidFill>
                  <a:srgbClr val="FFFFFF"/>
                </a:solidFill>
                <a:latin typeface="宋体"/>
                <a:cs typeface="宋体"/>
              </a:rPr>
              <a:t>TOP100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品牌</a:t>
            </a:r>
            <a:endParaRPr sz="800">
              <a:latin typeface="宋体"/>
              <a:cs typeface="宋体"/>
            </a:endParaRPr>
          </a:p>
          <a:p>
            <a:pPr algn="ctr">
              <a:lnSpc>
                <a:spcPct val="100000"/>
              </a:lnSpc>
              <a:spcBef>
                <a:spcPts val="290"/>
              </a:spcBef>
            </a:pPr>
            <a:r>
              <a:rPr sz="800" spc="10">
                <a:solidFill>
                  <a:srgbClr val="FFFFFF"/>
                </a:solidFill>
                <a:latin typeface="宋体"/>
                <a:cs typeface="宋体"/>
              </a:rPr>
              <a:t>国产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品牌</a:t>
            </a:r>
            <a:r>
              <a:rPr sz="800" spc="190">
                <a:solidFill>
                  <a:srgbClr val="FFFFFF"/>
                </a:solidFill>
                <a:latin typeface="宋体"/>
                <a:cs typeface="宋体"/>
              </a:rPr>
              <a:t>GMV</a:t>
            </a:r>
            <a:r>
              <a:rPr sz="800" spc="-15">
                <a:solidFill>
                  <a:srgbClr val="FFFFFF"/>
                </a:solidFill>
                <a:latin typeface="宋体"/>
                <a:cs typeface="宋体"/>
              </a:rPr>
              <a:t>占比</a:t>
            </a:r>
            <a:endParaRPr sz="800">
              <a:latin typeface="宋体"/>
              <a:cs typeface="宋体"/>
            </a:endParaRPr>
          </a:p>
          <a:p>
            <a:pPr marL="36830" algn="ctr">
              <a:lnSpc>
                <a:spcPct val="100000"/>
              </a:lnSpc>
              <a:spcBef>
                <a:spcPts val="705"/>
              </a:spcBef>
            </a:pPr>
            <a:r>
              <a:rPr sz="1600" b="1">
                <a:solidFill>
                  <a:srgbClr val="FFFFFF"/>
                </a:solidFill>
                <a:latin typeface="微软雅黑"/>
                <a:cs typeface="微软雅黑"/>
              </a:rPr>
              <a:t>76%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53" name="object 53"/>
          <p:cNvSpPr/>
          <p:nvPr/>
        </p:nvSpPr>
        <p:spPr>
          <a:xfrm>
            <a:off x="9825228" y="3246119"/>
            <a:ext cx="1132357" cy="726948"/>
          </a:xfrm>
          <a:prstGeom prst="rect">
            <a:avLst/>
          </a:prstGeom>
          <a:blipFill>
            <a:blip r:embed="rId2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>
            <a:off x="11287506" y="2215133"/>
            <a:ext cx="932815" cy="932815"/>
          </a:xfrm>
          <a:custGeom>
            <a:rect l="l" t="t" r="r" b="b"/>
            <a:pathLst>
              <a:path w="932815" h="932814">
                <a:moveTo>
                  <a:pt x="466344" y="0"/>
                </a:moveTo>
                <a:lnTo>
                  <a:pt x="418662" y="2407"/>
                </a:lnTo>
                <a:lnTo>
                  <a:pt x="372359" y="9474"/>
                </a:lnTo>
                <a:lnTo>
                  <a:pt x="327667" y="20965"/>
                </a:lnTo>
                <a:lnTo>
                  <a:pt x="284821" y="36647"/>
                </a:lnTo>
                <a:lnTo>
                  <a:pt x="244056" y="56284"/>
                </a:lnTo>
                <a:lnTo>
                  <a:pt x="205606" y="79643"/>
                </a:lnTo>
                <a:lnTo>
                  <a:pt x="169705" y="106489"/>
                </a:lnTo>
                <a:lnTo>
                  <a:pt x="136588" y="136588"/>
                </a:lnTo>
                <a:lnTo>
                  <a:pt x="106489" y="169705"/>
                </a:lnTo>
                <a:lnTo>
                  <a:pt x="79643" y="205606"/>
                </a:lnTo>
                <a:lnTo>
                  <a:pt x="56284" y="244056"/>
                </a:lnTo>
                <a:lnTo>
                  <a:pt x="36647" y="284821"/>
                </a:lnTo>
                <a:lnTo>
                  <a:pt x="20965" y="327667"/>
                </a:lnTo>
                <a:lnTo>
                  <a:pt x="9474" y="372359"/>
                </a:lnTo>
                <a:lnTo>
                  <a:pt x="2407" y="418662"/>
                </a:lnTo>
                <a:lnTo>
                  <a:pt x="0" y="466344"/>
                </a:lnTo>
                <a:lnTo>
                  <a:pt x="2407" y="514025"/>
                </a:lnTo>
                <a:lnTo>
                  <a:pt x="9474" y="560328"/>
                </a:lnTo>
                <a:lnTo>
                  <a:pt x="20965" y="605020"/>
                </a:lnTo>
                <a:lnTo>
                  <a:pt x="36647" y="647866"/>
                </a:lnTo>
                <a:lnTo>
                  <a:pt x="56284" y="688631"/>
                </a:lnTo>
                <a:lnTo>
                  <a:pt x="79643" y="727081"/>
                </a:lnTo>
                <a:lnTo>
                  <a:pt x="106489" y="762982"/>
                </a:lnTo>
                <a:lnTo>
                  <a:pt x="136588" y="796099"/>
                </a:lnTo>
                <a:lnTo>
                  <a:pt x="169705" y="826198"/>
                </a:lnTo>
                <a:lnTo>
                  <a:pt x="205606" y="853044"/>
                </a:lnTo>
                <a:lnTo>
                  <a:pt x="244056" y="876403"/>
                </a:lnTo>
                <a:lnTo>
                  <a:pt x="284821" y="896040"/>
                </a:lnTo>
                <a:lnTo>
                  <a:pt x="327667" y="911722"/>
                </a:lnTo>
                <a:lnTo>
                  <a:pt x="372359" y="923213"/>
                </a:lnTo>
                <a:lnTo>
                  <a:pt x="418662" y="930280"/>
                </a:lnTo>
                <a:lnTo>
                  <a:pt x="466344" y="932688"/>
                </a:lnTo>
                <a:lnTo>
                  <a:pt x="514025" y="930280"/>
                </a:lnTo>
                <a:lnTo>
                  <a:pt x="560328" y="923213"/>
                </a:lnTo>
                <a:lnTo>
                  <a:pt x="605020" y="911722"/>
                </a:lnTo>
                <a:lnTo>
                  <a:pt x="647866" y="896040"/>
                </a:lnTo>
                <a:lnTo>
                  <a:pt x="688631" y="876403"/>
                </a:lnTo>
                <a:lnTo>
                  <a:pt x="727081" y="853044"/>
                </a:lnTo>
                <a:lnTo>
                  <a:pt x="762982" y="826198"/>
                </a:lnTo>
                <a:lnTo>
                  <a:pt x="796099" y="796099"/>
                </a:lnTo>
                <a:lnTo>
                  <a:pt x="826198" y="762982"/>
                </a:lnTo>
                <a:lnTo>
                  <a:pt x="853044" y="727081"/>
                </a:lnTo>
                <a:lnTo>
                  <a:pt x="876403" y="688631"/>
                </a:lnTo>
                <a:lnTo>
                  <a:pt x="896040" y="647866"/>
                </a:lnTo>
                <a:lnTo>
                  <a:pt x="911722" y="605020"/>
                </a:lnTo>
                <a:lnTo>
                  <a:pt x="923213" y="560328"/>
                </a:lnTo>
                <a:lnTo>
                  <a:pt x="930280" y="514025"/>
                </a:lnTo>
                <a:lnTo>
                  <a:pt x="932688" y="466344"/>
                </a:lnTo>
                <a:lnTo>
                  <a:pt x="930280" y="418662"/>
                </a:lnTo>
                <a:lnTo>
                  <a:pt x="923213" y="372359"/>
                </a:lnTo>
                <a:lnTo>
                  <a:pt x="911722" y="327667"/>
                </a:lnTo>
                <a:lnTo>
                  <a:pt x="896040" y="284821"/>
                </a:lnTo>
                <a:lnTo>
                  <a:pt x="876403" y="244056"/>
                </a:lnTo>
                <a:lnTo>
                  <a:pt x="853044" y="205606"/>
                </a:lnTo>
                <a:lnTo>
                  <a:pt x="826198" y="169705"/>
                </a:lnTo>
                <a:lnTo>
                  <a:pt x="796099" y="136588"/>
                </a:lnTo>
                <a:lnTo>
                  <a:pt x="762982" y="106489"/>
                </a:lnTo>
                <a:lnTo>
                  <a:pt x="727081" y="79643"/>
                </a:lnTo>
                <a:lnTo>
                  <a:pt x="688631" y="56284"/>
                </a:lnTo>
                <a:lnTo>
                  <a:pt x="647866" y="36647"/>
                </a:lnTo>
                <a:lnTo>
                  <a:pt x="605020" y="20965"/>
                </a:lnTo>
                <a:lnTo>
                  <a:pt x="560328" y="9474"/>
                </a:lnTo>
                <a:lnTo>
                  <a:pt x="514025" y="2407"/>
                </a:lnTo>
                <a:lnTo>
                  <a:pt x="466344" y="0"/>
                </a:lnTo>
                <a:close/>
              </a:path>
            </a:pathLst>
          </a:custGeom>
          <a:solidFill>
            <a:srgbClr val="FFB81F">
              <a:alpha val="5686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>
            <a:off x="11287506" y="2215133"/>
            <a:ext cx="932815" cy="932815"/>
          </a:xfrm>
          <a:custGeom>
            <a:rect l="l" t="t" r="r" b="b"/>
            <a:pathLst>
              <a:path w="932815" h="932814">
                <a:moveTo>
                  <a:pt x="0" y="466344"/>
                </a:moveTo>
                <a:lnTo>
                  <a:pt x="2407" y="418662"/>
                </a:lnTo>
                <a:lnTo>
                  <a:pt x="9474" y="372359"/>
                </a:lnTo>
                <a:lnTo>
                  <a:pt x="20965" y="327667"/>
                </a:lnTo>
                <a:lnTo>
                  <a:pt x="36647" y="284821"/>
                </a:lnTo>
                <a:lnTo>
                  <a:pt x="56284" y="244056"/>
                </a:lnTo>
                <a:lnTo>
                  <a:pt x="79643" y="205606"/>
                </a:lnTo>
                <a:lnTo>
                  <a:pt x="106489" y="169705"/>
                </a:lnTo>
                <a:lnTo>
                  <a:pt x="136588" y="136588"/>
                </a:lnTo>
                <a:lnTo>
                  <a:pt x="169705" y="106489"/>
                </a:lnTo>
                <a:lnTo>
                  <a:pt x="205606" y="79643"/>
                </a:lnTo>
                <a:lnTo>
                  <a:pt x="244056" y="56284"/>
                </a:lnTo>
                <a:lnTo>
                  <a:pt x="284821" y="36647"/>
                </a:lnTo>
                <a:lnTo>
                  <a:pt x="327667" y="20965"/>
                </a:lnTo>
                <a:lnTo>
                  <a:pt x="372359" y="9474"/>
                </a:lnTo>
                <a:lnTo>
                  <a:pt x="418662" y="2407"/>
                </a:lnTo>
                <a:lnTo>
                  <a:pt x="466344" y="0"/>
                </a:lnTo>
                <a:lnTo>
                  <a:pt x="514025" y="2407"/>
                </a:lnTo>
                <a:lnTo>
                  <a:pt x="560328" y="9474"/>
                </a:lnTo>
                <a:lnTo>
                  <a:pt x="605020" y="20965"/>
                </a:lnTo>
                <a:lnTo>
                  <a:pt x="647866" y="36647"/>
                </a:lnTo>
                <a:lnTo>
                  <a:pt x="688631" y="56284"/>
                </a:lnTo>
                <a:lnTo>
                  <a:pt x="727081" y="79643"/>
                </a:lnTo>
                <a:lnTo>
                  <a:pt x="762982" y="106489"/>
                </a:lnTo>
                <a:lnTo>
                  <a:pt x="796099" y="136588"/>
                </a:lnTo>
                <a:lnTo>
                  <a:pt x="826198" y="169705"/>
                </a:lnTo>
                <a:lnTo>
                  <a:pt x="853044" y="205606"/>
                </a:lnTo>
                <a:lnTo>
                  <a:pt x="876403" y="244056"/>
                </a:lnTo>
                <a:lnTo>
                  <a:pt x="896040" y="284821"/>
                </a:lnTo>
                <a:lnTo>
                  <a:pt x="911722" y="327667"/>
                </a:lnTo>
                <a:lnTo>
                  <a:pt x="923213" y="372359"/>
                </a:lnTo>
                <a:lnTo>
                  <a:pt x="930280" y="418662"/>
                </a:lnTo>
                <a:lnTo>
                  <a:pt x="932688" y="466344"/>
                </a:lnTo>
                <a:lnTo>
                  <a:pt x="930280" y="514025"/>
                </a:lnTo>
                <a:lnTo>
                  <a:pt x="923213" y="560328"/>
                </a:lnTo>
                <a:lnTo>
                  <a:pt x="911722" y="605020"/>
                </a:lnTo>
                <a:lnTo>
                  <a:pt x="896040" y="647866"/>
                </a:lnTo>
                <a:lnTo>
                  <a:pt x="876403" y="688631"/>
                </a:lnTo>
                <a:lnTo>
                  <a:pt x="853044" y="727081"/>
                </a:lnTo>
                <a:lnTo>
                  <a:pt x="826198" y="762982"/>
                </a:lnTo>
                <a:lnTo>
                  <a:pt x="796099" y="796099"/>
                </a:lnTo>
                <a:lnTo>
                  <a:pt x="762982" y="826198"/>
                </a:lnTo>
                <a:lnTo>
                  <a:pt x="727081" y="853044"/>
                </a:lnTo>
                <a:lnTo>
                  <a:pt x="688631" y="876403"/>
                </a:lnTo>
                <a:lnTo>
                  <a:pt x="647866" y="896040"/>
                </a:lnTo>
                <a:lnTo>
                  <a:pt x="605020" y="911722"/>
                </a:lnTo>
                <a:lnTo>
                  <a:pt x="560328" y="923213"/>
                </a:lnTo>
                <a:lnTo>
                  <a:pt x="514025" y="930280"/>
                </a:lnTo>
                <a:lnTo>
                  <a:pt x="466344" y="932688"/>
                </a:lnTo>
                <a:lnTo>
                  <a:pt x="418662" y="930280"/>
                </a:lnTo>
                <a:lnTo>
                  <a:pt x="372359" y="923213"/>
                </a:lnTo>
                <a:lnTo>
                  <a:pt x="327667" y="911722"/>
                </a:lnTo>
                <a:lnTo>
                  <a:pt x="284821" y="896040"/>
                </a:lnTo>
                <a:lnTo>
                  <a:pt x="244056" y="876403"/>
                </a:lnTo>
                <a:lnTo>
                  <a:pt x="205606" y="853044"/>
                </a:lnTo>
                <a:lnTo>
                  <a:pt x="169705" y="826198"/>
                </a:lnTo>
                <a:lnTo>
                  <a:pt x="136588" y="796099"/>
                </a:lnTo>
                <a:lnTo>
                  <a:pt x="106489" y="762982"/>
                </a:lnTo>
                <a:lnTo>
                  <a:pt x="79643" y="727081"/>
                </a:lnTo>
                <a:lnTo>
                  <a:pt x="56284" y="688631"/>
                </a:lnTo>
                <a:lnTo>
                  <a:pt x="36647" y="647866"/>
                </a:lnTo>
                <a:lnTo>
                  <a:pt x="20965" y="605020"/>
                </a:lnTo>
                <a:lnTo>
                  <a:pt x="9474" y="560328"/>
                </a:lnTo>
                <a:lnTo>
                  <a:pt x="2407" y="514025"/>
                </a:lnTo>
                <a:lnTo>
                  <a:pt x="0" y="466344"/>
                </a:lnTo>
                <a:close/>
              </a:path>
            </a:pathLst>
          </a:custGeom>
          <a:ln w="28574">
            <a:solidFill>
              <a:srgbClr val="FFB81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 txBox="1"/>
          <p:nvPr/>
        </p:nvSpPr>
        <p:spPr>
          <a:xfrm>
            <a:off x="11333480" y="2344267"/>
            <a:ext cx="865505" cy="675640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1270" algn="ctr">
              <a:lnSpc>
                <a:spcPct val="100000"/>
              </a:lnSpc>
              <a:spcBef>
                <a:spcPts val="385"/>
              </a:spcBef>
            </a:pPr>
            <a:r>
              <a:rPr sz="800" spc="75">
                <a:solidFill>
                  <a:srgbClr val="FFFFFF"/>
                </a:solidFill>
                <a:latin typeface="宋体"/>
                <a:cs typeface="宋体"/>
              </a:rPr>
              <a:t>TOP100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品牌</a:t>
            </a:r>
            <a:endParaRPr sz="800">
              <a:latin typeface="宋体"/>
              <a:cs typeface="宋体"/>
            </a:endParaRPr>
          </a:p>
          <a:p>
            <a:pPr algn="ctr">
              <a:lnSpc>
                <a:spcPct val="100000"/>
              </a:lnSpc>
              <a:spcBef>
                <a:spcPts val="290"/>
              </a:spcBef>
            </a:pPr>
            <a:r>
              <a:rPr sz="800" spc="10">
                <a:solidFill>
                  <a:srgbClr val="FFFFFF"/>
                </a:solidFill>
                <a:latin typeface="宋体"/>
                <a:cs typeface="宋体"/>
              </a:rPr>
              <a:t>国产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品牌</a:t>
            </a:r>
            <a:r>
              <a:rPr sz="800" spc="190">
                <a:solidFill>
                  <a:srgbClr val="FFFFFF"/>
                </a:solidFill>
                <a:latin typeface="宋体"/>
                <a:cs typeface="宋体"/>
              </a:rPr>
              <a:t>GMV</a:t>
            </a:r>
            <a:r>
              <a:rPr sz="800" spc="-15">
                <a:solidFill>
                  <a:srgbClr val="FFFFFF"/>
                </a:solidFill>
                <a:latin typeface="宋体"/>
                <a:cs typeface="宋体"/>
              </a:rPr>
              <a:t>占比</a:t>
            </a:r>
            <a:endParaRPr sz="800">
              <a:latin typeface="宋体"/>
              <a:cs typeface="宋体"/>
            </a:endParaRPr>
          </a:p>
          <a:p>
            <a:pPr marL="51435" algn="ctr">
              <a:lnSpc>
                <a:spcPct val="100000"/>
              </a:lnSpc>
              <a:spcBef>
                <a:spcPts val="705"/>
              </a:spcBef>
            </a:pPr>
            <a:r>
              <a:rPr sz="1600" b="1" spc="40">
                <a:solidFill>
                  <a:srgbClr val="FFFFFF"/>
                </a:solidFill>
                <a:latin typeface="微软雅黑"/>
                <a:cs typeface="微软雅黑"/>
              </a:rPr>
              <a:t>85%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57" name="object 57"/>
          <p:cNvSpPr/>
          <p:nvPr/>
        </p:nvSpPr>
        <p:spPr>
          <a:xfrm>
            <a:off x="11271250" y="3223260"/>
            <a:ext cx="1040485" cy="818388"/>
          </a:xfrm>
          <a:prstGeom prst="rect">
            <a:avLst/>
          </a:prstGeom>
          <a:blipFill>
            <a:blip r:embed="rId2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 txBox="1"/>
          <p:nvPr/>
        </p:nvSpPr>
        <p:spPr>
          <a:xfrm>
            <a:off x="402742" y="4622684"/>
            <a:ext cx="2436495" cy="1270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600" spc="5">
                <a:solidFill>
                  <a:srgbClr val="FFFFFF"/>
                </a:solidFill>
                <a:latin typeface="宋体"/>
                <a:cs typeface="宋体"/>
              </a:rPr>
              <a:t>数据来</a:t>
            </a:r>
            <a:r>
              <a:rPr sz="600" spc="-5">
                <a:solidFill>
                  <a:srgbClr val="FFFFFF"/>
                </a:solidFill>
                <a:latin typeface="宋体"/>
                <a:cs typeface="宋体"/>
              </a:rPr>
              <a:t>源：蝉魔</a:t>
            </a:r>
            <a:r>
              <a:rPr sz="600">
                <a:solidFill>
                  <a:srgbClr val="FFFFFF"/>
                </a:solidFill>
                <a:latin typeface="宋体"/>
                <a:cs typeface="宋体"/>
              </a:rPr>
              <a:t>方</a:t>
            </a:r>
            <a:r>
              <a:rPr sz="600" spc="-13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600" spc="35">
                <a:solidFill>
                  <a:srgbClr val="FFFFFF"/>
                </a:solidFill>
                <a:latin typeface="宋体"/>
                <a:cs typeface="宋体"/>
              </a:rPr>
              <a:t>chanmofang.com</a:t>
            </a:r>
            <a:r>
              <a:rPr sz="600" spc="-13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600" spc="5">
                <a:solidFill>
                  <a:srgbClr val="FFFFFF"/>
                </a:solidFill>
                <a:latin typeface="宋体"/>
                <a:cs typeface="宋体"/>
              </a:rPr>
              <a:t>（蝉妈</a:t>
            </a:r>
            <a:r>
              <a:rPr sz="600" spc="-5">
                <a:solidFill>
                  <a:srgbClr val="FFFFFF"/>
                </a:solidFill>
                <a:latin typeface="宋体"/>
                <a:cs typeface="宋体"/>
              </a:rPr>
              <a:t>妈旗下行业研究数据平台</a:t>
            </a:r>
            <a:r>
              <a:rPr sz="60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endParaRPr sz="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8462" y="730758"/>
            <a:ext cx="6158865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/>
              <a:t>价格段</a:t>
            </a:r>
            <a:r>
              <a:rPr sz="2100" spc="-5"/>
              <a:t>：</a:t>
            </a:r>
            <a:r>
              <a:rPr sz="2100" spc="100"/>
              <a:t>30</a:t>
            </a:r>
            <a:r>
              <a:rPr sz="2100" spc="90"/>
              <a:t>0</a:t>
            </a:r>
            <a:r>
              <a:rPr sz="2100"/>
              <a:t>元以上价格段的品质消费市场加速增长</a:t>
            </a:r>
            <a:endParaRPr sz="2100"/>
          </a:p>
        </p:txBody>
      </p:sp>
      <p:sp>
        <p:nvSpPr>
          <p:cNvPr id="3" name="object 3"/>
          <p:cNvSpPr txBox="1"/>
          <p:nvPr/>
        </p:nvSpPr>
        <p:spPr>
          <a:xfrm>
            <a:off x="448462" y="1184909"/>
            <a:ext cx="11526520" cy="887730"/>
          </a:xfrm>
          <a:prstGeom prst="rect">
            <a:avLst/>
          </a:prstGeom>
        </p:spPr>
        <p:txBody>
          <a:bodyPr vert="horz" wrap="square" lIns="0" tIns="67310" rIns="0" bIns="0" rtlCol="0">
            <a:spAutoFit/>
          </a:bodyPr>
          <a:lstStyle/>
          <a:p>
            <a:pPr marL="18415">
              <a:lnSpc>
                <a:spcPct val="100000"/>
              </a:lnSpc>
              <a:spcBef>
                <a:spcPts val="530"/>
              </a:spcBef>
            </a:pPr>
            <a:r>
              <a:rPr sz="1200" spc="125">
                <a:solidFill>
                  <a:srgbClr val="FFFFFF"/>
                </a:solidFill>
                <a:latin typeface="宋体"/>
                <a:cs typeface="宋体"/>
              </a:rPr>
              <a:t>50</a:t>
            </a:r>
            <a:r>
              <a:rPr sz="1200" spc="-125">
                <a:solidFill>
                  <a:srgbClr val="FFFFFF"/>
                </a:solidFill>
                <a:latin typeface="宋体"/>
                <a:cs typeface="宋体"/>
              </a:rPr>
              <a:t>-</a:t>
            </a:r>
            <a:r>
              <a:rPr sz="1200" spc="100">
                <a:solidFill>
                  <a:srgbClr val="FFFFFF"/>
                </a:solidFill>
                <a:latin typeface="宋体"/>
                <a:cs typeface="宋体"/>
              </a:rPr>
              <a:t>3</a:t>
            </a:r>
            <a:r>
              <a:rPr sz="1200" spc="130">
                <a:solidFill>
                  <a:srgbClr val="FFFFFF"/>
                </a:solidFill>
                <a:latin typeface="宋体"/>
                <a:cs typeface="宋体"/>
              </a:rPr>
              <a:t>0</a:t>
            </a:r>
            <a:r>
              <a:rPr sz="1200" spc="140">
                <a:solidFill>
                  <a:srgbClr val="FFFFFF"/>
                </a:solidFill>
                <a:latin typeface="宋体"/>
                <a:cs typeface="宋体"/>
              </a:rPr>
              <a:t>0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元为市场主流价格段，百元以下价格段市场品牌集中入驻，竞争激烈</a:t>
            </a:r>
            <a:r>
              <a:rPr sz="1200" spc="5">
                <a:solidFill>
                  <a:srgbClr val="FFFFFF"/>
                </a:solidFill>
                <a:latin typeface="宋体"/>
                <a:cs typeface="宋体"/>
              </a:rPr>
              <a:t>，</a:t>
            </a:r>
            <a:r>
              <a:rPr sz="1200" spc="-20">
                <a:solidFill>
                  <a:srgbClr val="FFFFFF"/>
                </a:solidFill>
                <a:latin typeface="宋体"/>
                <a:cs typeface="宋体"/>
              </a:rPr>
              <a:t>1</a:t>
            </a:r>
            <a:r>
              <a:rPr sz="1200" spc="-5">
                <a:solidFill>
                  <a:srgbClr val="FFFFFF"/>
                </a:solidFill>
                <a:latin typeface="宋体"/>
                <a:cs typeface="宋体"/>
              </a:rPr>
              <a:t>0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元以下价格段多品牌竞争，主要为婴童用品和福利引流产品，市场规模最低，增长较缓慢。</a:t>
            </a:r>
            <a:endParaRPr sz="1200">
              <a:latin typeface="宋体"/>
              <a:cs typeface="宋体"/>
            </a:endParaRPr>
          </a:p>
          <a:p>
            <a:pPr marL="18415">
              <a:lnSpc>
                <a:spcPct val="100000"/>
              </a:lnSpc>
              <a:spcBef>
                <a:spcPts val="434"/>
              </a:spcBef>
            </a:pPr>
            <a:r>
              <a:rPr sz="1200" spc="125">
                <a:solidFill>
                  <a:srgbClr val="FFFFFF"/>
                </a:solidFill>
                <a:latin typeface="宋体"/>
                <a:cs typeface="宋体"/>
              </a:rPr>
              <a:t>300</a:t>
            </a:r>
            <a:r>
              <a:rPr sz="1200" spc="10">
                <a:solidFill>
                  <a:srgbClr val="FFFFFF"/>
                </a:solidFill>
                <a:latin typeface="宋体"/>
                <a:cs typeface="宋体"/>
              </a:rPr>
              <a:t>元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以上价格段市场规模占比约</a:t>
            </a:r>
            <a:r>
              <a:rPr sz="1200" spc="90">
                <a:solidFill>
                  <a:srgbClr val="FFFFFF"/>
                </a:solidFill>
                <a:latin typeface="宋体"/>
                <a:cs typeface="宋体"/>
              </a:rPr>
              <a:t>10%，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展现较高增长潜力。随着消费观念升级，消费者对品质高价母婴产品的消费意愿提升。</a:t>
            </a:r>
            <a:endParaRPr sz="12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12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1200" b="1" spc="20">
                <a:solidFill>
                  <a:srgbClr val="FFFFFF"/>
                </a:solidFill>
                <a:latin typeface="微软雅黑"/>
                <a:cs typeface="微软雅黑"/>
              </a:rPr>
              <a:t>MAT2023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抖音电商母婴行业价格带分布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036319" y="2936747"/>
            <a:ext cx="105410" cy="845819"/>
          </a:xfrm>
          <a:custGeom>
            <a:rect l="l" t="t" r="r" b="b"/>
            <a:pathLst>
              <a:path w="105409" h="845819">
                <a:moveTo>
                  <a:pt x="105156" y="0"/>
                </a:moveTo>
                <a:lnTo>
                  <a:pt x="0" y="0"/>
                </a:lnTo>
                <a:lnTo>
                  <a:pt x="0" y="845819"/>
                </a:lnTo>
                <a:lnTo>
                  <a:pt x="105156" y="845819"/>
                </a:lnTo>
                <a:lnTo>
                  <a:pt x="105156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1371600" y="2657855"/>
            <a:ext cx="105410" cy="1125220"/>
          </a:xfrm>
          <a:custGeom>
            <a:rect l="l" t="t" r="r" b="b"/>
            <a:pathLst>
              <a:path w="105409" h="1125220">
                <a:moveTo>
                  <a:pt x="105156" y="0"/>
                </a:moveTo>
                <a:lnTo>
                  <a:pt x="0" y="0"/>
                </a:lnTo>
                <a:lnTo>
                  <a:pt x="0" y="1124712"/>
                </a:lnTo>
                <a:lnTo>
                  <a:pt x="105156" y="1124712"/>
                </a:lnTo>
                <a:lnTo>
                  <a:pt x="105156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1706879" y="2827019"/>
            <a:ext cx="104139" cy="955675"/>
          </a:xfrm>
          <a:custGeom>
            <a:rect l="l" t="t" r="r" b="b"/>
            <a:pathLst>
              <a:path w="104138" h="955675">
                <a:moveTo>
                  <a:pt x="103631" y="0"/>
                </a:moveTo>
                <a:lnTo>
                  <a:pt x="0" y="0"/>
                </a:lnTo>
                <a:lnTo>
                  <a:pt x="0" y="955548"/>
                </a:lnTo>
                <a:lnTo>
                  <a:pt x="103631" y="955548"/>
                </a:lnTo>
                <a:lnTo>
                  <a:pt x="103631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2040635" y="2820923"/>
            <a:ext cx="105410" cy="962025"/>
          </a:xfrm>
          <a:custGeom>
            <a:rect l="l" t="t" r="r" b="b"/>
            <a:pathLst>
              <a:path w="105410" h="962025">
                <a:moveTo>
                  <a:pt x="105156" y="0"/>
                </a:moveTo>
                <a:lnTo>
                  <a:pt x="0" y="0"/>
                </a:lnTo>
                <a:lnTo>
                  <a:pt x="0" y="961644"/>
                </a:lnTo>
                <a:lnTo>
                  <a:pt x="105156" y="961644"/>
                </a:lnTo>
                <a:lnTo>
                  <a:pt x="105156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2375916" y="3096767"/>
            <a:ext cx="105410" cy="685800"/>
          </a:xfrm>
          <a:custGeom>
            <a:rect l="l" t="t" r="r" b="b"/>
            <a:pathLst>
              <a:path w="105410" h="685800">
                <a:moveTo>
                  <a:pt x="105156" y="0"/>
                </a:moveTo>
                <a:lnTo>
                  <a:pt x="0" y="0"/>
                </a:lnTo>
                <a:lnTo>
                  <a:pt x="0" y="685800"/>
                </a:lnTo>
                <a:lnTo>
                  <a:pt x="105156" y="685800"/>
                </a:lnTo>
                <a:lnTo>
                  <a:pt x="105156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2711195" y="3547871"/>
            <a:ext cx="105410" cy="234950"/>
          </a:xfrm>
          <a:custGeom>
            <a:rect l="l" t="t" r="r" b="b"/>
            <a:pathLst>
              <a:path w="105410" h="234950">
                <a:moveTo>
                  <a:pt x="105156" y="0"/>
                </a:moveTo>
                <a:lnTo>
                  <a:pt x="0" y="0"/>
                </a:lnTo>
                <a:lnTo>
                  <a:pt x="0" y="234695"/>
                </a:lnTo>
                <a:lnTo>
                  <a:pt x="105156" y="234695"/>
                </a:lnTo>
                <a:lnTo>
                  <a:pt x="105156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3046476" y="3636264"/>
            <a:ext cx="105410" cy="146685"/>
          </a:xfrm>
          <a:custGeom>
            <a:rect l="l" t="t" r="r" b="b"/>
            <a:pathLst>
              <a:path w="105410" h="146685">
                <a:moveTo>
                  <a:pt x="105156" y="0"/>
                </a:moveTo>
                <a:lnTo>
                  <a:pt x="0" y="0"/>
                </a:lnTo>
                <a:lnTo>
                  <a:pt x="0" y="146304"/>
                </a:lnTo>
                <a:lnTo>
                  <a:pt x="105156" y="146304"/>
                </a:lnTo>
                <a:lnTo>
                  <a:pt x="105156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3381755" y="3740658"/>
            <a:ext cx="105410" cy="0"/>
          </a:xfrm>
          <a:custGeom>
            <a:rect l="l" t="t" r="r" b="b"/>
            <a:pathLst>
              <a:path w="105410">
                <a:moveTo>
                  <a:pt x="0" y="0"/>
                </a:moveTo>
                <a:lnTo>
                  <a:pt x="105156" y="0"/>
                </a:lnTo>
              </a:path>
            </a:pathLst>
          </a:custGeom>
          <a:ln w="83819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920496" y="3782567"/>
            <a:ext cx="2680970" cy="0"/>
          </a:xfrm>
          <a:custGeom>
            <a:rect l="l" t="t" r="r" b="b"/>
            <a:pathLst>
              <a:path w="2680970">
                <a:moveTo>
                  <a:pt x="0" y="0"/>
                </a:moveTo>
                <a:lnTo>
                  <a:pt x="2680716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1088897" y="2606801"/>
            <a:ext cx="2345690" cy="1138555"/>
          </a:xfrm>
          <a:custGeom>
            <a:rect l="l" t="t" r="r" b="b"/>
            <a:pathLst>
              <a:path w="2345690" h="1138554">
                <a:moveTo>
                  <a:pt x="0" y="1138428"/>
                </a:moveTo>
                <a:lnTo>
                  <a:pt x="335280" y="810768"/>
                </a:lnTo>
                <a:lnTo>
                  <a:pt x="669035" y="707136"/>
                </a:lnTo>
                <a:lnTo>
                  <a:pt x="1004316" y="826008"/>
                </a:lnTo>
                <a:lnTo>
                  <a:pt x="1339596" y="775716"/>
                </a:lnTo>
                <a:lnTo>
                  <a:pt x="1674876" y="291084"/>
                </a:lnTo>
                <a:lnTo>
                  <a:pt x="2010156" y="179832"/>
                </a:lnTo>
                <a:lnTo>
                  <a:pt x="2345436" y="0"/>
                </a:lnTo>
              </a:path>
            </a:pathLst>
          </a:custGeom>
          <a:ln w="28575">
            <a:solidFill>
              <a:srgbClr val="EC7C3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 txBox="1"/>
          <p:nvPr/>
        </p:nvSpPr>
        <p:spPr>
          <a:xfrm>
            <a:off x="546608" y="2926460"/>
            <a:ext cx="260350" cy="93408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5875">
              <a:lnSpc>
                <a:spcPct val="100000"/>
              </a:lnSpc>
              <a:spcBef>
                <a:spcPts val="95"/>
              </a:spcBef>
            </a:pP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15%</a:t>
            </a:r>
            <a:endParaRPr sz="1000">
              <a:latin typeface="微软雅黑 Light"/>
              <a:cs typeface="微软雅黑 Light"/>
            </a:endParaRPr>
          </a:p>
          <a:p>
            <a:pPr marL="12700">
              <a:lnSpc>
                <a:spcPct val="100000"/>
              </a:lnSpc>
              <a:spcBef>
                <a:spcPts val="785"/>
              </a:spcBef>
            </a:pP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1</a:t>
            </a:r>
            <a:r>
              <a:rPr sz="1000" b="0" spc="15">
                <a:solidFill>
                  <a:srgbClr val="FFFFFF"/>
                </a:solidFill>
                <a:latin typeface="微软雅黑 Light"/>
                <a:cs typeface="微软雅黑 Light"/>
              </a:rPr>
              <a:t>0%</a:t>
            </a:r>
            <a:endParaRPr sz="1000">
              <a:latin typeface="微软雅黑 Light"/>
              <a:cs typeface="微软雅黑 Light"/>
            </a:endParaRPr>
          </a:p>
          <a:p>
            <a:pPr marL="66040">
              <a:lnSpc>
                <a:spcPct val="100000"/>
              </a:lnSpc>
              <a:spcBef>
                <a:spcPts val="785"/>
              </a:spcBef>
            </a:pP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5%</a:t>
            </a:r>
            <a:endParaRPr sz="1000">
              <a:latin typeface="微软雅黑 Light"/>
              <a:cs typeface="微软雅黑 Light"/>
            </a:endParaRPr>
          </a:p>
          <a:p>
            <a:pPr marL="62230">
              <a:lnSpc>
                <a:spcPct val="100000"/>
              </a:lnSpc>
              <a:spcBef>
                <a:spcPts val="785"/>
              </a:spcBef>
            </a:pPr>
            <a:r>
              <a:rPr sz="1000" b="0" spc="10">
                <a:solidFill>
                  <a:srgbClr val="FFFFFF"/>
                </a:solidFill>
                <a:latin typeface="微软雅黑 Light"/>
                <a:cs typeface="微软雅黑 Light"/>
              </a:rPr>
              <a:t>0%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991302" y="3860393"/>
            <a:ext cx="193675" cy="231140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1000" b="0">
                <a:solidFill>
                  <a:srgbClr val="FFFFFF"/>
                </a:solidFill>
                <a:latin typeface="微软雅黑 Light"/>
                <a:cs typeface="微软雅黑 Light"/>
              </a:rPr>
              <a:t>&lt;10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991298" y="4072001"/>
            <a:ext cx="1524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元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326531" y="3860393"/>
            <a:ext cx="193675" cy="360045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1000" b="0">
                <a:solidFill>
                  <a:srgbClr val="FFFFFF"/>
                </a:solidFill>
                <a:latin typeface="微软雅黑 Light"/>
                <a:cs typeface="微软雅黑 Light"/>
              </a:rPr>
              <a:t>1</a:t>
            </a:r>
            <a:r>
              <a:rPr sz="1000" b="0" spc="-5">
                <a:solidFill>
                  <a:srgbClr val="FFFFFF"/>
                </a:solidFill>
                <a:latin typeface="微软雅黑 Light"/>
                <a:cs typeface="微软雅黑 Light"/>
              </a:rPr>
              <a:t>0</a:t>
            </a: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-</a:t>
            </a:r>
            <a:r>
              <a:rPr sz="1000" b="0">
                <a:solidFill>
                  <a:srgbClr val="FFFFFF"/>
                </a:solidFill>
                <a:latin typeface="微软雅黑 Light"/>
                <a:cs typeface="微软雅黑 Light"/>
              </a:rPr>
              <a:t>30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326641" y="4199712"/>
            <a:ext cx="1524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元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661557" y="3859479"/>
            <a:ext cx="193675" cy="386080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1000" b="0">
                <a:solidFill>
                  <a:srgbClr val="FFFFFF"/>
                </a:solidFill>
                <a:latin typeface="微软雅黑 Light"/>
                <a:cs typeface="微软雅黑 Light"/>
              </a:rPr>
              <a:t>3</a:t>
            </a:r>
            <a:r>
              <a:rPr sz="1000" b="0" spc="-5">
                <a:solidFill>
                  <a:srgbClr val="FFFFFF"/>
                </a:solidFill>
                <a:latin typeface="微软雅黑 Light"/>
                <a:cs typeface="微软雅黑 Light"/>
              </a:rPr>
              <a:t>0</a:t>
            </a: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-50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661541" y="4225010"/>
            <a:ext cx="1524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元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996583" y="3859479"/>
            <a:ext cx="193675" cy="440055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5</a:t>
            </a:r>
            <a:r>
              <a:rPr sz="1000" b="0" spc="-5">
                <a:solidFill>
                  <a:srgbClr val="FFFFFF"/>
                </a:solidFill>
                <a:latin typeface="微软雅黑 Light"/>
                <a:cs typeface="微软雅黑 Light"/>
              </a:rPr>
              <a:t>0</a:t>
            </a: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-</a:t>
            </a:r>
            <a:r>
              <a:rPr sz="1000" b="0">
                <a:solidFill>
                  <a:srgbClr val="FFFFFF"/>
                </a:solidFill>
                <a:latin typeface="微软雅黑 Light"/>
                <a:cs typeface="微软雅黑 Light"/>
              </a:rPr>
              <a:t>100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1996567" y="4279874"/>
            <a:ext cx="1524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元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2331482" y="3860698"/>
            <a:ext cx="193675" cy="517525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1000" b="0">
                <a:solidFill>
                  <a:srgbClr val="FFFFFF"/>
                </a:solidFill>
                <a:latin typeface="微软雅黑 Light"/>
                <a:cs typeface="微软雅黑 Light"/>
              </a:rPr>
              <a:t>10</a:t>
            </a:r>
            <a:r>
              <a:rPr sz="1000" b="0" spc="-5">
                <a:solidFill>
                  <a:srgbClr val="FFFFFF"/>
                </a:solidFill>
                <a:latin typeface="微软雅黑 Light"/>
                <a:cs typeface="微软雅黑 Light"/>
              </a:rPr>
              <a:t>0</a:t>
            </a: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-</a:t>
            </a:r>
            <a:r>
              <a:rPr sz="1000" b="0">
                <a:solidFill>
                  <a:srgbClr val="FFFFFF"/>
                </a:solidFill>
                <a:latin typeface="微软雅黑 Light"/>
                <a:cs typeface="微软雅黑 Light"/>
              </a:rPr>
              <a:t>300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2331466" y="4358513"/>
            <a:ext cx="1524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元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2666508" y="3859783"/>
            <a:ext cx="193675" cy="544195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1000" b="0" spc="40">
                <a:solidFill>
                  <a:srgbClr val="FFFFFF"/>
                </a:solidFill>
                <a:latin typeface="微软雅黑 Light"/>
                <a:cs typeface="微软雅黑 Light"/>
              </a:rPr>
              <a:t>300-500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2666492" y="4383811"/>
            <a:ext cx="1524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元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3001788" y="3859783"/>
            <a:ext cx="193675" cy="599440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1000" b="0" spc="40">
                <a:solidFill>
                  <a:srgbClr val="FFFFFF"/>
                </a:solidFill>
                <a:latin typeface="微软雅黑 Light"/>
                <a:cs typeface="微软雅黑 Light"/>
              </a:rPr>
              <a:t>500-1000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3001772" y="4438675"/>
            <a:ext cx="1524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元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3336687" y="3861003"/>
            <a:ext cx="193675" cy="389890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≥</a:t>
            </a:r>
            <a:r>
              <a:rPr sz="1000" b="0">
                <a:solidFill>
                  <a:srgbClr val="FFFFFF"/>
                </a:solidFill>
                <a:latin typeface="微软雅黑 Light"/>
                <a:cs typeface="微软雅黑 Light"/>
              </a:rPr>
              <a:t>1000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3336797" y="4230801"/>
            <a:ext cx="1524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元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3692016" y="2364193"/>
            <a:ext cx="524510" cy="655955"/>
          </a:xfrm>
          <a:prstGeom prst="rect">
            <a:avLst/>
          </a:prstGeom>
        </p:spPr>
        <p:txBody>
          <a:bodyPr vert="horz" wrap="square" lIns="0" tIns="6985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50"/>
              </a:spcBef>
            </a:pPr>
            <a:r>
              <a:rPr sz="1000" b="0" spc="20">
                <a:solidFill>
                  <a:srgbClr val="FFFFFF"/>
                </a:solidFill>
                <a:latin typeface="微软雅黑 Light"/>
                <a:cs typeface="微软雅黑 Light"/>
              </a:rPr>
              <a:t>30%</a:t>
            </a:r>
            <a:endParaRPr sz="1000">
              <a:latin typeface="微软雅黑 Light"/>
              <a:cs typeface="微软雅黑 Light"/>
            </a:endParaRPr>
          </a:p>
          <a:p>
            <a:pPr marL="38100">
              <a:lnSpc>
                <a:spcPct val="100000"/>
              </a:lnSpc>
              <a:spcBef>
                <a:spcPts val="455"/>
              </a:spcBef>
            </a:pP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25%</a:t>
            </a:r>
            <a:endParaRPr sz="1000">
              <a:latin typeface="微软雅黑 Light"/>
              <a:cs typeface="微软雅黑 Light"/>
            </a:endParaRPr>
          </a:p>
          <a:p>
            <a:pPr marL="38100">
              <a:lnSpc>
                <a:spcPct val="100000"/>
              </a:lnSpc>
              <a:spcBef>
                <a:spcPts val="455"/>
              </a:spcBef>
            </a:pPr>
            <a:r>
              <a:rPr sz="1000" b="0" spc="10">
                <a:solidFill>
                  <a:srgbClr val="FFFFFF"/>
                </a:solidFill>
                <a:latin typeface="微软雅黑 Light"/>
                <a:cs typeface="微软雅黑 Light"/>
              </a:rPr>
              <a:t>20%</a:t>
            </a:r>
            <a:r>
              <a:rPr sz="1000" b="0" spc="170">
                <a:solidFill>
                  <a:srgbClr val="FFFFFF"/>
                </a:solidFill>
                <a:latin typeface="微软雅黑 Light"/>
                <a:cs typeface="微软雅黑 Light"/>
              </a:rPr>
              <a:t> </a:t>
            </a:r>
            <a:r>
              <a:rPr sz="1500" spc="-7" baseline="-22222">
                <a:solidFill>
                  <a:srgbClr val="FFFFFF"/>
                </a:solidFill>
                <a:latin typeface="宋体"/>
                <a:cs typeface="宋体"/>
              </a:rPr>
              <a:t>同</a:t>
            </a:r>
            <a:endParaRPr sz="1500" baseline="-22222">
              <a:latin typeface="宋体"/>
              <a:cs typeface="宋体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3692016" y="3052013"/>
            <a:ext cx="52451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95"/>
              </a:spcBef>
            </a:pP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15%</a:t>
            </a:r>
            <a:r>
              <a:rPr sz="1000" b="0" spc="45">
                <a:solidFill>
                  <a:srgbClr val="FFFFFF"/>
                </a:solidFill>
                <a:latin typeface="微软雅黑 Light"/>
                <a:cs typeface="微软雅黑 Light"/>
              </a:rPr>
              <a:t> </a:t>
            </a:r>
            <a:r>
              <a:rPr sz="1500" spc="-7" baseline="13888">
                <a:solidFill>
                  <a:srgbClr val="FFFFFF"/>
                </a:solidFill>
                <a:latin typeface="宋体"/>
                <a:cs typeface="宋体"/>
              </a:rPr>
              <a:t>比</a:t>
            </a:r>
            <a:endParaRPr sz="1500" baseline="13888">
              <a:latin typeface="宋体"/>
              <a:cs typeface="宋体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4038727" y="3146044"/>
            <a:ext cx="1524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增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3717416" y="3223869"/>
            <a:ext cx="473709" cy="636905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80"/>
              </a:spcBef>
            </a:pPr>
            <a:r>
              <a:rPr sz="1500" b="0" spc="22" baseline="5555">
                <a:solidFill>
                  <a:srgbClr val="FFFFFF"/>
                </a:solidFill>
                <a:latin typeface="微软雅黑 Light"/>
                <a:cs typeface="微软雅黑 Light"/>
              </a:rPr>
              <a:t>10%</a:t>
            </a:r>
            <a:r>
              <a:rPr sz="1500" b="0" spc="465" baseline="5555">
                <a:solidFill>
                  <a:srgbClr val="FFFFFF"/>
                </a:solidFill>
                <a:latin typeface="微软雅黑 Light"/>
                <a:cs typeface="微软雅黑 Light"/>
              </a:rPr>
              <a:t> 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速</a:t>
            </a:r>
            <a:endParaRPr sz="10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375"/>
              </a:spcBef>
            </a:pP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5%</a:t>
            </a:r>
            <a:endParaRPr sz="1000">
              <a:latin typeface="微软雅黑 Light"/>
              <a:cs typeface="微软雅黑 Light"/>
            </a:endParaRPr>
          </a:p>
          <a:p>
            <a:pPr marL="12700">
              <a:lnSpc>
                <a:spcPct val="100000"/>
              </a:lnSpc>
              <a:spcBef>
                <a:spcPts val="455"/>
              </a:spcBef>
            </a:pPr>
            <a:r>
              <a:rPr sz="1000" b="0" spc="10">
                <a:solidFill>
                  <a:srgbClr val="FFFFFF"/>
                </a:solidFill>
                <a:latin typeface="微软雅黑 Light"/>
                <a:cs typeface="微软雅黑 Light"/>
              </a:rPr>
              <a:t>0%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292696" y="2830575"/>
            <a:ext cx="152400" cy="683260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 marR="5080" algn="just">
              <a:lnSpc>
                <a:spcPts val="1000"/>
              </a:lnSpc>
              <a:spcBef>
                <a:spcPts val="2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品 牌 数 占 比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36" name="object 36"/>
          <p:cNvSpPr/>
          <p:nvPr/>
        </p:nvSpPr>
        <p:spPr>
          <a:xfrm>
            <a:off x="521208" y="2295905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74675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 txBox="1"/>
          <p:nvPr/>
        </p:nvSpPr>
        <p:spPr>
          <a:xfrm>
            <a:off x="524967" y="2180615"/>
            <a:ext cx="658495" cy="671195"/>
          </a:xfrm>
          <a:prstGeom prst="rect">
            <a:avLst/>
          </a:prstGeom>
        </p:spPr>
        <p:txBody>
          <a:bodyPr vert="horz" wrap="square" lIns="0" tIns="56515" rIns="0" bIns="0" rtlCol="0">
            <a:spAutoFit/>
          </a:bodyPr>
          <a:lstStyle/>
          <a:p>
            <a:pPr marL="266065">
              <a:lnSpc>
                <a:spcPct val="100000"/>
              </a:lnSpc>
              <a:spcBef>
                <a:spcPts val="44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品牌数</a:t>
            </a:r>
            <a:endParaRPr sz="1000">
              <a:latin typeface="宋体"/>
              <a:cs typeface="宋体"/>
            </a:endParaRPr>
          </a:p>
          <a:p>
            <a:pPr marL="16510">
              <a:lnSpc>
                <a:spcPct val="100000"/>
              </a:lnSpc>
              <a:spcBef>
                <a:spcPts val="350"/>
              </a:spcBef>
            </a:pPr>
            <a:r>
              <a:rPr sz="1000" b="0">
                <a:solidFill>
                  <a:srgbClr val="FFFFFF"/>
                </a:solidFill>
                <a:latin typeface="微软雅黑 Light"/>
                <a:cs typeface="微软雅黑 Light"/>
              </a:rPr>
              <a:t>25%</a:t>
            </a:r>
            <a:endParaRPr sz="1000">
              <a:latin typeface="微软雅黑 Light"/>
              <a:cs typeface="微软雅黑 Light"/>
            </a:endParaRPr>
          </a:p>
          <a:p>
            <a:pPr marL="12700">
              <a:lnSpc>
                <a:spcPct val="100000"/>
              </a:lnSpc>
              <a:spcBef>
                <a:spcPts val="785"/>
              </a:spcBef>
            </a:pPr>
            <a:r>
              <a:rPr sz="1000" b="0" spc="10">
                <a:solidFill>
                  <a:srgbClr val="FFFFFF"/>
                </a:solidFill>
                <a:latin typeface="微软雅黑 Light"/>
                <a:cs typeface="微软雅黑 Light"/>
              </a:rPr>
              <a:t>20%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38" name="object 38"/>
          <p:cNvSpPr/>
          <p:nvPr/>
        </p:nvSpPr>
        <p:spPr>
          <a:xfrm>
            <a:off x="1431797" y="2295905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28575">
            <a:solidFill>
              <a:srgbClr val="EC7C3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 txBox="1"/>
          <p:nvPr/>
        </p:nvSpPr>
        <p:spPr>
          <a:xfrm>
            <a:off x="1688973" y="2225420"/>
            <a:ext cx="5314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同比增速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40" name="object 40"/>
          <p:cNvSpPr/>
          <p:nvPr/>
        </p:nvSpPr>
        <p:spPr>
          <a:xfrm>
            <a:off x="5189220" y="3752088"/>
            <a:ext cx="102235" cy="0"/>
          </a:xfrm>
          <a:custGeom>
            <a:rect l="l" t="t" r="r" b="b"/>
            <a:pathLst>
              <a:path w="102235">
                <a:moveTo>
                  <a:pt x="0" y="0"/>
                </a:moveTo>
                <a:lnTo>
                  <a:pt x="102107" y="0"/>
                </a:lnTo>
              </a:path>
            </a:pathLst>
          </a:custGeom>
          <a:ln w="60959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5515355" y="3316223"/>
            <a:ext cx="102235" cy="466725"/>
          </a:xfrm>
          <a:custGeom>
            <a:rect l="l" t="t" r="r" b="b"/>
            <a:pathLst>
              <a:path w="102235" h="466725">
                <a:moveTo>
                  <a:pt x="102108" y="0"/>
                </a:moveTo>
                <a:lnTo>
                  <a:pt x="0" y="0"/>
                </a:lnTo>
                <a:lnTo>
                  <a:pt x="0" y="466344"/>
                </a:lnTo>
                <a:lnTo>
                  <a:pt x="102108" y="466344"/>
                </a:lnTo>
                <a:lnTo>
                  <a:pt x="102108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5841491" y="3233927"/>
            <a:ext cx="102235" cy="548640"/>
          </a:xfrm>
          <a:custGeom>
            <a:rect l="l" t="t" r="r" b="b"/>
            <a:pathLst>
              <a:path w="102235" h="548639">
                <a:moveTo>
                  <a:pt x="102108" y="0"/>
                </a:moveTo>
                <a:lnTo>
                  <a:pt x="0" y="0"/>
                </a:lnTo>
                <a:lnTo>
                  <a:pt x="0" y="548640"/>
                </a:lnTo>
                <a:lnTo>
                  <a:pt x="102108" y="548640"/>
                </a:lnTo>
                <a:lnTo>
                  <a:pt x="102108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6167628" y="2871216"/>
            <a:ext cx="102235" cy="911860"/>
          </a:xfrm>
          <a:custGeom>
            <a:rect l="l" t="t" r="r" b="b"/>
            <a:pathLst>
              <a:path w="102235" h="911860">
                <a:moveTo>
                  <a:pt x="102108" y="0"/>
                </a:moveTo>
                <a:lnTo>
                  <a:pt x="0" y="0"/>
                </a:lnTo>
                <a:lnTo>
                  <a:pt x="0" y="911351"/>
                </a:lnTo>
                <a:lnTo>
                  <a:pt x="102108" y="911351"/>
                </a:lnTo>
                <a:lnTo>
                  <a:pt x="102108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6493764" y="2990088"/>
            <a:ext cx="102235" cy="792480"/>
          </a:xfrm>
          <a:custGeom>
            <a:rect l="l" t="t" r="r" b="b"/>
            <a:pathLst>
              <a:path w="102234" h="792479">
                <a:moveTo>
                  <a:pt x="102108" y="0"/>
                </a:moveTo>
                <a:lnTo>
                  <a:pt x="0" y="0"/>
                </a:lnTo>
                <a:lnTo>
                  <a:pt x="0" y="792480"/>
                </a:lnTo>
                <a:lnTo>
                  <a:pt x="102108" y="792480"/>
                </a:lnTo>
                <a:lnTo>
                  <a:pt x="102108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6819900" y="3648455"/>
            <a:ext cx="102235" cy="134620"/>
          </a:xfrm>
          <a:custGeom>
            <a:rect l="l" t="t" r="r" b="b"/>
            <a:pathLst>
              <a:path w="102234" h="134620">
                <a:moveTo>
                  <a:pt x="102107" y="0"/>
                </a:moveTo>
                <a:lnTo>
                  <a:pt x="0" y="0"/>
                </a:lnTo>
                <a:lnTo>
                  <a:pt x="0" y="134111"/>
                </a:lnTo>
                <a:lnTo>
                  <a:pt x="102107" y="134111"/>
                </a:lnTo>
                <a:lnTo>
                  <a:pt x="102107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7146035" y="3742182"/>
            <a:ext cx="102235" cy="0"/>
          </a:xfrm>
          <a:custGeom>
            <a:rect l="l" t="t" r="r" b="b"/>
            <a:pathLst>
              <a:path w="102234">
                <a:moveTo>
                  <a:pt x="0" y="0"/>
                </a:moveTo>
                <a:lnTo>
                  <a:pt x="102108" y="0"/>
                </a:lnTo>
              </a:path>
            </a:pathLst>
          </a:custGeom>
          <a:ln w="80772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7472171" y="3691127"/>
            <a:ext cx="102235" cy="91440"/>
          </a:xfrm>
          <a:custGeom>
            <a:rect l="l" t="t" r="r" b="b"/>
            <a:pathLst>
              <a:path w="102234" h="91439">
                <a:moveTo>
                  <a:pt x="102107" y="0"/>
                </a:moveTo>
                <a:lnTo>
                  <a:pt x="0" y="0"/>
                </a:lnTo>
                <a:lnTo>
                  <a:pt x="0" y="91440"/>
                </a:lnTo>
                <a:lnTo>
                  <a:pt x="102107" y="91440"/>
                </a:lnTo>
                <a:lnTo>
                  <a:pt x="102107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5076444" y="3782567"/>
            <a:ext cx="2611120" cy="0"/>
          </a:xfrm>
          <a:custGeom>
            <a:rect l="l" t="t" r="r" b="b"/>
            <a:pathLst>
              <a:path w="2611120">
                <a:moveTo>
                  <a:pt x="0" y="0"/>
                </a:moveTo>
                <a:lnTo>
                  <a:pt x="2610611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>
            <a:off x="5240273" y="2692145"/>
            <a:ext cx="2283460" cy="620395"/>
          </a:xfrm>
          <a:custGeom>
            <a:rect l="l" t="t" r="r" b="b"/>
            <a:pathLst>
              <a:path w="2283459" h="620395">
                <a:moveTo>
                  <a:pt x="0" y="620268"/>
                </a:moveTo>
                <a:lnTo>
                  <a:pt x="326136" y="565404"/>
                </a:lnTo>
                <a:lnTo>
                  <a:pt x="652272" y="571500"/>
                </a:lnTo>
                <a:lnTo>
                  <a:pt x="978408" y="600456"/>
                </a:lnTo>
                <a:lnTo>
                  <a:pt x="1304544" y="591312"/>
                </a:lnTo>
                <a:lnTo>
                  <a:pt x="1630679" y="318516"/>
                </a:lnTo>
                <a:lnTo>
                  <a:pt x="1956816" y="374904"/>
                </a:lnTo>
                <a:lnTo>
                  <a:pt x="2282952" y="0"/>
                </a:lnTo>
              </a:path>
            </a:pathLst>
          </a:custGeom>
          <a:ln w="28574">
            <a:solidFill>
              <a:srgbClr val="EC7C3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 txBox="1"/>
          <p:nvPr/>
        </p:nvSpPr>
        <p:spPr>
          <a:xfrm>
            <a:off x="7803260" y="3683000"/>
            <a:ext cx="20891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 spc="10">
                <a:solidFill>
                  <a:srgbClr val="FFFFFF"/>
                </a:solidFill>
                <a:latin typeface="微软雅黑 Light"/>
                <a:cs typeface="微软雅黑 Light"/>
              </a:rPr>
              <a:t>0%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7803260" y="3271265"/>
            <a:ext cx="28448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 spc="35">
                <a:solidFill>
                  <a:srgbClr val="FFFFFF"/>
                </a:solidFill>
                <a:latin typeface="微软雅黑 Light"/>
                <a:cs typeface="微软雅黑 Light"/>
              </a:rPr>
              <a:t>5</a:t>
            </a:r>
            <a:r>
              <a:rPr sz="1000" b="0" spc="15">
                <a:solidFill>
                  <a:srgbClr val="FFFFFF"/>
                </a:solidFill>
                <a:latin typeface="微软雅黑 Light"/>
                <a:cs typeface="微软雅黑 Light"/>
              </a:rPr>
              <a:t>0%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7803260" y="2447289"/>
            <a:ext cx="33528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1</a:t>
            </a:r>
            <a:r>
              <a:rPr sz="1000" b="0" spc="35">
                <a:solidFill>
                  <a:srgbClr val="FFFFFF"/>
                </a:solidFill>
                <a:latin typeface="微软雅黑 Light"/>
                <a:cs typeface="微软雅黑 Light"/>
              </a:rPr>
              <a:t>5</a:t>
            </a:r>
            <a:r>
              <a:rPr sz="1000" b="0" spc="15">
                <a:solidFill>
                  <a:srgbClr val="FFFFFF"/>
                </a:solidFill>
                <a:latin typeface="微软雅黑 Light"/>
                <a:cs typeface="微软雅黑 Light"/>
              </a:rPr>
              <a:t>0%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4702555" y="3374263"/>
            <a:ext cx="259079" cy="48640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1</a:t>
            </a:r>
            <a:r>
              <a:rPr sz="1000" b="0" spc="15">
                <a:solidFill>
                  <a:srgbClr val="FFFFFF"/>
                </a:solidFill>
                <a:latin typeface="微软雅黑 Light"/>
                <a:cs typeface="微软雅黑 Light"/>
              </a:rPr>
              <a:t>0%</a:t>
            </a:r>
            <a:endParaRPr sz="1000">
              <a:latin typeface="微软雅黑 Light"/>
              <a:cs typeface="微软雅黑 Light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650">
              <a:latin typeface="微软雅黑 Light"/>
              <a:cs typeface="微软雅黑 Light"/>
            </a:endParaRPr>
          </a:p>
          <a:p>
            <a:pPr marL="62230">
              <a:lnSpc>
                <a:spcPct val="100000"/>
              </a:lnSpc>
            </a:pPr>
            <a:r>
              <a:rPr sz="1000" b="0" spc="10">
                <a:solidFill>
                  <a:srgbClr val="FFFFFF"/>
                </a:solidFill>
                <a:latin typeface="微软雅黑 Light"/>
                <a:cs typeface="微软雅黑 Light"/>
              </a:rPr>
              <a:t>0%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4677917" y="2756407"/>
            <a:ext cx="283210" cy="48640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 spc="20">
                <a:solidFill>
                  <a:srgbClr val="FFFFFF"/>
                </a:solidFill>
                <a:latin typeface="微软雅黑 Light"/>
                <a:cs typeface="微软雅黑 Light"/>
              </a:rPr>
              <a:t>30%</a:t>
            </a:r>
            <a:endParaRPr sz="1000">
              <a:latin typeface="微软雅黑 Light"/>
              <a:cs typeface="微软雅黑 Light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650">
              <a:latin typeface="微软雅黑 Light"/>
              <a:cs typeface="微软雅黑 Light"/>
            </a:endParaRPr>
          </a:p>
          <a:p>
            <a:pPr marL="15875">
              <a:lnSpc>
                <a:spcPct val="100000"/>
              </a:lnSpc>
            </a:pPr>
            <a:r>
              <a:rPr sz="1000" b="0">
                <a:solidFill>
                  <a:srgbClr val="FFFFFF"/>
                </a:solidFill>
                <a:latin typeface="微软雅黑 Light"/>
                <a:cs typeface="微软雅黑 Light"/>
              </a:rPr>
              <a:t>2</a:t>
            </a:r>
            <a:r>
              <a:rPr sz="1000" b="0" spc="15">
                <a:solidFill>
                  <a:srgbClr val="FFFFFF"/>
                </a:solidFill>
                <a:latin typeface="微软雅黑 Light"/>
                <a:cs typeface="微软雅黑 Light"/>
              </a:rPr>
              <a:t>0%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5143262" y="3860393"/>
            <a:ext cx="193675" cy="231140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1000" b="0">
                <a:solidFill>
                  <a:srgbClr val="FFFFFF"/>
                </a:solidFill>
                <a:latin typeface="微软雅黑 Light"/>
                <a:cs typeface="微软雅黑 Light"/>
              </a:rPr>
              <a:t>&lt;10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5143246" y="4072001"/>
            <a:ext cx="1524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元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5469398" y="3860393"/>
            <a:ext cx="193675" cy="360045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1000" b="0">
                <a:solidFill>
                  <a:srgbClr val="FFFFFF"/>
                </a:solidFill>
                <a:latin typeface="微软雅黑 Light"/>
                <a:cs typeface="微软雅黑 Light"/>
              </a:rPr>
              <a:t>1</a:t>
            </a:r>
            <a:r>
              <a:rPr sz="1000" b="0" spc="-5">
                <a:solidFill>
                  <a:srgbClr val="FFFFFF"/>
                </a:solidFill>
                <a:latin typeface="微软雅黑 Light"/>
                <a:cs typeface="微软雅黑 Light"/>
              </a:rPr>
              <a:t>0</a:t>
            </a: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-</a:t>
            </a:r>
            <a:r>
              <a:rPr sz="1000" b="0">
                <a:solidFill>
                  <a:srgbClr val="FFFFFF"/>
                </a:solidFill>
                <a:latin typeface="微软雅黑 Light"/>
                <a:cs typeface="微软雅黑 Light"/>
              </a:rPr>
              <a:t>30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5469382" y="4199712"/>
            <a:ext cx="1524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元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5795915" y="3859479"/>
            <a:ext cx="193675" cy="386080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1000" b="0">
                <a:solidFill>
                  <a:srgbClr val="FFFFFF"/>
                </a:solidFill>
                <a:latin typeface="微软雅黑 Light"/>
                <a:cs typeface="微软雅黑 Light"/>
              </a:rPr>
              <a:t>3</a:t>
            </a:r>
            <a:r>
              <a:rPr sz="1000" b="0" spc="-5">
                <a:solidFill>
                  <a:srgbClr val="FFFFFF"/>
                </a:solidFill>
                <a:latin typeface="微软雅黑 Light"/>
                <a:cs typeface="微软雅黑 Light"/>
              </a:rPr>
              <a:t>0</a:t>
            </a: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-50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5795898" y="4225010"/>
            <a:ext cx="1524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元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6122051" y="3859479"/>
            <a:ext cx="193675" cy="440055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5</a:t>
            </a:r>
            <a:r>
              <a:rPr sz="1000" b="0" spc="-5">
                <a:solidFill>
                  <a:srgbClr val="FFFFFF"/>
                </a:solidFill>
                <a:latin typeface="微软雅黑 Light"/>
                <a:cs typeface="微软雅黑 Light"/>
              </a:rPr>
              <a:t>0</a:t>
            </a: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-</a:t>
            </a:r>
            <a:r>
              <a:rPr sz="1000" b="0">
                <a:solidFill>
                  <a:srgbClr val="FFFFFF"/>
                </a:solidFill>
                <a:latin typeface="微软雅黑 Light"/>
                <a:cs typeface="微软雅黑 Light"/>
              </a:rPr>
              <a:t>100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62" name="object 62"/>
          <p:cNvSpPr txBox="1"/>
          <p:nvPr/>
        </p:nvSpPr>
        <p:spPr>
          <a:xfrm>
            <a:off x="6122034" y="4279874"/>
            <a:ext cx="1524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元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63" name="object 63"/>
          <p:cNvSpPr txBox="1"/>
          <p:nvPr/>
        </p:nvSpPr>
        <p:spPr>
          <a:xfrm>
            <a:off x="6448441" y="3860698"/>
            <a:ext cx="193675" cy="517525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1000" b="0">
                <a:solidFill>
                  <a:srgbClr val="FFFFFF"/>
                </a:solidFill>
                <a:latin typeface="微软雅黑 Light"/>
                <a:cs typeface="微软雅黑 Light"/>
              </a:rPr>
              <a:t>10</a:t>
            </a:r>
            <a:r>
              <a:rPr sz="1000" b="0" spc="-5">
                <a:solidFill>
                  <a:srgbClr val="FFFFFF"/>
                </a:solidFill>
                <a:latin typeface="微软雅黑 Light"/>
                <a:cs typeface="微软雅黑 Light"/>
              </a:rPr>
              <a:t>0</a:t>
            </a: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-</a:t>
            </a:r>
            <a:r>
              <a:rPr sz="1000" b="0">
                <a:solidFill>
                  <a:srgbClr val="FFFFFF"/>
                </a:solidFill>
                <a:latin typeface="微软雅黑 Light"/>
                <a:cs typeface="微软雅黑 Light"/>
              </a:rPr>
              <a:t>300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64" name="object 64"/>
          <p:cNvSpPr txBox="1"/>
          <p:nvPr/>
        </p:nvSpPr>
        <p:spPr>
          <a:xfrm>
            <a:off x="6448425" y="4358513"/>
            <a:ext cx="1524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元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65" name="object 65"/>
          <p:cNvSpPr txBox="1"/>
          <p:nvPr/>
        </p:nvSpPr>
        <p:spPr>
          <a:xfrm>
            <a:off x="6774577" y="3859783"/>
            <a:ext cx="193675" cy="544195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1000" b="0" spc="40">
                <a:solidFill>
                  <a:srgbClr val="FFFFFF"/>
                </a:solidFill>
                <a:latin typeface="微软雅黑 Light"/>
                <a:cs typeface="微软雅黑 Light"/>
              </a:rPr>
              <a:t>300-500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66" name="object 66"/>
          <p:cNvSpPr txBox="1"/>
          <p:nvPr/>
        </p:nvSpPr>
        <p:spPr>
          <a:xfrm>
            <a:off x="6774560" y="4383811"/>
            <a:ext cx="1524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元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67" name="object 67"/>
          <p:cNvSpPr txBox="1"/>
          <p:nvPr/>
        </p:nvSpPr>
        <p:spPr>
          <a:xfrm>
            <a:off x="7100967" y="3859783"/>
            <a:ext cx="193675" cy="599440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1000" b="0" spc="40">
                <a:solidFill>
                  <a:srgbClr val="FFFFFF"/>
                </a:solidFill>
                <a:latin typeface="微软雅黑 Light"/>
                <a:cs typeface="微软雅黑 Light"/>
              </a:rPr>
              <a:t>500-1000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68" name="object 68"/>
          <p:cNvSpPr txBox="1"/>
          <p:nvPr/>
        </p:nvSpPr>
        <p:spPr>
          <a:xfrm>
            <a:off x="7101078" y="4438675"/>
            <a:ext cx="1524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元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69" name="object 69"/>
          <p:cNvSpPr txBox="1"/>
          <p:nvPr/>
        </p:nvSpPr>
        <p:spPr>
          <a:xfrm>
            <a:off x="7427103" y="3861003"/>
            <a:ext cx="193675" cy="389890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≥</a:t>
            </a:r>
            <a:r>
              <a:rPr sz="1000" b="0">
                <a:solidFill>
                  <a:srgbClr val="FFFFFF"/>
                </a:solidFill>
                <a:latin typeface="微软雅黑 Light"/>
                <a:cs typeface="微软雅黑 Light"/>
              </a:rPr>
              <a:t>1000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70" name="object 70"/>
          <p:cNvSpPr txBox="1"/>
          <p:nvPr/>
        </p:nvSpPr>
        <p:spPr>
          <a:xfrm>
            <a:off x="7427214" y="4230801"/>
            <a:ext cx="1524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元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71" name="object 71"/>
          <p:cNvSpPr txBox="1"/>
          <p:nvPr/>
        </p:nvSpPr>
        <p:spPr>
          <a:xfrm>
            <a:off x="7777860" y="2838221"/>
            <a:ext cx="579120" cy="49784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60"/>
              </a:spcBef>
            </a:pPr>
            <a:r>
              <a:rPr sz="1000" b="0" spc="25">
                <a:solidFill>
                  <a:srgbClr val="FFFFFF"/>
                </a:solidFill>
                <a:latin typeface="微软雅黑 Light"/>
                <a:cs typeface="微软雅黑 Light"/>
              </a:rPr>
              <a:t>100%</a:t>
            </a:r>
            <a:r>
              <a:rPr sz="1000" b="0" spc="120">
                <a:solidFill>
                  <a:srgbClr val="FFFFFF"/>
                </a:solidFill>
                <a:latin typeface="微软雅黑 Light"/>
                <a:cs typeface="微软雅黑 Light"/>
              </a:rPr>
              <a:t> </a:t>
            </a:r>
            <a:r>
              <a:rPr sz="1500" spc="-7" baseline="-19444">
                <a:solidFill>
                  <a:srgbClr val="FFFFFF"/>
                </a:solidFill>
                <a:latin typeface="宋体"/>
                <a:cs typeface="宋体"/>
              </a:rPr>
              <a:t>同</a:t>
            </a:r>
            <a:endParaRPr sz="1500" baseline="-19444">
              <a:latin typeface="宋体"/>
              <a:cs typeface="宋体"/>
            </a:endParaRPr>
          </a:p>
          <a:p>
            <a:pPr marL="414020" marR="30480" algn="r">
              <a:lnSpc>
                <a:spcPts val="1000"/>
              </a:lnSpc>
              <a:spcBef>
                <a:spcPts val="36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比 增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72" name="object 72"/>
          <p:cNvSpPr txBox="1"/>
          <p:nvPr/>
        </p:nvSpPr>
        <p:spPr>
          <a:xfrm>
            <a:off x="8179689" y="3285363"/>
            <a:ext cx="1524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速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73" name="object 73"/>
          <p:cNvSpPr txBox="1"/>
          <p:nvPr/>
        </p:nvSpPr>
        <p:spPr>
          <a:xfrm>
            <a:off x="4445634" y="2843402"/>
            <a:ext cx="152400" cy="683260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 marR="5080" algn="just">
              <a:lnSpc>
                <a:spcPts val="1000"/>
              </a:lnSpc>
              <a:spcBef>
                <a:spcPts val="2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销 售 额 占 比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74" name="object 74"/>
          <p:cNvSpPr/>
          <p:nvPr/>
        </p:nvSpPr>
        <p:spPr>
          <a:xfrm>
            <a:off x="4573523" y="2295905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74675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5" name="object 75"/>
          <p:cNvSpPr txBox="1"/>
          <p:nvPr/>
        </p:nvSpPr>
        <p:spPr>
          <a:xfrm>
            <a:off x="4678171" y="2155342"/>
            <a:ext cx="558165" cy="469265"/>
          </a:xfrm>
          <a:prstGeom prst="rect">
            <a:avLst/>
          </a:prstGeom>
        </p:spPr>
        <p:txBody>
          <a:bodyPr vert="horz" wrap="square" lIns="0" tIns="81915" rIns="0" bIns="0" rtlCol="0">
            <a:spAutoFit/>
          </a:bodyPr>
          <a:lstStyle/>
          <a:p>
            <a:pPr marL="165735">
              <a:lnSpc>
                <a:spcPct val="100000"/>
              </a:lnSpc>
              <a:spcBef>
                <a:spcPts val="64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销售额</a:t>
            </a:r>
            <a:endParaRPr sz="10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550"/>
              </a:spcBef>
            </a:pPr>
            <a:r>
              <a:rPr sz="1000" b="0" spc="15">
                <a:solidFill>
                  <a:srgbClr val="FFFFFF"/>
                </a:solidFill>
                <a:latin typeface="微软雅黑 Light"/>
                <a:cs typeface="微软雅黑 Light"/>
              </a:rPr>
              <a:t>40%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76" name="object 76"/>
          <p:cNvSpPr/>
          <p:nvPr/>
        </p:nvSpPr>
        <p:spPr>
          <a:xfrm>
            <a:off x="5395721" y="2295905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28575">
            <a:solidFill>
              <a:srgbClr val="EC7C3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7" name="object 77"/>
          <p:cNvSpPr txBox="1"/>
          <p:nvPr/>
        </p:nvSpPr>
        <p:spPr>
          <a:xfrm>
            <a:off x="5652642" y="2225420"/>
            <a:ext cx="5314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同比增速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78" name="object 78"/>
          <p:cNvSpPr/>
          <p:nvPr/>
        </p:nvSpPr>
        <p:spPr>
          <a:xfrm>
            <a:off x="9404604" y="3310127"/>
            <a:ext cx="102235" cy="472440"/>
          </a:xfrm>
          <a:custGeom>
            <a:rect l="l" t="t" r="r" b="b"/>
            <a:pathLst>
              <a:path w="102234" h="472439">
                <a:moveTo>
                  <a:pt x="102107" y="0"/>
                </a:moveTo>
                <a:lnTo>
                  <a:pt x="0" y="0"/>
                </a:lnTo>
                <a:lnTo>
                  <a:pt x="0" y="472440"/>
                </a:lnTo>
                <a:lnTo>
                  <a:pt x="102107" y="472440"/>
                </a:lnTo>
                <a:lnTo>
                  <a:pt x="102107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9" name="object 79"/>
          <p:cNvSpPr/>
          <p:nvPr/>
        </p:nvSpPr>
        <p:spPr>
          <a:xfrm>
            <a:off x="9730740" y="2695955"/>
            <a:ext cx="102235" cy="1087120"/>
          </a:xfrm>
          <a:custGeom>
            <a:rect l="l" t="t" r="r" b="b"/>
            <a:pathLst>
              <a:path w="102234" h="1087120">
                <a:moveTo>
                  <a:pt x="102107" y="0"/>
                </a:moveTo>
                <a:lnTo>
                  <a:pt x="0" y="0"/>
                </a:lnTo>
                <a:lnTo>
                  <a:pt x="0" y="1086612"/>
                </a:lnTo>
                <a:lnTo>
                  <a:pt x="102107" y="1086612"/>
                </a:lnTo>
                <a:lnTo>
                  <a:pt x="102107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0" name="object 80"/>
          <p:cNvSpPr/>
          <p:nvPr/>
        </p:nvSpPr>
        <p:spPr>
          <a:xfrm>
            <a:off x="10056876" y="3136391"/>
            <a:ext cx="102235" cy="646430"/>
          </a:xfrm>
          <a:custGeom>
            <a:rect l="l" t="t" r="r" b="b"/>
            <a:pathLst>
              <a:path w="102234" h="646429">
                <a:moveTo>
                  <a:pt x="102107" y="0"/>
                </a:moveTo>
                <a:lnTo>
                  <a:pt x="0" y="0"/>
                </a:lnTo>
                <a:lnTo>
                  <a:pt x="0" y="646176"/>
                </a:lnTo>
                <a:lnTo>
                  <a:pt x="102107" y="646176"/>
                </a:lnTo>
                <a:lnTo>
                  <a:pt x="102107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1" name="object 81"/>
          <p:cNvSpPr/>
          <p:nvPr/>
        </p:nvSpPr>
        <p:spPr>
          <a:xfrm>
            <a:off x="10383011" y="3182111"/>
            <a:ext cx="102235" cy="600710"/>
          </a:xfrm>
          <a:custGeom>
            <a:rect l="l" t="t" r="r" b="b"/>
            <a:pathLst>
              <a:path w="102234" h="600710">
                <a:moveTo>
                  <a:pt x="102108" y="0"/>
                </a:moveTo>
                <a:lnTo>
                  <a:pt x="0" y="0"/>
                </a:lnTo>
                <a:lnTo>
                  <a:pt x="0" y="600456"/>
                </a:lnTo>
                <a:lnTo>
                  <a:pt x="102108" y="600456"/>
                </a:lnTo>
                <a:lnTo>
                  <a:pt x="102108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2" name="object 82"/>
          <p:cNvSpPr/>
          <p:nvPr/>
        </p:nvSpPr>
        <p:spPr>
          <a:xfrm>
            <a:off x="10707623" y="3547871"/>
            <a:ext cx="104139" cy="234950"/>
          </a:xfrm>
          <a:custGeom>
            <a:rect l="l" t="t" r="r" b="b"/>
            <a:pathLst>
              <a:path w="104138" h="234950">
                <a:moveTo>
                  <a:pt x="103631" y="0"/>
                </a:moveTo>
                <a:lnTo>
                  <a:pt x="0" y="0"/>
                </a:lnTo>
                <a:lnTo>
                  <a:pt x="0" y="234695"/>
                </a:lnTo>
                <a:lnTo>
                  <a:pt x="103631" y="234695"/>
                </a:lnTo>
                <a:lnTo>
                  <a:pt x="103631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3" name="object 83"/>
          <p:cNvSpPr/>
          <p:nvPr/>
        </p:nvSpPr>
        <p:spPr>
          <a:xfrm>
            <a:off x="11033759" y="3774185"/>
            <a:ext cx="102235" cy="0"/>
          </a:xfrm>
          <a:custGeom>
            <a:rect l="l" t="t" r="r" b="b"/>
            <a:pathLst>
              <a:path w="102234">
                <a:moveTo>
                  <a:pt x="0" y="0"/>
                </a:moveTo>
                <a:lnTo>
                  <a:pt x="102108" y="0"/>
                </a:lnTo>
              </a:path>
            </a:pathLst>
          </a:custGeom>
          <a:ln w="16764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4" name="object 84"/>
          <p:cNvSpPr/>
          <p:nvPr/>
        </p:nvSpPr>
        <p:spPr>
          <a:xfrm>
            <a:off x="11359895" y="3780282"/>
            <a:ext cx="102235" cy="0"/>
          </a:xfrm>
          <a:custGeom>
            <a:rect l="l" t="t" r="r" b="b"/>
            <a:pathLst>
              <a:path w="102234">
                <a:moveTo>
                  <a:pt x="0" y="0"/>
                </a:moveTo>
                <a:lnTo>
                  <a:pt x="102107" y="0"/>
                </a:lnTo>
              </a:path>
            </a:pathLst>
          </a:custGeom>
          <a:ln w="4571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5" name="object 85"/>
          <p:cNvSpPr/>
          <p:nvPr/>
        </p:nvSpPr>
        <p:spPr>
          <a:xfrm>
            <a:off x="11686031" y="3781805"/>
            <a:ext cx="102235" cy="0"/>
          </a:xfrm>
          <a:custGeom>
            <a:rect l="l" t="t" r="r" b="b"/>
            <a:pathLst>
              <a:path w="102234">
                <a:moveTo>
                  <a:pt x="0" y="0"/>
                </a:moveTo>
                <a:lnTo>
                  <a:pt x="102108" y="0"/>
                </a:lnTo>
              </a:path>
            </a:pathLst>
          </a:custGeom>
          <a:ln w="3175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6" name="object 86"/>
          <p:cNvSpPr/>
          <p:nvPr/>
        </p:nvSpPr>
        <p:spPr>
          <a:xfrm>
            <a:off x="9293352" y="3782567"/>
            <a:ext cx="2606040" cy="0"/>
          </a:xfrm>
          <a:custGeom>
            <a:rect l="l" t="t" r="r" b="b"/>
            <a:pathLst>
              <a:path w="2606040">
                <a:moveTo>
                  <a:pt x="0" y="0"/>
                </a:moveTo>
                <a:lnTo>
                  <a:pt x="2606040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7" name="object 87"/>
          <p:cNvSpPr/>
          <p:nvPr/>
        </p:nvSpPr>
        <p:spPr>
          <a:xfrm>
            <a:off x="9455657" y="2686050"/>
            <a:ext cx="2281555" cy="883919"/>
          </a:xfrm>
          <a:custGeom>
            <a:rect l="l" t="t" r="r" b="b"/>
            <a:pathLst>
              <a:path w="2281554" h="883919">
                <a:moveTo>
                  <a:pt x="0" y="883920"/>
                </a:moveTo>
                <a:lnTo>
                  <a:pt x="326136" y="569976"/>
                </a:lnTo>
                <a:lnTo>
                  <a:pt x="652272" y="568452"/>
                </a:lnTo>
                <a:lnTo>
                  <a:pt x="978408" y="603504"/>
                </a:lnTo>
                <a:lnTo>
                  <a:pt x="1304544" y="591312"/>
                </a:lnTo>
                <a:lnTo>
                  <a:pt x="1629156" y="326136"/>
                </a:lnTo>
                <a:lnTo>
                  <a:pt x="1955292" y="397763"/>
                </a:lnTo>
                <a:lnTo>
                  <a:pt x="2281428" y="0"/>
                </a:lnTo>
              </a:path>
            </a:pathLst>
          </a:custGeom>
          <a:ln w="28575">
            <a:solidFill>
              <a:srgbClr val="EC7C3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8" name="object 88"/>
          <p:cNvSpPr txBox="1"/>
          <p:nvPr/>
        </p:nvSpPr>
        <p:spPr>
          <a:xfrm>
            <a:off x="12017120" y="3683000"/>
            <a:ext cx="20891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 spc="10">
                <a:solidFill>
                  <a:srgbClr val="FFFFFF"/>
                </a:solidFill>
                <a:latin typeface="微软雅黑 Light"/>
                <a:cs typeface="微软雅黑 Light"/>
              </a:rPr>
              <a:t>0%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89" name="object 89"/>
          <p:cNvSpPr txBox="1"/>
          <p:nvPr/>
        </p:nvSpPr>
        <p:spPr>
          <a:xfrm>
            <a:off x="12017120" y="3273933"/>
            <a:ext cx="28448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 spc="35">
                <a:solidFill>
                  <a:srgbClr val="FFFFFF"/>
                </a:solidFill>
                <a:latin typeface="微软雅黑 Light"/>
                <a:cs typeface="微软雅黑 Light"/>
              </a:rPr>
              <a:t>5</a:t>
            </a:r>
            <a:r>
              <a:rPr sz="1000" b="0" spc="15">
                <a:solidFill>
                  <a:srgbClr val="FFFFFF"/>
                </a:solidFill>
                <a:latin typeface="微软雅黑 Light"/>
                <a:cs typeface="微软雅黑 Light"/>
              </a:rPr>
              <a:t>0%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90" name="object 90"/>
          <p:cNvSpPr txBox="1"/>
          <p:nvPr/>
        </p:nvSpPr>
        <p:spPr>
          <a:xfrm>
            <a:off x="12017120" y="2455925"/>
            <a:ext cx="33528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1</a:t>
            </a:r>
            <a:r>
              <a:rPr sz="1000" b="0" spc="35">
                <a:solidFill>
                  <a:srgbClr val="FFFFFF"/>
                </a:solidFill>
                <a:latin typeface="微软雅黑 Light"/>
                <a:cs typeface="微软雅黑 Light"/>
              </a:rPr>
              <a:t>5</a:t>
            </a:r>
            <a:r>
              <a:rPr sz="1000" b="0" spc="15">
                <a:solidFill>
                  <a:srgbClr val="FFFFFF"/>
                </a:solidFill>
                <a:latin typeface="微软雅黑 Light"/>
                <a:cs typeface="微软雅黑 Light"/>
              </a:rPr>
              <a:t>0%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91" name="object 91"/>
          <p:cNvSpPr txBox="1"/>
          <p:nvPr/>
        </p:nvSpPr>
        <p:spPr>
          <a:xfrm>
            <a:off x="8894444" y="2762757"/>
            <a:ext cx="283845" cy="109791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 spc="20">
                <a:solidFill>
                  <a:srgbClr val="FFFFFF"/>
                </a:solidFill>
                <a:latin typeface="微软雅黑 Light"/>
                <a:cs typeface="微软雅黑 Light"/>
              </a:rPr>
              <a:t>30%</a:t>
            </a:r>
            <a:endParaRPr sz="1000">
              <a:latin typeface="微软雅黑 Light"/>
              <a:cs typeface="微软雅黑 Light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650">
              <a:latin typeface="微软雅黑 Light"/>
              <a:cs typeface="微软雅黑 Light"/>
            </a:endParaRPr>
          </a:p>
          <a:p>
            <a:pPr marL="15875">
              <a:lnSpc>
                <a:spcPct val="100000"/>
              </a:lnSpc>
            </a:pPr>
            <a:r>
              <a:rPr sz="1000" b="0">
                <a:solidFill>
                  <a:srgbClr val="FFFFFF"/>
                </a:solidFill>
                <a:latin typeface="微软雅黑 Light"/>
                <a:cs typeface="微软雅黑 Light"/>
              </a:rPr>
              <a:t>2</a:t>
            </a:r>
            <a:r>
              <a:rPr sz="1000" b="0" spc="15">
                <a:solidFill>
                  <a:srgbClr val="FFFFFF"/>
                </a:solidFill>
                <a:latin typeface="微软雅黑 Light"/>
                <a:cs typeface="微软雅黑 Light"/>
              </a:rPr>
              <a:t>0%</a:t>
            </a:r>
            <a:endParaRPr sz="1000">
              <a:latin typeface="微软雅黑 Light"/>
              <a:cs typeface="微软雅黑 Light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650">
              <a:latin typeface="微软雅黑 Light"/>
              <a:cs typeface="微软雅黑 Light"/>
            </a:endParaRPr>
          </a:p>
          <a:p>
            <a:pPr marL="37465">
              <a:lnSpc>
                <a:spcPct val="100000"/>
              </a:lnSpc>
            </a:pP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1</a:t>
            </a:r>
            <a:r>
              <a:rPr sz="1000" b="0" spc="15">
                <a:solidFill>
                  <a:srgbClr val="FFFFFF"/>
                </a:solidFill>
                <a:latin typeface="微软雅黑 Light"/>
                <a:cs typeface="微软雅黑 Light"/>
              </a:rPr>
              <a:t>0%</a:t>
            </a:r>
            <a:endParaRPr sz="1000">
              <a:latin typeface="微软雅黑 Light"/>
              <a:cs typeface="微软雅黑 Light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650">
              <a:latin typeface="微软雅黑 Light"/>
              <a:cs typeface="微软雅黑 Light"/>
            </a:endParaRPr>
          </a:p>
          <a:p>
            <a:pPr marL="87630">
              <a:lnSpc>
                <a:spcPct val="100000"/>
              </a:lnSpc>
            </a:pPr>
            <a:r>
              <a:rPr sz="1000" b="0" spc="10">
                <a:solidFill>
                  <a:srgbClr val="FFFFFF"/>
                </a:solidFill>
                <a:latin typeface="微软雅黑 Light"/>
                <a:cs typeface="微软雅黑 Light"/>
              </a:rPr>
              <a:t>0%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92" name="object 92"/>
          <p:cNvSpPr txBox="1"/>
          <p:nvPr/>
        </p:nvSpPr>
        <p:spPr>
          <a:xfrm>
            <a:off x="9359916" y="3860393"/>
            <a:ext cx="193675" cy="231140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1000" b="0">
                <a:solidFill>
                  <a:srgbClr val="FFFFFF"/>
                </a:solidFill>
                <a:latin typeface="微软雅黑 Light"/>
                <a:cs typeface="微软雅黑 Light"/>
              </a:rPr>
              <a:t>&lt;10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93" name="object 93"/>
          <p:cNvSpPr txBox="1"/>
          <p:nvPr/>
        </p:nvSpPr>
        <p:spPr>
          <a:xfrm>
            <a:off x="9359900" y="4072001"/>
            <a:ext cx="1524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元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94" name="object 94"/>
          <p:cNvSpPr txBox="1"/>
          <p:nvPr/>
        </p:nvSpPr>
        <p:spPr>
          <a:xfrm>
            <a:off x="9685671" y="3860393"/>
            <a:ext cx="193675" cy="360045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1000" b="0">
                <a:solidFill>
                  <a:srgbClr val="FFFFFF"/>
                </a:solidFill>
                <a:latin typeface="微软雅黑 Light"/>
                <a:cs typeface="微软雅黑 Light"/>
              </a:rPr>
              <a:t>1</a:t>
            </a:r>
            <a:r>
              <a:rPr sz="1000" b="0" spc="-5">
                <a:solidFill>
                  <a:srgbClr val="FFFFFF"/>
                </a:solidFill>
                <a:latin typeface="微软雅黑 Light"/>
                <a:cs typeface="微软雅黑 Light"/>
              </a:rPr>
              <a:t>0</a:t>
            </a: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-</a:t>
            </a:r>
            <a:r>
              <a:rPr sz="1000" b="0">
                <a:solidFill>
                  <a:srgbClr val="FFFFFF"/>
                </a:solidFill>
                <a:latin typeface="微软雅黑 Light"/>
                <a:cs typeface="微软雅黑 Light"/>
              </a:rPr>
              <a:t>30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95" name="object 95"/>
          <p:cNvSpPr txBox="1"/>
          <p:nvPr/>
        </p:nvSpPr>
        <p:spPr>
          <a:xfrm>
            <a:off x="9685781" y="4199712"/>
            <a:ext cx="1524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元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96" name="object 96"/>
          <p:cNvSpPr txBox="1"/>
          <p:nvPr/>
        </p:nvSpPr>
        <p:spPr>
          <a:xfrm>
            <a:off x="10011553" y="3859479"/>
            <a:ext cx="193675" cy="386080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1000" b="0">
                <a:solidFill>
                  <a:srgbClr val="FFFFFF"/>
                </a:solidFill>
                <a:latin typeface="微软雅黑 Light"/>
                <a:cs typeface="微软雅黑 Light"/>
              </a:rPr>
              <a:t>3</a:t>
            </a:r>
            <a:r>
              <a:rPr sz="1000" b="0" spc="-5">
                <a:solidFill>
                  <a:srgbClr val="FFFFFF"/>
                </a:solidFill>
                <a:latin typeface="微软雅黑 Light"/>
                <a:cs typeface="微软雅黑 Light"/>
              </a:rPr>
              <a:t>0</a:t>
            </a: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-50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97" name="object 97"/>
          <p:cNvSpPr txBox="1"/>
          <p:nvPr/>
        </p:nvSpPr>
        <p:spPr>
          <a:xfrm>
            <a:off x="10011536" y="4225010"/>
            <a:ext cx="1524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元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98" name="object 98"/>
          <p:cNvSpPr txBox="1"/>
          <p:nvPr/>
        </p:nvSpPr>
        <p:spPr>
          <a:xfrm>
            <a:off x="10337434" y="3859479"/>
            <a:ext cx="193675" cy="440055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5</a:t>
            </a:r>
            <a:r>
              <a:rPr sz="1000" b="0" spc="-5">
                <a:solidFill>
                  <a:srgbClr val="FFFFFF"/>
                </a:solidFill>
                <a:latin typeface="微软雅黑 Light"/>
                <a:cs typeface="微软雅黑 Light"/>
              </a:rPr>
              <a:t>0</a:t>
            </a: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-</a:t>
            </a:r>
            <a:r>
              <a:rPr sz="1000" b="0">
                <a:solidFill>
                  <a:srgbClr val="FFFFFF"/>
                </a:solidFill>
                <a:latin typeface="微软雅黑 Light"/>
                <a:cs typeface="微软雅黑 Light"/>
              </a:rPr>
              <a:t>100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99" name="object 99"/>
          <p:cNvSpPr txBox="1"/>
          <p:nvPr/>
        </p:nvSpPr>
        <p:spPr>
          <a:xfrm>
            <a:off x="10337418" y="4279874"/>
            <a:ext cx="1524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元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00" name="object 100"/>
          <p:cNvSpPr txBox="1"/>
          <p:nvPr/>
        </p:nvSpPr>
        <p:spPr>
          <a:xfrm>
            <a:off x="10663571" y="3860698"/>
            <a:ext cx="193675" cy="517525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1000" b="0">
                <a:solidFill>
                  <a:srgbClr val="FFFFFF"/>
                </a:solidFill>
                <a:latin typeface="微软雅黑 Light"/>
                <a:cs typeface="微软雅黑 Light"/>
              </a:rPr>
              <a:t>10</a:t>
            </a:r>
            <a:r>
              <a:rPr sz="1000" b="0" spc="-5">
                <a:solidFill>
                  <a:srgbClr val="FFFFFF"/>
                </a:solidFill>
                <a:latin typeface="微软雅黑 Light"/>
                <a:cs typeface="微软雅黑 Light"/>
              </a:rPr>
              <a:t>0</a:t>
            </a: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-</a:t>
            </a:r>
            <a:r>
              <a:rPr sz="1000" b="0">
                <a:solidFill>
                  <a:srgbClr val="FFFFFF"/>
                </a:solidFill>
                <a:latin typeface="微软雅黑 Light"/>
                <a:cs typeface="微软雅黑 Light"/>
              </a:rPr>
              <a:t>300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101" name="object 101"/>
          <p:cNvSpPr txBox="1"/>
          <p:nvPr/>
        </p:nvSpPr>
        <p:spPr>
          <a:xfrm>
            <a:off x="10663555" y="4358513"/>
            <a:ext cx="1524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元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02" name="object 102"/>
          <p:cNvSpPr txBox="1"/>
          <p:nvPr/>
        </p:nvSpPr>
        <p:spPr>
          <a:xfrm>
            <a:off x="10989326" y="3859783"/>
            <a:ext cx="193675" cy="544195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1000" b="0" spc="40">
                <a:solidFill>
                  <a:srgbClr val="FFFFFF"/>
                </a:solidFill>
                <a:latin typeface="微软雅黑 Light"/>
                <a:cs typeface="微软雅黑 Light"/>
              </a:rPr>
              <a:t>300-500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103" name="object 103"/>
          <p:cNvSpPr txBox="1"/>
          <p:nvPr/>
        </p:nvSpPr>
        <p:spPr>
          <a:xfrm>
            <a:off x="10989309" y="4383811"/>
            <a:ext cx="1524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元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04" name="object 104"/>
          <p:cNvSpPr txBox="1"/>
          <p:nvPr/>
        </p:nvSpPr>
        <p:spPr>
          <a:xfrm>
            <a:off x="11315208" y="3859783"/>
            <a:ext cx="193675" cy="599440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1000" b="0" spc="40">
                <a:solidFill>
                  <a:srgbClr val="FFFFFF"/>
                </a:solidFill>
                <a:latin typeface="微软雅黑 Light"/>
                <a:cs typeface="微软雅黑 Light"/>
              </a:rPr>
              <a:t>500-1000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105" name="object 105"/>
          <p:cNvSpPr txBox="1"/>
          <p:nvPr/>
        </p:nvSpPr>
        <p:spPr>
          <a:xfrm>
            <a:off x="11315192" y="4438675"/>
            <a:ext cx="1524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元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06" name="object 106"/>
          <p:cNvSpPr txBox="1"/>
          <p:nvPr/>
        </p:nvSpPr>
        <p:spPr>
          <a:xfrm>
            <a:off x="11640963" y="3861003"/>
            <a:ext cx="193675" cy="389890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≥</a:t>
            </a:r>
            <a:r>
              <a:rPr sz="1000" b="0">
                <a:solidFill>
                  <a:srgbClr val="FFFFFF"/>
                </a:solidFill>
                <a:latin typeface="微软雅黑 Light"/>
                <a:cs typeface="微软雅黑 Light"/>
              </a:rPr>
              <a:t>1000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107" name="object 107"/>
          <p:cNvSpPr txBox="1"/>
          <p:nvPr/>
        </p:nvSpPr>
        <p:spPr>
          <a:xfrm>
            <a:off x="11641073" y="4230801"/>
            <a:ext cx="1524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元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08" name="object 108"/>
          <p:cNvSpPr txBox="1"/>
          <p:nvPr/>
        </p:nvSpPr>
        <p:spPr>
          <a:xfrm>
            <a:off x="11991720" y="2844952"/>
            <a:ext cx="579120" cy="495300"/>
          </a:xfrm>
          <a:prstGeom prst="rect">
            <a:avLst/>
          </a:prstGeom>
        </p:spPr>
        <p:txBody>
          <a:bodyPr vert="horz" wrap="square" lIns="0" tIns="3175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50"/>
              </a:spcBef>
            </a:pPr>
            <a:r>
              <a:rPr sz="1000" b="0" spc="25">
                <a:solidFill>
                  <a:srgbClr val="FFFFFF"/>
                </a:solidFill>
                <a:latin typeface="微软雅黑 Light"/>
                <a:cs typeface="微软雅黑 Light"/>
              </a:rPr>
              <a:t>100%</a:t>
            </a:r>
            <a:r>
              <a:rPr sz="1000" b="0" spc="114">
                <a:solidFill>
                  <a:srgbClr val="FFFFFF"/>
                </a:solidFill>
                <a:latin typeface="微软雅黑 Light"/>
                <a:cs typeface="微软雅黑 Light"/>
              </a:rPr>
              <a:t> </a:t>
            </a:r>
            <a:r>
              <a:rPr sz="1500" spc="-7" baseline="-19444">
                <a:solidFill>
                  <a:srgbClr val="FFFFFF"/>
                </a:solidFill>
                <a:latin typeface="宋体"/>
                <a:cs typeface="宋体"/>
              </a:rPr>
              <a:t>同</a:t>
            </a:r>
            <a:endParaRPr sz="1500" baseline="-19444">
              <a:latin typeface="宋体"/>
              <a:cs typeface="宋体"/>
            </a:endParaRPr>
          </a:p>
          <a:p>
            <a:pPr marL="414020" marR="30480" algn="r">
              <a:lnSpc>
                <a:spcPts val="1000"/>
              </a:lnSpc>
              <a:spcBef>
                <a:spcPts val="35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比 增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09" name="object 109"/>
          <p:cNvSpPr txBox="1"/>
          <p:nvPr/>
        </p:nvSpPr>
        <p:spPr>
          <a:xfrm>
            <a:off x="12393294" y="3289553"/>
            <a:ext cx="1524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速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10" name="object 110"/>
          <p:cNvSpPr txBox="1"/>
          <p:nvPr/>
        </p:nvSpPr>
        <p:spPr>
          <a:xfrm>
            <a:off x="8662161" y="2910077"/>
            <a:ext cx="152400" cy="556895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 marR="5080" algn="just">
              <a:lnSpc>
                <a:spcPts val="1000"/>
              </a:lnSpc>
              <a:spcBef>
                <a:spcPts val="2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销 量 占 比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11" name="object 111"/>
          <p:cNvSpPr/>
          <p:nvPr/>
        </p:nvSpPr>
        <p:spPr>
          <a:xfrm>
            <a:off x="8830056" y="2295905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74675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2" name="object 112"/>
          <p:cNvSpPr txBox="1"/>
          <p:nvPr/>
        </p:nvSpPr>
        <p:spPr>
          <a:xfrm>
            <a:off x="8894826" y="2146706"/>
            <a:ext cx="472440" cy="486409"/>
          </a:xfrm>
          <a:prstGeom prst="rect">
            <a:avLst/>
          </a:prstGeom>
        </p:spPr>
        <p:txBody>
          <a:bodyPr vert="horz" wrap="square" lIns="0" tIns="90805" rIns="0" bIns="0" rtlCol="0">
            <a:spAutoFit/>
          </a:bodyPr>
          <a:lstStyle/>
          <a:p>
            <a:pPr marL="206375">
              <a:lnSpc>
                <a:spcPct val="100000"/>
              </a:lnSpc>
              <a:spcBef>
                <a:spcPts val="71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销量</a:t>
            </a:r>
            <a:endParaRPr sz="10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615"/>
              </a:spcBef>
            </a:pPr>
            <a:r>
              <a:rPr sz="1000" b="0" spc="15">
                <a:solidFill>
                  <a:srgbClr val="FFFFFF"/>
                </a:solidFill>
                <a:latin typeface="微软雅黑 Light"/>
                <a:cs typeface="微软雅黑 Light"/>
              </a:rPr>
              <a:t>40%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113" name="object 113"/>
          <p:cNvSpPr/>
          <p:nvPr/>
        </p:nvSpPr>
        <p:spPr>
          <a:xfrm>
            <a:off x="9566909" y="2295905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28575">
            <a:solidFill>
              <a:srgbClr val="EC7C3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4" name="object 114"/>
          <p:cNvSpPr txBox="1"/>
          <p:nvPr/>
        </p:nvSpPr>
        <p:spPr>
          <a:xfrm>
            <a:off x="9825355" y="2225420"/>
            <a:ext cx="5314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同比增速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15" name="object 115"/>
          <p:cNvSpPr txBox="1"/>
          <p:nvPr/>
        </p:nvSpPr>
        <p:spPr>
          <a:xfrm>
            <a:off x="402742" y="4622684"/>
            <a:ext cx="2436495" cy="1270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600" spc="5">
                <a:solidFill>
                  <a:srgbClr val="FFFFFF"/>
                </a:solidFill>
                <a:latin typeface="宋体"/>
                <a:cs typeface="宋体"/>
              </a:rPr>
              <a:t>数据来</a:t>
            </a:r>
            <a:r>
              <a:rPr sz="600" spc="-5">
                <a:solidFill>
                  <a:srgbClr val="FFFFFF"/>
                </a:solidFill>
                <a:latin typeface="宋体"/>
                <a:cs typeface="宋体"/>
              </a:rPr>
              <a:t>源：蝉魔</a:t>
            </a:r>
            <a:r>
              <a:rPr sz="600">
                <a:solidFill>
                  <a:srgbClr val="FFFFFF"/>
                </a:solidFill>
                <a:latin typeface="宋体"/>
                <a:cs typeface="宋体"/>
              </a:rPr>
              <a:t>方</a:t>
            </a:r>
            <a:r>
              <a:rPr sz="600" spc="-13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600" spc="35">
                <a:solidFill>
                  <a:srgbClr val="FFFFFF"/>
                </a:solidFill>
                <a:latin typeface="宋体"/>
                <a:cs typeface="宋体"/>
              </a:rPr>
              <a:t>chanmofang.com</a:t>
            </a:r>
            <a:r>
              <a:rPr sz="600" spc="-13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600" spc="5">
                <a:solidFill>
                  <a:srgbClr val="FFFFFF"/>
                </a:solidFill>
                <a:latin typeface="宋体"/>
                <a:cs typeface="宋体"/>
              </a:rPr>
              <a:t>（蝉妈</a:t>
            </a:r>
            <a:r>
              <a:rPr sz="600" spc="-5">
                <a:solidFill>
                  <a:srgbClr val="FFFFFF"/>
                </a:solidFill>
                <a:latin typeface="宋体"/>
                <a:cs typeface="宋体"/>
              </a:rPr>
              <a:t>妈旗下行业研究数据平台</a:t>
            </a:r>
            <a:r>
              <a:rPr sz="60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endParaRPr sz="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8462" y="730758"/>
            <a:ext cx="5637530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/>
              <a:t>消费者：主要为三、四线城市、</a:t>
            </a:r>
            <a:r>
              <a:rPr sz="2100" spc="55"/>
              <a:t>24</a:t>
            </a:r>
            <a:r>
              <a:rPr sz="2100" spc="-60"/>
              <a:t>-</a:t>
            </a:r>
            <a:r>
              <a:rPr sz="2100" spc="105"/>
              <a:t>40</a:t>
            </a:r>
            <a:r>
              <a:rPr sz="2100"/>
              <a:t>岁的女性</a:t>
            </a:r>
            <a:endParaRPr sz="2100"/>
          </a:p>
        </p:txBody>
      </p:sp>
      <p:sp>
        <p:nvSpPr>
          <p:cNvPr id="3" name="object 3"/>
          <p:cNvSpPr txBox="1"/>
          <p:nvPr/>
        </p:nvSpPr>
        <p:spPr>
          <a:xfrm>
            <a:off x="454253" y="1184909"/>
            <a:ext cx="12071350" cy="739140"/>
          </a:xfrm>
          <a:prstGeom prst="rect">
            <a:avLst/>
          </a:prstGeom>
        </p:spPr>
        <p:txBody>
          <a:bodyPr vert="horz" wrap="square" lIns="0" tIns="673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30"/>
              </a:spcBef>
            </a:pPr>
            <a:r>
              <a:rPr sz="1200" spc="10">
                <a:solidFill>
                  <a:srgbClr val="FFFFFF"/>
                </a:solidFill>
                <a:latin typeface="宋体"/>
                <a:cs typeface="宋体"/>
              </a:rPr>
              <a:t>母婴行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业兴趣消费者主要为分布在三、四线城市，年龄</a:t>
            </a:r>
            <a:r>
              <a:rPr sz="1200" spc="5">
                <a:solidFill>
                  <a:srgbClr val="FFFFFF"/>
                </a:solidFill>
                <a:latin typeface="宋体"/>
                <a:cs typeface="宋体"/>
              </a:rPr>
              <a:t>在</a:t>
            </a:r>
            <a:r>
              <a:rPr sz="1200" spc="45">
                <a:solidFill>
                  <a:srgbClr val="FFFFFF"/>
                </a:solidFill>
                <a:latin typeface="宋体"/>
                <a:cs typeface="宋体"/>
              </a:rPr>
              <a:t>24-40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岁之间的女性。</a:t>
            </a:r>
            <a:endParaRPr sz="1200">
              <a:latin typeface="宋体"/>
              <a:cs typeface="宋体"/>
            </a:endParaRPr>
          </a:p>
          <a:p>
            <a:pPr marL="12700" marR="5080">
              <a:lnSpc>
                <a:spcPct val="130000"/>
              </a:lnSpc>
            </a:pPr>
            <a:r>
              <a:rPr sz="1200" spc="10">
                <a:solidFill>
                  <a:srgbClr val="FFFFFF"/>
                </a:solidFill>
                <a:latin typeface="宋体"/>
                <a:cs typeface="宋体"/>
              </a:rPr>
              <a:t>高线城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市消费者对母婴相关内容</a:t>
            </a:r>
            <a:r>
              <a:rPr sz="1200" spc="5">
                <a:solidFill>
                  <a:srgbClr val="FFFFFF"/>
                </a:solidFill>
                <a:latin typeface="宋体"/>
                <a:cs typeface="宋体"/>
              </a:rPr>
              <a:t>的</a:t>
            </a:r>
            <a:r>
              <a:rPr sz="1200" spc="10">
                <a:solidFill>
                  <a:srgbClr val="FFFFFF"/>
                </a:solidFill>
                <a:latin typeface="宋体"/>
                <a:cs typeface="宋体"/>
              </a:rPr>
              <a:t>TGI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水平处于低位，主要由于其生活节奏快、生活压力较大，整体婚育意愿较低，</a:t>
            </a:r>
            <a:r>
              <a:rPr sz="1200" spc="5">
                <a:solidFill>
                  <a:srgbClr val="FFFFFF"/>
                </a:solidFill>
                <a:latin typeface="宋体"/>
                <a:cs typeface="宋体"/>
              </a:rPr>
              <a:t>但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相较于</a:t>
            </a:r>
            <a:r>
              <a:rPr sz="1200" spc="75">
                <a:solidFill>
                  <a:srgbClr val="FFFFFF"/>
                </a:solidFill>
                <a:latin typeface="宋体"/>
                <a:cs typeface="宋体"/>
              </a:rPr>
              <a:t>2022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年，新一线和二线城市消费者对母婴产品的兴趣提 升；由于养育观念和家庭分工的变化，男性消费者占比</a:t>
            </a:r>
            <a:r>
              <a:rPr sz="1200" spc="5">
                <a:solidFill>
                  <a:srgbClr val="FFFFFF"/>
                </a:solidFill>
                <a:latin typeface="宋体"/>
                <a:cs typeface="宋体"/>
              </a:rPr>
              <a:t>和</a:t>
            </a:r>
            <a:r>
              <a:rPr sz="1200" spc="10">
                <a:solidFill>
                  <a:srgbClr val="FFFFFF"/>
                </a:solidFill>
                <a:latin typeface="宋体"/>
                <a:cs typeface="宋体"/>
              </a:rPr>
              <a:t>TGI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指数小幅提升；当代人晚婚晚育渐成趋势，31-40</a:t>
            </a:r>
            <a:r>
              <a:rPr sz="1200" spc="-15">
                <a:solidFill>
                  <a:srgbClr val="FFFFFF"/>
                </a:solidFill>
                <a:latin typeface="宋体"/>
                <a:cs typeface="宋体"/>
              </a:rPr>
              <a:t>岁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的</a:t>
            </a:r>
            <a:r>
              <a:rPr sz="1200" spc="125">
                <a:solidFill>
                  <a:srgbClr val="FFFFFF"/>
                </a:solidFill>
                <a:latin typeface="宋体"/>
                <a:cs typeface="宋体"/>
              </a:rPr>
              <a:t>80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、</a:t>
            </a:r>
            <a:r>
              <a:rPr sz="1200" spc="114">
                <a:solidFill>
                  <a:srgbClr val="FFFFFF"/>
                </a:solidFill>
                <a:latin typeface="宋体"/>
                <a:cs typeface="宋体"/>
              </a:rPr>
              <a:t>90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后群体占比和</a:t>
            </a:r>
            <a:r>
              <a:rPr sz="1200" spc="10">
                <a:solidFill>
                  <a:srgbClr val="FFFFFF"/>
                </a:solidFill>
                <a:latin typeface="宋体"/>
                <a:cs typeface="宋体"/>
              </a:rPr>
              <a:t>TGI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显著提升，该群体消费力整体水平较高。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133855" y="3811523"/>
            <a:ext cx="117475" cy="556260"/>
          </a:xfrm>
          <a:custGeom>
            <a:rect l="l" t="t" r="r" b="b"/>
            <a:pathLst>
              <a:path w="117475" h="556260">
                <a:moveTo>
                  <a:pt x="117347" y="0"/>
                </a:moveTo>
                <a:lnTo>
                  <a:pt x="0" y="0"/>
                </a:lnTo>
                <a:lnTo>
                  <a:pt x="0" y="556260"/>
                </a:lnTo>
                <a:lnTo>
                  <a:pt x="117347" y="556260"/>
                </a:lnTo>
                <a:lnTo>
                  <a:pt x="117347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1653539" y="3026663"/>
            <a:ext cx="117475" cy="1341120"/>
          </a:xfrm>
          <a:custGeom>
            <a:rect l="l" t="t" r="r" b="b"/>
            <a:pathLst>
              <a:path w="117475" h="1341120">
                <a:moveTo>
                  <a:pt x="117348" y="0"/>
                </a:moveTo>
                <a:lnTo>
                  <a:pt x="0" y="0"/>
                </a:lnTo>
                <a:lnTo>
                  <a:pt x="0" y="1341120"/>
                </a:lnTo>
                <a:lnTo>
                  <a:pt x="117348" y="1341120"/>
                </a:lnTo>
                <a:lnTo>
                  <a:pt x="117348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2174748" y="3052572"/>
            <a:ext cx="116205" cy="1315720"/>
          </a:xfrm>
          <a:custGeom>
            <a:rect l="l" t="t" r="r" b="b"/>
            <a:pathLst>
              <a:path w="116205" h="1315720">
                <a:moveTo>
                  <a:pt x="115824" y="0"/>
                </a:moveTo>
                <a:lnTo>
                  <a:pt x="0" y="0"/>
                </a:lnTo>
                <a:lnTo>
                  <a:pt x="0" y="1315211"/>
                </a:lnTo>
                <a:lnTo>
                  <a:pt x="115824" y="1315211"/>
                </a:lnTo>
                <a:lnTo>
                  <a:pt x="115824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2694432" y="2670047"/>
            <a:ext cx="117475" cy="1697989"/>
          </a:xfrm>
          <a:custGeom>
            <a:rect l="l" t="t" r="r" b="b"/>
            <a:pathLst>
              <a:path w="117475" h="1697989">
                <a:moveTo>
                  <a:pt x="117348" y="0"/>
                </a:moveTo>
                <a:lnTo>
                  <a:pt x="0" y="0"/>
                </a:lnTo>
                <a:lnTo>
                  <a:pt x="0" y="1697736"/>
                </a:lnTo>
                <a:lnTo>
                  <a:pt x="117348" y="1697736"/>
                </a:lnTo>
                <a:lnTo>
                  <a:pt x="117348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3214116" y="2887979"/>
            <a:ext cx="117475" cy="1480185"/>
          </a:xfrm>
          <a:custGeom>
            <a:rect l="l" t="t" r="r" b="b"/>
            <a:pathLst>
              <a:path w="117475" h="1480185">
                <a:moveTo>
                  <a:pt x="117347" y="0"/>
                </a:moveTo>
                <a:lnTo>
                  <a:pt x="0" y="0"/>
                </a:lnTo>
                <a:lnTo>
                  <a:pt x="0" y="1479804"/>
                </a:lnTo>
                <a:lnTo>
                  <a:pt x="117347" y="1479804"/>
                </a:lnTo>
                <a:lnTo>
                  <a:pt x="117347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3735323" y="3535679"/>
            <a:ext cx="116205" cy="832485"/>
          </a:xfrm>
          <a:custGeom>
            <a:rect l="l" t="t" r="r" b="b"/>
            <a:pathLst>
              <a:path w="116204" h="832485">
                <a:moveTo>
                  <a:pt x="115824" y="0"/>
                </a:moveTo>
                <a:lnTo>
                  <a:pt x="0" y="0"/>
                </a:lnTo>
                <a:lnTo>
                  <a:pt x="0" y="832103"/>
                </a:lnTo>
                <a:lnTo>
                  <a:pt x="115824" y="832103"/>
                </a:lnTo>
                <a:lnTo>
                  <a:pt x="115824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1251203" y="3810000"/>
            <a:ext cx="116205" cy="558165"/>
          </a:xfrm>
          <a:custGeom>
            <a:rect l="l" t="t" r="r" b="b"/>
            <a:pathLst>
              <a:path w="116205" h="558164">
                <a:moveTo>
                  <a:pt x="115824" y="0"/>
                </a:moveTo>
                <a:lnTo>
                  <a:pt x="0" y="0"/>
                </a:lnTo>
                <a:lnTo>
                  <a:pt x="0" y="557784"/>
                </a:lnTo>
                <a:lnTo>
                  <a:pt x="115824" y="557784"/>
                </a:lnTo>
                <a:lnTo>
                  <a:pt x="115824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1770888" y="3025139"/>
            <a:ext cx="116205" cy="1343025"/>
          </a:xfrm>
          <a:custGeom>
            <a:rect l="l" t="t" r="r" b="b"/>
            <a:pathLst>
              <a:path w="116205" h="1343025">
                <a:moveTo>
                  <a:pt x="115824" y="0"/>
                </a:moveTo>
                <a:lnTo>
                  <a:pt x="0" y="0"/>
                </a:lnTo>
                <a:lnTo>
                  <a:pt x="0" y="1342644"/>
                </a:lnTo>
                <a:lnTo>
                  <a:pt x="115824" y="1342644"/>
                </a:lnTo>
                <a:lnTo>
                  <a:pt x="115824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2290572" y="3040379"/>
            <a:ext cx="117475" cy="1327785"/>
          </a:xfrm>
          <a:custGeom>
            <a:rect l="l" t="t" r="r" b="b"/>
            <a:pathLst>
              <a:path w="117475" h="1327785">
                <a:moveTo>
                  <a:pt x="117347" y="0"/>
                </a:moveTo>
                <a:lnTo>
                  <a:pt x="0" y="0"/>
                </a:lnTo>
                <a:lnTo>
                  <a:pt x="0" y="1327404"/>
                </a:lnTo>
                <a:lnTo>
                  <a:pt x="117347" y="1327404"/>
                </a:lnTo>
                <a:lnTo>
                  <a:pt x="117347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2811779" y="2660904"/>
            <a:ext cx="116205" cy="1706880"/>
          </a:xfrm>
          <a:custGeom>
            <a:rect l="l" t="t" r="r" b="b"/>
            <a:pathLst>
              <a:path w="116205" h="1706879">
                <a:moveTo>
                  <a:pt x="115824" y="0"/>
                </a:moveTo>
                <a:lnTo>
                  <a:pt x="0" y="0"/>
                </a:lnTo>
                <a:lnTo>
                  <a:pt x="0" y="1706879"/>
                </a:lnTo>
                <a:lnTo>
                  <a:pt x="115824" y="1706879"/>
                </a:lnTo>
                <a:lnTo>
                  <a:pt x="115824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3331464" y="2884932"/>
            <a:ext cx="117475" cy="1483360"/>
          </a:xfrm>
          <a:custGeom>
            <a:rect l="l" t="t" r="r" b="b"/>
            <a:pathLst>
              <a:path w="117475" h="1483360">
                <a:moveTo>
                  <a:pt x="117348" y="0"/>
                </a:moveTo>
                <a:lnTo>
                  <a:pt x="0" y="0"/>
                </a:lnTo>
                <a:lnTo>
                  <a:pt x="0" y="1482852"/>
                </a:lnTo>
                <a:lnTo>
                  <a:pt x="117348" y="1482852"/>
                </a:lnTo>
                <a:lnTo>
                  <a:pt x="117348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3851147" y="3520440"/>
            <a:ext cx="117475" cy="847725"/>
          </a:xfrm>
          <a:custGeom>
            <a:rect l="l" t="t" r="r" b="b"/>
            <a:pathLst>
              <a:path w="117475" h="847725">
                <a:moveTo>
                  <a:pt x="117348" y="0"/>
                </a:moveTo>
                <a:lnTo>
                  <a:pt x="0" y="0"/>
                </a:lnTo>
                <a:lnTo>
                  <a:pt x="0" y="847344"/>
                </a:lnTo>
                <a:lnTo>
                  <a:pt x="117348" y="847344"/>
                </a:lnTo>
                <a:lnTo>
                  <a:pt x="117348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990600" y="4367783"/>
            <a:ext cx="3121660" cy="0"/>
          </a:xfrm>
          <a:custGeom>
            <a:rect l="l" t="t" r="r" b="b"/>
            <a:pathLst>
              <a:path w="3121660">
                <a:moveTo>
                  <a:pt x="0" y="0"/>
                </a:moveTo>
                <a:lnTo>
                  <a:pt x="3121152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1250441" y="2768345"/>
            <a:ext cx="2601595" cy="1045844"/>
          </a:xfrm>
          <a:custGeom>
            <a:rect l="l" t="t" r="r" b="b"/>
            <a:pathLst>
              <a:path w="2601595" h="1045844">
                <a:moveTo>
                  <a:pt x="0" y="553212"/>
                </a:moveTo>
                <a:lnTo>
                  <a:pt x="519684" y="1045464"/>
                </a:lnTo>
                <a:lnTo>
                  <a:pt x="1040891" y="737616"/>
                </a:lnTo>
                <a:lnTo>
                  <a:pt x="1560576" y="62484"/>
                </a:lnTo>
                <a:lnTo>
                  <a:pt x="2080260" y="0"/>
                </a:lnTo>
                <a:lnTo>
                  <a:pt x="2601468" y="676656"/>
                </a:lnTo>
              </a:path>
            </a:pathLst>
          </a:custGeom>
          <a:ln w="28575">
            <a:solidFill>
              <a:srgbClr val="EC7C3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1250441" y="2891789"/>
            <a:ext cx="2601595" cy="861060"/>
          </a:xfrm>
          <a:custGeom>
            <a:rect l="l" t="t" r="r" b="b"/>
            <a:pathLst>
              <a:path w="2601595" h="861060">
                <a:moveTo>
                  <a:pt x="0" y="861060"/>
                </a:moveTo>
                <a:lnTo>
                  <a:pt x="519684" y="492252"/>
                </a:lnTo>
                <a:lnTo>
                  <a:pt x="1040891" y="492252"/>
                </a:lnTo>
                <a:lnTo>
                  <a:pt x="1560576" y="60960"/>
                </a:lnTo>
                <a:lnTo>
                  <a:pt x="2080260" y="0"/>
                </a:lnTo>
                <a:lnTo>
                  <a:pt x="2601468" y="553212"/>
                </a:lnTo>
              </a:path>
            </a:pathLst>
          </a:custGeom>
          <a:ln w="28575">
            <a:solidFill>
              <a:srgbClr val="6FAC4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1236154" y="3137154"/>
            <a:ext cx="2630170" cy="0"/>
          </a:xfrm>
          <a:custGeom>
            <a:rect l="l" t="t" r="r" b="b"/>
            <a:pathLst>
              <a:path w="2630170">
                <a:moveTo>
                  <a:pt x="0" y="0"/>
                </a:moveTo>
                <a:lnTo>
                  <a:pt x="2630043" y="0"/>
                </a:lnTo>
              </a:path>
            </a:pathLst>
          </a:custGeom>
          <a:ln w="28575">
            <a:solidFill>
              <a:srgbClr val="C00000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 txBox="1"/>
          <p:nvPr/>
        </p:nvSpPr>
        <p:spPr>
          <a:xfrm>
            <a:off x="4215129" y="4275531"/>
            <a:ext cx="16954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0" spc="60">
                <a:solidFill>
                  <a:srgbClr val="FFFFFF"/>
                </a:solidFill>
                <a:latin typeface="微软雅黑 Light"/>
                <a:cs typeface="微软雅黑 Light"/>
              </a:rPr>
              <a:t>80</a:t>
            </a:r>
            <a:endParaRPr sz="900">
              <a:latin typeface="微软雅黑 Light"/>
              <a:cs typeface="微软雅黑 Light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215129" y="3967988"/>
            <a:ext cx="16573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0" spc="45">
                <a:solidFill>
                  <a:srgbClr val="FFFFFF"/>
                </a:solidFill>
                <a:latin typeface="微软雅黑 Light"/>
                <a:cs typeface="微软雅黑 Light"/>
              </a:rPr>
              <a:t>85</a:t>
            </a:r>
            <a:endParaRPr sz="900">
              <a:latin typeface="微软雅黑 Light"/>
              <a:cs typeface="微软雅黑 Light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4215129" y="3660444"/>
            <a:ext cx="16637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0" spc="45">
                <a:solidFill>
                  <a:srgbClr val="FFFFFF"/>
                </a:solidFill>
                <a:latin typeface="微软雅黑 Light"/>
                <a:cs typeface="微软雅黑 Light"/>
              </a:rPr>
              <a:t>90</a:t>
            </a:r>
            <a:endParaRPr sz="900">
              <a:latin typeface="微软雅黑 Light"/>
              <a:cs typeface="微软雅黑 Light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215129" y="3045028"/>
            <a:ext cx="214629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0" spc="-5">
                <a:solidFill>
                  <a:srgbClr val="FFFFFF"/>
                </a:solidFill>
                <a:latin typeface="微软雅黑 Light"/>
                <a:cs typeface="微软雅黑 Light"/>
              </a:rPr>
              <a:t>1</a:t>
            </a:r>
            <a:r>
              <a:rPr sz="900" b="0" spc="70">
                <a:solidFill>
                  <a:srgbClr val="FFFFFF"/>
                </a:solidFill>
                <a:latin typeface="微软雅黑 Light"/>
                <a:cs typeface="微软雅黑 Light"/>
              </a:rPr>
              <a:t>0</a:t>
            </a:r>
            <a:r>
              <a:rPr sz="900" b="0" spc="65">
                <a:solidFill>
                  <a:srgbClr val="FFFFFF"/>
                </a:solidFill>
                <a:latin typeface="微软雅黑 Light"/>
                <a:cs typeface="微软雅黑 Light"/>
              </a:rPr>
              <a:t>0</a:t>
            </a:r>
            <a:endParaRPr sz="900">
              <a:latin typeface="微软雅黑 Light"/>
              <a:cs typeface="微软雅黑 Light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4215129" y="2738119"/>
            <a:ext cx="211454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0" spc="-5">
                <a:solidFill>
                  <a:srgbClr val="FFFFFF"/>
                </a:solidFill>
                <a:latin typeface="微软雅黑 Light"/>
                <a:cs typeface="微软雅黑 Light"/>
              </a:rPr>
              <a:t>1</a:t>
            </a:r>
            <a:r>
              <a:rPr sz="900" b="0" spc="70">
                <a:solidFill>
                  <a:srgbClr val="FFFFFF"/>
                </a:solidFill>
                <a:latin typeface="微软雅黑 Light"/>
                <a:cs typeface="微软雅黑 Light"/>
              </a:rPr>
              <a:t>0</a:t>
            </a:r>
            <a:r>
              <a:rPr sz="900" b="0" spc="35">
                <a:solidFill>
                  <a:srgbClr val="FFFFFF"/>
                </a:solidFill>
                <a:latin typeface="微软雅黑 Light"/>
                <a:cs typeface="微软雅黑 Light"/>
              </a:rPr>
              <a:t>5</a:t>
            </a:r>
            <a:endParaRPr sz="900">
              <a:latin typeface="微软雅黑 Light"/>
              <a:cs typeface="微软雅黑 Light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696874" y="4275531"/>
            <a:ext cx="19113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0" spc="10">
                <a:solidFill>
                  <a:srgbClr val="FFFFFF"/>
                </a:solidFill>
                <a:latin typeface="微软雅黑 Light"/>
                <a:cs typeface="微软雅黑 Light"/>
              </a:rPr>
              <a:t>0%</a:t>
            </a:r>
            <a:endParaRPr sz="900">
              <a:latin typeface="微软雅黑 Light"/>
              <a:cs typeface="微软雅黑 Light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700227" y="3906113"/>
            <a:ext cx="188595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0" spc="5">
                <a:solidFill>
                  <a:srgbClr val="FFFFFF"/>
                </a:solidFill>
                <a:latin typeface="微软雅黑 Light"/>
                <a:cs typeface="微软雅黑 Light"/>
              </a:rPr>
              <a:t>5%</a:t>
            </a:r>
            <a:endParaRPr sz="900">
              <a:latin typeface="微软雅黑 Light"/>
              <a:cs typeface="微软雅黑 Light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651763" y="3537610"/>
            <a:ext cx="236854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0" spc="-5">
                <a:solidFill>
                  <a:srgbClr val="FFFFFF"/>
                </a:solidFill>
                <a:latin typeface="微软雅黑 Light"/>
                <a:cs typeface="微软雅黑 Light"/>
              </a:rPr>
              <a:t>1</a:t>
            </a:r>
            <a:r>
              <a:rPr sz="900" b="0" spc="70">
                <a:solidFill>
                  <a:srgbClr val="FFFFFF"/>
                </a:solidFill>
                <a:latin typeface="微软雅黑 Light"/>
                <a:cs typeface="微软雅黑 Light"/>
              </a:rPr>
              <a:t>0</a:t>
            </a:r>
            <a:r>
              <a:rPr sz="900" b="0" spc="-25">
                <a:solidFill>
                  <a:srgbClr val="FFFFFF"/>
                </a:solidFill>
                <a:latin typeface="微软雅黑 Light"/>
                <a:cs typeface="微软雅黑 Light"/>
              </a:rPr>
              <a:t>%</a:t>
            </a:r>
            <a:endParaRPr sz="900">
              <a:latin typeface="微软雅黑 Light"/>
              <a:cs typeface="微软雅黑 Light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655421" y="3168522"/>
            <a:ext cx="23241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0" spc="-5">
                <a:solidFill>
                  <a:srgbClr val="FFFFFF"/>
                </a:solidFill>
                <a:latin typeface="微软雅黑 Light"/>
                <a:cs typeface="微软雅黑 Light"/>
              </a:rPr>
              <a:t>1</a:t>
            </a:r>
            <a:r>
              <a:rPr sz="900" b="0" spc="35">
                <a:solidFill>
                  <a:srgbClr val="FFFFFF"/>
                </a:solidFill>
                <a:latin typeface="微软雅黑 Light"/>
                <a:cs typeface="微软雅黑 Light"/>
              </a:rPr>
              <a:t>5</a:t>
            </a:r>
            <a:r>
              <a:rPr sz="900" b="0" spc="-25">
                <a:solidFill>
                  <a:srgbClr val="FFFFFF"/>
                </a:solidFill>
                <a:latin typeface="微软雅黑 Light"/>
                <a:cs typeface="微软雅黑 Light"/>
              </a:rPr>
              <a:t>%</a:t>
            </a:r>
            <a:endParaRPr sz="900">
              <a:latin typeface="微软雅黑 Light"/>
              <a:cs typeface="微软雅黑 Light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632561" y="2799333"/>
            <a:ext cx="25527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0" spc="15">
                <a:solidFill>
                  <a:srgbClr val="FFFFFF"/>
                </a:solidFill>
                <a:latin typeface="微软雅黑 Light"/>
                <a:cs typeface="微软雅黑 Light"/>
              </a:rPr>
              <a:t>20%</a:t>
            </a:r>
            <a:endParaRPr sz="900">
              <a:latin typeface="微软雅黑 Light"/>
              <a:cs typeface="微软雅黑 Light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402742" y="4425036"/>
            <a:ext cx="2793365" cy="318770"/>
          </a:xfrm>
          <a:prstGeom prst="rect">
            <a:avLst/>
          </a:prstGeom>
        </p:spPr>
        <p:txBody>
          <a:bodyPr vert="horz" wrap="square" lIns="0" tIns="50800" rIns="0" bIns="0" rtlCol="0">
            <a:spAutoFit/>
          </a:bodyPr>
          <a:lstStyle/>
          <a:p>
            <a:pPr marL="732155">
              <a:lnSpc>
                <a:spcPct val="100000"/>
              </a:lnSpc>
              <a:spcBef>
                <a:spcPts val="400"/>
              </a:spcBef>
              <a:tabLst>
                <a:tab pos="1196340"/>
                <a:tab pos="1772920"/>
                <a:tab pos="2292985"/>
              </a:tabLst>
            </a:pPr>
            <a:r>
              <a:rPr sz="900">
                <a:solidFill>
                  <a:srgbClr val="FFFFFF"/>
                </a:solidFill>
                <a:latin typeface="宋体"/>
                <a:cs typeface="宋体"/>
              </a:rPr>
              <a:t>一线	新一线	二线	三线</a:t>
            </a:r>
            <a:endParaRPr sz="9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204"/>
              </a:spcBef>
            </a:pPr>
            <a:r>
              <a:rPr sz="600" spc="5">
                <a:solidFill>
                  <a:srgbClr val="FFFFFF"/>
                </a:solidFill>
                <a:latin typeface="宋体"/>
                <a:cs typeface="宋体"/>
              </a:rPr>
              <a:t>数据来</a:t>
            </a:r>
            <a:r>
              <a:rPr sz="600" spc="-5">
                <a:solidFill>
                  <a:srgbClr val="FFFFFF"/>
                </a:solidFill>
                <a:latin typeface="宋体"/>
                <a:cs typeface="宋体"/>
              </a:rPr>
              <a:t>源：蝉魔</a:t>
            </a:r>
            <a:r>
              <a:rPr sz="600">
                <a:solidFill>
                  <a:srgbClr val="FFFFFF"/>
                </a:solidFill>
                <a:latin typeface="宋体"/>
                <a:cs typeface="宋体"/>
              </a:rPr>
              <a:t>方</a:t>
            </a:r>
            <a:r>
              <a:rPr sz="600" spc="-12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600" spc="35">
                <a:solidFill>
                  <a:srgbClr val="FFFFFF"/>
                </a:solidFill>
                <a:latin typeface="宋体"/>
                <a:cs typeface="宋体"/>
              </a:rPr>
              <a:t>chanmofang.com</a:t>
            </a:r>
            <a:r>
              <a:rPr sz="600" spc="-13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600" spc="5">
                <a:solidFill>
                  <a:srgbClr val="FFFFFF"/>
                </a:solidFill>
                <a:latin typeface="宋体"/>
                <a:cs typeface="宋体"/>
              </a:rPr>
              <a:t>（蝉妈</a:t>
            </a:r>
            <a:r>
              <a:rPr sz="600" spc="-5">
                <a:solidFill>
                  <a:srgbClr val="FFFFFF"/>
                </a:solidFill>
                <a:latin typeface="宋体"/>
                <a:cs typeface="宋体"/>
              </a:rPr>
              <a:t>妈旗下行业研究数据平台</a:t>
            </a:r>
            <a:r>
              <a:rPr sz="600" spc="50">
                <a:solidFill>
                  <a:srgbClr val="FFFFFF"/>
                </a:solidFill>
                <a:latin typeface="宋体"/>
                <a:cs typeface="宋体"/>
              </a:rPr>
              <a:t>）&amp;</a:t>
            </a:r>
            <a:r>
              <a:rPr sz="600" spc="-5">
                <a:solidFill>
                  <a:srgbClr val="FFFFFF"/>
                </a:solidFill>
                <a:latin typeface="宋体"/>
                <a:cs typeface="宋体"/>
              </a:rPr>
              <a:t>巨量算数</a:t>
            </a:r>
            <a:endParaRPr sz="600">
              <a:latin typeface="宋体"/>
              <a:cs typeface="宋体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3203829" y="4463288"/>
            <a:ext cx="2540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FFFFFF"/>
                </a:solidFill>
                <a:latin typeface="宋体"/>
                <a:cs typeface="宋体"/>
              </a:rPr>
              <a:t>四线</a:t>
            </a:r>
            <a:endParaRPr sz="900">
              <a:latin typeface="宋体"/>
              <a:cs typeface="宋体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3724147" y="4463288"/>
            <a:ext cx="2540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FFFFFF"/>
                </a:solidFill>
                <a:latin typeface="宋体"/>
                <a:cs typeface="宋体"/>
              </a:rPr>
              <a:t>五线</a:t>
            </a:r>
            <a:endParaRPr sz="900">
              <a:latin typeface="宋体"/>
              <a:cs typeface="宋体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4215129" y="3212210"/>
            <a:ext cx="396240" cy="30607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56540">
              <a:lnSpc>
                <a:spcPts val="1105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城</a:t>
            </a:r>
            <a:endParaRPr sz="1000">
              <a:latin typeface="宋体"/>
              <a:cs typeface="宋体"/>
            </a:endParaRPr>
          </a:p>
          <a:p>
            <a:pPr marL="12700">
              <a:lnSpc>
                <a:spcPts val="1105"/>
              </a:lnSpc>
            </a:pPr>
            <a:r>
              <a:rPr sz="900" b="0" spc="35">
                <a:solidFill>
                  <a:srgbClr val="FFFFFF"/>
                </a:solidFill>
                <a:latin typeface="微软雅黑 Light"/>
                <a:cs typeface="微软雅黑 Light"/>
              </a:rPr>
              <a:t>95</a:t>
            </a:r>
            <a:r>
              <a:rPr sz="900" b="0" spc="190">
                <a:solidFill>
                  <a:srgbClr val="FFFFFF"/>
                </a:solidFill>
                <a:latin typeface="微软雅黑 Light"/>
                <a:cs typeface="微软雅黑 Light"/>
              </a:rPr>
              <a:t> 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市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4459367" y="3459607"/>
            <a:ext cx="193675" cy="224790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1000" b="0">
                <a:solidFill>
                  <a:srgbClr val="FFFFFF"/>
                </a:solidFill>
                <a:latin typeface="微软雅黑 Light"/>
                <a:cs typeface="微软雅黑 Light"/>
              </a:rPr>
              <a:t>TGI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400291" y="3186302"/>
            <a:ext cx="152400" cy="556895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 marR="5080" algn="just">
              <a:lnSpc>
                <a:spcPts val="1000"/>
              </a:lnSpc>
              <a:spcBef>
                <a:spcPts val="2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城 市 占 比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36" name="object 36"/>
          <p:cNvSpPr/>
          <p:nvPr/>
        </p:nvSpPr>
        <p:spPr>
          <a:xfrm>
            <a:off x="422148" y="2317241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68580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1520952" y="2317241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68580">
            <a:solidFill>
              <a:srgbClr val="80D7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 txBox="1"/>
          <p:nvPr/>
        </p:nvSpPr>
        <p:spPr>
          <a:xfrm>
            <a:off x="1777364" y="2224532"/>
            <a:ext cx="76327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0" spc="-30">
                <a:solidFill>
                  <a:srgbClr val="FFFFFF"/>
                </a:solidFill>
                <a:latin typeface="微软雅黑 Light"/>
                <a:cs typeface="微软雅黑 Light"/>
              </a:rPr>
              <a:t>M</a:t>
            </a:r>
            <a:r>
              <a:rPr sz="900" b="0" spc="-25">
                <a:solidFill>
                  <a:srgbClr val="FFFFFF"/>
                </a:solidFill>
                <a:latin typeface="微软雅黑 Light"/>
                <a:cs typeface="微软雅黑 Light"/>
              </a:rPr>
              <a:t>A</a:t>
            </a:r>
            <a:r>
              <a:rPr sz="900" b="0" spc="25">
                <a:solidFill>
                  <a:srgbClr val="FFFFFF"/>
                </a:solidFill>
                <a:latin typeface="微软雅黑 Light"/>
                <a:cs typeface="微软雅黑 Light"/>
              </a:rPr>
              <a:t>T20</a:t>
            </a:r>
            <a:r>
              <a:rPr sz="900" b="0" spc="20">
                <a:solidFill>
                  <a:srgbClr val="FFFFFF"/>
                </a:solidFill>
                <a:latin typeface="微软雅黑 Light"/>
                <a:cs typeface="微软雅黑 Light"/>
              </a:rPr>
              <a:t>23</a:t>
            </a:r>
            <a:r>
              <a:rPr sz="900">
                <a:solidFill>
                  <a:srgbClr val="FFFFFF"/>
                </a:solidFill>
                <a:latin typeface="宋体"/>
                <a:cs typeface="宋体"/>
              </a:rPr>
              <a:t>占比</a:t>
            </a:r>
            <a:endParaRPr sz="900">
              <a:latin typeface="宋体"/>
              <a:cs typeface="宋体"/>
            </a:endParaRPr>
          </a:p>
        </p:txBody>
      </p:sp>
      <p:sp>
        <p:nvSpPr>
          <p:cNvPr id="39" name="object 39"/>
          <p:cNvSpPr/>
          <p:nvPr/>
        </p:nvSpPr>
        <p:spPr>
          <a:xfrm>
            <a:off x="2622042" y="2317241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28575">
            <a:solidFill>
              <a:srgbClr val="EC7C3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 txBox="1"/>
          <p:nvPr/>
        </p:nvSpPr>
        <p:spPr>
          <a:xfrm>
            <a:off x="2879217" y="2224277"/>
            <a:ext cx="71310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0" spc="-30">
                <a:solidFill>
                  <a:srgbClr val="FFFFFF"/>
                </a:solidFill>
                <a:latin typeface="微软雅黑 Light"/>
                <a:cs typeface="微软雅黑 Light"/>
              </a:rPr>
              <a:t>M</a:t>
            </a:r>
            <a:r>
              <a:rPr sz="900" b="0" spc="-15">
                <a:solidFill>
                  <a:srgbClr val="FFFFFF"/>
                </a:solidFill>
                <a:latin typeface="微软雅黑 Light"/>
                <a:cs typeface="微软雅黑 Light"/>
              </a:rPr>
              <a:t>A</a:t>
            </a:r>
            <a:r>
              <a:rPr sz="900" b="0" spc="25">
                <a:solidFill>
                  <a:srgbClr val="FFFFFF"/>
                </a:solidFill>
                <a:latin typeface="微软雅黑 Light"/>
                <a:cs typeface="微软雅黑 Light"/>
              </a:rPr>
              <a:t>T20</a:t>
            </a:r>
            <a:r>
              <a:rPr sz="900" b="0" spc="20">
                <a:solidFill>
                  <a:srgbClr val="FFFFFF"/>
                </a:solidFill>
                <a:latin typeface="微软雅黑 Light"/>
                <a:cs typeface="微软雅黑 Light"/>
              </a:rPr>
              <a:t>2</a:t>
            </a:r>
            <a:r>
              <a:rPr sz="900" b="0" spc="10">
                <a:solidFill>
                  <a:srgbClr val="FFFFFF"/>
                </a:solidFill>
                <a:latin typeface="微软雅黑 Light"/>
                <a:cs typeface="微软雅黑 Light"/>
              </a:rPr>
              <a:t>2TGI</a:t>
            </a:r>
            <a:endParaRPr sz="900">
              <a:latin typeface="微软雅黑 Light"/>
              <a:cs typeface="微软雅黑 Light"/>
            </a:endParaRPr>
          </a:p>
        </p:txBody>
      </p:sp>
      <p:sp>
        <p:nvSpPr>
          <p:cNvPr id="41" name="object 41"/>
          <p:cNvSpPr/>
          <p:nvPr/>
        </p:nvSpPr>
        <p:spPr>
          <a:xfrm>
            <a:off x="3672078" y="2317241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28575">
            <a:solidFill>
              <a:srgbClr val="6FAC4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 txBox="1"/>
          <p:nvPr/>
        </p:nvSpPr>
        <p:spPr>
          <a:xfrm>
            <a:off x="3929253" y="2155189"/>
            <a:ext cx="716280" cy="4381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8450" marR="5080" indent="-286385">
              <a:lnSpc>
                <a:spcPct val="150400"/>
              </a:lnSpc>
              <a:spcBef>
                <a:spcPts val="100"/>
              </a:spcBef>
            </a:pPr>
            <a:r>
              <a:rPr sz="900" b="0" spc="-30">
                <a:solidFill>
                  <a:srgbClr val="FFFFFF"/>
                </a:solidFill>
                <a:latin typeface="微软雅黑 Light"/>
                <a:cs typeface="微软雅黑 Light"/>
              </a:rPr>
              <a:t>M</a:t>
            </a:r>
            <a:r>
              <a:rPr sz="900" b="0" spc="-15">
                <a:solidFill>
                  <a:srgbClr val="FFFFFF"/>
                </a:solidFill>
                <a:latin typeface="微软雅黑 Light"/>
                <a:cs typeface="微软雅黑 Light"/>
              </a:rPr>
              <a:t>A</a:t>
            </a:r>
            <a:r>
              <a:rPr sz="900" b="0" spc="25">
                <a:solidFill>
                  <a:srgbClr val="FFFFFF"/>
                </a:solidFill>
                <a:latin typeface="微软雅黑 Light"/>
                <a:cs typeface="微软雅黑 Light"/>
              </a:rPr>
              <a:t>T20</a:t>
            </a:r>
            <a:r>
              <a:rPr sz="900" b="0" spc="20">
                <a:solidFill>
                  <a:srgbClr val="FFFFFF"/>
                </a:solidFill>
                <a:latin typeface="微软雅黑 Light"/>
                <a:cs typeface="微软雅黑 Light"/>
              </a:rPr>
              <a:t>2</a:t>
            </a:r>
            <a:r>
              <a:rPr sz="900" b="0" spc="15">
                <a:solidFill>
                  <a:srgbClr val="FFFFFF"/>
                </a:solidFill>
                <a:latin typeface="微软雅黑 Light"/>
                <a:cs typeface="微软雅黑 Light"/>
              </a:rPr>
              <a:t>3TGI  </a:t>
            </a:r>
            <a:r>
              <a:rPr sz="900" b="0" spc="20">
                <a:solidFill>
                  <a:srgbClr val="FFFFFF"/>
                </a:solidFill>
                <a:latin typeface="微软雅黑 Light"/>
                <a:cs typeface="微软雅黑 Light"/>
              </a:rPr>
              <a:t>110</a:t>
            </a:r>
            <a:endParaRPr sz="900">
              <a:latin typeface="微软雅黑 Light"/>
              <a:cs typeface="微软雅黑 Light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4704079" y="1921255"/>
            <a:ext cx="127381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>
                <a:solidFill>
                  <a:srgbClr val="FFFFFF"/>
                </a:solidFill>
                <a:latin typeface="微软雅黑"/>
                <a:cs typeface="微软雅黑"/>
              </a:rPr>
              <a:t>消费者性别分布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402742" y="1913585"/>
            <a:ext cx="1273810" cy="68008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>
                <a:solidFill>
                  <a:srgbClr val="FFFFFF"/>
                </a:solidFill>
                <a:latin typeface="微软雅黑"/>
                <a:cs typeface="微软雅黑"/>
              </a:rPr>
              <a:t>消费者城市分布</a:t>
            </a:r>
            <a:endParaRPr sz="1400">
              <a:latin typeface="微软雅黑"/>
              <a:cs typeface="微软雅黑"/>
            </a:endParaRPr>
          </a:p>
          <a:p>
            <a:pPr marL="245745" marR="242570" indent="42545">
              <a:lnSpc>
                <a:spcPct val="150200"/>
              </a:lnSpc>
              <a:spcBef>
                <a:spcPts val="220"/>
              </a:spcBef>
            </a:pPr>
            <a:r>
              <a:rPr sz="900" b="0" spc="-30">
                <a:solidFill>
                  <a:srgbClr val="FFFFFF"/>
                </a:solidFill>
                <a:latin typeface="微软雅黑 Light"/>
                <a:cs typeface="微软雅黑 Light"/>
              </a:rPr>
              <a:t>M</a:t>
            </a:r>
            <a:r>
              <a:rPr sz="900" b="0" spc="-25">
                <a:solidFill>
                  <a:srgbClr val="FFFFFF"/>
                </a:solidFill>
                <a:latin typeface="微软雅黑 Light"/>
                <a:cs typeface="微软雅黑 Light"/>
              </a:rPr>
              <a:t>A</a:t>
            </a:r>
            <a:r>
              <a:rPr sz="900" b="0" spc="25">
                <a:solidFill>
                  <a:srgbClr val="FFFFFF"/>
                </a:solidFill>
                <a:latin typeface="微软雅黑 Light"/>
                <a:cs typeface="微软雅黑 Light"/>
              </a:rPr>
              <a:t>T20</a:t>
            </a:r>
            <a:r>
              <a:rPr sz="900" b="0" spc="20">
                <a:solidFill>
                  <a:srgbClr val="FFFFFF"/>
                </a:solidFill>
                <a:latin typeface="微软雅黑 Light"/>
                <a:cs typeface="微软雅黑 Light"/>
              </a:rPr>
              <a:t>2</a:t>
            </a:r>
            <a:r>
              <a:rPr sz="900" b="0">
                <a:solidFill>
                  <a:srgbClr val="FFFFFF"/>
                </a:solidFill>
                <a:latin typeface="微软雅黑 Light"/>
                <a:cs typeface="微软雅黑 Light"/>
              </a:rPr>
              <a:t>2</a:t>
            </a:r>
            <a:r>
              <a:rPr sz="900">
                <a:solidFill>
                  <a:srgbClr val="FFFFFF"/>
                </a:solidFill>
                <a:latin typeface="宋体"/>
                <a:cs typeface="宋体"/>
              </a:rPr>
              <a:t>占比  </a:t>
            </a:r>
            <a:r>
              <a:rPr sz="900" b="0" spc="5">
                <a:solidFill>
                  <a:srgbClr val="FFFFFF"/>
                </a:solidFill>
                <a:latin typeface="微软雅黑 Light"/>
                <a:cs typeface="微软雅黑 Light"/>
              </a:rPr>
              <a:t>25%</a:t>
            </a:r>
            <a:endParaRPr sz="900">
              <a:latin typeface="微软雅黑 Light"/>
              <a:cs typeface="微软雅黑 Light"/>
            </a:endParaRPr>
          </a:p>
        </p:txBody>
      </p:sp>
      <p:sp>
        <p:nvSpPr>
          <p:cNvPr id="45" name="object 45"/>
          <p:cNvSpPr/>
          <p:nvPr/>
        </p:nvSpPr>
        <p:spPr>
          <a:xfrm>
            <a:off x="9252204" y="3797808"/>
            <a:ext cx="135890" cy="570230"/>
          </a:xfrm>
          <a:custGeom>
            <a:rect l="l" t="t" r="r" b="b"/>
            <a:pathLst>
              <a:path w="135890" h="570229">
                <a:moveTo>
                  <a:pt x="135636" y="0"/>
                </a:moveTo>
                <a:lnTo>
                  <a:pt x="0" y="0"/>
                </a:lnTo>
                <a:lnTo>
                  <a:pt x="0" y="569975"/>
                </a:lnTo>
                <a:lnTo>
                  <a:pt x="135636" y="569975"/>
                </a:lnTo>
                <a:lnTo>
                  <a:pt x="135636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9857231" y="2906267"/>
            <a:ext cx="135890" cy="1461770"/>
          </a:xfrm>
          <a:custGeom>
            <a:rect l="l" t="t" r="r" b="b"/>
            <a:pathLst>
              <a:path w="135890" h="1461770">
                <a:moveTo>
                  <a:pt x="135636" y="0"/>
                </a:moveTo>
                <a:lnTo>
                  <a:pt x="0" y="0"/>
                </a:lnTo>
                <a:lnTo>
                  <a:pt x="0" y="1461516"/>
                </a:lnTo>
                <a:lnTo>
                  <a:pt x="135636" y="1461516"/>
                </a:lnTo>
                <a:lnTo>
                  <a:pt x="135636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10460735" y="2793491"/>
            <a:ext cx="135890" cy="1574800"/>
          </a:xfrm>
          <a:custGeom>
            <a:rect l="l" t="t" r="r" b="b"/>
            <a:pathLst>
              <a:path w="135890" h="1574800">
                <a:moveTo>
                  <a:pt x="135636" y="0"/>
                </a:moveTo>
                <a:lnTo>
                  <a:pt x="0" y="0"/>
                </a:lnTo>
                <a:lnTo>
                  <a:pt x="0" y="1574292"/>
                </a:lnTo>
                <a:lnTo>
                  <a:pt x="135636" y="1574292"/>
                </a:lnTo>
                <a:lnTo>
                  <a:pt x="135636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11065764" y="3771900"/>
            <a:ext cx="135890" cy="596265"/>
          </a:xfrm>
          <a:custGeom>
            <a:rect l="l" t="t" r="r" b="b"/>
            <a:pathLst>
              <a:path w="135890" h="596264">
                <a:moveTo>
                  <a:pt x="135635" y="0"/>
                </a:moveTo>
                <a:lnTo>
                  <a:pt x="0" y="0"/>
                </a:lnTo>
                <a:lnTo>
                  <a:pt x="0" y="595884"/>
                </a:lnTo>
                <a:lnTo>
                  <a:pt x="135635" y="595884"/>
                </a:lnTo>
                <a:lnTo>
                  <a:pt x="135635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>
            <a:off x="11669268" y="3974591"/>
            <a:ext cx="135890" cy="393700"/>
          </a:xfrm>
          <a:custGeom>
            <a:rect l="l" t="t" r="r" b="b"/>
            <a:pathLst>
              <a:path w="135890" h="393700">
                <a:moveTo>
                  <a:pt x="135635" y="0"/>
                </a:moveTo>
                <a:lnTo>
                  <a:pt x="0" y="0"/>
                </a:lnTo>
                <a:lnTo>
                  <a:pt x="0" y="393192"/>
                </a:lnTo>
                <a:lnTo>
                  <a:pt x="135635" y="393192"/>
                </a:lnTo>
                <a:lnTo>
                  <a:pt x="135635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9387840" y="3925823"/>
            <a:ext cx="135890" cy="441959"/>
          </a:xfrm>
          <a:custGeom>
            <a:rect l="l" t="t" r="r" b="b"/>
            <a:pathLst>
              <a:path w="135890" h="441959">
                <a:moveTo>
                  <a:pt x="135635" y="0"/>
                </a:moveTo>
                <a:lnTo>
                  <a:pt x="0" y="0"/>
                </a:lnTo>
                <a:lnTo>
                  <a:pt x="0" y="441959"/>
                </a:lnTo>
                <a:lnTo>
                  <a:pt x="135635" y="441959"/>
                </a:lnTo>
                <a:lnTo>
                  <a:pt x="135635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9992868" y="3028188"/>
            <a:ext cx="135890" cy="1339850"/>
          </a:xfrm>
          <a:custGeom>
            <a:rect l="l" t="t" r="r" b="b"/>
            <a:pathLst>
              <a:path w="135890" h="1339850">
                <a:moveTo>
                  <a:pt x="135635" y="0"/>
                </a:moveTo>
                <a:lnTo>
                  <a:pt x="0" y="0"/>
                </a:lnTo>
                <a:lnTo>
                  <a:pt x="0" y="1339596"/>
                </a:lnTo>
                <a:lnTo>
                  <a:pt x="135635" y="1339596"/>
                </a:lnTo>
                <a:lnTo>
                  <a:pt x="135635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>
            <a:off x="10596371" y="2676144"/>
            <a:ext cx="135890" cy="1691639"/>
          </a:xfrm>
          <a:custGeom>
            <a:rect l="l" t="t" r="r" b="b"/>
            <a:pathLst>
              <a:path w="135890" h="1691639">
                <a:moveTo>
                  <a:pt x="135635" y="0"/>
                </a:moveTo>
                <a:lnTo>
                  <a:pt x="0" y="0"/>
                </a:lnTo>
                <a:lnTo>
                  <a:pt x="0" y="1691639"/>
                </a:lnTo>
                <a:lnTo>
                  <a:pt x="135635" y="1691639"/>
                </a:lnTo>
                <a:lnTo>
                  <a:pt x="135635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11201400" y="3790188"/>
            <a:ext cx="135890" cy="577850"/>
          </a:xfrm>
          <a:custGeom>
            <a:rect l="l" t="t" r="r" b="b"/>
            <a:pathLst>
              <a:path w="135890" h="577850">
                <a:moveTo>
                  <a:pt x="135635" y="0"/>
                </a:moveTo>
                <a:lnTo>
                  <a:pt x="0" y="0"/>
                </a:lnTo>
                <a:lnTo>
                  <a:pt x="0" y="577596"/>
                </a:lnTo>
                <a:lnTo>
                  <a:pt x="135635" y="577596"/>
                </a:lnTo>
                <a:lnTo>
                  <a:pt x="135635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>
            <a:off x="11804904" y="3826764"/>
            <a:ext cx="135890" cy="541020"/>
          </a:xfrm>
          <a:custGeom>
            <a:rect l="l" t="t" r="r" b="b"/>
            <a:pathLst>
              <a:path w="135890" h="541020">
                <a:moveTo>
                  <a:pt x="135636" y="0"/>
                </a:moveTo>
                <a:lnTo>
                  <a:pt x="0" y="0"/>
                </a:lnTo>
                <a:lnTo>
                  <a:pt x="0" y="541020"/>
                </a:lnTo>
                <a:lnTo>
                  <a:pt x="135636" y="541020"/>
                </a:lnTo>
                <a:lnTo>
                  <a:pt x="135636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>
            <a:off x="9086088" y="4367783"/>
            <a:ext cx="3022600" cy="0"/>
          </a:xfrm>
          <a:custGeom>
            <a:rect l="l" t="t" r="r" b="b"/>
            <a:pathLst>
              <a:path w="3022600">
                <a:moveTo>
                  <a:pt x="0" y="0"/>
                </a:moveTo>
                <a:lnTo>
                  <a:pt x="3022091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>
            <a:off x="9388602" y="2977133"/>
            <a:ext cx="2417445" cy="864235"/>
          </a:xfrm>
          <a:custGeom>
            <a:rect l="l" t="t" r="r" b="b"/>
            <a:pathLst>
              <a:path w="2417445" h="864235">
                <a:moveTo>
                  <a:pt x="0" y="245363"/>
                </a:moveTo>
                <a:lnTo>
                  <a:pt x="603503" y="0"/>
                </a:lnTo>
                <a:lnTo>
                  <a:pt x="1208531" y="525779"/>
                </a:lnTo>
                <a:lnTo>
                  <a:pt x="1812036" y="719327"/>
                </a:lnTo>
                <a:lnTo>
                  <a:pt x="2417064" y="864107"/>
                </a:lnTo>
              </a:path>
            </a:pathLst>
          </a:custGeom>
          <a:ln w="28575">
            <a:solidFill>
              <a:srgbClr val="EC7C3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/>
          <p:nvPr/>
        </p:nvSpPr>
        <p:spPr>
          <a:xfrm>
            <a:off x="9388602" y="2920745"/>
            <a:ext cx="2417445" cy="1053465"/>
          </a:xfrm>
          <a:custGeom>
            <a:rect l="l" t="t" r="r" b="b"/>
            <a:pathLst>
              <a:path w="2417445" h="1053464">
                <a:moveTo>
                  <a:pt x="0" y="568452"/>
                </a:moveTo>
                <a:lnTo>
                  <a:pt x="603503" y="0"/>
                </a:lnTo>
                <a:lnTo>
                  <a:pt x="1208531" y="217932"/>
                </a:lnTo>
                <a:lnTo>
                  <a:pt x="1812036" y="740664"/>
                </a:lnTo>
                <a:lnTo>
                  <a:pt x="2417064" y="1053084"/>
                </a:lnTo>
              </a:path>
            </a:pathLst>
          </a:custGeom>
          <a:ln w="28575">
            <a:solidFill>
              <a:srgbClr val="6FAC4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/>
          <p:nvPr/>
        </p:nvSpPr>
        <p:spPr>
          <a:xfrm>
            <a:off x="9374314" y="3449573"/>
            <a:ext cx="2446020" cy="0"/>
          </a:xfrm>
          <a:custGeom>
            <a:rect l="l" t="t" r="r" b="b"/>
            <a:pathLst>
              <a:path w="2446020">
                <a:moveTo>
                  <a:pt x="0" y="0"/>
                </a:moveTo>
                <a:lnTo>
                  <a:pt x="2445639" y="0"/>
                </a:lnTo>
              </a:path>
            </a:pathLst>
          </a:custGeom>
          <a:ln w="28575">
            <a:solidFill>
              <a:srgbClr val="C00000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 txBox="1"/>
          <p:nvPr/>
        </p:nvSpPr>
        <p:spPr>
          <a:xfrm>
            <a:off x="12211939" y="4276445"/>
            <a:ext cx="9715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0" spc="60">
                <a:solidFill>
                  <a:srgbClr val="FFFFFF"/>
                </a:solidFill>
                <a:latin typeface="微软雅黑 Light"/>
                <a:cs typeface="微软雅黑 Light"/>
              </a:rPr>
              <a:t>0</a:t>
            </a:r>
            <a:endParaRPr sz="900">
              <a:latin typeface="微软雅黑 Light"/>
              <a:cs typeface="微软雅黑 Light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12211939" y="3816807"/>
            <a:ext cx="16637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0" spc="50">
                <a:solidFill>
                  <a:srgbClr val="FFFFFF"/>
                </a:solidFill>
                <a:latin typeface="微软雅黑 Light"/>
                <a:cs typeface="微软雅黑 Light"/>
              </a:rPr>
              <a:t>50</a:t>
            </a:r>
            <a:endParaRPr sz="900">
              <a:latin typeface="微软雅黑 Light"/>
              <a:cs typeface="微软雅黑 Light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12211939" y="2897504"/>
            <a:ext cx="21018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0" spc="-5">
                <a:solidFill>
                  <a:srgbClr val="FFFFFF"/>
                </a:solidFill>
                <a:latin typeface="微软雅黑 Light"/>
                <a:cs typeface="微软雅黑 Light"/>
              </a:rPr>
              <a:t>1</a:t>
            </a:r>
            <a:r>
              <a:rPr sz="900" b="0" spc="35">
                <a:solidFill>
                  <a:srgbClr val="FFFFFF"/>
                </a:solidFill>
                <a:latin typeface="微软雅黑 Light"/>
                <a:cs typeface="微软雅黑 Light"/>
              </a:rPr>
              <a:t>5</a:t>
            </a:r>
            <a:r>
              <a:rPr sz="900" b="0" spc="60">
                <a:solidFill>
                  <a:srgbClr val="FFFFFF"/>
                </a:solidFill>
                <a:latin typeface="微软雅黑 Light"/>
                <a:cs typeface="微软雅黑 Light"/>
              </a:rPr>
              <a:t>0</a:t>
            </a:r>
            <a:endParaRPr sz="900">
              <a:latin typeface="微软雅黑 Light"/>
              <a:cs typeface="微软雅黑 Light"/>
            </a:endParaRPr>
          </a:p>
        </p:txBody>
      </p:sp>
      <p:sp>
        <p:nvSpPr>
          <p:cNvPr id="62" name="object 62"/>
          <p:cNvSpPr txBox="1"/>
          <p:nvPr/>
        </p:nvSpPr>
        <p:spPr>
          <a:xfrm>
            <a:off x="8748141" y="3816807"/>
            <a:ext cx="236854" cy="622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0" spc="-5">
                <a:solidFill>
                  <a:srgbClr val="FFFFFF"/>
                </a:solidFill>
                <a:latin typeface="微软雅黑 Light"/>
                <a:cs typeface="微软雅黑 Light"/>
              </a:rPr>
              <a:t>1</a:t>
            </a:r>
            <a:r>
              <a:rPr sz="900" b="0" spc="70">
                <a:solidFill>
                  <a:srgbClr val="FFFFFF"/>
                </a:solidFill>
                <a:latin typeface="微软雅黑 Light"/>
                <a:cs typeface="微软雅黑 Light"/>
              </a:rPr>
              <a:t>0</a:t>
            </a:r>
            <a:r>
              <a:rPr sz="900" b="0" spc="-25">
                <a:solidFill>
                  <a:srgbClr val="FFFFFF"/>
                </a:solidFill>
                <a:latin typeface="微软雅黑 Light"/>
                <a:cs typeface="微软雅黑 Light"/>
              </a:rPr>
              <a:t>%</a:t>
            </a:r>
            <a:endParaRPr sz="900">
              <a:latin typeface="微软雅黑 Light"/>
              <a:cs typeface="微软雅黑 Light"/>
            </a:endParaRPr>
          </a:p>
          <a:p>
            <a:pPr marL="60960">
              <a:lnSpc>
                <a:spcPct val="100000"/>
              </a:lnSpc>
              <a:spcBef>
                <a:spcPts val="730"/>
              </a:spcBef>
            </a:pPr>
            <a:r>
              <a:rPr sz="900" b="0" spc="5">
                <a:solidFill>
                  <a:srgbClr val="FFFFFF"/>
                </a:solidFill>
                <a:latin typeface="微软雅黑 Light"/>
                <a:cs typeface="微软雅黑 Light"/>
              </a:rPr>
              <a:t>5%</a:t>
            </a:r>
            <a:endParaRPr sz="900">
              <a:latin typeface="微软雅黑 Light"/>
              <a:cs typeface="微软雅黑 Light"/>
            </a:endParaRPr>
          </a:p>
          <a:p>
            <a:pPr marL="57150">
              <a:lnSpc>
                <a:spcPct val="100000"/>
              </a:lnSpc>
              <a:spcBef>
                <a:spcPts val="730"/>
              </a:spcBef>
            </a:pPr>
            <a:r>
              <a:rPr sz="900" b="0" spc="10">
                <a:solidFill>
                  <a:srgbClr val="FFFFFF"/>
                </a:solidFill>
                <a:latin typeface="微软雅黑 Light"/>
                <a:cs typeface="微软雅黑 Light"/>
              </a:rPr>
              <a:t>0%</a:t>
            </a:r>
            <a:endParaRPr sz="900">
              <a:latin typeface="微软雅黑 Light"/>
              <a:cs typeface="微软雅黑 Light"/>
            </a:endParaRPr>
          </a:p>
        </p:txBody>
      </p:sp>
      <p:sp>
        <p:nvSpPr>
          <p:cNvPr id="63" name="object 63"/>
          <p:cNvSpPr txBox="1"/>
          <p:nvPr/>
        </p:nvSpPr>
        <p:spPr>
          <a:xfrm>
            <a:off x="9173336" y="4463897"/>
            <a:ext cx="43116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0" spc="15">
                <a:solidFill>
                  <a:srgbClr val="FFFFFF"/>
                </a:solidFill>
                <a:latin typeface="微软雅黑 Light"/>
                <a:cs typeface="微软雅黑 Light"/>
              </a:rPr>
              <a:t>1</a:t>
            </a:r>
            <a:r>
              <a:rPr sz="900" b="0" spc="35">
                <a:solidFill>
                  <a:srgbClr val="FFFFFF"/>
                </a:solidFill>
                <a:latin typeface="微软雅黑 Light"/>
                <a:cs typeface="微软雅黑 Light"/>
              </a:rPr>
              <a:t>8</a:t>
            </a:r>
            <a:r>
              <a:rPr sz="900" b="0" spc="-40">
                <a:solidFill>
                  <a:srgbClr val="FFFFFF"/>
                </a:solidFill>
                <a:latin typeface="微软雅黑 Light"/>
                <a:cs typeface="微软雅黑 Light"/>
              </a:rPr>
              <a:t>-</a:t>
            </a:r>
            <a:r>
              <a:rPr sz="900" b="0" spc="10">
                <a:solidFill>
                  <a:srgbClr val="FFFFFF"/>
                </a:solidFill>
                <a:latin typeface="微软雅黑 Light"/>
                <a:cs typeface="微软雅黑 Light"/>
              </a:rPr>
              <a:t>23</a:t>
            </a:r>
            <a:r>
              <a:rPr sz="900">
                <a:solidFill>
                  <a:srgbClr val="FFFFFF"/>
                </a:solidFill>
                <a:latin typeface="宋体"/>
                <a:cs typeface="宋体"/>
              </a:rPr>
              <a:t>岁</a:t>
            </a:r>
            <a:endParaRPr sz="900">
              <a:latin typeface="宋体"/>
              <a:cs typeface="宋体"/>
            </a:endParaRPr>
          </a:p>
        </p:txBody>
      </p:sp>
      <p:sp>
        <p:nvSpPr>
          <p:cNvPr id="64" name="object 64"/>
          <p:cNvSpPr txBox="1"/>
          <p:nvPr/>
        </p:nvSpPr>
        <p:spPr>
          <a:xfrm>
            <a:off x="9767061" y="4463897"/>
            <a:ext cx="45402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0">
                <a:solidFill>
                  <a:srgbClr val="FFFFFF"/>
                </a:solidFill>
                <a:latin typeface="微软雅黑 Light"/>
                <a:cs typeface="微软雅黑 Light"/>
              </a:rPr>
              <a:t>2</a:t>
            </a:r>
            <a:r>
              <a:rPr sz="900" b="0" spc="5">
                <a:solidFill>
                  <a:srgbClr val="FFFFFF"/>
                </a:solidFill>
                <a:latin typeface="微软雅黑 Light"/>
                <a:cs typeface="微软雅黑 Light"/>
              </a:rPr>
              <a:t>4</a:t>
            </a:r>
            <a:r>
              <a:rPr sz="900" b="0" spc="-40">
                <a:solidFill>
                  <a:srgbClr val="FFFFFF"/>
                </a:solidFill>
                <a:latin typeface="微软雅黑 Light"/>
                <a:cs typeface="微软雅黑 Light"/>
              </a:rPr>
              <a:t>-</a:t>
            </a:r>
            <a:r>
              <a:rPr sz="900" b="0" spc="40">
                <a:solidFill>
                  <a:srgbClr val="FFFFFF"/>
                </a:solidFill>
                <a:latin typeface="微软雅黑 Light"/>
                <a:cs typeface="微软雅黑 Light"/>
              </a:rPr>
              <a:t>30</a:t>
            </a:r>
            <a:r>
              <a:rPr sz="900">
                <a:solidFill>
                  <a:srgbClr val="FFFFFF"/>
                </a:solidFill>
                <a:latin typeface="宋体"/>
                <a:cs typeface="宋体"/>
              </a:rPr>
              <a:t>岁</a:t>
            </a:r>
            <a:endParaRPr sz="900">
              <a:latin typeface="宋体"/>
              <a:cs typeface="宋体"/>
            </a:endParaRPr>
          </a:p>
        </p:txBody>
      </p:sp>
      <p:sp>
        <p:nvSpPr>
          <p:cNvPr id="65" name="object 65"/>
          <p:cNvSpPr txBox="1"/>
          <p:nvPr/>
        </p:nvSpPr>
        <p:spPr>
          <a:xfrm>
            <a:off x="10380726" y="4463897"/>
            <a:ext cx="43434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0" spc="15">
                <a:solidFill>
                  <a:srgbClr val="FFFFFF"/>
                </a:solidFill>
                <a:latin typeface="微软雅黑 Light"/>
                <a:cs typeface="微软雅黑 Light"/>
              </a:rPr>
              <a:t>3</a:t>
            </a:r>
            <a:r>
              <a:rPr sz="900" b="0">
                <a:solidFill>
                  <a:srgbClr val="FFFFFF"/>
                </a:solidFill>
                <a:latin typeface="微软雅黑 Light"/>
                <a:cs typeface="微软雅黑 Light"/>
              </a:rPr>
              <a:t>1</a:t>
            </a:r>
            <a:r>
              <a:rPr sz="900" b="0" spc="-40">
                <a:solidFill>
                  <a:srgbClr val="FFFFFF"/>
                </a:solidFill>
                <a:latin typeface="微软雅黑 Light"/>
                <a:cs typeface="微软雅黑 Light"/>
              </a:rPr>
              <a:t>-</a:t>
            </a:r>
            <a:r>
              <a:rPr sz="900" b="0" spc="35">
                <a:solidFill>
                  <a:srgbClr val="FFFFFF"/>
                </a:solidFill>
                <a:latin typeface="微软雅黑 Light"/>
                <a:cs typeface="微软雅黑 Light"/>
              </a:rPr>
              <a:t>4</a:t>
            </a:r>
            <a:r>
              <a:rPr sz="900" b="0" spc="30">
                <a:solidFill>
                  <a:srgbClr val="FFFFFF"/>
                </a:solidFill>
                <a:latin typeface="微软雅黑 Light"/>
                <a:cs typeface="微软雅黑 Light"/>
              </a:rPr>
              <a:t>0</a:t>
            </a:r>
            <a:r>
              <a:rPr sz="900">
                <a:solidFill>
                  <a:srgbClr val="FFFFFF"/>
                </a:solidFill>
                <a:latin typeface="宋体"/>
                <a:cs typeface="宋体"/>
              </a:rPr>
              <a:t>岁</a:t>
            </a:r>
            <a:endParaRPr sz="900">
              <a:latin typeface="宋体"/>
              <a:cs typeface="宋体"/>
            </a:endParaRPr>
          </a:p>
        </p:txBody>
      </p:sp>
      <p:sp>
        <p:nvSpPr>
          <p:cNvPr id="66" name="object 66"/>
          <p:cNvSpPr txBox="1"/>
          <p:nvPr/>
        </p:nvSpPr>
        <p:spPr>
          <a:xfrm>
            <a:off x="10985118" y="4463897"/>
            <a:ext cx="435609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0" spc="10">
                <a:solidFill>
                  <a:srgbClr val="FFFFFF"/>
                </a:solidFill>
                <a:latin typeface="微软雅黑 Light"/>
                <a:cs typeface="微软雅黑 Light"/>
              </a:rPr>
              <a:t>4</a:t>
            </a:r>
            <a:r>
              <a:rPr sz="900" b="0" spc="-5">
                <a:solidFill>
                  <a:srgbClr val="FFFFFF"/>
                </a:solidFill>
                <a:latin typeface="微软雅黑 Light"/>
                <a:cs typeface="微软雅黑 Light"/>
              </a:rPr>
              <a:t>1</a:t>
            </a:r>
            <a:r>
              <a:rPr sz="900" b="0" spc="-40">
                <a:solidFill>
                  <a:srgbClr val="FFFFFF"/>
                </a:solidFill>
                <a:latin typeface="微软雅黑 Light"/>
                <a:cs typeface="微软雅黑 Light"/>
              </a:rPr>
              <a:t>-</a:t>
            </a:r>
            <a:r>
              <a:rPr sz="900" b="0" spc="50">
                <a:solidFill>
                  <a:srgbClr val="FFFFFF"/>
                </a:solidFill>
                <a:latin typeface="微软雅黑 Light"/>
                <a:cs typeface="微软雅黑 Light"/>
              </a:rPr>
              <a:t>5</a:t>
            </a:r>
            <a:r>
              <a:rPr sz="900" b="0" spc="45">
                <a:solidFill>
                  <a:srgbClr val="FFFFFF"/>
                </a:solidFill>
                <a:latin typeface="微软雅黑 Light"/>
                <a:cs typeface="微软雅黑 Light"/>
              </a:rPr>
              <a:t>0</a:t>
            </a:r>
            <a:r>
              <a:rPr sz="900">
                <a:solidFill>
                  <a:srgbClr val="FFFFFF"/>
                </a:solidFill>
                <a:latin typeface="宋体"/>
                <a:cs typeface="宋体"/>
              </a:rPr>
              <a:t>岁</a:t>
            </a:r>
            <a:endParaRPr sz="900">
              <a:latin typeface="宋体"/>
              <a:cs typeface="宋体"/>
            </a:endParaRPr>
          </a:p>
        </p:txBody>
      </p:sp>
      <p:sp>
        <p:nvSpPr>
          <p:cNvPr id="67" name="object 67"/>
          <p:cNvSpPr txBox="1"/>
          <p:nvPr/>
        </p:nvSpPr>
        <p:spPr>
          <a:xfrm>
            <a:off x="11566652" y="4463897"/>
            <a:ext cx="48133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0" spc="25">
                <a:solidFill>
                  <a:srgbClr val="FFFFFF"/>
                </a:solidFill>
                <a:latin typeface="微软雅黑 Light"/>
                <a:cs typeface="微软雅黑 Light"/>
              </a:rPr>
              <a:t>5</a:t>
            </a:r>
            <a:r>
              <a:rPr sz="900" b="0" spc="5">
                <a:solidFill>
                  <a:srgbClr val="FFFFFF"/>
                </a:solidFill>
                <a:latin typeface="微软雅黑 Light"/>
                <a:cs typeface="微软雅黑 Light"/>
              </a:rPr>
              <a:t>1</a:t>
            </a:r>
            <a:r>
              <a:rPr sz="900">
                <a:solidFill>
                  <a:srgbClr val="FFFFFF"/>
                </a:solidFill>
                <a:latin typeface="宋体"/>
                <a:cs typeface="宋体"/>
              </a:rPr>
              <a:t>岁以上</a:t>
            </a:r>
            <a:endParaRPr sz="900">
              <a:latin typeface="宋体"/>
              <a:cs typeface="宋体"/>
            </a:endParaRPr>
          </a:p>
        </p:txBody>
      </p:sp>
      <p:sp>
        <p:nvSpPr>
          <p:cNvPr id="68" name="object 68"/>
          <p:cNvSpPr txBox="1"/>
          <p:nvPr/>
        </p:nvSpPr>
        <p:spPr>
          <a:xfrm>
            <a:off x="12410693" y="3152394"/>
            <a:ext cx="152400" cy="304165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 marR="5080">
              <a:lnSpc>
                <a:spcPts val="1000"/>
              </a:lnSpc>
              <a:spcBef>
                <a:spcPts val="2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年 龄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69" name="object 69"/>
          <p:cNvSpPr txBox="1"/>
          <p:nvPr/>
        </p:nvSpPr>
        <p:spPr>
          <a:xfrm>
            <a:off x="12186539" y="3344926"/>
            <a:ext cx="40195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95"/>
              </a:spcBef>
            </a:pPr>
            <a:r>
              <a:rPr sz="900" b="0" spc="70">
                <a:solidFill>
                  <a:srgbClr val="FFFFFF"/>
                </a:solidFill>
                <a:latin typeface="微软雅黑 Light"/>
                <a:cs typeface="微软雅黑 Light"/>
              </a:rPr>
              <a:t>100</a:t>
            </a:r>
            <a:r>
              <a:rPr sz="1500" spc="-7" baseline="-27777">
                <a:solidFill>
                  <a:srgbClr val="FFFFFF"/>
                </a:solidFill>
                <a:latin typeface="宋体"/>
                <a:cs typeface="宋体"/>
              </a:rPr>
              <a:t>段</a:t>
            </a:r>
            <a:endParaRPr sz="1500" baseline="-27777">
              <a:latin typeface="宋体"/>
              <a:cs typeface="宋体"/>
            </a:endParaRPr>
          </a:p>
        </p:txBody>
      </p:sp>
      <p:sp>
        <p:nvSpPr>
          <p:cNvPr id="70" name="object 70"/>
          <p:cNvSpPr txBox="1"/>
          <p:nvPr/>
        </p:nvSpPr>
        <p:spPr>
          <a:xfrm>
            <a:off x="12410583" y="3526282"/>
            <a:ext cx="193675" cy="224790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1000" b="0">
                <a:solidFill>
                  <a:srgbClr val="FFFFFF"/>
                </a:solidFill>
                <a:latin typeface="微软雅黑 Light"/>
                <a:cs typeface="微软雅黑 Light"/>
              </a:rPr>
              <a:t>TGI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71" name="object 71"/>
          <p:cNvSpPr txBox="1"/>
          <p:nvPr/>
        </p:nvSpPr>
        <p:spPr>
          <a:xfrm>
            <a:off x="8539988" y="3252977"/>
            <a:ext cx="1524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龄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72" name="object 72"/>
          <p:cNvSpPr txBox="1"/>
          <p:nvPr/>
        </p:nvSpPr>
        <p:spPr>
          <a:xfrm>
            <a:off x="8514588" y="3266846"/>
            <a:ext cx="495300" cy="485140"/>
          </a:xfrm>
          <a:prstGeom prst="rect">
            <a:avLst/>
          </a:prstGeom>
        </p:spPr>
        <p:txBody>
          <a:bodyPr vert="horz" wrap="square" lIns="0" tIns="9017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710"/>
              </a:spcBef>
            </a:pPr>
            <a:r>
              <a:rPr sz="1500" spc="-7" baseline="-13888">
                <a:solidFill>
                  <a:srgbClr val="FFFFFF"/>
                </a:solidFill>
                <a:latin typeface="宋体"/>
                <a:cs typeface="宋体"/>
              </a:rPr>
              <a:t>段</a:t>
            </a:r>
            <a:r>
              <a:rPr sz="1500" spc="-165" baseline="-13888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900" b="0" spc="15">
                <a:solidFill>
                  <a:srgbClr val="FFFFFF"/>
                </a:solidFill>
                <a:latin typeface="微软雅黑 Light"/>
                <a:cs typeface="微软雅黑 Light"/>
              </a:rPr>
              <a:t>20%</a:t>
            </a:r>
            <a:endParaRPr sz="900">
              <a:latin typeface="微软雅黑 Light"/>
              <a:cs typeface="微软雅黑 Light"/>
            </a:endParaRPr>
          </a:p>
          <a:p>
            <a:pPr marL="38100">
              <a:lnSpc>
                <a:spcPct val="100000"/>
              </a:lnSpc>
              <a:spcBef>
                <a:spcPts val="610"/>
              </a:spcBef>
            </a:pPr>
            <a:r>
              <a:rPr sz="1500" spc="-7" baseline="30555">
                <a:solidFill>
                  <a:srgbClr val="FFFFFF"/>
                </a:solidFill>
                <a:latin typeface="宋体"/>
                <a:cs typeface="宋体"/>
              </a:rPr>
              <a:t>占</a:t>
            </a:r>
            <a:r>
              <a:rPr sz="1500" spc="120" baseline="3055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900" b="0">
                <a:solidFill>
                  <a:srgbClr val="FFFFFF"/>
                </a:solidFill>
                <a:latin typeface="微软雅黑 Light"/>
                <a:cs typeface="微软雅黑 Light"/>
              </a:rPr>
              <a:t>15%</a:t>
            </a:r>
            <a:endParaRPr sz="900">
              <a:latin typeface="微软雅黑 Light"/>
              <a:cs typeface="微软雅黑 Light"/>
            </a:endParaRPr>
          </a:p>
        </p:txBody>
      </p:sp>
      <p:sp>
        <p:nvSpPr>
          <p:cNvPr id="73" name="object 73"/>
          <p:cNvSpPr txBox="1"/>
          <p:nvPr/>
        </p:nvSpPr>
        <p:spPr>
          <a:xfrm>
            <a:off x="8539988" y="3632453"/>
            <a:ext cx="1524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比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74" name="object 74"/>
          <p:cNvSpPr/>
          <p:nvPr/>
        </p:nvSpPr>
        <p:spPr>
          <a:xfrm>
            <a:off x="8564880" y="2324861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68580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5" name="object 75"/>
          <p:cNvSpPr txBox="1"/>
          <p:nvPr/>
        </p:nvSpPr>
        <p:spPr>
          <a:xfrm>
            <a:off x="8539988" y="1919097"/>
            <a:ext cx="1312545" cy="1384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1435">
              <a:lnSpc>
                <a:spcPct val="100000"/>
              </a:lnSpc>
              <a:spcBef>
                <a:spcPts val="100"/>
              </a:spcBef>
            </a:pPr>
            <a:r>
              <a:rPr sz="1400" b="1">
                <a:solidFill>
                  <a:srgbClr val="FFFFFF"/>
                </a:solidFill>
                <a:latin typeface="微软雅黑"/>
                <a:cs typeface="微软雅黑"/>
              </a:rPr>
              <a:t>消费者年龄分布</a:t>
            </a:r>
            <a:endParaRPr sz="1400">
              <a:latin typeface="微软雅黑"/>
              <a:cs typeface="微软雅黑"/>
            </a:endParaRPr>
          </a:p>
          <a:p>
            <a:pPr marL="198755" marR="274320" indent="96520">
              <a:lnSpc>
                <a:spcPct val="149800"/>
              </a:lnSpc>
              <a:spcBef>
                <a:spcPts val="250"/>
              </a:spcBef>
            </a:pPr>
            <a:r>
              <a:rPr sz="900" b="0" spc="-30">
                <a:solidFill>
                  <a:srgbClr val="FFFFFF"/>
                </a:solidFill>
                <a:latin typeface="微软雅黑 Light"/>
                <a:cs typeface="微软雅黑 Light"/>
              </a:rPr>
              <a:t>M</a:t>
            </a:r>
            <a:r>
              <a:rPr sz="900" b="0" spc="-25">
                <a:solidFill>
                  <a:srgbClr val="FFFFFF"/>
                </a:solidFill>
                <a:latin typeface="微软雅黑 Light"/>
                <a:cs typeface="微软雅黑 Light"/>
              </a:rPr>
              <a:t>A</a:t>
            </a:r>
            <a:r>
              <a:rPr sz="900" b="0" spc="25">
                <a:solidFill>
                  <a:srgbClr val="FFFFFF"/>
                </a:solidFill>
                <a:latin typeface="微软雅黑 Light"/>
                <a:cs typeface="微软雅黑 Light"/>
              </a:rPr>
              <a:t>T20</a:t>
            </a:r>
            <a:r>
              <a:rPr sz="900" b="0" spc="20">
                <a:solidFill>
                  <a:srgbClr val="FFFFFF"/>
                </a:solidFill>
                <a:latin typeface="微软雅黑 Light"/>
                <a:cs typeface="微软雅黑 Light"/>
              </a:rPr>
              <a:t>2</a:t>
            </a:r>
            <a:r>
              <a:rPr sz="900" b="0">
                <a:solidFill>
                  <a:srgbClr val="FFFFFF"/>
                </a:solidFill>
                <a:latin typeface="微软雅黑 Light"/>
                <a:cs typeface="微软雅黑 Light"/>
              </a:rPr>
              <a:t>2</a:t>
            </a:r>
            <a:r>
              <a:rPr sz="900">
                <a:solidFill>
                  <a:srgbClr val="FFFFFF"/>
                </a:solidFill>
                <a:latin typeface="宋体"/>
                <a:cs typeface="宋体"/>
              </a:rPr>
              <a:t>占比  </a:t>
            </a:r>
            <a:r>
              <a:rPr sz="900" b="0" spc="15">
                <a:solidFill>
                  <a:srgbClr val="FFFFFF"/>
                </a:solidFill>
                <a:latin typeface="微软雅黑 Light"/>
                <a:cs typeface="微软雅黑 Light"/>
              </a:rPr>
              <a:t>40%</a:t>
            </a:r>
            <a:endParaRPr sz="900">
              <a:latin typeface="微软雅黑 Light"/>
              <a:cs typeface="微软雅黑 Light"/>
            </a:endParaRPr>
          </a:p>
          <a:p>
            <a:pPr marL="201930">
              <a:lnSpc>
                <a:spcPct val="100000"/>
              </a:lnSpc>
              <a:spcBef>
                <a:spcPts val="730"/>
              </a:spcBef>
            </a:pPr>
            <a:r>
              <a:rPr sz="900" b="0" spc="10">
                <a:solidFill>
                  <a:srgbClr val="FFFFFF"/>
                </a:solidFill>
                <a:latin typeface="微软雅黑 Light"/>
                <a:cs typeface="微软雅黑 Light"/>
              </a:rPr>
              <a:t>35%</a:t>
            </a:r>
            <a:endParaRPr sz="900">
              <a:latin typeface="微软雅黑 Light"/>
              <a:cs typeface="微软雅黑 Light"/>
            </a:endParaRPr>
          </a:p>
          <a:p>
            <a:pPr marL="198120">
              <a:lnSpc>
                <a:spcPct val="100000"/>
              </a:lnSpc>
              <a:spcBef>
                <a:spcPts val="725"/>
              </a:spcBef>
            </a:pPr>
            <a:r>
              <a:rPr sz="900" b="0" spc="15">
                <a:solidFill>
                  <a:srgbClr val="FFFFFF"/>
                </a:solidFill>
                <a:latin typeface="微软雅黑 Light"/>
                <a:cs typeface="微软雅黑 Light"/>
              </a:rPr>
              <a:t>30%</a:t>
            </a:r>
            <a:endParaRPr sz="900">
              <a:latin typeface="微软雅黑 Light"/>
              <a:cs typeface="微软雅黑 Light"/>
            </a:endParaRPr>
          </a:p>
          <a:p>
            <a:pPr marL="12700">
              <a:lnSpc>
                <a:spcPct val="100000"/>
              </a:lnSpc>
              <a:spcBef>
                <a:spcPts val="720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年</a:t>
            </a:r>
            <a:r>
              <a:rPr sz="1000" spc="-8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1350" b="0" spc="7" baseline="6172">
                <a:solidFill>
                  <a:srgbClr val="FFFFFF"/>
                </a:solidFill>
                <a:latin typeface="微软雅黑 Light"/>
                <a:cs typeface="微软雅黑 Light"/>
              </a:rPr>
              <a:t>25%</a:t>
            </a:r>
            <a:endParaRPr sz="1350" baseline="6172">
              <a:latin typeface="微软雅黑 Light"/>
              <a:cs typeface="微软雅黑 Light"/>
            </a:endParaRPr>
          </a:p>
        </p:txBody>
      </p:sp>
      <p:sp>
        <p:nvSpPr>
          <p:cNvPr id="76" name="object 76"/>
          <p:cNvSpPr/>
          <p:nvPr/>
        </p:nvSpPr>
        <p:spPr>
          <a:xfrm>
            <a:off x="9614916" y="2324861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68580">
            <a:solidFill>
              <a:srgbClr val="80D7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7" name="object 77"/>
          <p:cNvSpPr txBox="1"/>
          <p:nvPr/>
        </p:nvSpPr>
        <p:spPr>
          <a:xfrm>
            <a:off x="9873488" y="2232405"/>
            <a:ext cx="76327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0" spc="-30">
                <a:solidFill>
                  <a:srgbClr val="FFFFFF"/>
                </a:solidFill>
                <a:latin typeface="微软雅黑 Light"/>
                <a:cs typeface="微软雅黑 Light"/>
              </a:rPr>
              <a:t>M</a:t>
            </a:r>
            <a:r>
              <a:rPr sz="900" b="0" spc="-25">
                <a:solidFill>
                  <a:srgbClr val="FFFFFF"/>
                </a:solidFill>
                <a:latin typeface="微软雅黑 Light"/>
                <a:cs typeface="微软雅黑 Light"/>
              </a:rPr>
              <a:t>A</a:t>
            </a:r>
            <a:r>
              <a:rPr sz="900" b="0" spc="25">
                <a:solidFill>
                  <a:srgbClr val="FFFFFF"/>
                </a:solidFill>
                <a:latin typeface="微软雅黑 Light"/>
                <a:cs typeface="微软雅黑 Light"/>
              </a:rPr>
              <a:t>T20</a:t>
            </a:r>
            <a:r>
              <a:rPr sz="900" b="0" spc="20">
                <a:solidFill>
                  <a:srgbClr val="FFFFFF"/>
                </a:solidFill>
                <a:latin typeface="微软雅黑 Light"/>
                <a:cs typeface="微软雅黑 Light"/>
              </a:rPr>
              <a:t>23</a:t>
            </a:r>
            <a:r>
              <a:rPr sz="900">
                <a:solidFill>
                  <a:srgbClr val="FFFFFF"/>
                </a:solidFill>
                <a:latin typeface="宋体"/>
                <a:cs typeface="宋体"/>
              </a:rPr>
              <a:t>占比</a:t>
            </a:r>
            <a:endParaRPr sz="900">
              <a:latin typeface="宋体"/>
              <a:cs typeface="宋体"/>
            </a:endParaRPr>
          </a:p>
        </p:txBody>
      </p:sp>
      <p:sp>
        <p:nvSpPr>
          <p:cNvPr id="78" name="object 78"/>
          <p:cNvSpPr/>
          <p:nvPr/>
        </p:nvSpPr>
        <p:spPr>
          <a:xfrm>
            <a:off x="10668761" y="2324861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28575">
            <a:solidFill>
              <a:srgbClr val="EC7C3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9" name="object 79"/>
          <p:cNvSpPr txBox="1"/>
          <p:nvPr/>
        </p:nvSpPr>
        <p:spPr>
          <a:xfrm>
            <a:off x="10927206" y="2232405"/>
            <a:ext cx="71310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0" spc="-30">
                <a:solidFill>
                  <a:srgbClr val="FFFFFF"/>
                </a:solidFill>
                <a:latin typeface="微软雅黑 Light"/>
                <a:cs typeface="微软雅黑 Light"/>
              </a:rPr>
              <a:t>M</a:t>
            </a:r>
            <a:r>
              <a:rPr sz="900" b="0" spc="-15">
                <a:solidFill>
                  <a:srgbClr val="FFFFFF"/>
                </a:solidFill>
                <a:latin typeface="微软雅黑 Light"/>
                <a:cs typeface="微软雅黑 Light"/>
              </a:rPr>
              <a:t>A</a:t>
            </a:r>
            <a:r>
              <a:rPr sz="900" b="0" spc="25">
                <a:solidFill>
                  <a:srgbClr val="FFFFFF"/>
                </a:solidFill>
                <a:latin typeface="微软雅黑 Light"/>
                <a:cs typeface="微软雅黑 Light"/>
              </a:rPr>
              <a:t>T20</a:t>
            </a:r>
            <a:r>
              <a:rPr sz="900" b="0" spc="20">
                <a:solidFill>
                  <a:srgbClr val="FFFFFF"/>
                </a:solidFill>
                <a:latin typeface="微软雅黑 Light"/>
                <a:cs typeface="微软雅黑 Light"/>
              </a:rPr>
              <a:t>2</a:t>
            </a:r>
            <a:r>
              <a:rPr sz="900" b="0" spc="10">
                <a:solidFill>
                  <a:srgbClr val="FFFFFF"/>
                </a:solidFill>
                <a:latin typeface="微软雅黑 Light"/>
                <a:cs typeface="微软雅黑 Light"/>
              </a:rPr>
              <a:t>2TGI</a:t>
            </a:r>
            <a:endParaRPr sz="900">
              <a:latin typeface="微软雅黑 Light"/>
              <a:cs typeface="微软雅黑 Light"/>
            </a:endParaRPr>
          </a:p>
        </p:txBody>
      </p:sp>
      <p:sp>
        <p:nvSpPr>
          <p:cNvPr id="80" name="object 80"/>
          <p:cNvSpPr/>
          <p:nvPr/>
        </p:nvSpPr>
        <p:spPr>
          <a:xfrm>
            <a:off x="11670030" y="2324861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28575">
            <a:solidFill>
              <a:srgbClr val="6FAC4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1" name="object 81"/>
          <p:cNvSpPr txBox="1"/>
          <p:nvPr/>
        </p:nvSpPr>
        <p:spPr>
          <a:xfrm>
            <a:off x="11928729" y="2164080"/>
            <a:ext cx="71628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5910" marR="5080" indent="-283210">
              <a:lnSpc>
                <a:spcPct val="149800"/>
              </a:lnSpc>
              <a:spcBef>
                <a:spcPts val="100"/>
              </a:spcBef>
            </a:pPr>
            <a:r>
              <a:rPr sz="900" b="0" spc="-30">
                <a:solidFill>
                  <a:srgbClr val="FFFFFF"/>
                </a:solidFill>
                <a:latin typeface="微软雅黑 Light"/>
                <a:cs typeface="微软雅黑 Light"/>
              </a:rPr>
              <a:t>M</a:t>
            </a:r>
            <a:r>
              <a:rPr sz="900" b="0" spc="-15">
                <a:solidFill>
                  <a:srgbClr val="FFFFFF"/>
                </a:solidFill>
                <a:latin typeface="微软雅黑 Light"/>
                <a:cs typeface="微软雅黑 Light"/>
              </a:rPr>
              <a:t>A</a:t>
            </a:r>
            <a:r>
              <a:rPr sz="900" b="0" spc="25">
                <a:solidFill>
                  <a:srgbClr val="FFFFFF"/>
                </a:solidFill>
                <a:latin typeface="微软雅黑 Light"/>
                <a:cs typeface="微软雅黑 Light"/>
              </a:rPr>
              <a:t>T20</a:t>
            </a:r>
            <a:r>
              <a:rPr sz="900" b="0" spc="20">
                <a:solidFill>
                  <a:srgbClr val="FFFFFF"/>
                </a:solidFill>
                <a:latin typeface="微软雅黑 Light"/>
                <a:cs typeface="微软雅黑 Light"/>
              </a:rPr>
              <a:t>2</a:t>
            </a:r>
            <a:r>
              <a:rPr sz="900" b="0" spc="15">
                <a:solidFill>
                  <a:srgbClr val="FFFFFF"/>
                </a:solidFill>
                <a:latin typeface="微软雅黑 Light"/>
                <a:cs typeface="微软雅黑 Light"/>
              </a:rPr>
              <a:t>3TGI  </a:t>
            </a:r>
            <a:r>
              <a:rPr sz="900" b="0" spc="40">
                <a:solidFill>
                  <a:srgbClr val="FFFFFF"/>
                </a:solidFill>
                <a:latin typeface="微软雅黑 Light"/>
                <a:cs typeface="微软雅黑 Light"/>
              </a:rPr>
              <a:t>200</a:t>
            </a:r>
            <a:endParaRPr sz="900">
              <a:latin typeface="微软雅黑 Light"/>
              <a:cs typeface="微软雅黑 Light"/>
            </a:endParaRPr>
          </a:p>
        </p:txBody>
      </p:sp>
      <p:sp>
        <p:nvSpPr>
          <p:cNvPr id="82" name="object 82"/>
          <p:cNvSpPr/>
          <p:nvPr/>
        </p:nvSpPr>
        <p:spPr>
          <a:xfrm>
            <a:off x="5810957" y="3492823"/>
            <a:ext cx="141112" cy="14108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3" name="object 83"/>
          <p:cNvSpPr/>
          <p:nvPr/>
        </p:nvSpPr>
        <p:spPr>
          <a:xfrm>
            <a:off x="5699643" y="3645558"/>
            <a:ext cx="362585" cy="592455"/>
          </a:xfrm>
          <a:custGeom>
            <a:rect l="l" t="t" r="r" b="b"/>
            <a:pathLst>
              <a:path w="362585" h="592454">
                <a:moveTo>
                  <a:pt x="361068" y="253187"/>
                </a:moveTo>
                <a:lnTo>
                  <a:pt x="301883" y="49322"/>
                </a:lnTo>
                <a:lnTo>
                  <a:pt x="300239" y="41101"/>
                </a:lnTo>
                <a:lnTo>
                  <a:pt x="295307" y="34525"/>
                </a:lnTo>
                <a:lnTo>
                  <a:pt x="288731" y="31237"/>
                </a:lnTo>
                <a:lnTo>
                  <a:pt x="273318" y="22246"/>
                </a:lnTo>
                <a:lnTo>
                  <a:pt x="256672" y="14796"/>
                </a:lnTo>
                <a:lnTo>
                  <a:pt x="219682" y="3288"/>
                </a:lnTo>
                <a:lnTo>
                  <a:pt x="181869" y="0"/>
                </a:lnTo>
                <a:lnTo>
                  <a:pt x="172262" y="282"/>
                </a:lnTo>
                <a:lnTo>
                  <a:pt x="124945" y="7886"/>
                </a:lnTo>
                <a:lnTo>
                  <a:pt x="75008" y="31237"/>
                </a:lnTo>
                <a:lnTo>
                  <a:pt x="61856" y="49322"/>
                </a:lnTo>
                <a:lnTo>
                  <a:pt x="1027" y="253187"/>
                </a:lnTo>
                <a:lnTo>
                  <a:pt x="24043" y="294289"/>
                </a:lnTo>
                <a:lnTo>
                  <a:pt x="27331" y="295933"/>
                </a:lnTo>
                <a:lnTo>
                  <a:pt x="30619" y="295933"/>
                </a:lnTo>
                <a:lnTo>
                  <a:pt x="33907" y="295933"/>
                </a:lnTo>
                <a:lnTo>
                  <a:pt x="65144" y="272916"/>
                </a:lnTo>
                <a:lnTo>
                  <a:pt x="116109" y="100288"/>
                </a:lnTo>
                <a:lnTo>
                  <a:pt x="116109" y="157831"/>
                </a:lnTo>
                <a:lnTo>
                  <a:pt x="55280" y="361696"/>
                </a:lnTo>
                <a:lnTo>
                  <a:pt x="99668" y="361696"/>
                </a:lnTo>
                <a:lnTo>
                  <a:pt x="99668" y="591868"/>
                </a:lnTo>
                <a:lnTo>
                  <a:pt x="165429" y="591868"/>
                </a:lnTo>
                <a:lnTo>
                  <a:pt x="165429" y="361696"/>
                </a:lnTo>
                <a:lnTo>
                  <a:pt x="198310" y="361696"/>
                </a:lnTo>
                <a:lnTo>
                  <a:pt x="198310" y="591868"/>
                </a:lnTo>
                <a:lnTo>
                  <a:pt x="264071" y="591868"/>
                </a:lnTo>
                <a:lnTo>
                  <a:pt x="264071" y="361696"/>
                </a:lnTo>
                <a:lnTo>
                  <a:pt x="308459" y="361696"/>
                </a:lnTo>
                <a:lnTo>
                  <a:pt x="247630" y="157831"/>
                </a:lnTo>
                <a:lnTo>
                  <a:pt x="247630" y="100288"/>
                </a:lnTo>
                <a:lnTo>
                  <a:pt x="298595" y="272916"/>
                </a:lnTo>
                <a:lnTo>
                  <a:pt x="303707" y="282755"/>
                </a:lnTo>
                <a:lnTo>
                  <a:pt x="311131" y="289973"/>
                </a:lnTo>
                <a:lnTo>
                  <a:pt x="320096" y="294417"/>
                </a:lnTo>
                <a:lnTo>
                  <a:pt x="329831" y="295933"/>
                </a:lnTo>
                <a:lnTo>
                  <a:pt x="333119" y="295933"/>
                </a:lnTo>
                <a:lnTo>
                  <a:pt x="336408" y="295933"/>
                </a:lnTo>
                <a:lnTo>
                  <a:pt x="339696" y="294289"/>
                </a:lnTo>
                <a:lnTo>
                  <a:pt x="350664" y="288329"/>
                </a:lnTo>
                <a:lnTo>
                  <a:pt x="358396" y="278670"/>
                </a:lnTo>
                <a:lnTo>
                  <a:pt x="362121" y="266545"/>
                </a:lnTo>
                <a:lnTo>
                  <a:pt x="361068" y="253187"/>
                </a:lnTo>
                <a:close/>
              </a:path>
            </a:pathLst>
          </a:custGeom>
          <a:ln w="9590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4" name="object 84"/>
          <p:cNvSpPr/>
          <p:nvPr/>
        </p:nvSpPr>
        <p:spPr>
          <a:xfrm>
            <a:off x="5810135" y="2247715"/>
            <a:ext cx="141112" cy="141088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5" name="object 85"/>
          <p:cNvSpPr/>
          <p:nvPr/>
        </p:nvSpPr>
        <p:spPr>
          <a:xfrm>
            <a:off x="5699849" y="2400450"/>
            <a:ext cx="361950" cy="592455"/>
          </a:xfrm>
          <a:custGeom>
            <a:rect l="l" t="t" r="r" b="b"/>
            <a:pathLst>
              <a:path w="361950" h="592455">
                <a:moveTo>
                  <a:pt x="360040" y="256475"/>
                </a:moveTo>
                <a:lnTo>
                  <a:pt x="314008" y="60830"/>
                </a:lnTo>
                <a:lnTo>
                  <a:pt x="288731" y="31314"/>
                </a:lnTo>
                <a:lnTo>
                  <a:pt x="254206" y="13383"/>
                </a:lnTo>
                <a:lnTo>
                  <a:pt x="207968" y="2055"/>
                </a:lnTo>
                <a:lnTo>
                  <a:pt x="180842" y="0"/>
                </a:lnTo>
                <a:lnTo>
                  <a:pt x="167279" y="590"/>
                </a:lnTo>
                <a:lnTo>
                  <a:pt x="126589" y="8220"/>
                </a:lnTo>
                <a:lnTo>
                  <a:pt x="89599" y="22606"/>
                </a:lnTo>
                <a:lnTo>
                  <a:pt x="57540" y="44390"/>
                </a:lnTo>
                <a:lnTo>
                  <a:pt x="1644" y="258119"/>
                </a:lnTo>
                <a:lnTo>
                  <a:pt x="1644" y="259763"/>
                </a:lnTo>
                <a:lnTo>
                  <a:pt x="0" y="263052"/>
                </a:lnTo>
                <a:lnTo>
                  <a:pt x="0" y="266340"/>
                </a:lnTo>
                <a:lnTo>
                  <a:pt x="2594" y="279107"/>
                </a:lnTo>
                <a:lnTo>
                  <a:pt x="9658" y="289562"/>
                </a:lnTo>
                <a:lnTo>
                  <a:pt x="20113" y="296627"/>
                </a:lnTo>
                <a:lnTo>
                  <a:pt x="32880" y="299221"/>
                </a:lnTo>
                <a:lnTo>
                  <a:pt x="43540" y="297218"/>
                </a:lnTo>
                <a:lnTo>
                  <a:pt x="52814" y="291823"/>
                </a:lnTo>
                <a:lnTo>
                  <a:pt x="59929" y="283962"/>
                </a:lnTo>
                <a:lnTo>
                  <a:pt x="64116" y="274560"/>
                </a:lnTo>
                <a:lnTo>
                  <a:pt x="98641" y="131526"/>
                </a:lnTo>
                <a:lnTo>
                  <a:pt x="98641" y="591868"/>
                </a:lnTo>
                <a:lnTo>
                  <a:pt x="164402" y="591868"/>
                </a:lnTo>
                <a:lnTo>
                  <a:pt x="164402" y="295933"/>
                </a:lnTo>
                <a:lnTo>
                  <a:pt x="197282" y="295933"/>
                </a:lnTo>
                <a:lnTo>
                  <a:pt x="197282" y="591868"/>
                </a:lnTo>
                <a:lnTo>
                  <a:pt x="263043" y="591868"/>
                </a:lnTo>
                <a:lnTo>
                  <a:pt x="263043" y="129881"/>
                </a:lnTo>
                <a:lnTo>
                  <a:pt x="297567" y="272916"/>
                </a:lnTo>
                <a:lnTo>
                  <a:pt x="301755" y="282318"/>
                </a:lnTo>
                <a:lnTo>
                  <a:pt x="308870" y="290179"/>
                </a:lnTo>
                <a:lnTo>
                  <a:pt x="318143" y="295573"/>
                </a:lnTo>
                <a:lnTo>
                  <a:pt x="328804" y="297577"/>
                </a:lnTo>
                <a:lnTo>
                  <a:pt x="341571" y="294983"/>
                </a:lnTo>
                <a:lnTo>
                  <a:pt x="352026" y="287918"/>
                </a:lnTo>
                <a:lnTo>
                  <a:pt x="359090" y="277463"/>
                </a:lnTo>
                <a:lnTo>
                  <a:pt x="361684" y="264696"/>
                </a:lnTo>
                <a:lnTo>
                  <a:pt x="361684" y="261407"/>
                </a:lnTo>
                <a:lnTo>
                  <a:pt x="360040" y="258119"/>
                </a:lnTo>
                <a:lnTo>
                  <a:pt x="360040" y="256475"/>
                </a:lnTo>
                <a:close/>
              </a:path>
            </a:pathLst>
          </a:custGeom>
          <a:ln w="9590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6" name="object 86"/>
          <p:cNvSpPr txBox="1"/>
          <p:nvPr/>
        </p:nvSpPr>
        <p:spPr>
          <a:xfrm>
            <a:off x="5434329" y="3046602"/>
            <a:ext cx="591820" cy="361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4135" marR="5080" indent="-52069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FFFFFF"/>
                </a:solidFill>
                <a:latin typeface="宋体"/>
                <a:cs typeface="宋体"/>
              </a:rPr>
              <a:t>占比</a:t>
            </a:r>
            <a:r>
              <a:rPr sz="1100" b="0" spc="20">
                <a:solidFill>
                  <a:srgbClr val="FFFFFF"/>
                </a:solidFill>
                <a:latin typeface="微软雅黑 Light"/>
                <a:cs typeface="微软雅黑 Light"/>
              </a:rPr>
              <a:t>30%  </a:t>
            </a:r>
            <a:r>
              <a:rPr sz="1100" b="0" spc="-5">
                <a:solidFill>
                  <a:srgbClr val="FFFFFF"/>
                </a:solidFill>
                <a:latin typeface="微软雅黑 Light"/>
                <a:cs typeface="微软雅黑 Light"/>
              </a:rPr>
              <a:t>TGI=57</a:t>
            </a:r>
            <a:endParaRPr sz="1100">
              <a:latin typeface="微软雅黑 Light"/>
              <a:cs typeface="微软雅黑 Light"/>
            </a:endParaRPr>
          </a:p>
        </p:txBody>
      </p:sp>
      <p:sp>
        <p:nvSpPr>
          <p:cNvPr id="87" name="object 87"/>
          <p:cNvSpPr/>
          <p:nvPr/>
        </p:nvSpPr>
        <p:spPr>
          <a:xfrm flipH="1">
            <a:off x="5831371" y="2761497"/>
            <a:ext cx="0" cy="231140"/>
          </a:xfrm>
          <a:custGeom>
            <a:rect l="l" t="t" r="r" b="b"/>
            <a:pathLst>
              <a:path h="231139">
                <a:moveTo>
                  <a:pt x="0" y="0"/>
                </a:moveTo>
                <a:lnTo>
                  <a:pt x="0" y="230832"/>
                </a:lnTo>
              </a:path>
            </a:pathLst>
          </a:custGeom>
          <a:ln w="65760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8" name="object 88"/>
          <p:cNvSpPr/>
          <p:nvPr/>
        </p:nvSpPr>
        <p:spPr>
          <a:xfrm flipH="1">
            <a:off x="5930012" y="2761497"/>
            <a:ext cx="0" cy="231140"/>
          </a:xfrm>
          <a:custGeom>
            <a:rect l="l" t="t" r="r" b="b"/>
            <a:pathLst>
              <a:path h="231139">
                <a:moveTo>
                  <a:pt x="0" y="0"/>
                </a:moveTo>
                <a:lnTo>
                  <a:pt x="0" y="230832"/>
                </a:lnTo>
              </a:path>
            </a:pathLst>
          </a:custGeom>
          <a:ln w="65760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9" name="object 89"/>
          <p:cNvSpPr/>
          <p:nvPr/>
        </p:nvSpPr>
        <p:spPr>
          <a:xfrm>
            <a:off x="5699643" y="3710939"/>
            <a:ext cx="362585" cy="527050"/>
          </a:xfrm>
          <a:custGeom>
            <a:rect l="l" t="t" r="r" b="b"/>
            <a:pathLst>
              <a:path w="362585" h="527050">
                <a:moveTo>
                  <a:pt x="165429" y="296617"/>
                </a:moveTo>
                <a:lnTo>
                  <a:pt x="99668" y="296617"/>
                </a:lnTo>
                <a:lnTo>
                  <a:pt x="99668" y="526527"/>
                </a:lnTo>
                <a:lnTo>
                  <a:pt x="165429" y="526527"/>
                </a:lnTo>
                <a:lnTo>
                  <a:pt x="165429" y="296617"/>
                </a:lnTo>
                <a:close/>
              </a:path>
              <a:path w="362585" h="527050">
                <a:moveTo>
                  <a:pt x="264071" y="296617"/>
                </a:moveTo>
                <a:lnTo>
                  <a:pt x="198310" y="296617"/>
                </a:lnTo>
                <a:lnTo>
                  <a:pt x="198310" y="526527"/>
                </a:lnTo>
                <a:lnTo>
                  <a:pt x="264071" y="526527"/>
                </a:lnTo>
                <a:lnTo>
                  <a:pt x="264071" y="296617"/>
                </a:lnTo>
                <a:close/>
              </a:path>
              <a:path w="362585" h="527050">
                <a:moveTo>
                  <a:pt x="247630" y="35508"/>
                </a:moveTo>
                <a:lnTo>
                  <a:pt x="116109" y="35508"/>
                </a:lnTo>
                <a:lnTo>
                  <a:pt x="116109" y="92985"/>
                </a:lnTo>
                <a:lnTo>
                  <a:pt x="55280" y="296617"/>
                </a:lnTo>
                <a:lnTo>
                  <a:pt x="308459" y="296617"/>
                </a:lnTo>
                <a:lnTo>
                  <a:pt x="247630" y="92985"/>
                </a:lnTo>
                <a:lnTo>
                  <a:pt x="247630" y="35508"/>
                </a:lnTo>
                <a:close/>
              </a:path>
              <a:path w="362585" h="527050">
                <a:moveTo>
                  <a:pt x="306359" y="0"/>
                </a:moveTo>
                <a:lnTo>
                  <a:pt x="57256" y="0"/>
                </a:lnTo>
                <a:lnTo>
                  <a:pt x="1027" y="188232"/>
                </a:lnTo>
                <a:lnTo>
                  <a:pt x="0" y="201575"/>
                </a:lnTo>
                <a:lnTo>
                  <a:pt x="3904" y="213686"/>
                </a:lnTo>
                <a:lnTo>
                  <a:pt x="12124" y="223334"/>
                </a:lnTo>
                <a:lnTo>
                  <a:pt x="27331" y="230929"/>
                </a:lnTo>
                <a:lnTo>
                  <a:pt x="33907" y="230929"/>
                </a:lnTo>
                <a:lnTo>
                  <a:pt x="65144" y="207938"/>
                </a:lnTo>
                <a:lnTo>
                  <a:pt x="116109" y="35508"/>
                </a:lnTo>
                <a:lnTo>
                  <a:pt x="316679" y="35508"/>
                </a:lnTo>
                <a:lnTo>
                  <a:pt x="306359" y="0"/>
                </a:lnTo>
                <a:close/>
              </a:path>
              <a:path w="362585" h="527050">
                <a:moveTo>
                  <a:pt x="316679" y="35508"/>
                </a:moveTo>
                <a:lnTo>
                  <a:pt x="247630" y="35508"/>
                </a:lnTo>
                <a:lnTo>
                  <a:pt x="298595" y="207938"/>
                </a:lnTo>
                <a:lnTo>
                  <a:pt x="303707" y="217766"/>
                </a:lnTo>
                <a:lnTo>
                  <a:pt x="311131" y="224976"/>
                </a:lnTo>
                <a:lnTo>
                  <a:pt x="320096" y="229415"/>
                </a:lnTo>
                <a:lnTo>
                  <a:pt x="329831" y="230929"/>
                </a:lnTo>
                <a:lnTo>
                  <a:pt x="336408" y="230929"/>
                </a:lnTo>
                <a:lnTo>
                  <a:pt x="339696" y="229287"/>
                </a:lnTo>
                <a:lnTo>
                  <a:pt x="350664" y="223334"/>
                </a:lnTo>
                <a:lnTo>
                  <a:pt x="358396" y="213686"/>
                </a:lnTo>
                <a:lnTo>
                  <a:pt x="362121" y="201575"/>
                </a:lnTo>
                <a:lnTo>
                  <a:pt x="361068" y="188232"/>
                </a:lnTo>
                <a:lnTo>
                  <a:pt x="316679" y="35508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0" name="object 90"/>
          <p:cNvSpPr txBox="1"/>
          <p:nvPr/>
        </p:nvSpPr>
        <p:spPr>
          <a:xfrm>
            <a:off x="5420359" y="4245965"/>
            <a:ext cx="583565" cy="3619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FFFFFF"/>
                </a:solidFill>
                <a:latin typeface="宋体"/>
                <a:cs typeface="宋体"/>
              </a:rPr>
              <a:t>占比</a:t>
            </a:r>
            <a:r>
              <a:rPr sz="1100" b="0" spc="10">
                <a:solidFill>
                  <a:srgbClr val="FFFFFF"/>
                </a:solidFill>
                <a:latin typeface="微软雅黑 Light"/>
                <a:cs typeface="微软雅黑 Light"/>
              </a:rPr>
              <a:t>70%</a:t>
            </a:r>
            <a:endParaRPr sz="1100">
              <a:latin typeface="微软雅黑 Light"/>
              <a:cs typeface="微软雅黑 Light"/>
            </a:endParaRPr>
          </a:p>
          <a:p>
            <a:pPr marL="33655">
              <a:lnSpc>
                <a:spcPct val="100000"/>
              </a:lnSpc>
              <a:spcBef>
                <a:spcPts val="5"/>
              </a:spcBef>
            </a:pPr>
            <a:r>
              <a:rPr sz="1100" b="0" spc="-5">
                <a:solidFill>
                  <a:srgbClr val="FFFFFF"/>
                </a:solidFill>
                <a:latin typeface="微软雅黑 Light"/>
                <a:cs typeface="微软雅黑 Light"/>
              </a:rPr>
              <a:t>TGI=147</a:t>
            </a:r>
            <a:endParaRPr sz="1100">
              <a:latin typeface="微软雅黑 Light"/>
              <a:cs typeface="微软雅黑 Light"/>
            </a:endParaRPr>
          </a:p>
        </p:txBody>
      </p:sp>
      <p:sp>
        <p:nvSpPr>
          <p:cNvPr id="91" name="object 91"/>
          <p:cNvSpPr/>
          <p:nvPr/>
        </p:nvSpPr>
        <p:spPr>
          <a:xfrm>
            <a:off x="6990533" y="3492823"/>
            <a:ext cx="141112" cy="141088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2" name="object 92"/>
          <p:cNvSpPr/>
          <p:nvPr/>
        </p:nvSpPr>
        <p:spPr>
          <a:xfrm>
            <a:off x="6879219" y="3645558"/>
            <a:ext cx="362585" cy="592455"/>
          </a:xfrm>
          <a:custGeom>
            <a:rect l="l" t="t" r="r" b="b"/>
            <a:pathLst>
              <a:path w="362584" h="592454">
                <a:moveTo>
                  <a:pt x="361068" y="253187"/>
                </a:moveTo>
                <a:lnTo>
                  <a:pt x="301883" y="49322"/>
                </a:lnTo>
                <a:lnTo>
                  <a:pt x="300239" y="41101"/>
                </a:lnTo>
                <a:lnTo>
                  <a:pt x="295307" y="34525"/>
                </a:lnTo>
                <a:lnTo>
                  <a:pt x="288731" y="31237"/>
                </a:lnTo>
                <a:lnTo>
                  <a:pt x="273318" y="22246"/>
                </a:lnTo>
                <a:lnTo>
                  <a:pt x="256672" y="14796"/>
                </a:lnTo>
                <a:lnTo>
                  <a:pt x="219682" y="3288"/>
                </a:lnTo>
                <a:lnTo>
                  <a:pt x="181869" y="0"/>
                </a:lnTo>
                <a:lnTo>
                  <a:pt x="172262" y="282"/>
                </a:lnTo>
                <a:lnTo>
                  <a:pt x="124945" y="7886"/>
                </a:lnTo>
                <a:lnTo>
                  <a:pt x="75008" y="31237"/>
                </a:lnTo>
                <a:lnTo>
                  <a:pt x="61856" y="49322"/>
                </a:lnTo>
                <a:lnTo>
                  <a:pt x="1027" y="253187"/>
                </a:lnTo>
                <a:lnTo>
                  <a:pt x="24043" y="294289"/>
                </a:lnTo>
                <a:lnTo>
                  <a:pt x="27331" y="295933"/>
                </a:lnTo>
                <a:lnTo>
                  <a:pt x="30619" y="295933"/>
                </a:lnTo>
                <a:lnTo>
                  <a:pt x="33907" y="295933"/>
                </a:lnTo>
                <a:lnTo>
                  <a:pt x="65144" y="272916"/>
                </a:lnTo>
                <a:lnTo>
                  <a:pt x="116109" y="100288"/>
                </a:lnTo>
                <a:lnTo>
                  <a:pt x="116109" y="157831"/>
                </a:lnTo>
                <a:lnTo>
                  <a:pt x="55280" y="361696"/>
                </a:lnTo>
                <a:lnTo>
                  <a:pt x="99668" y="361696"/>
                </a:lnTo>
                <a:lnTo>
                  <a:pt x="99668" y="591868"/>
                </a:lnTo>
                <a:lnTo>
                  <a:pt x="165429" y="591868"/>
                </a:lnTo>
                <a:lnTo>
                  <a:pt x="165429" y="361696"/>
                </a:lnTo>
                <a:lnTo>
                  <a:pt x="198310" y="361696"/>
                </a:lnTo>
                <a:lnTo>
                  <a:pt x="198310" y="591868"/>
                </a:lnTo>
                <a:lnTo>
                  <a:pt x="264071" y="591868"/>
                </a:lnTo>
                <a:lnTo>
                  <a:pt x="264071" y="361696"/>
                </a:lnTo>
                <a:lnTo>
                  <a:pt x="308459" y="361696"/>
                </a:lnTo>
                <a:lnTo>
                  <a:pt x="247630" y="157831"/>
                </a:lnTo>
                <a:lnTo>
                  <a:pt x="247630" y="100288"/>
                </a:lnTo>
                <a:lnTo>
                  <a:pt x="298595" y="272916"/>
                </a:lnTo>
                <a:lnTo>
                  <a:pt x="303707" y="282755"/>
                </a:lnTo>
                <a:lnTo>
                  <a:pt x="311131" y="289973"/>
                </a:lnTo>
                <a:lnTo>
                  <a:pt x="320096" y="294417"/>
                </a:lnTo>
                <a:lnTo>
                  <a:pt x="329831" y="295933"/>
                </a:lnTo>
                <a:lnTo>
                  <a:pt x="333119" y="295933"/>
                </a:lnTo>
                <a:lnTo>
                  <a:pt x="336408" y="295933"/>
                </a:lnTo>
                <a:lnTo>
                  <a:pt x="339696" y="294289"/>
                </a:lnTo>
                <a:lnTo>
                  <a:pt x="350664" y="288329"/>
                </a:lnTo>
                <a:lnTo>
                  <a:pt x="358396" y="278670"/>
                </a:lnTo>
                <a:lnTo>
                  <a:pt x="362121" y="266545"/>
                </a:lnTo>
                <a:lnTo>
                  <a:pt x="361068" y="253187"/>
                </a:lnTo>
                <a:close/>
              </a:path>
            </a:pathLst>
          </a:custGeom>
          <a:ln w="9590">
            <a:solidFill>
              <a:srgbClr val="80D7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3" name="object 93"/>
          <p:cNvSpPr/>
          <p:nvPr/>
        </p:nvSpPr>
        <p:spPr>
          <a:xfrm>
            <a:off x="6989712" y="2247715"/>
            <a:ext cx="141112" cy="141088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4" name="object 94"/>
          <p:cNvSpPr/>
          <p:nvPr/>
        </p:nvSpPr>
        <p:spPr>
          <a:xfrm>
            <a:off x="6879425" y="2400450"/>
            <a:ext cx="361950" cy="592455"/>
          </a:xfrm>
          <a:custGeom>
            <a:rect l="l" t="t" r="r" b="b"/>
            <a:pathLst>
              <a:path w="361950" h="592455">
                <a:moveTo>
                  <a:pt x="360040" y="256475"/>
                </a:moveTo>
                <a:lnTo>
                  <a:pt x="314008" y="60830"/>
                </a:lnTo>
                <a:lnTo>
                  <a:pt x="288731" y="31314"/>
                </a:lnTo>
                <a:lnTo>
                  <a:pt x="254206" y="13383"/>
                </a:lnTo>
                <a:lnTo>
                  <a:pt x="207968" y="2055"/>
                </a:lnTo>
                <a:lnTo>
                  <a:pt x="180842" y="0"/>
                </a:lnTo>
                <a:lnTo>
                  <a:pt x="167279" y="590"/>
                </a:lnTo>
                <a:lnTo>
                  <a:pt x="126589" y="8220"/>
                </a:lnTo>
                <a:lnTo>
                  <a:pt x="89599" y="22606"/>
                </a:lnTo>
                <a:lnTo>
                  <a:pt x="57540" y="44390"/>
                </a:lnTo>
                <a:lnTo>
                  <a:pt x="1644" y="258119"/>
                </a:lnTo>
                <a:lnTo>
                  <a:pt x="1644" y="259763"/>
                </a:lnTo>
                <a:lnTo>
                  <a:pt x="0" y="263052"/>
                </a:lnTo>
                <a:lnTo>
                  <a:pt x="0" y="266340"/>
                </a:lnTo>
                <a:lnTo>
                  <a:pt x="2594" y="279107"/>
                </a:lnTo>
                <a:lnTo>
                  <a:pt x="9658" y="289562"/>
                </a:lnTo>
                <a:lnTo>
                  <a:pt x="20113" y="296627"/>
                </a:lnTo>
                <a:lnTo>
                  <a:pt x="32880" y="299221"/>
                </a:lnTo>
                <a:lnTo>
                  <a:pt x="43540" y="297218"/>
                </a:lnTo>
                <a:lnTo>
                  <a:pt x="52814" y="291823"/>
                </a:lnTo>
                <a:lnTo>
                  <a:pt x="59929" y="283962"/>
                </a:lnTo>
                <a:lnTo>
                  <a:pt x="64116" y="274560"/>
                </a:lnTo>
                <a:lnTo>
                  <a:pt x="98641" y="131526"/>
                </a:lnTo>
                <a:lnTo>
                  <a:pt x="98641" y="591868"/>
                </a:lnTo>
                <a:lnTo>
                  <a:pt x="164402" y="591868"/>
                </a:lnTo>
                <a:lnTo>
                  <a:pt x="164402" y="295933"/>
                </a:lnTo>
                <a:lnTo>
                  <a:pt x="197282" y="295933"/>
                </a:lnTo>
                <a:lnTo>
                  <a:pt x="197282" y="591868"/>
                </a:lnTo>
                <a:lnTo>
                  <a:pt x="263043" y="591868"/>
                </a:lnTo>
                <a:lnTo>
                  <a:pt x="263043" y="129881"/>
                </a:lnTo>
                <a:lnTo>
                  <a:pt x="297567" y="272916"/>
                </a:lnTo>
                <a:lnTo>
                  <a:pt x="301755" y="282318"/>
                </a:lnTo>
                <a:lnTo>
                  <a:pt x="308870" y="290179"/>
                </a:lnTo>
                <a:lnTo>
                  <a:pt x="318143" y="295573"/>
                </a:lnTo>
                <a:lnTo>
                  <a:pt x="328804" y="297577"/>
                </a:lnTo>
                <a:lnTo>
                  <a:pt x="341571" y="294983"/>
                </a:lnTo>
                <a:lnTo>
                  <a:pt x="352026" y="287918"/>
                </a:lnTo>
                <a:lnTo>
                  <a:pt x="359090" y="277463"/>
                </a:lnTo>
                <a:lnTo>
                  <a:pt x="361684" y="264696"/>
                </a:lnTo>
                <a:lnTo>
                  <a:pt x="361684" y="261407"/>
                </a:lnTo>
                <a:lnTo>
                  <a:pt x="360040" y="258119"/>
                </a:lnTo>
                <a:lnTo>
                  <a:pt x="360040" y="256475"/>
                </a:lnTo>
                <a:close/>
              </a:path>
            </a:pathLst>
          </a:custGeom>
          <a:ln w="9590">
            <a:solidFill>
              <a:srgbClr val="80D7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5" name="object 95"/>
          <p:cNvSpPr txBox="1"/>
          <p:nvPr/>
        </p:nvSpPr>
        <p:spPr>
          <a:xfrm>
            <a:off x="6919341" y="3046602"/>
            <a:ext cx="582295" cy="361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2069" marR="5080" indent="-40005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FFFFFF"/>
                </a:solidFill>
                <a:latin typeface="宋体"/>
                <a:cs typeface="宋体"/>
              </a:rPr>
              <a:t>占比</a:t>
            </a:r>
            <a:r>
              <a:rPr sz="1100" b="0" spc="5">
                <a:solidFill>
                  <a:srgbClr val="FFFFFF"/>
                </a:solidFill>
                <a:latin typeface="微软雅黑 Light"/>
                <a:cs typeface="微软雅黑 Light"/>
              </a:rPr>
              <a:t>32%  </a:t>
            </a:r>
            <a:r>
              <a:rPr sz="1100" b="0" spc="10">
                <a:solidFill>
                  <a:srgbClr val="FFFFFF"/>
                </a:solidFill>
                <a:latin typeface="微软雅黑 Light"/>
                <a:cs typeface="微软雅黑 Light"/>
              </a:rPr>
              <a:t>TGI=60</a:t>
            </a:r>
            <a:endParaRPr sz="1100">
              <a:latin typeface="微软雅黑 Light"/>
              <a:cs typeface="微软雅黑 Light"/>
            </a:endParaRPr>
          </a:p>
        </p:txBody>
      </p:sp>
      <p:sp>
        <p:nvSpPr>
          <p:cNvPr id="96" name="object 96"/>
          <p:cNvSpPr/>
          <p:nvPr/>
        </p:nvSpPr>
        <p:spPr>
          <a:xfrm flipH="1">
            <a:off x="7010947" y="2724922"/>
            <a:ext cx="0" cy="267335"/>
          </a:xfrm>
          <a:custGeom>
            <a:rect l="l" t="t" r="r" b="b"/>
            <a:pathLst>
              <a:path h="267335">
                <a:moveTo>
                  <a:pt x="0" y="0"/>
                </a:moveTo>
                <a:lnTo>
                  <a:pt x="0" y="267287"/>
                </a:lnTo>
              </a:path>
            </a:pathLst>
          </a:custGeom>
          <a:ln w="65760">
            <a:solidFill>
              <a:srgbClr val="80D7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7" name="object 97"/>
          <p:cNvSpPr/>
          <p:nvPr/>
        </p:nvSpPr>
        <p:spPr>
          <a:xfrm flipH="1">
            <a:off x="7109588" y="2724922"/>
            <a:ext cx="0" cy="267335"/>
          </a:xfrm>
          <a:custGeom>
            <a:rect l="l" t="t" r="r" b="b"/>
            <a:pathLst>
              <a:path h="267335">
                <a:moveTo>
                  <a:pt x="0" y="0"/>
                </a:moveTo>
                <a:lnTo>
                  <a:pt x="0" y="267287"/>
                </a:lnTo>
              </a:path>
            </a:pathLst>
          </a:custGeom>
          <a:ln w="65760">
            <a:solidFill>
              <a:srgbClr val="80D7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8" name="object 98"/>
          <p:cNvSpPr/>
          <p:nvPr/>
        </p:nvSpPr>
        <p:spPr>
          <a:xfrm>
            <a:off x="6879219" y="3745996"/>
            <a:ext cx="362585" cy="491490"/>
          </a:xfrm>
          <a:custGeom>
            <a:rect l="l" t="t" r="r" b="b"/>
            <a:pathLst>
              <a:path w="362584" h="491489">
                <a:moveTo>
                  <a:pt x="165429" y="261692"/>
                </a:moveTo>
                <a:lnTo>
                  <a:pt x="99668" y="261692"/>
                </a:lnTo>
                <a:lnTo>
                  <a:pt x="99668" y="491477"/>
                </a:lnTo>
                <a:lnTo>
                  <a:pt x="165429" y="491477"/>
                </a:lnTo>
                <a:lnTo>
                  <a:pt x="165429" y="261692"/>
                </a:lnTo>
                <a:close/>
              </a:path>
              <a:path w="362584" h="491489">
                <a:moveTo>
                  <a:pt x="264071" y="261692"/>
                </a:moveTo>
                <a:lnTo>
                  <a:pt x="198310" y="261692"/>
                </a:lnTo>
                <a:lnTo>
                  <a:pt x="198310" y="491477"/>
                </a:lnTo>
                <a:lnTo>
                  <a:pt x="264071" y="491477"/>
                </a:lnTo>
                <a:lnTo>
                  <a:pt x="264071" y="261692"/>
                </a:lnTo>
                <a:close/>
              </a:path>
              <a:path w="362584" h="491489">
                <a:moveTo>
                  <a:pt x="247630" y="724"/>
                </a:moveTo>
                <a:lnTo>
                  <a:pt x="116109" y="724"/>
                </a:lnTo>
                <a:lnTo>
                  <a:pt x="116109" y="58170"/>
                </a:lnTo>
                <a:lnTo>
                  <a:pt x="55280" y="261692"/>
                </a:lnTo>
                <a:lnTo>
                  <a:pt x="308459" y="261692"/>
                </a:lnTo>
                <a:lnTo>
                  <a:pt x="247630" y="58170"/>
                </a:lnTo>
                <a:lnTo>
                  <a:pt x="247630" y="724"/>
                </a:lnTo>
                <a:close/>
              </a:path>
              <a:path w="362584" h="491489">
                <a:moveTo>
                  <a:pt x="316468" y="0"/>
                </a:moveTo>
                <a:lnTo>
                  <a:pt x="46865" y="0"/>
                </a:lnTo>
                <a:lnTo>
                  <a:pt x="1027" y="153366"/>
                </a:lnTo>
                <a:lnTo>
                  <a:pt x="0" y="166702"/>
                </a:lnTo>
                <a:lnTo>
                  <a:pt x="3904" y="178806"/>
                </a:lnTo>
                <a:lnTo>
                  <a:pt x="12124" y="188449"/>
                </a:lnTo>
                <a:lnTo>
                  <a:pt x="27331" y="196040"/>
                </a:lnTo>
                <a:lnTo>
                  <a:pt x="33907" y="196040"/>
                </a:lnTo>
                <a:lnTo>
                  <a:pt x="65144" y="173062"/>
                </a:lnTo>
                <a:lnTo>
                  <a:pt x="116109" y="724"/>
                </a:lnTo>
                <a:lnTo>
                  <a:pt x="316679" y="724"/>
                </a:lnTo>
                <a:lnTo>
                  <a:pt x="316468" y="0"/>
                </a:lnTo>
                <a:close/>
              </a:path>
              <a:path w="362584" h="491489">
                <a:moveTo>
                  <a:pt x="316679" y="724"/>
                </a:moveTo>
                <a:lnTo>
                  <a:pt x="247630" y="724"/>
                </a:lnTo>
                <a:lnTo>
                  <a:pt x="298595" y="173062"/>
                </a:lnTo>
                <a:lnTo>
                  <a:pt x="303707" y="182884"/>
                </a:lnTo>
                <a:lnTo>
                  <a:pt x="311131" y="190090"/>
                </a:lnTo>
                <a:lnTo>
                  <a:pt x="320096" y="194527"/>
                </a:lnTo>
                <a:lnTo>
                  <a:pt x="329831" y="196040"/>
                </a:lnTo>
                <a:lnTo>
                  <a:pt x="336408" y="196040"/>
                </a:lnTo>
                <a:lnTo>
                  <a:pt x="339696" y="194399"/>
                </a:lnTo>
                <a:lnTo>
                  <a:pt x="350664" y="188449"/>
                </a:lnTo>
                <a:lnTo>
                  <a:pt x="358396" y="178806"/>
                </a:lnTo>
                <a:lnTo>
                  <a:pt x="362121" y="166702"/>
                </a:lnTo>
                <a:lnTo>
                  <a:pt x="361068" y="153366"/>
                </a:lnTo>
                <a:lnTo>
                  <a:pt x="316679" y="724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9" name="object 99"/>
          <p:cNvSpPr txBox="1"/>
          <p:nvPr/>
        </p:nvSpPr>
        <p:spPr>
          <a:xfrm>
            <a:off x="6982459" y="4245965"/>
            <a:ext cx="591185" cy="3619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FFFFFF"/>
                </a:solidFill>
                <a:latin typeface="宋体"/>
                <a:cs typeface="宋体"/>
              </a:rPr>
              <a:t>占比</a:t>
            </a:r>
            <a:r>
              <a:rPr sz="1100" b="0" spc="25">
                <a:solidFill>
                  <a:srgbClr val="FFFFFF"/>
                </a:solidFill>
                <a:latin typeface="微软雅黑 Light"/>
                <a:cs typeface="微软雅黑 Light"/>
              </a:rPr>
              <a:t>68%</a:t>
            </a:r>
            <a:endParaRPr sz="1100">
              <a:latin typeface="微软雅黑 Light"/>
              <a:cs typeface="微软雅黑 Light"/>
            </a:endParaRPr>
          </a:p>
          <a:p>
            <a:pPr marL="32384">
              <a:lnSpc>
                <a:spcPct val="100000"/>
              </a:lnSpc>
              <a:spcBef>
                <a:spcPts val="5"/>
              </a:spcBef>
            </a:pPr>
            <a:r>
              <a:rPr sz="1100" b="0">
                <a:solidFill>
                  <a:srgbClr val="FFFFFF"/>
                </a:solidFill>
                <a:latin typeface="微软雅黑 Light"/>
                <a:cs typeface="微软雅黑 Light"/>
              </a:rPr>
              <a:t>TGI=145</a:t>
            </a:r>
            <a:endParaRPr sz="1100">
              <a:latin typeface="微软雅黑 Light"/>
              <a:cs typeface="微软雅黑 Light"/>
            </a:endParaRPr>
          </a:p>
        </p:txBody>
      </p:sp>
      <p:sp>
        <p:nvSpPr>
          <p:cNvPr id="100" name="object 100"/>
          <p:cNvSpPr/>
          <p:nvPr/>
        </p:nvSpPr>
        <p:spPr>
          <a:xfrm>
            <a:off x="6316979" y="3249167"/>
            <a:ext cx="394716" cy="420624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8462" y="730758"/>
            <a:ext cx="1174115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/>
              <a:t>市场总</a:t>
            </a:r>
            <a:r>
              <a:rPr sz="2100" spc="-5"/>
              <a:t>结</a:t>
            </a:r>
            <a:r>
              <a:rPr sz="2100" spc="40"/>
              <a:t>:</a:t>
            </a:r>
            <a:endParaRPr sz="2100"/>
          </a:p>
        </p:txBody>
      </p:sp>
      <p:sp>
        <p:nvSpPr>
          <p:cNvPr id="3" name="object 3"/>
          <p:cNvSpPr txBox="1"/>
          <p:nvPr/>
        </p:nvSpPr>
        <p:spPr>
          <a:xfrm>
            <a:off x="402742" y="4626051"/>
            <a:ext cx="2436495" cy="117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5">
                <a:solidFill>
                  <a:srgbClr val="FFFFFF"/>
                </a:solidFill>
                <a:latin typeface="宋体"/>
                <a:cs typeface="宋体"/>
              </a:rPr>
              <a:t>数据来</a:t>
            </a:r>
            <a:r>
              <a:rPr sz="600" spc="-5">
                <a:solidFill>
                  <a:srgbClr val="FFFFFF"/>
                </a:solidFill>
                <a:latin typeface="宋体"/>
                <a:cs typeface="宋体"/>
              </a:rPr>
              <a:t>源：蝉魔</a:t>
            </a:r>
            <a:r>
              <a:rPr sz="600">
                <a:solidFill>
                  <a:srgbClr val="FFFFFF"/>
                </a:solidFill>
                <a:latin typeface="宋体"/>
                <a:cs typeface="宋体"/>
              </a:rPr>
              <a:t>方</a:t>
            </a:r>
            <a:r>
              <a:rPr sz="600" spc="-13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600" spc="35">
                <a:solidFill>
                  <a:srgbClr val="FFFFFF"/>
                </a:solidFill>
                <a:latin typeface="宋体"/>
                <a:cs typeface="宋体"/>
              </a:rPr>
              <a:t>chanmofang.com</a:t>
            </a:r>
            <a:r>
              <a:rPr sz="600" spc="-13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600" spc="5">
                <a:solidFill>
                  <a:srgbClr val="FFFFFF"/>
                </a:solidFill>
                <a:latin typeface="宋体"/>
                <a:cs typeface="宋体"/>
              </a:rPr>
              <a:t>（蝉妈</a:t>
            </a:r>
            <a:r>
              <a:rPr sz="600" spc="-5">
                <a:solidFill>
                  <a:srgbClr val="FFFFFF"/>
                </a:solidFill>
                <a:latin typeface="宋体"/>
                <a:cs typeface="宋体"/>
              </a:rPr>
              <a:t>妈旗下行业研究数据平台</a:t>
            </a:r>
            <a:r>
              <a:rPr sz="60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endParaRPr sz="600">
              <a:latin typeface="宋体"/>
              <a:cs typeface="宋体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84631" y="1143000"/>
            <a:ext cx="11238230" cy="3351529"/>
          </a:xfrm>
          <a:custGeom>
            <a:rect l="l" t="t" r="r" b="b"/>
            <a:pathLst>
              <a:path w="11238230" h="3351529">
                <a:moveTo>
                  <a:pt x="11237976" y="0"/>
                </a:moveTo>
                <a:lnTo>
                  <a:pt x="551141" y="0"/>
                </a:lnTo>
                <a:lnTo>
                  <a:pt x="503588" y="2023"/>
                </a:lnTo>
                <a:lnTo>
                  <a:pt x="457157" y="7982"/>
                </a:lnTo>
                <a:lnTo>
                  <a:pt x="412015" y="17711"/>
                </a:lnTo>
                <a:lnTo>
                  <a:pt x="368327" y="31045"/>
                </a:lnTo>
                <a:lnTo>
                  <a:pt x="326259" y="47819"/>
                </a:lnTo>
                <a:lnTo>
                  <a:pt x="285975" y="67868"/>
                </a:lnTo>
                <a:lnTo>
                  <a:pt x="247642" y="91025"/>
                </a:lnTo>
                <a:lnTo>
                  <a:pt x="211424" y="117125"/>
                </a:lnTo>
                <a:lnTo>
                  <a:pt x="177488" y="146003"/>
                </a:lnTo>
                <a:lnTo>
                  <a:pt x="145999" y="177494"/>
                </a:lnTo>
                <a:lnTo>
                  <a:pt x="117122" y="211432"/>
                </a:lnTo>
                <a:lnTo>
                  <a:pt x="91023" y="247651"/>
                </a:lnTo>
                <a:lnTo>
                  <a:pt x="67866" y="285987"/>
                </a:lnTo>
                <a:lnTo>
                  <a:pt x="47819" y="326274"/>
                </a:lnTo>
                <a:lnTo>
                  <a:pt x="31045" y="368346"/>
                </a:lnTo>
                <a:lnTo>
                  <a:pt x="17711" y="412038"/>
                </a:lnTo>
                <a:lnTo>
                  <a:pt x="7981" y="457184"/>
                </a:lnTo>
                <a:lnTo>
                  <a:pt x="2023" y="503620"/>
                </a:lnTo>
                <a:lnTo>
                  <a:pt x="0" y="551180"/>
                </a:lnTo>
                <a:lnTo>
                  <a:pt x="0" y="3351276"/>
                </a:lnTo>
                <a:lnTo>
                  <a:pt x="10686796" y="3351276"/>
                </a:lnTo>
                <a:lnTo>
                  <a:pt x="10734355" y="3349252"/>
                </a:lnTo>
                <a:lnTo>
                  <a:pt x="10780791" y="3343294"/>
                </a:lnTo>
                <a:lnTo>
                  <a:pt x="10825937" y="3333564"/>
                </a:lnTo>
                <a:lnTo>
                  <a:pt x="10869629" y="3320230"/>
                </a:lnTo>
                <a:lnTo>
                  <a:pt x="10911701" y="3303456"/>
                </a:lnTo>
                <a:lnTo>
                  <a:pt x="10951988" y="3283409"/>
                </a:lnTo>
                <a:lnTo>
                  <a:pt x="10990324" y="3260252"/>
                </a:lnTo>
                <a:lnTo>
                  <a:pt x="11026543" y="3234153"/>
                </a:lnTo>
                <a:lnTo>
                  <a:pt x="11060481" y="3205276"/>
                </a:lnTo>
                <a:lnTo>
                  <a:pt x="11091972" y="3173787"/>
                </a:lnTo>
                <a:lnTo>
                  <a:pt x="11120850" y="3139851"/>
                </a:lnTo>
                <a:lnTo>
                  <a:pt x="11146950" y="3103633"/>
                </a:lnTo>
                <a:lnTo>
                  <a:pt x="11170107" y="3065300"/>
                </a:lnTo>
                <a:lnTo>
                  <a:pt x="11190156" y="3025016"/>
                </a:lnTo>
                <a:lnTo>
                  <a:pt x="11206930" y="2982948"/>
                </a:lnTo>
                <a:lnTo>
                  <a:pt x="11220264" y="2939260"/>
                </a:lnTo>
                <a:lnTo>
                  <a:pt x="11229993" y="2894118"/>
                </a:lnTo>
                <a:lnTo>
                  <a:pt x="11235952" y="2847687"/>
                </a:lnTo>
                <a:lnTo>
                  <a:pt x="11237976" y="2800134"/>
                </a:lnTo>
                <a:lnTo>
                  <a:pt x="11237976" y="0"/>
                </a:lnTo>
                <a:close/>
              </a:path>
            </a:pathLst>
          </a:custGeom>
          <a:solidFill>
            <a:srgbClr val="622854">
              <a:alpha val="1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906016" y="1680794"/>
            <a:ext cx="7799705" cy="20986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78435" indent="-166370">
              <a:lnSpc>
                <a:spcPct val="100000"/>
              </a:lnSpc>
              <a:spcBef>
                <a:spcPts val="95"/>
              </a:spcBef>
              <a:buSzPct val="93750"/>
              <a:buAutoNum type="arabicPeriod"/>
              <a:tabLst>
                <a:tab pos="179070"/>
              </a:tabLst>
            </a:pPr>
            <a:r>
              <a:rPr sz="1600" b="1" spc="-10">
                <a:solidFill>
                  <a:srgbClr val="FFF1CC"/>
                </a:solidFill>
                <a:latin typeface="微软雅黑"/>
                <a:cs typeface="微软雅黑"/>
              </a:rPr>
              <a:t>行业生意</a:t>
            </a:r>
            <a:r>
              <a:rPr sz="1600" b="1" spc="-10">
                <a:solidFill>
                  <a:srgbClr val="80D7CE"/>
                </a:solidFill>
                <a:latin typeface="微软雅黑"/>
                <a:cs typeface="微软雅黑"/>
              </a:rPr>
              <a:t>提质扩容</a:t>
            </a:r>
            <a:r>
              <a:rPr sz="1600" b="1" spc="50">
                <a:solidFill>
                  <a:srgbClr val="FFF1CC"/>
                </a:solidFill>
                <a:latin typeface="微软雅黑"/>
                <a:cs typeface="微软雅黑"/>
              </a:rPr>
              <a:t>，300</a:t>
            </a:r>
            <a:r>
              <a:rPr sz="1600" b="1">
                <a:solidFill>
                  <a:srgbClr val="FFF1CC"/>
                </a:solidFill>
                <a:latin typeface="微软雅黑"/>
                <a:cs typeface="微软雅黑"/>
              </a:rPr>
              <a:t>元</a:t>
            </a:r>
            <a:r>
              <a:rPr sz="1600" b="1" spc="-10">
                <a:solidFill>
                  <a:srgbClr val="FFF1CC"/>
                </a:solidFill>
                <a:latin typeface="微软雅黑"/>
                <a:cs typeface="微软雅黑"/>
              </a:rPr>
              <a:t>以上</a:t>
            </a:r>
            <a:r>
              <a:rPr sz="1600" b="1">
                <a:solidFill>
                  <a:srgbClr val="FFF1CC"/>
                </a:solidFill>
                <a:latin typeface="微软雅黑"/>
                <a:cs typeface="微软雅黑"/>
              </a:rPr>
              <a:t>品</a:t>
            </a:r>
            <a:r>
              <a:rPr sz="1600" b="1" spc="-10">
                <a:solidFill>
                  <a:srgbClr val="FFF1CC"/>
                </a:solidFill>
                <a:latin typeface="微软雅黑"/>
                <a:cs typeface="微软雅黑"/>
              </a:rPr>
              <a:t>质高</a:t>
            </a:r>
            <a:r>
              <a:rPr sz="1600" b="1" spc="5">
                <a:solidFill>
                  <a:srgbClr val="FFF1CC"/>
                </a:solidFill>
                <a:latin typeface="微软雅黑"/>
                <a:cs typeface="微软雅黑"/>
              </a:rPr>
              <a:t>价</a:t>
            </a:r>
            <a:r>
              <a:rPr sz="1600" b="1" spc="-5">
                <a:solidFill>
                  <a:srgbClr val="FFF1CC"/>
                </a:solidFill>
                <a:latin typeface="微软雅黑"/>
                <a:cs typeface="微软雅黑"/>
              </a:rPr>
              <a:t>市</a:t>
            </a:r>
            <a:r>
              <a:rPr sz="1600" b="1" spc="-10">
                <a:solidFill>
                  <a:srgbClr val="FFF1CC"/>
                </a:solidFill>
                <a:latin typeface="微软雅黑"/>
                <a:cs typeface="微软雅黑"/>
              </a:rPr>
              <a:t>场</a:t>
            </a:r>
            <a:r>
              <a:rPr sz="1600" b="1">
                <a:solidFill>
                  <a:srgbClr val="FFF1CC"/>
                </a:solidFill>
                <a:latin typeface="微软雅黑"/>
                <a:cs typeface="微软雅黑"/>
              </a:rPr>
              <a:t>高</a:t>
            </a:r>
            <a:r>
              <a:rPr sz="1600" b="1" spc="-5">
                <a:solidFill>
                  <a:srgbClr val="FFF1CC"/>
                </a:solidFill>
                <a:latin typeface="微软雅黑"/>
                <a:cs typeface="微软雅黑"/>
              </a:rPr>
              <a:t>增长</a:t>
            </a: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FFF1CC"/>
              </a:buClr>
              <a:buFont typeface="΢"/>
              <a:buAutoNum type="arabicPeriod"/>
            </a:pPr>
            <a:endParaRPr sz="1550">
              <a:latin typeface="微软雅黑"/>
              <a:cs typeface="微软雅黑"/>
            </a:endParaRPr>
          </a:p>
          <a:p>
            <a:pPr marL="276225" indent="-264160">
              <a:lnSpc>
                <a:spcPct val="100000"/>
              </a:lnSpc>
              <a:buSzPct val="93750"/>
              <a:buAutoNum type="arabicPeriod"/>
              <a:tabLst>
                <a:tab pos="276860"/>
              </a:tabLst>
            </a:pPr>
            <a:r>
              <a:rPr sz="1600" b="1" spc="-5">
                <a:solidFill>
                  <a:srgbClr val="FFF1CC"/>
                </a:solidFill>
                <a:latin typeface="微软雅黑"/>
                <a:cs typeface="微软雅黑"/>
              </a:rPr>
              <a:t>婴童市场主导成交，但市场竞争压</a:t>
            </a:r>
            <a:r>
              <a:rPr sz="1600" b="1" spc="5">
                <a:solidFill>
                  <a:srgbClr val="FFF1CC"/>
                </a:solidFill>
                <a:latin typeface="微软雅黑"/>
                <a:cs typeface="微软雅黑"/>
              </a:rPr>
              <a:t>力</a:t>
            </a:r>
            <a:r>
              <a:rPr sz="1600" b="1" spc="-5">
                <a:solidFill>
                  <a:srgbClr val="FFF1CC"/>
                </a:solidFill>
                <a:latin typeface="微软雅黑"/>
                <a:cs typeface="微软雅黑"/>
              </a:rPr>
              <a:t>大</a:t>
            </a:r>
            <a:r>
              <a:rPr sz="1600" b="1">
                <a:solidFill>
                  <a:srgbClr val="FFF1CC"/>
                </a:solidFill>
                <a:latin typeface="微软雅黑"/>
                <a:cs typeface="微软雅黑"/>
              </a:rPr>
              <a:t>，</a:t>
            </a:r>
            <a:r>
              <a:rPr sz="1600" b="1" spc="5">
                <a:solidFill>
                  <a:srgbClr val="FFF1CC"/>
                </a:solidFill>
                <a:latin typeface="微软雅黑"/>
                <a:cs typeface="微软雅黑"/>
              </a:rPr>
              <a:t>孕</a:t>
            </a:r>
            <a:r>
              <a:rPr sz="1600" b="1" spc="-5">
                <a:solidFill>
                  <a:srgbClr val="FFF1CC"/>
                </a:solidFill>
                <a:latin typeface="微软雅黑"/>
                <a:cs typeface="微软雅黑"/>
              </a:rPr>
              <a:t>产妇</a:t>
            </a:r>
            <a:r>
              <a:rPr sz="1600" b="1" spc="5">
                <a:solidFill>
                  <a:srgbClr val="FFF1CC"/>
                </a:solidFill>
                <a:latin typeface="微软雅黑"/>
                <a:cs typeface="微软雅黑"/>
              </a:rPr>
              <a:t>市</a:t>
            </a:r>
            <a:r>
              <a:rPr sz="1600" b="1" spc="-5">
                <a:solidFill>
                  <a:srgbClr val="FFF1CC"/>
                </a:solidFill>
                <a:latin typeface="微软雅黑"/>
                <a:cs typeface="微软雅黑"/>
              </a:rPr>
              <a:t>场展</a:t>
            </a:r>
            <a:r>
              <a:rPr sz="1600" b="1" spc="5">
                <a:solidFill>
                  <a:srgbClr val="FFF1CC"/>
                </a:solidFill>
                <a:latin typeface="微软雅黑"/>
                <a:cs typeface="微软雅黑"/>
              </a:rPr>
              <a:t>现</a:t>
            </a:r>
            <a:r>
              <a:rPr sz="1600" b="1" spc="-5">
                <a:solidFill>
                  <a:srgbClr val="FFF1CC"/>
                </a:solidFill>
                <a:latin typeface="微软雅黑"/>
                <a:cs typeface="微软雅黑"/>
              </a:rPr>
              <a:t>高增</a:t>
            </a:r>
            <a:r>
              <a:rPr sz="1600" b="1" spc="5">
                <a:solidFill>
                  <a:srgbClr val="FFF1CC"/>
                </a:solidFill>
                <a:latin typeface="微软雅黑"/>
                <a:cs typeface="微软雅黑"/>
              </a:rPr>
              <a:t>长</a:t>
            </a:r>
            <a:r>
              <a:rPr sz="1600" b="1" spc="-5">
                <a:solidFill>
                  <a:srgbClr val="FFF1CC"/>
                </a:solidFill>
                <a:latin typeface="微软雅黑"/>
                <a:cs typeface="微软雅黑"/>
              </a:rPr>
              <a:t>潜力</a:t>
            </a:r>
            <a:r>
              <a:rPr sz="1600" b="1" spc="5">
                <a:solidFill>
                  <a:srgbClr val="FFF1CC"/>
                </a:solidFill>
                <a:latin typeface="微软雅黑"/>
                <a:cs typeface="微软雅黑"/>
              </a:rPr>
              <a:t>，</a:t>
            </a:r>
            <a:r>
              <a:rPr sz="1600" b="1" spc="-5">
                <a:solidFill>
                  <a:srgbClr val="FFF1CC"/>
                </a:solidFill>
                <a:latin typeface="微软雅黑"/>
                <a:cs typeface="微软雅黑"/>
              </a:rPr>
              <a:t>品牌</a:t>
            </a:r>
            <a:r>
              <a:rPr sz="1600" b="1" spc="5">
                <a:solidFill>
                  <a:srgbClr val="FFF1CC"/>
                </a:solidFill>
                <a:latin typeface="微软雅黑"/>
                <a:cs typeface="微软雅黑"/>
              </a:rPr>
              <a:t>加</a:t>
            </a:r>
            <a:r>
              <a:rPr sz="1600" b="1" spc="-5">
                <a:solidFill>
                  <a:srgbClr val="FFF1CC"/>
                </a:solidFill>
                <a:latin typeface="微软雅黑"/>
                <a:cs typeface="微软雅黑"/>
              </a:rPr>
              <a:t>速入局</a:t>
            </a: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FFF1CC"/>
              </a:buClr>
              <a:buFont typeface="΢"/>
              <a:buAutoNum type="arabicPeriod"/>
            </a:pPr>
            <a:endParaRPr sz="1550">
              <a:latin typeface="微软雅黑"/>
              <a:cs typeface="微软雅黑"/>
            </a:endParaRPr>
          </a:p>
          <a:p>
            <a:pPr marL="204470" indent="-192405">
              <a:lnSpc>
                <a:spcPct val="100000"/>
              </a:lnSpc>
              <a:spcBef>
                <a:spcPts val="5"/>
              </a:spcBef>
              <a:buSzPct val="93750"/>
              <a:buAutoNum type="arabicPeriod"/>
              <a:tabLst>
                <a:tab pos="205104"/>
              </a:tabLst>
            </a:pPr>
            <a:r>
              <a:rPr sz="1600" b="1" spc="-5">
                <a:solidFill>
                  <a:srgbClr val="FFF1CC"/>
                </a:solidFill>
                <a:latin typeface="微软雅黑"/>
                <a:cs typeface="微软雅黑"/>
              </a:rPr>
              <a:t>国产品牌占据主导地位，国际品牌</a:t>
            </a:r>
            <a:r>
              <a:rPr sz="1600" b="1" spc="5">
                <a:solidFill>
                  <a:srgbClr val="FFF1CC"/>
                </a:solidFill>
                <a:latin typeface="微软雅黑"/>
                <a:cs typeface="微软雅黑"/>
              </a:rPr>
              <a:t>占</a:t>
            </a:r>
            <a:r>
              <a:rPr sz="1600" b="1" spc="-5">
                <a:solidFill>
                  <a:srgbClr val="FFF1CC"/>
                </a:solidFill>
                <a:latin typeface="微软雅黑"/>
                <a:cs typeface="微软雅黑"/>
              </a:rPr>
              <a:t>比提升</a:t>
            </a: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FFF1CC"/>
              </a:buClr>
              <a:buFont typeface="΢"/>
              <a:buAutoNum type="arabicPeriod"/>
            </a:pPr>
            <a:endParaRPr sz="1550">
              <a:latin typeface="微软雅黑"/>
              <a:cs typeface="微软雅黑"/>
            </a:endParaRPr>
          </a:p>
          <a:p>
            <a:pPr marL="207645" indent="-195580">
              <a:lnSpc>
                <a:spcPct val="100000"/>
              </a:lnSpc>
              <a:buSzPct val="93750"/>
              <a:buAutoNum type="arabicPeriod"/>
              <a:tabLst>
                <a:tab pos="208279"/>
              </a:tabLst>
            </a:pPr>
            <a:r>
              <a:rPr sz="1600" b="1" spc="-5">
                <a:solidFill>
                  <a:srgbClr val="FFF1CC"/>
                </a:solidFill>
                <a:latin typeface="微软雅黑"/>
                <a:cs typeface="微软雅黑"/>
              </a:rPr>
              <a:t>衣着服饰是母婴消费者核心需求，</a:t>
            </a:r>
            <a:r>
              <a:rPr sz="1600" b="1" spc="135">
                <a:solidFill>
                  <a:srgbClr val="FFF1CC"/>
                </a:solidFill>
                <a:latin typeface="微软雅黑"/>
                <a:cs typeface="微软雅黑"/>
              </a:rPr>
              <a:t> </a:t>
            </a:r>
            <a:r>
              <a:rPr sz="1600" b="1" spc="-5">
                <a:solidFill>
                  <a:srgbClr val="FFF1CC"/>
                </a:solidFill>
                <a:latin typeface="微软雅黑"/>
                <a:cs typeface="微软雅黑"/>
              </a:rPr>
              <a:t>进而驱动</a:t>
            </a:r>
            <a:r>
              <a:rPr sz="1600" b="1" spc="-30">
                <a:solidFill>
                  <a:srgbClr val="FFF1CC"/>
                </a:solidFill>
                <a:latin typeface="微软雅黑"/>
                <a:cs typeface="微软雅黑"/>
              </a:rPr>
              <a:t>9-12</a:t>
            </a:r>
            <a:r>
              <a:rPr sz="1600" b="1" spc="-5">
                <a:solidFill>
                  <a:srgbClr val="FFF1CC"/>
                </a:solidFill>
                <a:latin typeface="微软雅黑"/>
                <a:cs typeface="微软雅黑"/>
              </a:rPr>
              <a:t>月秋冬换季月份成</a:t>
            </a:r>
            <a:r>
              <a:rPr sz="1600" b="1" spc="5">
                <a:solidFill>
                  <a:srgbClr val="FFF1CC"/>
                </a:solidFill>
                <a:latin typeface="微软雅黑"/>
                <a:cs typeface="微软雅黑"/>
              </a:rPr>
              <a:t>为</a:t>
            </a:r>
            <a:r>
              <a:rPr sz="1600" b="1" spc="-5">
                <a:solidFill>
                  <a:srgbClr val="FFF1CC"/>
                </a:solidFill>
                <a:latin typeface="微软雅黑"/>
                <a:cs typeface="微软雅黑"/>
              </a:rPr>
              <a:t>行业</a:t>
            </a:r>
            <a:r>
              <a:rPr sz="1600" b="1" spc="5">
                <a:solidFill>
                  <a:srgbClr val="FFF1CC"/>
                </a:solidFill>
                <a:latin typeface="微软雅黑"/>
                <a:cs typeface="微软雅黑"/>
              </a:rPr>
              <a:t>销</a:t>
            </a:r>
            <a:r>
              <a:rPr sz="1600" b="1" spc="-5">
                <a:solidFill>
                  <a:srgbClr val="FFF1CC"/>
                </a:solidFill>
                <a:latin typeface="微软雅黑"/>
                <a:cs typeface="微软雅黑"/>
              </a:rPr>
              <a:t>售旺季</a:t>
            </a:r>
            <a:endParaRPr sz="1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73351" y="1214373"/>
            <a:ext cx="8732520" cy="21297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700" spc="615" baseline="-1409">
                <a:solidFill>
                  <a:srgbClr val="80D7CE"/>
                </a:solidFill>
              </a:rPr>
              <a:t>02</a:t>
            </a:r>
            <a:r>
              <a:rPr sz="12000" spc="615" baseline="-2430">
                <a:solidFill>
                  <a:srgbClr val="80D7CE"/>
                </a:solidFill>
              </a:rPr>
              <a:t>.</a:t>
            </a:r>
            <a:r>
              <a:rPr sz="4800">
                <a:solidFill>
                  <a:srgbClr val="80D7CE"/>
                </a:solidFill>
              </a:rPr>
              <a:t>母</a:t>
            </a:r>
            <a:r>
              <a:rPr sz="4800" spc="-5">
                <a:solidFill>
                  <a:srgbClr val="80D7CE"/>
                </a:solidFill>
              </a:rPr>
              <a:t>婴细分行业趋势洞察</a:t>
            </a:r>
            <a:endParaRPr sz="48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9195816" y="2383535"/>
            <a:ext cx="3195955" cy="2071370"/>
          </a:xfrm>
          <a:custGeom>
            <a:rect l="l" t="t" r="r" b="b"/>
            <a:pathLst>
              <a:path w="3195954" h="2071370">
                <a:moveTo>
                  <a:pt x="3195828" y="0"/>
                </a:moveTo>
                <a:lnTo>
                  <a:pt x="0" y="2071115"/>
                </a:lnTo>
                <a:lnTo>
                  <a:pt x="3195828" y="2071115"/>
                </a:lnTo>
                <a:lnTo>
                  <a:pt x="3195828" y="0"/>
                </a:lnTo>
                <a:close/>
              </a:path>
            </a:pathLst>
          </a:custGeom>
          <a:solidFill>
            <a:srgbClr val="FFF1CC">
              <a:alpha val="1803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48462" y="730758"/>
            <a:ext cx="8237855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/>
              <a:t>母婴食品：市场提质扩容，幼儿市场规模大，孕产妇</a:t>
            </a:r>
            <a:r>
              <a:rPr sz="2100" spc="-265"/>
              <a:t>&amp;</a:t>
            </a:r>
            <a:r>
              <a:rPr sz="2100"/>
              <a:t>婴儿市场高增长</a:t>
            </a:r>
            <a:endParaRPr sz="2100"/>
          </a:p>
        </p:txBody>
      </p:sp>
      <p:sp>
        <p:nvSpPr>
          <p:cNvPr id="4" name="object 4"/>
          <p:cNvSpPr txBox="1"/>
          <p:nvPr/>
        </p:nvSpPr>
        <p:spPr>
          <a:xfrm>
            <a:off x="454253" y="1184909"/>
            <a:ext cx="11226800" cy="501015"/>
          </a:xfrm>
          <a:prstGeom prst="rect">
            <a:avLst/>
          </a:prstGeom>
        </p:spPr>
        <p:txBody>
          <a:bodyPr vert="horz" wrap="square" lIns="0" tIns="673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30"/>
              </a:spcBef>
            </a:pPr>
            <a:r>
              <a:rPr sz="1200" spc="10">
                <a:solidFill>
                  <a:srgbClr val="FFFFFF"/>
                </a:solidFill>
                <a:latin typeface="宋体"/>
                <a:cs typeface="宋体"/>
              </a:rPr>
              <a:t>抖音电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商母婴食品市场规模保持高增速扩容，行业平均件单价波动上涨，行业消费升级。</a:t>
            </a:r>
            <a:endParaRPr sz="12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434"/>
              </a:spcBef>
            </a:pPr>
            <a:r>
              <a:rPr sz="1200" spc="10">
                <a:solidFill>
                  <a:srgbClr val="FFFFFF"/>
                </a:solidFill>
                <a:latin typeface="宋体"/>
                <a:cs typeface="宋体"/>
              </a:rPr>
              <a:t>一岁以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上的幼儿市场规模最大。受宝妈产假时长和婴幼儿营养需求等影响</a:t>
            </a:r>
            <a:r>
              <a:rPr sz="1200" spc="-25">
                <a:solidFill>
                  <a:srgbClr val="FFFFFF"/>
                </a:solidFill>
                <a:latin typeface="宋体"/>
                <a:cs typeface="宋体"/>
              </a:rPr>
              <a:t>，6-12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月月龄宝宝对</a:t>
            </a:r>
            <a:r>
              <a:rPr sz="1200" spc="25">
                <a:solidFill>
                  <a:srgbClr val="FFFFFF"/>
                </a:solidFill>
                <a:latin typeface="宋体"/>
                <a:cs typeface="宋体"/>
              </a:rPr>
              <a:t>（2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段）奶粉需求高增长。孕产妇营养问题愈加得到重视，引领消费升级。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02742" y="4626051"/>
            <a:ext cx="2436495" cy="117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5">
                <a:solidFill>
                  <a:srgbClr val="FFFFFF"/>
                </a:solidFill>
                <a:latin typeface="宋体"/>
                <a:cs typeface="宋体"/>
              </a:rPr>
              <a:t>数据来</a:t>
            </a:r>
            <a:r>
              <a:rPr sz="600" spc="-5">
                <a:solidFill>
                  <a:srgbClr val="FFFFFF"/>
                </a:solidFill>
                <a:latin typeface="宋体"/>
                <a:cs typeface="宋体"/>
              </a:rPr>
              <a:t>源：蝉魔</a:t>
            </a:r>
            <a:r>
              <a:rPr sz="600">
                <a:solidFill>
                  <a:srgbClr val="FFFFFF"/>
                </a:solidFill>
                <a:latin typeface="宋体"/>
                <a:cs typeface="宋体"/>
              </a:rPr>
              <a:t>方</a:t>
            </a:r>
            <a:r>
              <a:rPr sz="600" spc="-13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600" spc="35">
                <a:solidFill>
                  <a:srgbClr val="FFFFFF"/>
                </a:solidFill>
                <a:latin typeface="宋体"/>
                <a:cs typeface="宋体"/>
              </a:rPr>
              <a:t>chanmofang.com</a:t>
            </a:r>
            <a:r>
              <a:rPr sz="600" spc="-13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600" spc="5">
                <a:solidFill>
                  <a:srgbClr val="FFFFFF"/>
                </a:solidFill>
                <a:latin typeface="宋体"/>
                <a:cs typeface="宋体"/>
              </a:rPr>
              <a:t>（蝉妈</a:t>
            </a:r>
            <a:r>
              <a:rPr sz="600" spc="-5">
                <a:solidFill>
                  <a:srgbClr val="FFFFFF"/>
                </a:solidFill>
                <a:latin typeface="宋体"/>
                <a:cs typeface="宋体"/>
              </a:rPr>
              <a:t>妈旗下行业研究数据平台</a:t>
            </a:r>
            <a:r>
              <a:rPr sz="60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endParaRPr sz="600">
              <a:latin typeface="宋体"/>
              <a:cs typeface="宋体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4094988" y="2551176"/>
            <a:ext cx="356870" cy="1548765"/>
          </a:xfrm>
          <a:custGeom>
            <a:rect l="l" t="t" r="r" b="b"/>
            <a:pathLst>
              <a:path w="356870" h="1548764">
                <a:moveTo>
                  <a:pt x="0" y="1548384"/>
                </a:moveTo>
                <a:lnTo>
                  <a:pt x="356615" y="1548384"/>
                </a:lnTo>
                <a:lnTo>
                  <a:pt x="356615" y="0"/>
                </a:lnTo>
                <a:lnTo>
                  <a:pt x="0" y="0"/>
                </a:lnTo>
                <a:lnTo>
                  <a:pt x="0" y="1548384"/>
                </a:lnTo>
                <a:close/>
              </a:path>
            </a:pathLst>
          </a:custGeom>
          <a:solidFill>
            <a:srgbClr val="FFF1CC">
              <a:alpha val="3490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2729483" y="3227832"/>
            <a:ext cx="483234" cy="890269"/>
          </a:xfrm>
          <a:custGeom>
            <a:rect l="l" t="t" r="r" b="b"/>
            <a:pathLst>
              <a:path w="483234" h="890269">
                <a:moveTo>
                  <a:pt x="0" y="890016"/>
                </a:moveTo>
                <a:lnTo>
                  <a:pt x="483107" y="890016"/>
                </a:lnTo>
                <a:lnTo>
                  <a:pt x="483107" y="0"/>
                </a:lnTo>
                <a:lnTo>
                  <a:pt x="0" y="0"/>
                </a:lnTo>
                <a:lnTo>
                  <a:pt x="0" y="890016"/>
                </a:lnTo>
                <a:close/>
              </a:path>
            </a:pathLst>
          </a:custGeom>
          <a:solidFill>
            <a:srgbClr val="FFF1CC">
              <a:alpha val="3490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1365503" y="3622547"/>
            <a:ext cx="483234" cy="477520"/>
          </a:xfrm>
          <a:custGeom>
            <a:rect l="l" t="t" r="r" b="b"/>
            <a:pathLst>
              <a:path w="483234" h="477520">
                <a:moveTo>
                  <a:pt x="0" y="477011"/>
                </a:moveTo>
                <a:lnTo>
                  <a:pt x="483108" y="477011"/>
                </a:lnTo>
                <a:lnTo>
                  <a:pt x="483108" y="0"/>
                </a:lnTo>
                <a:lnTo>
                  <a:pt x="0" y="0"/>
                </a:lnTo>
                <a:lnTo>
                  <a:pt x="0" y="477011"/>
                </a:lnTo>
                <a:close/>
              </a:path>
            </a:pathLst>
          </a:custGeom>
          <a:solidFill>
            <a:srgbClr val="FFF1CC">
              <a:alpha val="3490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505968" y="4034027"/>
            <a:ext cx="35560" cy="67310"/>
          </a:xfrm>
          <a:custGeom>
            <a:rect l="l" t="t" r="r" b="b"/>
            <a:pathLst>
              <a:path w="35559" h="67310">
                <a:moveTo>
                  <a:pt x="35051" y="0"/>
                </a:moveTo>
                <a:lnTo>
                  <a:pt x="0" y="0"/>
                </a:lnTo>
                <a:lnTo>
                  <a:pt x="0" y="67056"/>
                </a:lnTo>
                <a:lnTo>
                  <a:pt x="35051" y="67056"/>
                </a:lnTo>
                <a:lnTo>
                  <a:pt x="35051" y="0"/>
                </a:lnTo>
                <a:close/>
              </a:path>
            </a:pathLst>
          </a:custGeom>
          <a:solidFill>
            <a:srgbClr val="F8DCB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620268" y="4067555"/>
            <a:ext cx="35560" cy="33655"/>
          </a:xfrm>
          <a:custGeom>
            <a:rect l="l" t="t" r="r" b="b"/>
            <a:pathLst>
              <a:path w="35559" h="33654">
                <a:moveTo>
                  <a:pt x="35051" y="0"/>
                </a:moveTo>
                <a:lnTo>
                  <a:pt x="0" y="0"/>
                </a:lnTo>
                <a:lnTo>
                  <a:pt x="0" y="33527"/>
                </a:lnTo>
                <a:lnTo>
                  <a:pt x="35051" y="33527"/>
                </a:lnTo>
                <a:lnTo>
                  <a:pt x="35051" y="0"/>
                </a:lnTo>
                <a:close/>
              </a:path>
            </a:pathLst>
          </a:custGeom>
          <a:solidFill>
            <a:srgbClr val="F8DCB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 flipH="1">
            <a:off x="751331" y="4006596"/>
            <a:ext cx="0" cy="94615"/>
          </a:xfrm>
          <a:custGeom>
            <a:rect l="l" t="t" r="r" b="b"/>
            <a:pathLst>
              <a:path h="94614">
                <a:moveTo>
                  <a:pt x="0" y="0"/>
                </a:moveTo>
                <a:lnTo>
                  <a:pt x="0" y="94487"/>
                </a:lnTo>
              </a:path>
            </a:pathLst>
          </a:custGeom>
          <a:ln w="36576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847344" y="4027932"/>
            <a:ext cx="35560" cy="73660"/>
          </a:xfrm>
          <a:custGeom>
            <a:rect l="l" t="t" r="r" b="b"/>
            <a:pathLst>
              <a:path w="35559" h="73660">
                <a:moveTo>
                  <a:pt x="35052" y="0"/>
                </a:moveTo>
                <a:lnTo>
                  <a:pt x="0" y="0"/>
                </a:lnTo>
                <a:lnTo>
                  <a:pt x="0" y="73151"/>
                </a:lnTo>
                <a:lnTo>
                  <a:pt x="35052" y="73151"/>
                </a:lnTo>
                <a:lnTo>
                  <a:pt x="35052" y="0"/>
                </a:lnTo>
                <a:close/>
              </a:path>
            </a:pathLst>
          </a:custGeom>
          <a:solidFill>
            <a:srgbClr val="F8DCB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 flipH="1">
            <a:off x="979169" y="3994403"/>
            <a:ext cx="0" cy="106680"/>
          </a:xfrm>
          <a:custGeom>
            <a:rect l="l" t="t" r="r" b="b"/>
            <a:pathLst>
              <a:path h="106679">
                <a:moveTo>
                  <a:pt x="0" y="0"/>
                </a:moveTo>
                <a:lnTo>
                  <a:pt x="0" y="106680"/>
                </a:lnTo>
              </a:path>
            </a:pathLst>
          </a:custGeom>
          <a:ln w="35052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 flipH="1">
            <a:off x="1092708" y="3965447"/>
            <a:ext cx="0" cy="135890"/>
          </a:xfrm>
          <a:custGeom>
            <a:rect l="l" t="t" r="r" b="b"/>
            <a:pathLst>
              <a:path h="135889">
                <a:moveTo>
                  <a:pt x="0" y="0"/>
                </a:moveTo>
                <a:lnTo>
                  <a:pt x="0" y="135635"/>
                </a:lnTo>
              </a:path>
            </a:pathLst>
          </a:custGeom>
          <a:ln w="36576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 flipH="1">
            <a:off x="1207008" y="3977640"/>
            <a:ext cx="0" cy="123825"/>
          </a:xfrm>
          <a:custGeom>
            <a:rect l="l" t="t" r="r" b="b"/>
            <a:pathLst>
              <a:path h="123825">
                <a:moveTo>
                  <a:pt x="0" y="0"/>
                </a:moveTo>
                <a:lnTo>
                  <a:pt x="0" y="123444"/>
                </a:lnTo>
              </a:path>
            </a:pathLst>
          </a:custGeom>
          <a:ln w="36576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 flipH="1">
            <a:off x="1320546" y="3901440"/>
            <a:ext cx="0" cy="200025"/>
          </a:xfrm>
          <a:custGeom>
            <a:rect l="l" t="t" r="r" b="b"/>
            <a:pathLst>
              <a:path h="200025">
                <a:moveTo>
                  <a:pt x="0" y="0"/>
                </a:moveTo>
                <a:lnTo>
                  <a:pt x="0" y="199644"/>
                </a:lnTo>
              </a:path>
            </a:pathLst>
          </a:custGeom>
          <a:ln w="35052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 flipH="1">
            <a:off x="1434846" y="3860291"/>
            <a:ext cx="0" cy="241300"/>
          </a:xfrm>
          <a:custGeom>
            <a:rect l="l" t="t" r="r" b="b"/>
            <a:pathLst>
              <a:path h="241300">
                <a:moveTo>
                  <a:pt x="0" y="0"/>
                </a:moveTo>
                <a:lnTo>
                  <a:pt x="0" y="240792"/>
                </a:lnTo>
              </a:path>
            </a:pathLst>
          </a:custGeom>
          <a:ln w="35052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 flipH="1">
            <a:off x="1548383" y="3834383"/>
            <a:ext cx="0" cy="266700"/>
          </a:xfrm>
          <a:custGeom>
            <a:rect l="l" t="t" r="r" b="b"/>
            <a:pathLst>
              <a:path h="266700">
                <a:moveTo>
                  <a:pt x="0" y="0"/>
                </a:moveTo>
                <a:lnTo>
                  <a:pt x="0" y="266699"/>
                </a:lnTo>
              </a:path>
            </a:pathLst>
          </a:custGeom>
          <a:ln w="36575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 flipH="1">
            <a:off x="1661922" y="3753611"/>
            <a:ext cx="0" cy="347980"/>
          </a:xfrm>
          <a:custGeom>
            <a:rect l="l" t="t" r="r" b="b"/>
            <a:pathLst>
              <a:path h="347979">
                <a:moveTo>
                  <a:pt x="0" y="0"/>
                </a:moveTo>
                <a:lnTo>
                  <a:pt x="0" y="347472"/>
                </a:lnTo>
              </a:path>
            </a:pathLst>
          </a:custGeom>
          <a:ln w="35052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 flipH="1">
            <a:off x="1776222" y="3777996"/>
            <a:ext cx="0" cy="323215"/>
          </a:xfrm>
          <a:custGeom>
            <a:rect l="l" t="t" r="r" b="b"/>
            <a:pathLst>
              <a:path h="323214">
                <a:moveTo>
                  <a:pt x="0" y="0"/>
                </a:moveTo>
                <a:lnTo>
                  <a:pt x="0" y="323087"/>
                </a:lnTo>
              </a:path>
            </a:pathLst>
          </a:custGeom>
          <a:ln w="35052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 flipH="1">
            <a:off x="1889760" y="3777996"/>
            <a:ext cx="0" cy="323215"/>
          </a:xfrm>
          <a:custGeom>
            <a:rect l="l" t="t" r="r" b="b"/>
            <a:pathLst>
              <a:path h="323214">
                <a:moveTo>
                  <a:pt x="0" y="0"/>
                </a:moveTo>
                <a:lnTo>
                  <a:pt x="0" y="323087"/>
                </a:lnTo>
              </a:path>
            </a:pathLst>
          </a:custGeom>
          <a:ln w="36575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 flipH="1">
            <a:off x="2004060" y="3758183"/>
            <a:ext cx="0" cy="342900"/>
          </a:xfrm>
          <a:custGeom>
            <a:rect l="l" t="t" r="r" b="b"/>
            <a:pathLst>
              <a:path h="342900">
                <a:moveTo>
                  <a:pt x="0" y="0"/>
                </a:moveTo>
                <a:lnTo>
                  <a:pt x="0" y="342899"/>
                </a:lnTo>
              </a:path>
            </a:pathLst>
          </a:custGeom>
          <a:ln w="36575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 flipH="1">
            <a:off x="2117598" y="3692652"/>
            <a:ext cx="0" cy="408940"/>
          </a:xfrm>
          <a:custGeom>
            <a:rect l="l" t="t" r="r" b="b"/>
            <a:pathLst>
              <a:path h="408939">
                <a:moveTo>
                  <a:pt x="0" y="0"/>
                </a:moveTo>
                <a:lnTo>
                  <a:pt x="0" y="408432"/>
                </a:lnTo>
              </a:path>
            </a:pathLst>
          </a:custGeom>
          <a:ln w="35051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 flipH="1">
            <a:off x="2231898" y="3656076"/>
            <a:ext cx="0" cy="445134"/>
          </a:xfrm>
          <a:custGeom>
            <a:rect l="l" t="t" r="r" b="b"/>
            <a:pathLst>
              <a:path h="445134">
                <a:moveTo>
                  <a:pt x="0" y="0"/>
                </a:moveTo>
                <a:lnTo>
                  <a:pt x="0" y="445008"/>
                </a:lnTo>
              </a:path>
            </a:pathLst>
          </a:custGeom>
          <a:ln w="35051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 flipH="1">
            <a:off x="2345435" y="3599688"/>
            <a:ext cx="0" cy="501650"/>
          </a:xfrm>
          <a:custGeom>
            <a:rect l="l" t="t" r="r" b="b"/>
            <a:pathLst>
              <a:path h="501650">
                <a:moveTo>
                  <a:pt x="0" y="0"/>
                </a:moveTo>
                <a:lnTo>
                  <a:pt x="0" y="501396"/>
                </a:lnTo>
              </a:path>
            </a:pathLst>
          </a:custGeom>
          <a:ln w="36575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 flipH="1">
            <a:off x="2458973" y="3614927"/>
            <a:ext cx="0" cy="486409"/>
          </a:xfrm>
          <a:custGeom>
            <a:rect l="l" t="t" r="r" b="b"/>
            <a:pathLst>
              <a:path h="486409">
                <a:moveTo>
                  <a:pt x="0" y="0"/>
                </a:moveTo>
                <a:lnTo>
                  <a:pt x="0" y="486156"/>
                </a:lnTo>
              </a:path>
            </a:pathLst>
          </a:custGeom>
          <a:ln w="35051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 flipH="1">
            <a:off x="2573273" y="3656076"/>
            <a:ext cx="0" cy="445134"/>
          </a:xfrm>
          <a:custGeom>
            <a:rect l="l" t="t" r="r" b="b"/>
            <a:pathLst>
              <a:path h="445134">
                <a:moveTo>
                  <a:pt x="0" y="0"/>
                </a:moveTo>
                <a:lnTo>
                  <a:pt x="0" y="445008"/>
                </a:lnTo>
              </a:path>
            </a:pathLst>
          </a:custGeom>
          <a:ln w="35051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 flipH="1">
            <a:off x="2686811" y="3566159"/>
            <a:ext cx="0" cy="535305"/>
          </a:xfrm>
          <a:custGeom>
            <a:rect l="l" t="t" r="r" b="b"/>
            <a:pathLst>
              <a:path h="535304">
                <a:moveTo>
                  <a:pt x="0" y="0"/>
                </a:moveTo>
                <a:lnTo>
                  <a:pt x="0" y="534923"/>
                </a:lnTo>
              </a:path>
            </a:pathLst>
          </a:custGeom>
          <a:ln w="36575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 flipH="1">
            <a:off x="2800350" y="3537203"/>
            <a:ext cx="0" cy="563880"/>
          </a:xfrm>
          <a:custGeom>
            <a:rect l="l" t="t" r="r" b="b"/>
            <a:pathLst>
              <a:path h="563879">
                <a:moveTo>
                  <a:pt x="0" y="0"/>
                </a:moveTo>
                <a:lnTo>
                  <a:pt x="0" y="563880"/>
                </a:lnTo>
              </a:path>
            </a:pathLst>
          </a:custGeom>
          <a:ln w="35051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 flipH="1">
            <a:off x="2914650" y="3410711"/>
            <a:ext cx="0" cy="690880"/>
          </a:xfrm>
          <a:custGeom>
            <a:rect l="l" t="t" r="r" b="b"/>
            <a:pathLst>
              <a:path h="690879">
                <a:moveTo>
                  <a:pt x="0" y="0"/>
                </a:moveTo>
                <a:lnTo>
                  <a:pt x="0" y="690372"/>
                </a:lnTo>
              </a:path>
            </a:pathLst>
          </a:custGeom>
          <a:ln w="35051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 flipH="1">
            <a:off x="3028188" y="3366515"/>
            <a:ext cx="0" cy="734695"/>
          </a:xfrm>
          <a:custGeom>
            <a:rect l="l" t="t" r="r" b="b"/>
            <a:pathLst>
              <a:path h="734695">
                <a:moveTo>
                  <a:pt x="0" y="0"/>
                </a:moveTo>
                <a:lnTo>
                  <a:pt x="0" y="734568"/>
                </a:lnTo>
              </a:path>
            </a:pathLst>
          </a:custGeom>
          <a:ln w="36575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 flipH="1">
            <a:off x="3142488" y="3416808"/>
            <a:ext cx="0" cy="684530"/>
          </a:xfrm>
          <a:custGeom>
            <a:rect l="l" t="t" r="r" b="b"/>
            <a:pathLst>
              <a:path h="684529">
                <a:moveTo>
                  <a:pt x="0" y="0"/>
                </a:moveTo>
                <a:lnTo>
                  <a:pt x="0" y="684275"/>
                </a:lnTo>
              </a:path>
            </a:pathLst>
          </a:custGeom>
          <a:ln w="36575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 flipH="1">
            <a:off x="3256026" y="3555491"/>
            <a:ext cx="0" cy="546100"/>
          </a:xfrm>
          <a:custGeom>
            <a:rect l="l" t="t" r="r" b="b"/>
            <a:pathLst>
              <a:path h="546100">
                <a:moveTo>
                  <a:pt x="0" y="0"/>
                </a:moveTo>
                <a:lnTo>
                  <a:pt x="0" y="545592"/>
                </a:lnTo>
              </a:path>
            </a:pathLst>
          </a:custGeom>
          <a:ln w="35051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 flipH="1">
            <a:off x="3370326" y="3287267"/>
            <a:ext cx="0" cy="814069"/>
          </a:xfrm>
          <a:custGeom>
            <a:rect l="l" t="t" r="r" b="b"/>
            <a:pathLst>
              <a:path h="814069">
                <a:moveTo>
                  <a:pt x="0" y="0"/>
                </a:moveTo>
                <a:lnTo>
                  <a:pt x="0" y="813816"/>
                </a:lnTo>
              </a:path>
            </a:pathLst>
          </a:custGeom>
          <a:ln w="35051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 flipH="1">
            <a:off x="3483864" y="3157727"/>
            <a:ext cx="0" cy="943610"/>
          </a:xfrm>
          <a:custGeom>
            <a:rect l="l" t="t" r="r" b="b"/>
            <a:pathLst>
              <a:path h="943610">
                <a:moveTo>
                  <a:pt x="0" y="0"/>
                </a:moveTo>
                <a:lnTo>
                  <a:pt x="0" y="943355"/>
                </a:lnTo>
              </a:path>
            </a:pathLst>
          </a:custGeom>
          <a:ln w="36575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 flipH="1">
            <a:off x="3597402" y="3243072"/>
            <a:ext cx="0" cy="858519"/>
          </a:xfrm>
          <a:custGeom>
            <a:rect l="l" t="t" r="r" b="b"/>
            <a:pathLst>
              <a:path h="858519">
                <a:moveTo>
                  <a:pt x="0" y="0"/>
                </a:moveTo>
                <a:lnTo>
                  <a:pt x="0" y="858011"/>
                </a:lnTo>
              </a:path>
            </a:pathLst>
          </a:custGeom>
          <a:ln w="35051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 flipH="1">
            <a:off x="3711702" y="3012947"/>
            <a:ext cx="0" cy="1088390"/>
          </a:xfrm>
          <a:custGeom>
            <a:rect l="l" t="t" r="r" b="b"/>
            <a:pathLst>
              <a:path h="1088389">
                <a:moveTo>
                  <a:pt x="0" y="0"/>
                </a:moveTo>
                <a:lnTo>
                  <a:pt x="0" y="1088136"/>
                </a:lnTo>
              </a:path>
            </a:pathLst>
          </a:custGeom>
          <a:ln w="35051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 flipH="1">
            <a:off x="3825240" y="3092195"/>
            <a:ext cx="0" cy="1009015"/>
          </a:xfrm>
          <a:custGeom>
            <a:rect l="l" t="t" r="r" b="b"/>
            <a:pathLst>
              <a:path h="1009014">
                <a:moveTo>
                  <a:pt x="0" y="0"/>
                </a:moveTo>
                <a:lnTo>
                  <a:pt x="0" y="1008888"/>
                </a:lnTo>
              </a:path>
            </a:pathLst>
          </a:custGeom>
          <a:ln w="36575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 flipH="1">
            <a:off x="3939540" y="3282696"/>
            <a:ext cx="0" cy="818515"/>
          </a:xfrm>
          <a:custGeom>
            <a:rect l="l" t="t" r="r" b="b"/>
            <a:pathLst>
              <a:path h="818514">
                <a:moveTo>
                  <a:pt x="0" y="0"/>
                </a:moveTo>
                <a:lnTo>
                  <a:pt x="0" y="818387"/>
                </a:lnTo>
              </a:path>
            </a:pathLst>
          </a:custGeom>
          <a:ln w="36575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 flipH="1">
            <a:off x="4053078" y="2846832"/>
            <a:ext cx="0" cy="1254760"/>
          </a:xfrm>
          <a:custGeom>
            <a:rect l="l" t="t" r="r" b="b"/>
            <a:pathLst>
              <a:path h="1254760">
                <a:moveTo>
                  <a:pt x="0" y="0"/>
                </a:moveTo>
                <a:lnTo>
                  <a:pt x="0" y="1254252"/>
                </a:lnTo>
              </a:path>
            </a:pathLst>
          </a:custGeom>
          <a:ln w="35051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 flipH="1">
            <a:off x="4167378" y="2874263"/>
            <a:ext cx="0" cy="1226820"/>
          </a:xfrm>
          <a:custGeom>
            <a:rect l="l" t="t" r="r" b="b"/>
            <a:pathLst>
              <a:path h="1226820">
                <a:moveTo>
                  <a:pt x="0" y="0"/>
                </a:moveTo>
                <a:lnTo>
                  <a:pt x="0" y="1226820"/>
                </a:lnTo>
              </a:path>
            </a:pathLst>
          </a:custGeom>
          <a:ln w="35051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 flipH="1">
            <a:off x="4280915" y="2607563"/>
            <a:ext cx="0" cy="1493520"/>
          </a:xfrm>
          <a:custGeom>
            <a:rect l="l" t="t" r="r" b="b"/>
            <a:pathLst>
              <a:path h="1493520">
                <a:moveTo>
                  <a:pt x="0" y="0"/>
                </a:moveTo>
                <a:lnTo>
                  <a:pt x="0" y="1493520"/>
                </a:lnTo>
              </a:path>
            </a:pathLst>
          </a:custGeom>
          <a:ln w="36575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 flipH="1">
            <a:off x="4394453" y="2689860"/>
            <a:ext cx="0" cy="1411605"/>
          </a:xfrm>
          <a:custGeom>
            <a:rect l="l" t="t" r="r" b="b"/>
            <a:pathLst>
              <a:path h="1411604">
                <a:moveTo>
                  <a:pt x="0" y="0"/>
                </a:moveTo>
                <a:lnTo>
                  <a:pt x="0" y="1411223"/>
                </a:lnTo>
              </a:path>
            </a:pathLst>
          </a:custGeom>
          <a:ln w="35051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524255" y="2636998"/>
            <a:ext cx="3870960" cy="979805"/>
          </a:xfrm>
          <a:custGeom>
            <a:rect l="l" t="t" r="r" b="b"/>
            <a:pathLst>
              <a:path w="3870960" h="979803">
                <a:moveTo>
                  <a:pt x="0" y="842420"/>
                </a:moveTo>
                <a:lnTo>
                  <a:pt x="28460" y="884839"/>
                </a:lnTo>
                <a:lnTo>
                  <a:pt x="56922" y="932695"/>
                </a:lnTo>
                <a:lnTo>
                  <a:pt x="85387" y="969754"/>
                </a:lnTo>
                <a:lnTo>
                  <a:pt x="113855" y="979783"/>
                </a:lnTo>
                <a:lnTo>
                  <a:pt x="136624" y="955728"/>
                </a:lnTo>
                <a:lnTo>
                  <a:pt x="159392" y="907812"/>
                </a:lnTo>
                <a:lnTo>
                  <a:pt x="182161" y="851063"/>
                </a:lnTo>
                <a:lnTo>
                  <a:pt x="204929" y="800508"/>
                </a:lnTo>
                <a:lnTo>
                  <a:pt x="227698" y="771173"/>
                </a:lnTo>
                <a:lnTo>
                  <a:pt x="256166" y="774168"/>
                </a:lnTo>
                <a:lnTo>
                  <a:pt x="284630" y="802177"/>
                </a:lnTo>
                <a:lnTo>
                  <a:pt x="313092" y="832592"/>
                </a:lnTo>
                <a:lnTo>
                  <a:pt x="341553" y="842801"/>
                </a:lnTo>
                <a:lnTo>
                  <a:pt x="370016" y="821701"/>
                </a:lnTo>
                <a:lnTo>
                  <a:pt x="398481" y="782968"/>
                </a:lnTo>
                <a:lnTo>
                  <a:pt x="426946" y="741449"/>
                </a:lnTo>
                <a:lnTo>
                  <a:pt x="455409" y="711991"/>
                </a:lnTo>
                <a:lnTo>
                  <a:pt x="483870" y="696852"/>
                </a:lnTo>
                <a:lnTo>
                  <a:pt x="512332" y="688703"/>
                </a:lnTo>
                <a:lnTo>
                  <a:pt x="540796" y="688006"/>
                </a:lnTo>
                <a:lnTo>
                  <a:pt x="569264" y="695227"/>
                </a:lnTo>
                <a:lnTo>
                  <a:pt x="597725" y="719839"/>
                </a:lnTo>
                <a:lnTo>
                  <a:pt x="626186" y="758489"/>
                </a:lnTo>
                <a:lnTo>
                  <a:pt x="654646" y="792400"/>
                </a:lnTo>
                <a:lnTo>
                  <a:pt x="683107" y="802796"/>
                </a:lnTo>
                <a:lnTo>
                  <a:pt x="711560" y="778244"/>
                </a:lnTo>
                <a:lnTo>
                  <a:pt x="740006" y="730962"/>
                </a:lnTo>
                <a:lnTo>
                  <a:pt x="768457" y="677370"/>
                </a:lnTo>
                <a:lnTo>
                  <a:pt x="796925" y="633886"/>
                </a:lnTo>
                <a:lnTo>
                  <a:pt x="825404" y="602571"/>
                </a:lnTo>
                <a:lnTo>
                  <a:pt x="853884" y="575482"/>
                </a:lnTo>
                <a:lnTo>
                  <a:pt x="910844" y="538509"/>
                </a:lnTo>
                <a:lnTo>
                  <a:pt x="939303" y="532614"/>
                </a:lnTo>
                <a:lnTo>
                  <a:pt x="967740" y="534588"/>
                </a:lnTo>
                <a:lnTo>
                  <a:pt x="996176" y="539063"/>
                </a:lnTo>
                <a:lnTo>
                  <a:pt x="1024635" y="540668"/>
                </a:lnTo>
                <a:lnTo>
                  <a:pt x="1053115" y="535116"/>
                </a:lnTo>
                <a:lnTo>
                  <a:pt x="1081595" y="526159"/>
                </a:lnTo>
                <a:lnTo>
                  <a:pt x="1110075" y="520773"/>
                </a:lnTo>
                <a:lnTo>
                  <a:pt x="1138555" y="525936"/>
                </a:lnTo>
                <a:lnTo>
                  <a:pt x="1167014" y="549419"/>
                </a:lnTo>
                <a:lnTo>
                  <a:pt x="1195451" y="585595"/>
                </a:lnTo>
                <a:lnTo>
                  <a:pt x="1223887" y="621055"/>
                </a:lnTo>
                <a:lnTo>
                  <a:pt x="1252346" y="642395"/>
                </a:lnTo>
                <a:lnTo>
                  <a:pt x="1280826" y="646753"/>
                </a:lnTo>
                <a:lnTo>
                  <a:pt x="1309306" y="640967"/>
                </a:lnTo>
                <a:lnTo>
                  <a:pt x="1366266" y="604676"/>
                </a:lnTo>
                <a:lnTo>
                  <a:pt x="1394672" y="570281"/>
                </a:lnTo>
                <a:lnTo>
                  <a:pt x="1423114" y="524492"/>
                </a:lnTo>
                <a:lnTo>
                  <a:pt x="1451580" y="478250"/>
                </a:lnTo>
                <a:lnTo>
                  <a:pt x="1480058" y="442497"/>
                </a:lnTo>
                <a:lnTo>
                  <a:pt x="1508537" y="421735"/>
                </a:lnTo>
                <a:lnTo>
                  <a:pt x="1537017" y="409557"/>
                </a:lnTo>
                <a:lnTo>
                  <a:pt x="1565497" y="400831"/>
                </a:lnTo>
                <a:lnTo>
                  <a:pt x="1593977" y="390427"/>
                </a:lnTo>
                <a:lnTo>
                  <a:pt x="1622383" y="376104"/>
                </a:lnTo>
                <a:lnTo>
                  <a:pt x="1650825" y="360900"/>
                </a:lnTo>
                <a:lnTo>
                  <a:pt x="1679291" y="347600"/>
                </a:lnTo>
                <a:lnTo>
                  <a:pt x="1707769" y="338992"/>
                </a:lnTo>
                <a:lnTo>
                  <a:pt x="1736248" y="337387"/>
                </a:lnTo>
                <a:lnTo>
                  <a:pt x="1764728" y="340723"/>
                </a:lnTo>
                <a:lnTo>
                  <a:pt x="1793208" y="345511"/>
                </a:lnTo>
                <a:lnTo>
                  <a:pt x="1821688" y="348263"/>
                </a:lnTo>
                <a:lnTo>
                  <a:pt x="1850094" y="344939"/>
                </a:lnTo>
                <a:lnTo>
                  <a:pt x="1878536" y="338437"/>
                </a:lnTo>
                <a:lnTo>
                  <a:pt x="1907002" y="335672"/>
                </a:lnTo>
                <a:lnTo>
                  <a:pt x="1935480" y="343564"/>
                </a:lnTo>
                <a:lnTo>
                  <a:pt x="1963957" y="373471"/>
                </a:lnTo>
                <a:lnTo>
                  <a:pt x="1992423" y="418510"/>
                </a:lnTo>
                <a:lnTo>
                  <a:pt x="2020865" y="458239"/>
                </a:lnTo>
                <a:lnTo>
                  <a:pt x="2049271" y="472215"/>
                </a:lnTo>
                <a:lnTo>
                  <a:pt x="2077751" y="446913"/>
                </a:lnTo>
                <a:lnTo>
                  <a:pt x="2106231" y="395904"/>
                </a:lnTo>
                <a:lnTo>
                  <a:pt x="2134711" y="339395"/>
                </a:lnTo>
                <a:lnTo>
                  <a:pt x="2163191" y="297590"/>
                </a:lnTo>
                <a:lnTo>
                  <a:pt x="2191561" y="281632"/>
                </a:lnTo>
                <a:lnTo>
                  <a:pt x="2220134" y="278509"/>
                </a:lnTo>
                <a:lnTo>
                  <a:pt x="2248683" y="273051"/>
                </a:lnTo>
                <a:lnTo>
                  <a:pt x="2276983" y="250092"/>
                </a:lnTo>
                <a:lnTo>
                  <a:pt x="2295969" y="216384"/>
                </a:lnTo>
                <a:lnTo>
                  <a:pt x="2314956" y="169701"/>
                </a:lnTo>
                <a:lnTo>
                  <a:pt x="2333942" y="117409"/>
                </a:lnTo>
                <a:lnTo>
                  <a:pt x="2352929" y="66874"/>
                </a:lnTo>
                <a:lnTo>
                  <a:pt x="2371915" y="25461"/>
                </a:lnTo>
                <a:lnTo>
                  <a:pt x="2390902" y="537"/>
                </a:lnTo>
                <a:lnTo>
                  <a:pt x="2419379" y="0"/>
                </a:lnTo>
                <a:lnTo>
                  <a:pt x="2447845" y="27001"/>
                </a:lnTo>
                <a:lnTo>
                  <a:pt x="2476287" y="60455"/>
                </a:lnTo>
                <a:lnTo>
                  <a:pt x="2504694" y="79277"/>
                </a:lnTo>
                <a:lnTo>
                  <a:pt x="2533173" y="71123"/>
                </a:lnTo>
                <a:lnTo>
                  <a:pt x="2561653" y="49480"/>
                </a:lnTo>
                <a:lnTo>
                  <a:pt x="2590133" y="32004"/>
                </a:lnTo>
                <a:lnTo>
                  <a:pt x="2618613" y="36351"/>
                </a:lnTo>
                <a:lnTo>
                  <a:pt x="2641383" y="67102"/>
                </a:lnTo>
                <a:lnTo>
                  <a:pt x="2664135" y="116786"/>
                </a:lnTo>
                <a:lnTo>
                  <a:pt x="2686882" y="172304"/>
                </a:lnTo>
                <a:lnTo>
                  <a:pt x="2709634" y="220556"/>
                </a:lnTo>
                <a:lnTo>
                  <a:pt x="2732405" y="248441"/>
                </a:lnTo>
                <a:lnTo>
                  <a:pt x="2760884" y="245244"/>
                </a:lnTo>
                <a:lnTo>
                  <a:pt x="2789364" y="216675"/>
                </a:lnTo>
                <a:lnTo>
                  <a:pt x="2817844" y="184273"/>
                </a:lnTo>
                <a:lnTo>
                  <a:pt x="2846323" y="169574"/>
                </a:lnTo>
                <a:lnTo>
                  <a:pt x="2874783" y="179798"/>
                </a:lnTo>
                <a:lnTo>
                  <a:pt x="2903220" y="202975"/>
                </a:lnTo>
                <a:lnTo>
                  <a:pt x="2931656" y="231868"/>
                </a:lnTo>
                <a:lnTo>
                  <a:pt x="2960116" y="259236"/>
                </a:lnTo>
                <a:lnTo>
                  <a:pt x="2988595" y="290458"/>
                </a:lnTo>
                <a:lnTo>
                  <a:pt x="3017075" y="326991"/>
                </a:lnTo>
                <a:lnTo>
                  <a:pt x="3045555" y="355427"/>
                </a:lnTo>
                <a:lnTo>
                  <a:pt x="3074035" y="362360"/>
                </a:lnTo>
                <a:lnTo>
                  <a:pt x="3102494" y="334839"/>
                </a:lnTo>
                <a:lnTo>
                  <a:pt x="3130931" y="283065"/>
                </a:lnTo>
                <a:lnTo>
                  <a:pt x="3159367" y="228647"/>
                </a:lnTo>
                <a:lnTo>
                  <a:pt x="3187827" y="193196"/>
                </a:lnTo>
                <a:lnTo>
                  <a:pt x="3216306" y="179518"/>
                </a:lnTo>
                <a:lnTo>
                  <a:pt x="3244786" y="177115"/>
                </a:lnTo>
                <a:lnTo>
                  <a:pt x="3273266" y="187356"/>
                </a:lnTo>
                <a:lnTo>
                  <a:pt x="3301746" y="211611"/>
                </a:lnTo>
                <a:lnTo>
                  <a:pt x="3320678" y="244026"/>
                </a:lnTo>
                <a:lnTo>
                  <a:pt x="3339629" y="292369"/>
                </a:lnTo>
                <a:lnTo>
                  <a:pt x="3358594" y="346723"/>
                </a:lnTo>
                <a:lnTo>
                  <a:pt x="3377569" y="397172"/>
                </a:lnTo>
                <a:lnTo>
                  <a:pt x="3396552" y="433800"/>
                </a:lnTo>
                <a:lnTo>
                  <a:pt x="3415538" y="446688"/>
                </a:lnTo>
                <a:lnTo>
                  <a:pt x="3434524" y="427736"/>
                </a:lnTo>
                <a:lnTo>
                  <a:pt x="3453511" y="383339"/>
                </a:lnTo>
                <a:lnTo>
                  <a:pt x="3472497" y="325133"/>
                </a:lnTo>
                <a:lnTo>
                  <a:pt x="3491484" y="264758"/>
                </a:lnTo>
                <a:lnTo>
                  <a:pt x="3510470" y="213852"/>
                </a:lnTo>
                <a:lnTo>
                  <a:pt x="3529456" y="184052"/>
                </a:lnTo>
                <a:lnTo>
                  <a:pt x="3557863" y="183671"/>
                </a:lnTo>
                <a:lnTo>
                  <a:pt x="3586305" y="212532"/>
                </a:lnTo>
                <a:lnTo>
                  <a:pt x="3614771" y="246774"/>
                </a:lnTo>
                <a:lnTo>
                  <a:pt x="3643249" y="262538"/>
                </a:lnTo>
                <a:lnTo>
                  <a:pt x="3671728" y="249241"/>
                </a:lnTo>
                <a:lnTo>
                  <a:pt x="3700208" y="221025"/>
                </a:lnTo>
                <a:lnTo>
                  <a:pt x="3728688" y="191119"/>
                </a:lnTo>
                <a:lnTo>
                  <a:pt x="3757168" y="172749"/>
                </a:lnTo>
                <a:lnTo>
                  <a:pt x="3785574" y="170809"/>
                </a:lnTo>
                <a:lnTo>
                  <a:pt x="3814016" y="177798"/>
                </a:lnTo>
                <a:lnTo>
                  <a:pt x="3842482" y="188358"/>
                </a:lnTo>
                <a:lnTo>
                  <a:pt x="3870959" y="197133"/>
                </a:lnTo>
              </a:path>
            </a:pathLst>
          </a:custGeom>
          <a:ln w="12700">
            <a:solidFill>
              <a:srgbClr val="FF8D7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513168" y="2679191"/>
            <a:ext cx="3881754" cy="750570"/>
          </a:xfrm>
          <a:custGeom>
            <a:rect l="l" t="t" r="r" b="b"/>
            <a:pathLst>
              <a:path w="3881754" h="750570">
                <a:moveTo>
                  <a:pt x="13779" y="729614"/>
                </a:moveTo>
                <a:lnTo>
                  <a:pt x="8610" y="730504"/>
                </a:lnTo>
                <a:lnTo>
                  <a:pt x="3416" y="731519"/>
                </a:lnTo>
                <a:lnTo>
                  <a:pt x="0" y="736472"/>
                </a:lnTo>
                <a:lnTo>
                  <a:pt x="1917" y="746760"/>
                </a:lnTo>
                <a:lnTo>
                  <a:pt x="6883" y="750188"/>
                </a:lnTo>
                <a:lnTo>
                  <a:pt x="12052" y="749300"/>
                </a:lnTo>
                <a:lnTo>
                  <a:pt x="17246" y="748283"/>
                </a:lnTo>
                <a:lnTo>
                  <a:pt x="20662" y="743331"/>
                </a:lnTo>
                <a:lnTo>
                  <a:pt x="18757" y="733044"/>
                </a:lnTo>
                <a:lnTo>
                  <a:pt x="13779" y="729614"/>
                </a:lnTo>
                <a:close/>
              </a:path>
              <a:path w="3881754" h="750570">
                <a:moveTo>
                  <a:pt x="51269" y="722629"/>
                </a:moveTo>
                <a:lnTo>
                  <a:pt x="46088" y="723645"/>
                </a:lnTo>
                <a:lnTo>
                  <a:pt x="40906" y="724535"/>
                </a:lnTo>
                <a:lnTo>
                  <a:pt x="37490" y="729488"/>
                </a:lnTo>
                <a:lnTo>
                  <a:pt x="39395" y="739901"/>
                </a:lnTo>
                <a:lnTo>
                  <a:pt x="44373" y="743331"/>
                </a:lnTo>
                <a:lnTo>
                  <a:pt x="49542" y="742314"/>
                </a:lnTo>
                <a:lnTo>
                  <a:pt x="54737" y="741426"/>
                </a:lnTo>
                <a:lnTo>
                  <a:pt x="58153" y="736345"/>
                </a:lnTo>
                <a:lnTo>
                  <a:pt x="57188" y="731266"/>
                </a:lnTo>
                <a:lnTo>
                  <a:pt x="56235" y="726058"/>
                </a:lnTo>
                <a:lnTo>
                  <a:pt x="51269" y="722629"/>
                </a:lnTo>
                <a:close/>
              </a:path>
              <a:path w="3881754" h="750570">
                <a:moveTo>
                  <a:pt x="88747" y="715644"/>
                </a:moveTo>
                <a:lnTo>
                  <a:pt x="78384" y="717676"/>
                </a:lnTo>
                <a:lnTo>
                  <a:pt x="74968" y="722629"/>
                </a:lnTo>
                <a:lnTo>
                  <a:pt x="76885" y="732916"/>
                </a:lnTo>
                <a:lnTo>
                  <a:pt x="81851" y="736345"/>
                </a:lnTo>
                <a:lnTo>
                  <a:pt x="87020" y="735457"/>
                </a:lnTo>
                <a:lnTo>
                  <a:pt x="87045" y="735329"/>
                </a:lnTo>
                <a:lnTo>
                  <a:pt x="92214" y="734441"/>
                </a:lnTo>
                <a:lnTo>
                  <a:pt x="95631" y="729488"/>
                </a:lnTo>
                <a:lnTo>
                  <a:pt x="93713" y="719073"/>
                </a:lnTo>
                <a:lnTo>
                  <a:pt x="88747" y="715644"/>
                </a:lnTo>
                <a:close/>
              </a:path>
              <a:path w="3881754" h="750570">
                <a:moveTo>
                  <a:pt x="126238" y="708786"/>
                </a:moveTo>
                <a:lnTo>
                  <a:pt x="121056" y="709676"/>
                </a:lnTo>
                <a:lnTo>
                  <a:pt x="115862" y="710691"/>
                </a:lnTo>
                <a:lnTo>
                  <a:pt x="112445" y="715644"/>
                </a:lnTo>
                <a:lnTo>
                  <a:pt x="114363" y="726058"/>
                </a:lnTo>
                <a:lnTo>
                  <a:pt x="119329" y="729360"/>
                </a:lnTo>
                <a:lnTo>
                  <a:pt x="124510" y="728472"/>
                </a:lnTo>
                <a:lnTo>
                  <a:pt x="129692" y="727456"/>
                </a:lnTo>
                <a:lnTo>
                  <a:pt x="133108" y="722503"/>
                </a:lnTo>
                <a:lnTo>
                  <a:pt x="131203" y="712216"/>
                </a:lnTo>
                <a:lnTo>
                  <a:pt x="126238" y="708786"/>
                </a:lnTo>
                <a:close/>
              </a:path>
              <a:path w="3881754" h="750570">
                <a:moveTo>
                  <a:pt x="163715" y="701801"/>
                </a:moveTo>
                <a:lnTo>
                  <a:pt x="158546" y="702817"/>
                </a:lnTo>
                <a:lnTo>
                  <a:pt x="153352" y="703707"/>
                </a:lnTo>
                <a:lnTo>
                  <a:pt x="149936" y="708660"/>
                </a:lnTo>
                <a:lnTo>
                  <a:pt x="151841" y="719073"/>
                </a:lnTo>
                <a:lnTo>
                  <a:pt x="156819" y="722503"/>
                </a:lnTo>
                <a:lnTo>
                  <a:pt x="161988" y="721486"/>
                </a:lnTo>
                <a:lnTo>
                  <a:pt x="167182" y="720597"/>
                </a:lnTo>
                <a:lnTo>
                  <a:pt x="170599" y="715644"/>
                </a:lnTo>
                <a:lnTo>
                  <a:pt x="168681" y="705231"/>
                </a:lnTo>
                <a:lnTo>
                  <a:pt x="163715" y="701801"/>
                </a:lnTo>
                <a:close/>
              </a:path>
              <a:path w="3881754" h="750570">
                <a:moveTo>
                  <a:pt x="201193" y="694944"/>
                </a:moveTo>
                <a:lnTo>
                  <a:pt x="196024" y="695832"/>
                </a:lnTo>
                <a:lnTo>
                  <a:pt x="190830" y="696848"/>
                </a:lnTo>
                <a:lnTo>
                  <a:pt x="187413" y="701801"/>
                </a:lnTo>
                <a:lnTo>
                  <a:pt x="188366" y="707008"/>
                </a:lnTo>
                <a:lnTo>
                  <a:pt x="189331" y="712088"/>
                </a:lnTo>
                <a:lnTo>
                  <a:pt x="194297" y="715517"/>
                </a:lnTo>
                <a:lnTo>
                  <a:pt x="199466" y="714629"/>
                </a:lnTo>
                <a:lnTo>
                  <a:pt x="204660" y="713613"/>
                </a:lnTo>
                <a:lnTo>
                  <a:pt x="208076" y="708660"/>
                </a:lnTo>
                <a:lnTo>
                  <a:pt x="206171" y="698372"/>
                </a:lnTo>
                <a:lnTo>
                  <a:pt x="201193" y="694944"/>
                </a:lnTo>
                <a:close/>
              </a:path>
              <a:path w="3881754" h="750570">
                <a:moveTo>
                  <a:pt x="238683" y="687958"/>
                </a:moveTo>
                <a:lnTo>
                  <a:pt x="233502" y="688975"/>
                </a:lnTo>
                <a:lnTo>
                  <a:pt x="228320" y="689863"/>
                </a:lnTo>
                <a:lnTo>
                  <a:pt x="224904" y="694816"/>
                </a:lnTo>
                <a:lnTo>
                  <a:pt x="226809" y="705231"/>
                </a:lnTo>
                <a:lnTo>
                  <a:pt x="231787" y="708660"/>
                </a:lnTo>
                <a:lnTo>
                  <a:pt x="236956" y="707644"/>
                </a:lnTo>
                <a:lnTo>
                  <a:pt x="242150" y="706754"/>
                </a:lnTo>
                <a:lnTo>
                  <a:pt x="245567" y="701675"/>
                </a:lnTo>
                <a:lnTo>
                  <a:pt x="244602" y="696594"/>
                </a:lnTo>
                <a:lnTo>
                  <a:pt x="243649" y="691388"/>
                </a:lnTo>
                <a:lnTo>
                  <a:pt x="238683" y="687958"/>
                </a:lnTo>
                <a:close/>
              </a:path>
              <a:path w="3881754" h="750570">
                <a:moveTo>
                  <a:pt x="276161" y="680973"/>
                </a:moveTo>
                <a:lnTo>
                  <a:pt x="265798" y="683006"/>
                </a:lnTo>
                <a:lnTo>
                  <a:pt x="262382" y="687958"/>
                </a:lnTo>
                <a:lnTo>
                  <a:pt x="264299" y="698245"/>
                </a:lnTo>
                <a:lnTo>
                  <a:pt x="269265" y="701675"/>
                </a:lnTo>
                <a:lnTo>
                  <a:pt x="274434" y="700658"/>
                </a:lnTo>
                <a:lnTo>
                  <a:pt x="279628" y="699769"/>
                </a:lnTo>
                <a:lnTo>
                  <a:pt x="283044" y="694816"/>
                </a:lnTo>
                <a:lnTo>
                  <a:pt x="281127" y="684403"/>
                </a:lnTo>
                <a:lnTo>
                  <a:pt x="276161" y="680973"/>
                </a:lnTo>
                <a:close/>
              </a:path>
              <a:path w="3881754" h="750570">
                <a:moveTo>
                  <a:pt x="313639" y="674116"/>
                </a:moveTo>
                <a:lnTo>
                  <a:pt x="308470" y="675004"/>
                </a:lnTo>
                <a:lnTo>
                  <a:pt x="303276" y="676020"/>
                </a:lnTo>
                <a:lnTo>
                  <a:pt x="299859" y="680973"/>
                </a:lnTo>
                <a:lnTo>
                  <a:pt x="301777" y="691260"/>
                </a:lnTo>
                <a:lnTo>
                  <a:pt x="306743" y="694689"/>
                </a:lnTo>
                <a:lnTo>
                  <a:pt x="311924" y="693801"/>
                </a:lnTo>
                <a:lnTo>
                  <a:pt x="317106" y="692785"/>
                </a:lnTo>
                <a:lnTo>
                  <a:pt x="320522" y="687832"/>
                </a:lnTo>
                <a:lnTo>
                  <a:pt x="318617" y="677544"/>
                </a:lnTo>
                <a:lnTo>
                  <a:pt x="313639" y="674116"/>
                </a:lnTo>
                <a:close/>
              </a:path>
              <a:path w="3881754" h="750570">
                <a:moveTo>
                  <a:pt x="351129" y="667131"/>
                </a:moveTo>
                <a:lnTo>
                  <a:pt x="345960" y="668147"/>
                </a:lnTo>
                <a:lnTo>
                  <a:pt x="340766" y="669035"/>
                </a:lnTo>
                <a:lnTo>
                  <a:pt x="337350" y="673988"/>
                </a:lnTo>
                <a:lnTo>
                  <a:pt x="339255" y="684403"/>
                </a:lnTo>
                <a:lnTo>
                  <a:pt x="344233" y="687832"/>
                </a:lnTo>
                <a:lnTo>
                  <a:pt x="349402" y="686816"/>
                </a:lnTo>
                <a:lnTo>
                  <a:pt x="354596" y="685926"/>
                </a:lnTo>
                <a:lnTo>
                  <a:pt x="358013" y="680973"/>
                </a:lnTo>
                <a:lnTo>
                  <a:pt x="356095" y="670560"/>
                </a:lnTo>
                <a:lnTo>
                  <a:pt x="351129" y="667131"/>
                </a:lnTo>
                <a:close/>
              </a:path>
              <a:path w="3881754" h="750570">
                <a:moveTo>
                  <a:pt x="388607" y="660272"/>
                </a:moveTo>
                <a:lnTo>
                  <a:pt x="383438" y="661161"/>
                </a:lnTo>
                <a:lnTo>
                  <a:pt x="378244" y="662178"/>
                </a:lnTo>
                <a:lnTo>
                  <a:pt x="374827" y="667131"/>
                </a:lnTo>
                <a:lnTo>
                  <a:pt x="375780" y="672338"/>
                </a:lnTo>
                <a:lnTo>
                  <a:pt x="376745" y="677417"/>
                </a:lnTo>
                <a:lnTo>
                  <a:pt x="381711" y="680847"/>
                </a:lnTo>
                <a:lnTo>
                  <a:pt x="386880" y="679957"/>
                </a:lnTo>
                <a:lnTo>
                  <a:pt x="392074" y="678941"/>
                </a:lnTo>
                <a:lnTo>
                  <a:pt x="395490" y="673988"/>
                </a:lnTo>
                <a:lnTo>
                  <a:pt x="393585" y="663575"/>
                </a:lnTo>
                <a:lnTo>
                  <a:pt x="388607" y="660272"/>
                </a:lnTo>
                <a:close/>
              </a:path>
              <a:path w="3881754" h="750570">
                <a:moveTo>
                  <a:pt x="426097" y="653288"/>
                </a:moveTo>
                <a:lnTo>
                  <a:pt x="420916" y="654176"/>
                </a:lnTo>
                <a:lnTo>
                  <a:pt x="420903" y="654304"/>
                </a:lnTo>
                <a:lnTo>
                  <a:pt x="415734" y="655192"/>
                </a:lnTo>
                <a:lnTo>
                  <a:pt x="412318" y="660145"/>
                </a:lnTo>
                <a:lnTo>
                  <a:pt x="414223" y="670560"/>
                </a:lnTo>
                <a:lnTo>
                  <a:pt x="419188" y="673988"/>
                </a:lnTo>
                <a:lnTo>
                  <a:pt x="429552" y="671957"/>
                </a:lnTo>
                <a:lnTo>
                  <a:pt x="432981" y="667004"/>
                </a:lnTo>
                <a:lnTo>
                  <a:pt x="432015" y="661923"/>
                </a:lnTo>
                <a:lnTo>
                  <a:pt x="431063" y="656716"/>
                </a:lnTo>
                <a:lnTo>
                  <a:pt x="426097" y="653288"/>
                </a:lnTo>
                <a:close/>
              </a:path>
              <a:path w="3881754" h="750570">
                <a:moveTo>
                  <a:pt x="463575" y="646303"/>
                </a:moveTo>
                <a:lnTo>
                  <a:pt x="458406" y="647319"/>
                </a:lnTo>
                <a:lnTo>
                  <a:pt x="453212" y="648207"/>
                </a:lnTo>
                <a:lnTo>
                  <a:pt x="449795" y="653288"/>
                </a:lnTo>
                <a:lnTo>
                  <a:pt x="451713" y="663575"/>
                </a:lnTo>
                <a:lnTo>
                  <a:pt x="456679" y="667004"/>
                </a:lnTo>
                <a:lnTo>
                  <a:pt x="461848" y="665988"/>
                </a:lnTo>
                <a:lnTo>
                  <a:pt x="467042" y="665098"/>
                </a:lnTo>
                <a:lnTo>
                  <a:pt x="470458" y="660145"/>
                </a:lnTo>
                <a:lnTo>
                  <a:pt x="468541" y="649732"/>
                </a:lnTo>
                <a:lnTo>
                  <a:pt x="463575" y="646303"/>
                </a:lnTo>
                <a:close/>
              </a:path>
              <a:path w="3881754" h="750570">
                <a:moveTo>
                  <a:pt x="501065" y="639444"/>
                </a:moveTo>
                <a:lnTo>
                  <a:pt x="495884" y="640333"/>
                </a:lnTo>
                <a:lnTo>
                  <a:pt x="490689" y="641350"/>
                </a:lnTo>
                <a:lnTo>
                  <a:pt x="487273" y="646303"/>
                </a:lnTo>
                <a:lnTo>
                  <a:pt x="489191" y="656589"/>
                </a:lnTo>
                <a:lnTo>
                  <a:pt x="494156" y="660019"/>
                </a:lnTo>
                <a:lnTo>
                  <a:pt x="499325" y="659129"/>
                </a:lnTo>
                <a:lnTo>
                  <a:pt x="504520" y="658113"/>
                </a:lnTo>
                <a:lnTo>
                  <a:pt x="507936" y="653160"/>
                </a:lnTo>
                <a:lnTo>
                  <a:pt x="506031" y="642873"/>
                </a:lnTo>
                <a:lnTo>
                  <a:pt x="501065" y="639444"/>
                </a:lnTo>
                <a:close/>
              </a:path>
              <a:path w="3881754" h="750570">
                <a:moveTo>
                  <a:pt x="538543" y="632460"/>
                </a:moveTo>
                <a:lnTo>
                  <a:pt x="533361" y="633476"/>
                </a:lnTo>
                <a:lnTo>
                  <a:pt x="528180" y="634364"/>
                </a:lnTo>
                <a:lnTo>
                  <a:pt x="524764" y="639317"/>
                </a:lnTo>
                <a:lnTo>
                  <a:pt x="526681" y="649732"/>
                </a:lnTo>
                <a:lnTo>
                  <a:pt x="531647" y="653160"/>
                </a:lnTo>
                <a:lnTo>
                  <a:pt x="536816" y="652144"/>
                </a:lnTo>
                <a:lnTo>
                  <a:pt x="542010" y="651256"/>
                </a:lnTo>
                <a:lnTo>
                  <a:pt x="545426" y="646176"/>
                </a:lnTo>
                <a:lnTo>
                  <a:pt x="544461" y="641095"/>
                </a:lnTo>
                <a:lnTo>
                  <a:pt x="543509" y="635888"/>
                </a:lnTo>
                <a:lnTo>
                  <a:pt x="538543" y="632460"/>
                </a:lnTo>
                <a:close/>
              </a:path>
              <a:path w="3881754" h="750570">
                <a:moveTo>
                  <a:pt x="576021" y="625475"/>
                </a:moveTo>
                <a:lnTo>
                  <a:pt x="565658" y="627507"/>
                </a:lnTo>
                <a:lnTo>
                  <a:pt x="562241" y="632460"/>
                </a:lnTo>
                <a:lnTo>
                  <a:pt x="564159" y="642747"/>
                </a:lnTo>
                <a:lnTo>
                  <a:pt x="569125" y="646176"/>
                </a:lnTo>
                <a:lnTo>
                  <a:pt x="574306" y="645286"/>
                </a:lnTo>
                <a:lnTo>
                  <a:pt x="579488" y="644270"/>
                </a:lnTo>
                <a:lnTo>
                  <a:pt x="582904" y="639317"/>
                </a:lnTo>
                <a:lnTo>
                  <a:pt x="580986" y="628904"/>
                </a:lnTo>
                <a:lnTo>
                  <a:pt x="576021" y="625475"/>
                </a:lnTo>
                <a:close/>
              </a:path>
              <a:path w="3881754" h="750570">
                <a:moveTo>
                  <a:pt x="613511" y="618616"/>
                </a:moveTo>
                <a:lnTo>
                  <a:pt x="608330" y="619506"/>
                </a:lnTo>
                <a:lnTo>
                  <a:pt x="603135" y="620522"/>
                </a:lnTo>
                <a:lnTo>
                  <a:pt x="599719" y="625475"/>
                </a:lnTo>
                <a:lnTo>
                  <a:pt x="601637" y="635888"/>
                </a:lnTo>
                <a:lnTo>
                  <a:pt x="606615" y="639191"/>
                </a:lnTo>
                <a:lnTo>
                  <a:pt x="611784" y="638301"/>
                </a:lnTo>
                <a:lnTo>
                  <a:pt x="616978" y="637285"/>
                </a:lnTo>
                <a:lnTo>
                  <a:pt x="620395" y="632332"/>
                </a:lnTo>
                <a:lnTo>
                  <a:pt x="619429" y="627253"/>
                </a:lnTo>
                <a:lnTo>
                  <a:pt x="618477" y="622045"/>
                </a:lnTo>
                <a:lnTo>
                  <a:pt x="613511" y="618616"/>
                </a:lnTo>
                <a:close/>
              </a:path>
              <a:path w="3881754" h="750570">
                <a:moveTo>
                  <a:pt x="650989" y="611632"/>
                </a:moveTo>
                <a:lnTo>
                  <a:pt x="645820" y="612647"/>
                </a:lnTo>
                <a:lnTo>
                  <a:pt x="640626" y="613536"/>
                </a:lnTo>
                <a:lnTo>
                  <a:pt x="637209" y="618616"/>
                </a:lnTo>
                <a:lnTo>
                  <a:pt x="639127" y="628904"/>
                </a:lnTo>
                <a:lnTo>
                  <a:pt x="644093" y="632332"/>
                </a:lnTo>
                <a:lnTo>
                  <a:pt x="649262" y="631316"/>
                </a:lnTo>
                <a:lnTo>
                  <a:pt x="654456" y="630428"/>
                </a:lnTo>
                <a:lnTo>
                  <a:pt x="657872" y="625475"/>
                </a:lnTo>
                <a:lnTo>
                  <a:pt x="655955" y="615060"/>
                </a:lnTo>
                <a:lnTo>
                  <a:pt x="650989" y="611632"/>
                </a:lnTo>
                <a:close/>
              </a:path>
              <a:path w="3881754" h="750570">
                <a:moveTo>
                  <a:pt x="688467" y="604773"/>
                </a:moveTo>
                <a:lnTo>
                  <a:pt x="683298" y="605663"/>
                </a:lnTo>
                <a:lnTo>
                  <a:pt x="678103" y="606679"/>
                </a:lnTo>
                <a:lnTo>
                  <a:pt x="674687" y="611632"/>
                </a:lnTo>
                <a:lnTo>
                  <a:pt x="676605" y="621919"/>
                </a:lnTo>
                <a:lnTo>
                  <a:pt x="681570" y="625347"/>
                </a:lnTo>
                <a:lnTo>
                  <a:pt x="686752" y="624458"/>
                </a:lnTo>
                <a:lnTo>
                  <a:pt x="691934" y="623442"/>
                </a:lnTo>
                <a:lnTo>
                  <a:pt x="695350" y="618489"/>
                </a:lnTo>
                <a:lnTo>
                  <a:pt x="693445" y="608203"/>
                </a:lnTo>
                <a:lnTo>
                  <a:pt x="688467" y="604773"/>
                </a:lnTo>
                <a:close/>
              </a:path>
              <a:path w="3881754" h="750570">
                <a:moveTo>
                  <a:pt x="725957" y="597788"/>
                </a:moveTo>
                <a:lnTo>
                  <a:pt x="720788" y="598804"/>
                </a:lnTo>
                <a:lnTo>
                  <a:pt x="715594" y="599694"/>
                </a:lnTo>
                <a:lnTo>
                  <a:pt x="712177" y="604647"/>
                </a:lnTo>
                <a:lnTo>
                  <a:pt x="714082" y="615060"/>
                </a:lnTo>
                <a:lnTo>
                  <a:pt x="719048" y="618489"/>
                </a:lnTo>
                <a:lnTo>
                  <a:pt x="724230" y="617473"/>
                </a:lnTo>
                <a:lnTo>
                  <a:pt x="729424" y="616585"/>
                </a:lnTo>
                <a:lnTo>
                  <a:pt x="732840" y="611504"/>
                </a:lnTo>
                <a:lnTo>
                  <a:pt x="730923" y="601217"/>
                </a:lnTo>
                <a:lnTo>
                  <a:pt x="725957" y="597788"/>
                </a:lnTo>
                <a:close/>
              </a:path>
              <a:path w="3881754" h="750570">
                <a:moveTo>
                  <a:pt x="763435" y="590804"/>
                </a:moveTo>
                <a:lnTo>
                  <a:pt x="753071" y="592835"/>
                </a:lnTo>
                <a:lnTo>
                  <a:pt x="749655" y="597788"/>
                </a:lnTo>
                <a:lnTo>
                  <a:pt x="751573" y="608076"/>
                </a:lnTo>
                <a:lnTo>
                  <a:pt x="756539" y="611504"/>
                </a:lnTo>
                <a:lnTo>
                  <a:pt x="761657" y="610488"/>
                </a:lnTo>
                <a:lnTo>
                  <a:pt x="761784" y="610488"/>
                </a:lnTo>
                <a:lnTo>
                  <a:pt x="766864" y="609600"/>
                </a:lnTo>
                <a:lnTo>
                  <a:pt x="770293" y="604647"/>
                </a:lnTo>
                <a:lnTo>
                  <a:pt x="769404" y="599439"/>
                </a:lnTo>
                <a:lnTo>
                  <a:pt x="768388" y="594232"/>
                </a:lnTo>
                <a:lnTo>
                  <a:pt x="763435" y="590804"/>
                </a:lnTo>
                <a:close/>
              </a:path>
              <a:path w="3881754" h="750570">
                <a:moveTo>
                  <a:pt x="800900" y="583945"/>
                </a:moveTo>
                <a:lnTo>
                  <a:pt x="795693" y="584835"/>
                </a:lnTo>
                <a:lnTo>
                  <a:pt x="790613" y="585851"/>
                </a:lnTo>
                <a:lnTo>
                  <a:pt x="787184" y="590804"/>
                </a:lnTo>
                <a:lnTo>
                  <a:pt x="788073" y="596010"/>
                </a:lnTo>
                <a:lnTo>
                  <a:pt x="789089" y="601091"/>
                </a:lnTo>
                <a:lnTo>
                  <a:pt x="794042" y="604519"/>
                </a:lnTo>
                <a:lnTo>
                  <a:pt x="799249" y="603631"/>
                </a:lnTo>
                <a:lnTo>
                  <a:pt x="804329" y="602614"/>
                </a:lnTo>
                <a:lnTo>
                  <a:pt x="807758" y="597661"/>
                </a:lnTo>
                <a:lnTo>
                  <a:pt x="806869" y="592454"/>
                </a:lnTo>
                <a:lnTo>
                  <a:pt x="805853" y="587375"/>
                </a:lnTo>
                <a:lnTo>
                  <a:pt x="800900" y="583945"/>
                </a:lnTo>
                <a:close/>
              </a:path>
              <a:path w="3881754" h="750570">
                <a:moveTo>
                  <a:pt x="838365" y="576960"/>
                </a:moveTo>
                <a:lnTo>
                  <a:pt x="833285" y="577976"/>
                </a:lnTo>
                <a:lnTo>
                  <a:pt x="828078" y="578866"/>
                </a:lnTo>
                <a:lnTo>
                  <a:pt x="824649" y="583819"/>
                </a:lnTo>
                <a:lnTo>
                  <a:pt x="825538" y="589026"/>
                </a:lnTo>
                <a:lnTo>
                  <a:pt x="826554" y="594232"/>
                </a:lnTo>
                <a:lnTo>
                  <a:pt x="831507" y="597661"/>
                </a:lnTo>
                <a:lnTo>
                  <a:pt x="836714" y="596645"/>
                </a:lnTo>
                <a:lnTo>
                  <a:pt x="841921" y="595757"/>
                </a:lnTo>
                <a:lnTo>
                  <a:pt x="845223" y="590804"/>
                </a:lnTo>
                <a:lnTo>
                  <a:pt x="844334" y="585597"/>
                </a:lnTo>
                <a:lnTo>
                  <a:pt x="843318" y="580389"/>
                </a:lnTo>
                <a:lnTo>
                  <a:pt x="838365" y="576960"/>
                </a:lnTo>
                <a:close/>
              </a:path>
              <a:path w="3881754" h="750570">
                <a:moveTo>
                  <a:pt x="875830" y="570103"/>
                </a:moveTo>
                <a:lnTo>
                  <a:pt x="870750" y="570991"/>
                </a:lnTo>
                <a:lnTo>
                  <a:pt x="865543" y="572007"/>
                </a:lnTo>
                <a:lnTo>
                  <a:pt x="862114" y="576960"/>
                </a:lnTo>
                <a:lnTo>
                  <a:pt x="863003" y="582167"/>
                </a:lnTo>
                <a:lnTo>
                  <a:pt x="864019" y="587247"/>
                </a:lnTo>
                <a:lnTo>
                  <a:pt x="868972" y="590676"/>
                </a:lnTo>
                <a:lnTo>
                  <a:pt x="874179" y="589788"/>
                </a:lnTo>
                <a:lnTo>
                  <a:pt x="879386" y="588772"/>
                </a:lnTo>
                <a:lnTo>
                  <a:pt x="882815" y="583819"/>
                </a:lnTo>
                <a:lnTo>
                  <a:pt x="881799" y="578611"/>
                </a:lnTo>
                <a:lnTo>
                  <a:pt x="880910" y="573532"/>
                </a:lnTo>
                <a:lnTo>
                  <a:pt x="875830" y="570103"/>
                </a:lnTo>
                <a:close/>
              </a:path>
              <a:path w="3881754" h="750570">
                <a:moveTo>
                  <a:pt x="913422" y="563117"/>
                </a:moveTo>
                <a:lnTo>
                  <a:pt x="908215" y="564133"/>
                </a:lnTo>
                <a:lnTo>
                  <a:pt x="903008" y="565022"/>
                </a:lnTo>
                <a:lnTo>
                  <a:pt x="899579" y="569976"/>
                </a:lnTo>
                <a:lnTo>
                  <a:pt x="900595" y="575182"/>
                </a:lnTo>
                <a:lnTo>
                  <a:pt x="901484" y="580389"/>
                </a:lnTo>
                <a:lnTo>
                  <a:pt x="906437" y="583819"/>
                </a:lnTo>
                <a:lnTo>
                  <a:pt x="916851" y="581786"/>
                </a:lnTo>
                <a:lnTo>
                  <a:pt x="920280" y="576833"/>
                </a:lnTo>
                <a:lnTo>
                  <a:pt x="919264" y="571754"/>
                </a:lnTo>
                <a:lnTo>
                  <a:pt x="918375" y="566547"/>
                </a:lnTo>
                <a:lnTo>
                  <a:pt x="913422" y="563117"/>
                </a:lnTo>
                <a:close/>
              </a:path>
              <a:path w="3881754" h="750570">
                <a:moveTo>
                  <a:pt x="950887" y="556132"/>
                </a:moveTo>
                <a:lnTo>
                  <a:pt x="945680" y="557148"/>
                </a:lnTo>
                <a:lnTo>
                  <a:pt x="940473" y="558038"/>
                </a:lnTo>
                <a:lnTo>
                  <a:pt x="937044" y="563117"/>
                </a:lnTo>
                <a:lnTo>
                  <a:pt x="938060" y="568197"/>
                </a:lnTo>
                <a:lnTo>
                  <a:pt x="938949" y="573404"/>
                </a:lnTo>
                <a:lnTo>
                  <a:pt x="943902" y="576833"/>
                </a:lnTo>
                <a:lnTo>
                  <a:pt x="949109" y="575817"/>
                </a:lnTo>
                <a:lnTo>
                  <a:pt x="954316" y="574929"/>
                </a:lnTo>
                <a:lnTo>
                  <a:pt x="957745" y="569976"/>
                </a:lnTo>
                <a:lnTo>
                  <a:pt x="956729" y="564769"/>
                </a:lnTo>
                <a:lnTo>
                  <a:pt x="955840" y="559561"/>
                </a:lnTo>
                <a:lnTo>
                  <a:pt x="950887" y="556132"/>
                </a:lnTo>
                <a:close/>
              </a:path>
              <a:path w="3881754" h="750570">
                <a:moveTo>
                  <a:pt x="988352" y="549275"/>
                </a:moveTo>
                <a:lnTo>
                  <a:pt x="983145" y="550163"/>
                </a:lnTo>
                <a:lnTo>
                  <a:pt x="977938" y="551180"/>
                </a:lnTo>
                <a:lnTo>
                  <a:pt x="974509" y="556132"/>
                </a:lnTo>
                <a:lnTo>
                  <a:pt x="975525" y="561339"/>
                </a:lnTo>
                <a:lnTo>
                  <a:pt x="976414" y="566419"/>
                </a:lnTo>
                <a:lnTo>
                  <a:pt x="981494" y="569848"/>
                </a:lnTo>
                <a:lnTo>
                  <a:pt x="986574" y="568960"/>
                </a:lnTo>
                <a:lnTo>
                  <a:pt x="991781" y="567944"/>
                </a:lnTo>
                <a:lnTo>
                  <a:pt x="995210" y="562991"/>
                </a:lnTo>
                <a:lnTo>
                  <a:pt x="994321" y="557783"/>
                </a:lnTo>
                <a:lnTo>
                  <a:pt x="993305" y="552703"/>
                </a:lnTo>
                <a:lnTo>
                  <a:pt x="988352" y="549275"/>
                </a:lnTo>
                <a:close/>
              </a:path>
              <a:path w="3881754" h="750570">
                <a:moveTo>
                  <a:pt x="1025817" y="542289"/>
                </a:moveTo>
                <a:lnTo>
                  <a:pt x="1020610" y="543306"/>
                </a:lnTo>
                <a:lnTo>
                  <a:pt x="1015403" y="544194"/>
                </a:lnTo>
                <a:lnTo>
                  <a:pt x="1011974" y="549147"/>
                </a:lnTo>
                <a:lnTo>
                  <a:pt x="1014006" y="559561"/>
                </a:lnTo>
                <a:lnTo>
                  <a:pt x="1018959" y="562991"/>
                </a:lnTo>
                <a:lnTo>
                  <a:pt x="1024039" y="561975"/>
                </a:lnTo>
                <a:lnTo>
                  <a:pt x="1029246" y="561085"/>
                </a:lnTo>
                <a:lnTo>
                  <a:pt x="1032675" y="556132"/>
                </a:lnTo>
                <a:lnTo>
                  <a:pt x="1031786" y="550926"/>
                </a:lnTo>
                <a:lnTo>
                  <a:pt x="1030770" y="545719"/>
                </a:lnTo>
                <a:lnTo>
                  <a:pt x="1025817" y="542289"/>
                </a:lnTo>
                <a:close/>
              </a:path>
              <a:path w="3881754" h="750570">
                <a:moveTo>
                  <a:pt x="1063282" y="535432"/>
                </a:moveTo>
                <a:lnTo>
                  <a:pt x="1058075" y="536320"/>
                </a:lnTo>
                <a:lnTo>
                  <a:pt x="1052995" y="537337"/>
                </a:lnTo>
                <a:lnTo>
                  <a:pt x="1049566" y="542289"/>
                </a:lnTo>
                <a:lnTo>
                  <a:pt x="1050455" y="547496"/>
                </a:lnTo>
                <a:lnTo>
                  <a:pt x="1051471" y="552576"/>
                </a:lnTo>
                <a:lnTo>
                  <a:pt x="1056424" y="556006"/>
                </a:lnTo>
                <a:lnTo>
                  <a:pt x="1061631" y="555116"/>
                </a:lnTo>
                <a:lnTo>
                  <a:pt x="1066711" y="554101"/>
                </a:lnTo>
                <a:lnTo>
                  <a:pt x="1070140" y="549147"/>
                </a:lnTo>
                <a:lnTo>
                  <a:pt x="1069251" y="543940"/>
                </a:lnTo>
                <a:lnTo>
                  <a:pt x="1068235" y="538733"/>
                </a:lnTo>
                <a:lnTo>
                  <a:pt x="1063282" y="535432"/>
                </a:lnTo>
                <a:close/>
              </a:path>
              <a:path w="3881754" h="750570">
                <a:moveTo>
                  <a:pt x="1100747" y="528446"/>
                </a:moveTo>
                <a:lnTo>
                  <a:pt x="1095667" y="529336"/>
                </a:lnTo>
                <a:lnTo>
                  <a:pt x="1095540" y="529336"/>
                </a:lnTo>
                <a:lnTo>
                  <a:pt x="1090460" y="530351"/>
                </a:lnTo>
                <a:lnTo>
                  <a:pt x="1087031" y="535305"/>
                </a:lnTo>
                <a:lnTo>
                  <a:pt x="1087920" y="540512"/>
                </a:lnTo>
                <a:lnTo>
                  <a:pt x="1088936" y="545719"/>
                </a:lnTo>
                <a:lnTo>
                  <a:pt x="1093889" y="549147"/>
                </a:lnTo>
                <a:lnTo>
                  <a:pt x="1104303" y="547115"/>
                </a:lnTo>
                <a:lnTo>
                  <a:pt x="1107605" y="542163"/>
                </a:lnTo>
                <a:lnTo>
                  <a:pt x="1106716" y="537082"/>
                </a:lnTo>
                <a:lnTo>
                  <a:pt x="1105700" y="531876"/>
                </a:lnTo>
                <a:lnTo>
                  <a:pt x="1100747" y="528446"/>
                </a:lnTo>
                <a:close/>
              </a:path>
              <a:path w="3881754" h="750570">
                <a:moveTo>
                  <a:pt x="1138212" y="521462"/>
                </a:moveTo>
                <a:lnTo>
                  <a:pt x="1133132" y="522477"/>
                </a:lnTo>
                <a:lnTo>
                  <a:pt x="1127925" y="523367"/>
                </a:lnTo>
                <a:lnTo>
                  <a:pt x="1124496" y="528446"/>
                </a:lnTo>
                <a:lnTo>
                  <a:pt x="1125385" y="533526"/>
                </a:lnTo>
                <a:lnTo>
                  <a:pt x="1126401" y="538733"/>
                </a:lnTo>
                <a:lnTo>
                  <a:pt x="1131354" y="542163"/>
                </a:lnTo>
                <a:lnTo>
                  <a:pt x="1136561" y="541146"/>
                </a:lnTo>
                <a:lnTo>
                  <a:pt x="1141768" y="540257"/>
                </a:lnTo>
                <a:lnTo>
                  <a:pt x="1145197" y="535305"/>
                </a:lnTo>
                <a:lnTo>
                  <a:pt x="1144181" y="530097"/>
                </a:lnTo>
                <a:lnTo>
                  <a:pt x="1143292" y="524890"/>
                </a:lnTo>
                <a:lnTo>
                  <a:pt x="1138212" y="521462"/>
                </a:lnTo>
                <a:close/>
              </a:path>
              <a:path w="3881754" h="750570">
                <a:moveTo>
                  <a:pt x="1175804" y="514603"/>
                </a:moveTo>
                <a:lnTo>
                  <a:pt x="1170597" y="515493"/>
                </a:lnTo>
                <a:lnTo>
                  <a:pt x="1165390" y="516508"/>
                </a:lnTo>
                <a:lnTo>
                  <a:pt x="1161961" y="521462"/>
                </a:lnTo>
                <a:lnTo>
                  <a:pt x="1162977" y="526669"/>
                </a:lnTo>
                <a:lnTo>
                  <a:pt x="1163866" y="531749"/>
                </a:lnTo>
                <a:lnTo>
                  <a:pt x="1168819" y="535177"/>
                </a:lnTo>
                <a:lnTo>
                  <a:pt x="1174026" y="534288"/>
                </a:lnTo>
                <a:lnTo>
                  <a:pt x="1179233" y="533272"/>
                </a:lnTo>
                <a:lnTo>
                  <a:pt x="1182662" y="528319"/>
                </a:lnTo>
                <a:lnTo>
                  <a:pt x="1181646" y="523113"/>
                </a:lnTo>
                <a:lnTo>
                  <a:pt x="1180757" y="518032"/>
                </a:lnTo>
                <a:lnTo>
                  <a:pt x="1175804" y="514603"/>
                </a:lnTo>
                <a:close/>
              </a:path>
              <a:path w="3881754" h="750570">
                <a:moveTo>
                  <a:pt x="1213269" y="507619"/>
                </a:moveTo>
                <a:lnTo>
                  <a:pt x="1208062" y="508634"/>
                </a:lnTo>
                <a:lnTo>
                  <a:pt x="1202855" y="509524"/>
                </a:lnTo>
                <a:lnTo>
                  <a:pt x="1199426" y="514476"/>
                </a:lnTo>
                <a:lnTo>
                  <a:pt x="1200442" y="519683"/>
                </a:lnTo>
                <a:lnTo>
                  <a:pt x="1201331" y="524890"/>
                </a:lnTo>
                <a:lnTo>
                  <a:pt x="1206284" y="528319"/>
                </a:lnTo>
                <a:lnTo>
                  <a:pt x="1211491" y="527303"/>
                </a:lnTo>
                <a:lnTo>
                  <a:pt x="1216698" y="526414"/>
                </a:lnTo>
                <a:lnTo>
                  <a:pt x="1220127" y="521334"/>
                </a:lnTo>
                <a:lnTo>
                  <a:pt x="1219111" y="516255"/>
                </a:lnTo>
                <a:lnTo>
                  <a:pt x="1218222" y="511047"/>
                </a:lnTo>
                <a:lnTo>
                  <a:pt x="1213269" y="507619"/>
                </a:lnTo>
                <a:close/>
              </a:path>
              <a:path w="3881754" h="750570">
                <a:moveTo>
                  <a:pt x="1250734" y="500633"/>
                </a:moveTo>
                <a:lnTo>
                  <a:pt x="1240320" y="502665"/>
                </a:lnTo>
                <a:lnTo>
                  <a:pt x="1236891" y="507619"/>
                </a:lnTo>
                <a:lnTo>
                  <a:pt x="1237907" y="512699"/>
                </a:lnTo>
                <a:lnTo>
                  <a:pt x="1238796" y="517906"/>
                </a:lnTo>
                <a:lnTo>
                  <a:pt x="1243876" y="521334"/>
                </a:lnTo>
                <a:lnTo>
                  <a:pt x="1248956" y="520445"/>
                </a:lnTo>
                <a:lnTo>
                  <a:pt x="1254163" y="519430"/>
                </a:lnTo>
                <a:lnTo>
                  <a:pt x="1257592" y="514476"/>
                </a:lnTo>
                <a:lnTo>
                  <a:pt x="1256576" y="509269"/>
                </a:lnTo>
                <a:lnTo>
                  <a:pt x="1255687" y="504063"/>
                </a:lnTo>
                <a:lnTo>
                  <a:pt x="1250734" y="500633"/>
                </a:lnTo>
                <a:close/>
              </a:path>
              <a:path w="3881754" h="750570">
                <a:moveTo>
                  <a:pt x="1288199" y="493775"/>
                </a:moveTo>
                <a:lnTo>
                  <a:pt x="1282992" y="494664"/>
                </a:lnTo>
                <a:lnTo>
                  <a:pt x="1277785" y="495681"/>
                </a:lnTo>
                <a:lnTo>
                  <a:pt x="1274356" y="500633"/>
                </a:lnTo>
                <a:lnTo>
                  <a:pt x="1276388" y="511047"/>
                </a:lnTo>
                <a:lnTo>
                  <a:pt x="1281341" y="514350"/>
                </a:lnTo>
                <a:lnTo>
                  <a:pt x="1286421" y="513461"/>
                </a:lnTo>
                <a:lnTo>
                  <a:pt x="1286548" y="513461"/>
                </a:lnTo>
                <a:lnTo>
                  <a:pt x="1291628" y="512444"/>
                </a:lnTo>
                <a:lnTo>
                  <a:pt x="1295057" y="507492"/>
                </a:lnTo>
                <a:lnTo>
                  <a:pt x="1294168" y="502284"/>
                </a:lnTo>
                <a:lnTo>
                  <a:pt x="1293152" y="497205"/>
                </a:lnTo>
                <a:lnTo>
                  <a:pt x="1288199" y="493775"/>
                </a:lnTo>
                <a:close/>
              </a:path>
              <a:path w="3881754" h="750570">
                <a:moveTo>
                  <a:pt x="1325664" y="486790"/>
                </a:moveTo>
                <a:lnTo>
                  <a:pt x="1320457" y="487806"/>
                </a:lnTo>
                <a:lnTo>
                  <a:pt x="1315250" y="488695"/>
                </a:lnTo>
                <a:lnTo>
                  <a:pt x="1311948" y="493775"/>
                </a:lnTo>
                <a:lnTo>
                  <a:pt x="1312837" y="498856"/>
                </a:lnTo>
                <a:lnTo>
                  <a:pt x="1313853" y="504063"/>
                </a:lnTo>
                <a:lnTo>
                  <a:pt x="1318806" y="507492"/>
                </a:lnTo>
                <a:lnTo>
                  <a:pt x="1324013" y="506475"/>
                </a:lnTo>
                <a:lnTo>
                  <a:pt x="1329093" y="505587"/>
                </a:lnTo>
                <a:lnTo>
                  <a:pt x="1332522" y="500633"/>
                </a:lnTo>
                <a:lnTo>
                  <a:pt x="1331633" y="495426"/>
                </a:lnTo>
                <a:lnTo>
                  <a:pt x="1330617" y="490219"/>
                </a:lnTo>
                <a:lnTo>
                  <a:pt x="1325664" y="486790"/>
                </a:lnTo>
                <a:close/>
              </a:path>
              <a:path w="3881754" h="750570">
                <a:moveTo>
                  <a:pt x="1363129" y="479932"/>
                </a:moveTo>
                <a:lnTo>
                  <a:pt x="1357922" y="480821"/>
                </a:lnTo>
                <a:lnTo>
                  <a:pt x="1352842" y="481838"/>
                </a:lnTo>
                <a:lnTo>
                  <a:pt x="1349413" y="486790"/>
                </a:lnTo>
                <a:lnTo>
                  <a:pt x="1350302" y="491997"/>
                </a:lnTo>
                <a:lnTo>
                  <a:pt x="1351318" y="497077"/>
                </a:lnTo>
                <a:lnTo>
                  <a:pt x="1356271" y="500506"/>
                </a:lnTo>
                <a:lnTo>
                  <a:pt x="1361478" y="499618"/>
                </a:lnTo>
                <a:lnTo>
                  <a:pt x="1366685" y="498601"/>
                </a:lnTo>
                <a:lnTo>
                  <a:pt x="1369987" y="493649"/>
                </a:lnTo>
                <a:lnTo>
                  <a:pt x="1369098" y="488442"/>
                </a:lnTo>
                <a:lnTo>
                  <a:pt x="1368082" y="483362"/>
                </a:lnTo>
                <a:lnTo>
                  <a:pt x="1363129" y="479932"/>
                </a:lnTo>
                <a:close/>
              </a:path>
              <a:path w="3881754" h="750570">
                <a:moveTo>
                  <a:pt x="1400594" y="472947"/>
                </a:moveTo>
                <a:lnTo>
                  <a:pt x="1395514" y="473963"/>
                </a:lnTo>
                <a:lnTo>
                  <a:pt x="1390307" y="474852"/>
                </a:lnTo>
                <a:lnTo>
                  <a:pt x="1386878" y="479806"/>
                </a:lnTo>
                <a:lnTo>
                  <a:pt x="1387767" y="485013"/>
                </a:lnTo>
                <a:lnTo>
                  <a:pt x="1388783" y="490219"/>
                </a:lnTo>
                <a:lnTo>
                  <a:pt x="1393736" y="493649"/>
                </a:lnTo>
                <a:lnTo>
                  <a:pt x="1398943" y="492632"/>
                </a:lnTo>
                <a:lnTo>
                  <a:pt x="1404150" y="491744"/>
                </a:lnTo>
                <a:lnTo>
                  <a:pt x="1407579" y="486663"/>
                </a:lnTo>
                <a:lnTo>
                  <a:pt x="1406563" y="481583"/>
                </a:lnTo>
                <a:lnTo>
                  <a:pt x="1405674" y="476376"/>
                </a:lnTo>
                <a:lnTo>
                  <a:pt x="1400594" y="472947"/>
                </a:lnTo>
                <a:close/>
              </a:path>
              <a:path w="3881754" h="750570">
                <a:moveTo>
                  <a:pt x="1438186" y="465963"/>
                </a:moveTo>
                <a:lnTo>
                  <a:pt x="1432979" y="466978"/>
                </a:lnTo>
                <a:lnTo>
                  <a:pt x="1427772" y="467868"/>
                </a:lnTo>
                <a:lnTo>
                  <a:pt x="1424343" y="472947"/>
                </a:lnTo>
                <a:lnTo>
                  <a:pt x="1425359" y="478027"/>
                </a:lnTo>
                <a:lnTo>
                  <a:pt x="1426248" y="483234"/>
                </a:lnTo>
                <a:lnTo>
                  <a:pt x="1431201" y="486663"/>
                </a:lnTo>
                <a:lnTo>
                  <a:pt x="1436408" y="485647"/>
                </a:lnTo>
                <a:lnTo>
                  <a:pt x="1441615" y="484758"/>
                </a:lnTo>
                <a:lnTo>
                  <a:pt x="1445044" y="479806"/>
                </a:lnTo>
                <a:lnTo>
                  <a:pt x="1444028" y="474599"/>
                </a:lnTo>
                <a:lnTo>
                  <a:pt x="1443139" y="469392"/>
                </a:lnTo>
                <a:lnTo>
                  <a:pt x="1438186" y="465963"/>
                </a:lnTo>
                <a:close/>
              </a:path>
              <a:path w="3881754" h="750570">
                <a:moveTo>
                  <a:pt x="1475651" y="459105"/>
                </a:moveTo>
                <a:lnTo>
                  <a:pt x="1470444" y="459994"/>
                </a:lnTo>
                <a:lnTo>
                  <a:pt x="1465237" y="461009"/>
                </a:lnTo>
                <a:lnTo>
                  <a:pt x="1461808" y="465963"/>
                </a:lnTo>
                <a:lnTo>
                  <a:pt x="1462824" y="471169"/>
                </a:lnTo>
                <a:lnTo>
                  <a:pt x="1463713" y="476250"/>
                </a:lnTo>
                <a:lnTo>
                  <a:pt x="1468666" y="479678"/>
                </a:lnTo>
                <a:lnTo>
                  <a:pt x="1473873" y="478789"/>
                </a:lnTo>
                <a:lnTo>
                  <a:pt x="1479080" y="477774"/>
                </a:lnTo>
                <a:lnTo>
                  <a:pt x="1482509" y="472820"/>
                </a:lnTo>
                <a:lnTo>
                  <a:pt x="1481493" y="467613"/>
                </a:lnTo>
                <a:lnTo>
                  <a:pt x="1480604" y="462533"/>
                </a:lnTo>
                <a:lnTo>
                  <a:pt x="1475651" y="459105"/>
                </a:lnTo>
                <a:close/>
              </a:path>
              <a:path w="3881754" h="750570">
                <a:moveTo>
                  <a:pt x="1513116" y="452119"/>
                </a:moveTo>
                <a:lnTo>
                  <a:pt x="1507909" y="453136"/>
                </a:lnTo>
                <a:lnTo>
                  <a:pt x="1502702" y="454025"/>
                </a:lnTo>
                <a:lnTo>
                  <a:pt x="1499273" y="458977"/>
                </a:lnTo>
                <a:lnTo>
                  <a:pt x="1500289" y="464184"/>
                </a:lnTo>
                <a:lnTo>
                  <a:pt x="1501178" y="469392"/>
                </a:lnTo>
                <a:lnTo>
                  <a:pt x="1506131" y="472820"/>
                </a:lnTo>
                <a:lnTo>
                  <a:pt x="1511338" y="471805"/>
                </a:lnTo>
                <a:lnTo>
                  <a:pt x="1516545" y="470915"/>
                </a:lnTo>
                <a:lnTo>
                  <a:pt x="1519974" y="465963"/>
                </a:lnTo>
                <a:lnTo>
                  <a:pt x="1518958" y="460756"/>
                </a:lnTo>
                <a:lnTo>
                  <a:pt x="1518069" y="455549"/>
                </a:lnTo>
                <a:lnTo>
                  <a:pt x="1513116" y="452119"/>
                </a:lnTo>
                <a:close/>
              </a:path>
              <a:path w="3881754" h="750570">
                <a:moveTo>
                  <a:pt x="1550581" y="445262"/>
                </a:moveTo>
                <a:lnTo>
                  <a:pt x="1545374" y="446150"/>
                </a:lnTo>
                <a:lnTo>
                  <a:pt x="1540167" y="447167"/>
                </a:lnTo>
                <a:lnTo>
                  <a:pt x="1536738" y="452119"/>
                </a:lnTo>
                <a:lnTo>
                  <a:pt x="1537754" y="457200"/>
                </a:lnTo>
                <a:lnTo>
                  <a:pt x="1538643" y="462406"/>
                </a:lnTo>
                <a:lnTo>
                  <a:pt x="1543723" y="465836"/>
                </a:lnTo>
                <a:lnTo>
                  <a:pt x="1548803" y="464946"/>
                </a:lnTo>
                <a:lnTo>
                  <a:pt x="1554010" y="463931"/>
                </a:lnTo>
                <a:lnTo>
                  <a:pt x="1557439" y="458977"/>
                </a:lnTo>
                <a:lnTo>
                  <a:pt x="1556550" y="453770"/>
                </a:lnTo>
                <a:lnTo>
                  <a:pt x="1555534" y="448690"/>
                </a:lnTo>
                <a:lnTo>
                  <a:pt x="1550581" y="445262"/>
                </a:lnTo>
                <a:close/>
              </a:path>
              <a:path w="3881754" h="750570">
                <a:moveTo>
                  <a:pt x="1588046" y="438276"/>
                </a:moveTo>
                <a:lnTo>
                  <a:pt x="1582839" y="439165"/>
                </a:lnTo>
                <a:lnTo>
                  <a:pt x="1582839" y="439293"/>
                </a:lnTo>
                <a:lnTo>
                  <a:pt x="1577759" y="440181"/>
                </a:lnTo>
                <a:lnTo>
                  <a:pt x="1574330" y="445134"/>
                </a:lnTo>
                <a:lnTo>
                  <a:pt x="1575219" y="450342"/>
                </a:lnTo>
                <a:lnTo>
                  <a:pt x="1576235" y="455549"/>
                </a:lnTo>
                <a:lnTo>
                  <a:pt x="1581188" y="458977"/>
                </a:lnTo>
                <a:lnTo>
                  <a:pt x="1586268" y="457962"/>
                </a:lnTo>
                <a:lnTo>
                  <a:pt x="1591475" y="456945"/>
                </a:lnTo>
                <a:lnTo>
                  <a:pt x="1594904" y="451993"/>
                </a:lnTo>
                <a:lnTo>
                  <a:pt x="1594015" y="446913"/>
                </a:lnTo>
                <a:lnTo>
                  <a:pt x="1592999" y="441706"/>
                </a:lnTo>
                <a:lnTo>
                  <a:pt x="1588046" y="438276"/>
                </a:lnTo>
                <a:close/>
              </a:path>
              <a:path w="3881754" h="750570">
                <a:moveTo>
                  <a:pt x="1625511" y="431292"/>
                </a:moveTo>
                <a:lnTo>
                  <a:pt x="1620431" y="432307"/>
                </a:lnTo>
                <a:lnTo>
                  <a:pt x="1615224" y="433196"/>
                </a:lnTo>
                <a:lnTo>
                  <a:pt x="1611795" y="438276"/>
                </a:lnTo>
                <a:lnTo>
                  <a:pt x="1612684" y="443356"/>
                </a:lnTo>
                <a:lnTo>
                  <a:pt x="1613700" y="448563"/>
                </a:lnTo>
                <a:lnTo>
                  <a:pt x="1618653" y="451993"/>
                </a:lnTo>
                <a:lnTo>
                  <a:pt x="1623860" y="450976"/>
                </a:lnTo>
                <a:lnTo>
                  <a:pt x="1628940" y="450088"/>
                </a:lnTo>
                <a:lnTo>
                  <a:pt x="1632369" y="445134"/>
                </a:lnTo>
                <a:lnTo>
                  <a:pt x="1631480" y="439927"/>
                </a:lnTo>
                <a:lnTo>
                  <a:pt x="1630464" y="434720"/>
                </a:lnTo>
                <a:lnTo>
                  <a:pt x="1625511" y="431292"/>
                </a:lnTo>
                <a:close/>
              </a:path>
              <a:path w="3881754" h="750570">
                <a:moveTo>
                  <a:pt x="1662976" y="424433"/>
                </a:moveTo>
                <a:lnTo>
                  <a:pt x="1657896" y="425322"/>
                </a:lnTo>
                <a:lnTo>
                  <a:pt x="1652689" y="426338"/>
                </a:lnTo>
                <a:lnTo>
                  <a:pt x="1649260" y="431292"/>
                </a:lnTo>
                <a:lnTo>
                  <a:pt x="1650149" y="436499"/>
                </a:lnTo>
                <a:lnTo>
                  <a:pt x="1651165" y="441578"/>
                </a:lnTo>
                <a:lnTo>
                  <a:pt x="1656118" y="445007"/>
                </a:lnTo>
                <a:lnTo>
                  <a:pt x="1661325" y="444119"/>
                </a:lnTo>
                <a:lnTo>
                  <a:pt x="1666532" y="443102"/>
                </a:lnTo>
                <a:lnTo>
                  <a:pt x="1669961" y="438150"/>
                </a:lnTo>
                <a:lnTo>
                  <a:pt x="1668945" y="432943"/>
                </a:lnTo>
                <a:lnTo>
                  <a:pt x="1668056" y="427863"/>
                </a:lnTo>
                <a:lnTo>
                  <a:pt x="1662976" y="424433"/>
                </a:lnTo>
                <a:close/>
              </a:path>
              <a:path w="3881754" h="750570">
                <a:moveTo>
                  <a:pt x="1700568" y="417449"/>
                </a:moveTo>
                <a:lnTo>
                  <a:pt x="1695361" y="418464"/>
                </a:lnTo>
                <a:lnTo>
                  <a:pt x="1690154" y="419353"/>
                </a:lnTo>
                <a:lnTo>
                  <a:pt x="1686725" y="424306"/>
                </a:lnTo>
                <a:lnTo>
                  <a:pt x="1687741" y="429513"/>
                </a:lnTo>
                <a:lnTo>
                  <a:pt x="1688630" y="434720"/>
                </a:lnTo>
                <a:lnTo>
                  <a:pt x="1693583" y="438150"/>
                </a:lnTo>
                <a:lnTo>
                  <a:pt x="1698790" y="437133"/>
                </a:lnTo>
                <a:lnTo>
                  <a:pt x="1703997" y="436244"/>
                </a:lnTo>
                <a:lnTo>
                  <a:pt x="1707426" y="431292"/>
                </a:lnTo>
                <a:lnTo>
                  <a:pt x="1706410" y="426084"/>
                </a:lnTo>
                <a:lnTo>
                  <a:pt x="1705521" y="420877"/>
                </a:lnTo>
                <a:lnTo>
                  <a:pt x="1700568" y="417449"/>
                </a:lnTo>
                <a:close/>
              </a:path>
              <a:path w="3881754" h="750570">
                <a:moveTo>
                  <a:pt x="1738033" y="410590"/>
                </a:moveTo>
                <a:lnTo>
                  <a:pt x="1732826" y="411480"/>
                </a:lnTo>
                <a:lnTo>
                  <a:pt x="1727619" y="412495"/>
                </a:lnTo>
                <a:lnTo>
                  <a:pt x="1724190" y="417449"/>
                </a:lnTo>
                <a:lnTo>
                  <a:pt x="1725206" y="422528"/>
                </a:lnTo>
                <a:lnTo>
                  <a:pt x="1726095" y="427736"/>
                </a:lnTo>
                <a:lnTo>
                  <a:pt x="1731048" y="431164"/>
                </a:lnTo>
                <a:lnTo>
                  <a:pt x="1736255" y="430275"/>
                </a:lnTo>
                <a:lnTo>
                  <a:pt x="1741462" y="429259"/>
                </a:lnTo>
                <a:lnTo>
                  <a:pt x="1744891" y="424306"/>
                </a:lnTo>
                <a:lnTo>
                  <a:pt x="1743875" y="419100"/>
                </a:lnTo>
                <a:lnTo>
                  <a:pt x="1742986" y="413893"/>
                </a:lnTo>
                <a:lnTo>
                  <a:pt x="1738033" y="410590"/>
                </a:lnTo>
                <a:close/>
              </a:path>
              <a:path w="3881754" h="750570">
                <a:moveTo>
                  <a:pt x="1775498" y="403606"/>
                </a:moveTo>
                <a:lnTo>
                  <a:pt x="1770291" y="404494"/>
                </a:lnTo>
                <a:lnTo>
                  <a:pt x="1765084" y="405511"/>
                </a:lnTo>
                <a:lnTo>
                  <a:pt x="1761655" y="410463"/>
                </a:lnTo>
                <a:lnTo>
                  <a:pt x="1762671" y="415670"/>
                </a:lnTo>
                <a:lnTo>
                  <a:pt x="1763560" y="420877"/>
                </a:lnTo>
                <a:lnTo>
                  <a:pt x="1768513" y="424180"/>
                </a:lnTo>
                <a:lnTo>
                  <a:pt x="1773720" y="423290"/>
                </a:lnTo>
                <a:lnTo>
                  <a:pt x="1778927" y="422275"/>
                </a:lnTo>
                <a:lnTo>
                  <a:pt x="1782356" y="417321"/>
                </a:lnTo>
                <a:lnTo>
                  <a:pt x="1781340" y="412242"/>
                </a:lnTo>
                <a:lnTo>
                  <a:pt x="1780451" y="407034"/>
                </a:lnTo>
                <a:lnTo>
                  <a:pt x="1775498" y="403606"/>
                </a:lnTo>
                <a:close/>
              </a:path>
              <a:path w="3881754" h="750570">
                <a:moveTo>
                  <a:pt x="1812963" y="396620"/>
                </a:moveTo>
                <a:lnTo>
                  <a:pt x="1807756" y="397637"/>
                </a:lnTo>
                <a:lnTo>
                  <a:pt x="1802549" y="398525"/>
                </a:lnTo>
                <a:lnTo>
                  <a:pt x="1799120" y="403478"/>
                </a:lnTo>
                <a:lnTo>
                  <a:pt x="1800136" y="408686"/>
                </a:lnTo>
                <a:lnTo>
                  <a:pt x="1801025" y="413893"/>
                </a:lnTo>
                <a:lnTo>
                  <a:pt x="1806105" y="417321"/>
                </a:lnTo>
                <a:lnTo>
                  <a:pt x="1811185" y="416306"/>
                </a:lnTo>
                <a:lnTo>
                  <a:pt x="1816392" y="415417"/>
                </a:lnTo>
                <a:lnTo>
                  <a:pt x="1819821" y="410463"/>
                </a:lnTo>
                <a:lnTo>
                  <a:pt x="1818932" y="405256"/>
                </a:lnTo>
                <a:lnTo>
                  <a:pt x="1817916" y="400050"/>
                </a:lnTo>
                <a:lnTo>
                  <a:pt x="1812963" y="396620"/>
                </a:lnTo>
                <a:close/>
              </a:path>
              <a:path w="3881754" h="750570">
                <a:moveTo>
                  <a:pt x="1850428" y="389763"/>
                </a:moveTo>
                <a:lnTo>
                  <a:pt x="1845221" y="390651"/>
                </a:lnTo>
                <a:lnTo>
                  <a:pt x="1840014" y="391668"/>
                </a:lnTo>
                <a:lnTo>
                  <a:pt x="1836712" y="396620"/>
                </a:lnTo>
                <a:lnTo>
                  <a:pt x="1837601" y="401827"/>
                </a:lnTo>
                <a:lnTo>
                  <a:pt x="1838617" y="406907"/>
                </a:lnTo>
                <a:lnTo>
                  <a:pt x="1843570" y="410337"/>
                </a:lnTo>
                <a:lnTo>
                  <a:pt x="1848650" y="409447"/>
                </a:lnTo>
                <a:lnTo>
                  <a:pt x="1853857" y="408431"/>
                </a:lnTo>
                <a:lnTo>
                  <a:pt x="1857286" y="403478"/>
                </a:lnTo>
                <a:lnTo>
                  <a:pt x="1856397" y="398271"/>
                </a:lnTo>
                <a:lnTo>
                  <a:pt x="1855381" y="393192"/>
                </a:lnTo>
                <a:lnTo>
                  <a:pt x="1850428" y="389763"/>
                </a:lnTo>
                <a:close/>
              </a:path>
              <a:path w="3881754" h="750570">
                <a:moveTo>
                  <a:pt x="1887893" y="382777"/>
                </a:moveTo>
                <a:lnTo>
                  <a:pt x="1882813" y="383794"/>
                </a:lnTo>
                <a:lnTo>
                  <a:pt x="1877606" y="384682"/>
                </a:lnTo>
                <a:lnTo>
                  <a:pt x="1874177" y="389636"/>
                </a:lnTo>
                <a:lnTo>
                  <a:pt x="1875066" y="394843"/>
                </a:lnTo>
                <a:lnTo>
                  <a:pt x="1876082" y="400050"/>
                </a:lnTo>
                <a:lnTo>
                  <a:pt x="1881035" y="403478"/>
                </a:lnTo>
                <a:lnTo>
                  <a:pt x="1886242" y="402463"/>
                </a:lnTo>
                <a:lnTo>
                  <a:pt x="1891322" y="401574"/>
                </a:lnTo>
                <a:lnTo>
                  <a:pt x="1894751" y="396494"/>
                </a:lnTo>
                <a:lnTo>
                  <a:pt x="1893862" y="391413"/>
                </a:lnTo>
                <a:lnTo>
                  <a:pt x="1892846" y="386206"/>
                </a:lnTo>
                <a:lnTo>
                  <a:pt x="1887893" y="382777"/>
                </a:lnTo>
                <a:close/>
              </a:path>
              <a:path w="3881754" h="750570">
                <a:moveTo>
                  <a:pt x="1925358" y="375793"/>
                </a:moveTo>
                <a:lnTo>
                  <a:pt x="1915071" y="377825"/>
                </a:lnTo>
                <a:lnTo>
                  <a:pt x="1911642" y="382777"/>
                </a:lnTo>
                <a:lnTo>
                  <a:pt x="1912531" y="387857"/>
                </a:lnTo>
                <a:lnTo>
                  <a:pt x="1913547" y="393064"/>
                </a:lnTo>
                <a:lnTo>
                  <a:pt x="1918500" y="396494"/>
                </a:lnTo>
                <a:lnTo>
                  <a:pt x="1923707" y="395605"/>
                </a:lnTo>
                <a:lnTo>
                  <a:pt x="1923707" y="395477"/>
                </a:lnTo>
                <a:lnTo>
                  <a:pt x="1928914" y="394588"/>
                </a:lnTo>
                <a:lnTo>
                  <a:pt x="1932343" y="389636"/>
                </a:lnTo>
                <a:lnTo>
                  <a:pt x="1931327" y="384428"/>
                </a:lnTo>
                <a:lnTo>
                  <a:pt x="1930438" y="379221"/>
                </a:lnTo>
                <a:lnTo>
                  <a:pt x="1925358" y="375793"/>
                </a:lnTo>
                <a:close/>
              </a:path>
              <a:path w="3881754" h="750570">
                <a:moveTo>
                  <a:pt x="1962950" y="368934"/>
                </a:moveTo>
                <a:lnTo>
                  <a:pt x="1957743" y="369824"/>
                </a:lnTo>
                <a:lnTo>
                  <a:pt x="1952536" y="370839"/>
                </a:lnTo>
                <a:lnTo>
                  <a:pt x="1949107" y="375793"/>
                </a:lnTo>
                <a:lnTo>
                  <a:pt x="1950123" y="381000"/>
                </a:lnTo>
                <a:lnTo>
                  <a:pt x="1951012" y="386080"/>
                </a:lnTo>
                <a:lnTo>
                  <a:pt x="1955965" y="389508"/>
                </a:lnTo>
                <a:lnTo>
                  <a:pt x="1961172" y="388619"/>
                </a:lnTo>
                <a:lnTo>
                  <a:pt x="1966379" y="387603"/>
                </a:lnTo>
                <a:lnTo>
                  <a:pt x="1969808" y="382650"/>
                </a:lnTo>
                <a:lnTo>
                  <a:pt x="1968792" y="377570"/>
                </a:lnTo>
                <a:lnTo>
                  <a:pt x="1967903" y="372363"/>
                </a:lnTo>
                <a:lnTo>
                  <a:pt x="1962950" y="368934"/>
                </a:lnTo>
                <a:close/>
              </a:path>
              <a:path w="3881754" h="750570">
                <a:moveTo>
                  <a:pt x="2000415" y="361950"/>
                </a:moveTo>
                <a:lnTo>
                  <a:pt x="1995208" y="362965"/>
                </a:lnTo>
                <a:lnTo>
                  <a:pt x="1990001" y="363855"/>
                </a:lnTo>
                <a:lnTo>
                  <a:pt x="1986572" y="368807"/>
                </a:lnTo>
                <a:lnTo>
                  <a:pt x="1987588" y="374014"/>
                </a:lnTo>
                <a:lnTo>
                  <a:pt x="1988477" y="379221"/>
                </a:lnTo>
                <a:lnTo>
                  <a:pt x="1993430" y="382650"/>
                </a:lnTo>
                <a:lnTo>
                  <a:pt x="1998637" y="381634"/>
                </a:lnTo>
                <a:lnTo>
                  <a:pt x="2003844" y="380745"/>
                </a:lnTo>
                <a:lnTo>
                  <a:pt x="2007273" y="375793"/>
                </a:lnTo>
                <a:lnTo>
                  <a:pt x="2006257" y="370586"/>
                </a:lnTo>
                <a:lnTo>
                  <a:pt x="2005368" y="365378"/>
                </a:lnTo>
                <a:lnTo>
                  <a:pt x="2000415" y="361950"/>
                </a:lnTo>
                <a:close/>
              </a:path>
              <a:path w="3881754" h="750570">
                <a:moveTo>
                  <a:pt x="2037880" y="355092"/>
                </a:moveTo>
                <a:lnTo>
                  <a:pt x="2032673" y="355981"/>
                </a:lnTo>
                <a:lnTo>
                  <a:pt x="2027466" y="356996"/>
                </a:lnTo>
                <a:lnTo>
                  <a:pt x="2024037" y="361950"/>
                </a:lnTo>
                <a:lnTo>
                  <a:pt x="2025053" y="367156"/>
                </a:lnTo>
                <a:lnTo>
                  <a:pt x="2025942" y="372237"/>
                </a:lnTo>
                <a:lnTo>
                  <a:pt x="2030895" y="375665"/>
                </a:lnTo>
                <a:lnTo>
                  <a:pt x="2036102" y="374776"/>
                </a:lnTo>
                <a:lnTo>
                  <a:pt x="2041309" y="373761"/>
                </a:lnTo>
                <a:lnTo>
                  <a:pt x="2044738" y="368807"/>
                </a:lnTo>
                <a:lnTo>
                  <a:pt x="2043722" y="363600"/>
                </a:lnTo>
                <a:lnTo>
                  <a:pt x="2042833" y="358520"/>
                </a:lnTo>
                <a:lnTo>
                  <a:pt x="2037880" y="355092"/>
                </a:lnTo>
                <a:close/>
              </a:path>
              <a:path w="3881754" h="750570">
                <a:moveTo>
                  <a:pt x="2075345" y="348106"/>
                </a:moveTo>
                <a:lnTo>
                  <a:pt x="2070138" y="349122"/>
                </a:lnTo>
                <a:lnTo>
                  <a:pt x="2064931" y="350012"/>
                </a:lnTo>
                <a:lnTo>
                  <a:pt x="2061502" y="354964"/>
                </a:lnTo>
                <a:lnTo>
                  <a:pt x="2062518" y="360171"/>
                </a:lnTo>
                <a:lnTo>
                  <a:pt x="2063407" y="365378"/>
                </a:lnTo>
                <a:lnTo>
                  <a:pt x="2068487" y="368807"/>
                </a:lnTo>
                <a:lnTo>
                  <a:pt x="2073567" y="367792"/>
                </a:lnTo>
                <a:lnTo>
                  <a:pt x="2078774" y="366902"/>
                </a:lnTo>
                <a:lnTo>
                  <a:pt x="2082203" y="361822"/>
                </a:lnTo>
                <a:lnTo>
                  <a:pt x="2081314" y="356743"/>
                </a:lnTo>
                <a:lnTo>
                  <a:pt x="2080298" y="351536"/>
                </a:lnTo>
                <a:lnTo>
                  <a:pt x="2075345" y="348106"/>
                </a:lnTo>
                <a:close/>
              </a:path>
              <a:path w="3881754" h="750570">
                <a:moveTo>
                  <a:pt x="2112810" y="341121"/>
                </a:moveTo>
                <a:lnTo>
                  <a:pt x="2102396" y="343153"/>
                </a:lnTo>
                <a:lnTo>
                  <a:pt x="2099094" y="348106"/>
                </a:lnTo>
                <a:lnTo>
                  <a:pt x="2099983" y="353187"/>
                </a:lnTo>
                <a:lnTo>
                  <a:pt x="2100999" y="358394"/>
                </a:lnTo>
                <a:lnTo>
                  <a:pt x="2105952" y="361822"/>
                </a:lnTo>
                <a:lnTo>
                  <a:pt x="2111159" y="360806"/>
                </a:lnTo>
                <a:lnTo>
                  <a:pt x="2116239" y="359918"/>
                </a:lnTo>
                <a:lnTo>
                  <a:pt x="2119668" y="354964"/>
                </a:lnTo>
                <a:lnTo>
                  <a:pt x="2118779" y="349757"/>
                </a:lnTo>
                <a:lnTo>
                  <a:pt x="2117763" y="344550"/>
                </a:lnTo>
                <a:lnTo>
                  <a:pt x="2112810" y="341121"/>
                </a:lnTo>
                <a:close/>
              </a:path>
              <a:path w="3881754" h="750570">
                <a:moveTo>
                  <a:pt x="2150275" y="334263"/>
                </a:moveTo>
                <a:lnTo>
                  <a:pt x="2145068" y="335152"/>
                </a:lnTo>
                <a:lnTo>
                  <a:pt x="2139988" y="336169"/>
                </a:lnTo>
                <a:lnTo>
                  <a:pt x="2136559" y="341121"/>
                </a:lnTo>
                <a:lnTo>
                  <a:pt x="2137448" y="346328"/>
                </a:lnTo>
                <a:lnTo>
                  <a:pt x="2138464" y="351536"/>
                </a:lnTo>
                <a:lnTo>
                  <a:pt x="2143417" y="354838"/>
                </a:lnTo>
                <a:lnTo>
                  <a:pt x="2148624" y="353949"/>
                </a:lnTo>
                <a:lnTo>
                  <a:pt x="2153831" y="352932"/>
                </a:lnTo>
                <a:lnTo>
                  <a:pt x="2157133" y="347980"/>
                </a:lnTo>
                <a:lnTo>
                  <a:pt x="2156244" y="342772"/>
                </a:lnTo>
                <a:lnTo>
                  <a:pt x="2155228" y="337693"/>
                </a:lnTo>
                <a:lnTo>
                  <a:pt x="2150275" y="334263"/>
                </a:lnTo>
                <a:close/>
              </a:path>
              <a:path w="3881754" h="750570">
                <a:moveTo>
                  <a:pt x="2187740" y="327278"/>
                </a:moveTo>
                <a:lnTo>
                  <a:pt x="2182660" y="328294"/>
                </a:lnTo>
                <a:lnTo>
                  <a:pt x="2177453" y="329183"/>
                </a:lnTo>
                <a:lnTo>
                  <a:pt x="2174024" y="334137"/>
                </a:lnTo>
                <a:lnTo>
                  <a:pt x="2174913" y="339344"/>
                </a:lnTo>
                <a:lnTo>
                  <a:pt x="2175929" y="344550"/>
                </a:lnTo>
                <a:lnTo>
                  <a:pt x="2180882" y="347980"/>
                </a:lnTo>
                <a:lnTo>
                  <a:pt x="2186089" y="346963"/>
                </a:lnTo>
                <a:lnTo>
                  <a:pt x="2191296" y="346075"/>
                </a:lnTo>
                <a:lnTo>
                  <a:pt x="2194725" y="340994"/>
                </a:lnTo>
                <a:lnTo>
                  <a:pt x="2192693" y="330707"/>
                </a:lnTo>
                <a:lnTo>
                  <a:pt x="2187740" y="327278"/>
                </a:lnTo>
                <a:close/>
              </a:path>
              <a:path w="3881754" h="750570">
                <a:moveTo>
                  <a:pt x="2225205" y="320420"/>
                </a:moveTo>
                <a:lnTo>
                  <a:pt x="2220125" y="321309"/>
                </a:lnTo>
                <a:lnTo>
                  <a:pt x="2214918" y="322325"/>
                </a:lnTo>
                <a:lnTo>
                  <a:pt x="2211489" y="327278"/>
                </a:lnTo>
                <a:lnTo>
                  <a:pt x="2212505" y="332486"/>
                </a:lnTo>
                <a:lnTo>
                  <a:pt x="2213394" y="337565"/>
                </a:lnTo>
                <a:lnTo>
                  <a:pt x="2218347" y="340994"/>
                </a:lnTo>
                <a:lnTo>
                  <a:pt x="2223554" y="340106"/>
                </a:lnTo>
                <a:lnTo>
                  <a:pt x="2228761" y="339089"/>
                </a:lnTo>
                <a:lnTo>
                  <a:pt x="2232190" y="334137"/>
                </a:lnTo>
                <a:lnTo>
                  <a:pt x="2231174" y="328930"/>
                </a:lnTo>
                <a:lnTo>
                  <a:pt x="2230285" y="323722"/>
                </a:lnTo>
                <a:lnTo>
                  <a:pt x="2225205" y="320420"/>
                </a:lnTo>
                <a:close/>
              </a:path>
              <a:path w="3881754" h="750570">
                <a:moveTo>
                  <a:pt x="2262797" y="313436"/>
                </a:moveTo>
                <a:lnTo>
                  <a:pt x="2257590" y="314325"/>
                </a:lnTo>
                <a:lnTo>
                  <a:pt x="2252383" y="315340"/>
                </a:lnTo>
                <a:lnTo>
                  <a:pt x="2248954" y="320294"/>
                </a:lnTo>
                <a:lnTo>
                  <a:pt x="2249970" y="325500"/>
                </a:lnTo>
                <a:lnTo>
                  <a:pt x="2250859" y="330707"/>
                </a:lnTo>
                <a:lnTo>
                  <a:pt x="2255812" y="334137"/>
                </a:lnTo>
                <a:lnTo>
                  <a:pt x="2266226" y="332105"/>
                </a:lnTo>
                <a:lnTo>
                  <a:pt x="2269655" y="327151"/>
                </a:lnTo>
                <a:lnTo>
                  <a:pt x="2268639" y="322071"/>
                </a:lnTo>
                <a:lnTo>
                  <a:pt x="2267750" y="316864"/>
                </a:lnTo>
                <a:lnTo>
                  <a:pt x="2262797" y="313436"/>
                </a:lnTo>
                <a:close/>
              </a:path>
              <a:path w="3881754" h="750570">
                <a:moveTo>
                  <a:pt x="2300262" y="306450"/>
                </a:moveTo>
                <a:lnTo>
                  <a:pt x="2295055" y="307467"/>
                </a:lnTo>
                <a:lnTo>
                  <a:pt x="2289848" y="308356"/>
                </a:lnTo>
                <a:lnTo>
                  <a:pt x="2286419" y="313436"/>
                </a:lnTo>
                <a:lnTo>
                  <a:pt x="2287435" y="318515"/>
                </a:lnTo>
                <a:lnTo>
                  <a:pt x="2288324" y="323722"/>
                </a:lnTo>
                <a:lnTo>
                  <a:pt x="2293277" y="327151"/>
                </a:lnTo>
                <a:lnTo>
                  <a:pt x="2298484" y="326136"/>
                </a:lnTo>
                <a:lnTo>
                  <a:pt x="2303691" y="325246"/>
                </a:lnTo>
                <a:lnTo>
                  <a:pt x="2307120" y="320294"/>
                </a:lnTo>
                <a:lnTo>
                  <a:pt x="2306104" y="315087"/>
                </a:lnTo>
                <a:lnTo>
                  <a:pt x="2305215" y="309880"/>
                </a:lnTo>
                <a:lnTo>
                  <a:pt x="2300262" y="306450"/>
                </a:lnTo>
                <a:close/>
              </a:path>
              <a:path w="3881754" h="750570">
                <a:moveTo>
                  <a:pt x="2337727" y="299593"/>
                </a:moveTo>
                <a:lnTo>
                  <a:pt x="2332520" y="300481"/>
                </a:lnTo>
                <a:lnTo>
                  <a:pt x="2327313" y="301497"/>
                </a:lnTo>
                <a:lnTo>
                  <a:pt x="2323884" y="306450"/>
                </a:lnTo>
                <a:lnTo>
                  <a:pt x="2324900" y="311657"/>
                </a:lnTo>
                <a:lnTo>
                  <a:pt x="2325789" y="316738"/>
                </a:lnTo>
                <a:lnTo>
                  <a:pt x="2330869" y="320167"/>
                </a:lnTo>
                <a:lnTo>
                  <a:pt x="2335949" y="319277"/>
                </a:lnTo>
                <a:lnTo>
                  <a:pt x="2341156" y="318262"/>
                </a:lnTo>
                <a:lnTo>
                  <a:pt x="2344585" y="313308"/>
                </a:lnTo>
                <a:lnTo>
                  <a:pt x="2343696" y="308101"/>
                </a:lnTo>
                <a:lnTo>
                  <a:pt x="2342680" y="303021"/>
                </a:lnTo>
                <a:lnTo>
                  <a:pt x="2337727" y="299593"/>
                </a:lnTo>
                <a:close/>
              </a:path>
              <a:path w="3881754" h="750570">
                <a:moveTo>
                  <a:pt x="2375192" y="292607"/>
                </a:moveTo>
                <a:lnTo>
                  <a:pt x="2369985" y="293624"/>
                </a:lnTo>
                <a:lnTo>
                  <a:pt x="2364778" y="294513"/>
                </a:lnTo>
                <a:lnTo>
                  <a:pt x="2361349" y="299465"/>
                </a:lnTo>
                <a:lnTo>
                  <a:pt x="2363381" y="309880"/>
                </a:lnTo>
                <a:lnTo>
                  <a:pt x="2368334" y="313308"/>
                </a:lnTo>
                <a:lnTo>
                  <a:pt x="2373414" y="312293"/>
                </a:lnTo>
                <a:lnTo>
                  <a:pt x="2373541" y="312293"/>
                </a:lnTo>
                <a:lnTo>
                  <a:pt x="2378621" y="311403"/>
                </a:lnTo>
                <a:lnTo>
                  <a:pt x="2382050" y="306324"/>
                </a:lnTo>
                <a:lnTo>
                  <a:pt x="2381161" y="301244"/>
                </a:lnTo>
                <a:lnTo>
                  <a:pt x="2380145" y="296037"/>
                </a:lnTo>
                <a:lnTo>
                  <a:pt x="2375192" y="292607"/>
                </a:lnTo>
                <a:close/>
              </a:path>
              <a:path w="3881754" h="750570">
                <a:moveTo>
                  <a:pt x="2412657" y="285622"/>
                </a:moveTo>
                <a:lnTo>
                  <a:pt x="2402370" y="287655"/>
                </a:lnTo>
                <a:lnTo>
                  <a:pt x="2398941" y="292607"/>
                </a:lnTo>
                <a:lnTo>
                  <a:pt x="2399830" y="297814"/>
                </a:lnTo>
                <a:lnTo>
                  <a:pt x="2400846" y="302894"/>
                </a:lnTo>
                <a:lnTo>
                  <a:pt x="2405799" y="306324"/>
                </a:lnTo>
                <a:lnTo>
                  <a:pt x="2411006" y="305434"/>
                </a:lnTo>
                <a:lnTo>
                  <a:pt x="2416213" y="304419"/>
                </a:lnTo>
                <a:lnTo>
                  <a:pt x="2419515" y="299465"/>
                </a:lnTo>
                <a:lnTo>
                  <a:pt x="2418626" y="294258"/>
                </a:lnTo>
                <a:lnTo>
                  <a:pt x="2417610" y="289051"/>
                </a:lnTo>
                <a:lnTo>
                  <a:pt x="2412657" y="285622"/>
                </a:lnTo>
                <a:close/>
              </a:path>
              <a:path w="3881754" h="750570">
                <a:moveTo>
                  <a:pt x="2450122" y="278764"/>
                </a:moveTo>
                <a:lnTo>
                  <a:pt x="2445042" y="279653"/>
                </a:lnTo>
                <a:lnTo>
                  <a:pt x="2444915" y="279653"/>
                </a:lnTo>
                <a:lnTo>
                  <a:pt x="2439835" y="280669"/>
                </a:lnTo>
                <a:lnTo>
                  <a:pt x="2436406" y="285622"/>
                </a:lnTo>
                <a:lnTo>
                  <a:pt x="2437295" y="290830"/>
                </a:lnTo>
                <a:lnTo>
                  <a:pt x="2438311" y="296037"/>
                </a:lnTo>
                <a:lnTo>
                  <a:pt x="2443264" y="299338"/>
                </a:lnTo>
                <a:lnTo>
                  <a:pt x="2448471" y="298450"/>
                </a:lnTo>
                <a:lnTo>
                  <a:pt x="2453678" y="297433"/>
                </a:lnTo>
                <a:lnTo>
                  <a:pt x="2457107" y="292481"/>
                </a:lnTo>
                <a:lnTo>
                  <a:pt x="2455075" y="282194"/>
                </a:lnTo>
                <a:lnTo>
                  <a:pt x="2450122" y="278764"/>
                </a:lnTo>
                <a:close/>
              </a:path>
              <a:path w="3881754" h="750570">
                <a:moveTo>
                  <a:pt x="2487587" y="271780"/>
                </a:moveTo>
                <a:lnTo>
                  <a:pt x="2482507" y="272795"/>
                </a:lnTo>
                <a:lnTo>
                  <a:pt x="2477300" y="273684"/>
                </a:lnTo>
                <a:lnTo>
                  <a:pt x="2473871" y="278764"/>
                </a:lnTo>
                <a:lnTo>
                  <a:pt x="2474760" y="283844"/>
                </a:lnTo>
                <a:lnTo>
                  <a:pt x="2475776" y="289051"/>
                </a:lnTo>
                <a:lnTo>
                  <a:pt x="2480729" y="292481"/>
                </a:lnTo>
                <a:lnTo>
                  <a:pt x="2485936" y="291464"/>
                </a:lnTo>
                <a:lnTo>
                  <a:pt x="2491143" y="290575"/>
                </a:lnTo>
                <a:lnTo>
                  <a:pt x="2494572" y="285622"/>
                </a:lnTo>
                <a:lnTo>
                  <a:pt x="2493556" y="280415"/>
                </a:lnTo>
                <a:lnTo>
                  <a:pt x="2492667" y="275208"/>
                </a:lnTo>
                <a:lnTo>
                  <a:pt x="2487587" y="271780"/>
                </a:lnTo>
                <a:close/>
              </a:path>
              <a:path w="3881754" h="750570">
                <a:moveTo>
                  <a:pt x="2525179" y="264921"/>
                </a:moveTo>
                <a:lnTo>
                  <a:pt x="2519972" y="265811"/>
                </a:lnTo>
                <a:lnTo>
                  <a:pt x="2514765" y="266826"/>
                </a:lnTo>
                <a:lnTo>
                  <a:pt x="2511336" y="271780"/>
                </a:lnTo>
                <a:lnTo>
                  <a:pt x="2512352" y="276987"/>
                </a:lnTo>
                <a:lnTo>
                  <a:pt x="2513241" y="282067"/>
                </a:lnTo>
                <a:lnTo>
                  <a:pt x="2518194" y="285495"/>
                </a:lnTo>
                <a:lnTo>
                  <a:pt x="2523401" y="284606"/>
                </a:lnTo>
                <a:lnTo>
                  <a:pt x="2528608" y="283590"/>
                </a:lnTo>
                <a:lnTo>
                  <a:pt x="2532037" y="278638"/>
                </a:lnTo>
                <a:lnTo>
                  <a:pt x="2531021" y="273431"/>
                </a:lnTo>
                <a:lnTo>
                  <a:pt x="2530132" y="268350"/>
                </a:lnTo>
                <a:lnTo>
                  <a:pt x="2525179" y="264921"/>
                </a:lnTo>
                <a:close/>
              </a:path>
              <a:path w="3881754" h="750570">
                <a:moveTo>
                  <a:pt x="2562644" y="257937"/>
                </a:moveTo>
                <a:lnTo>
                  <a:pt x="2557437" y="258952"/>
                </a:lnTo>
                <a:lnTo>
                  <a:pt x="2552230" y="259842"/>
                </a:lnTo>
                <a:lnTo>
                  <a:pt x="2548801" y="264794"/>
                </a:lnTo>
                <a:lnTo>
                  <a:pt x="2549817" y="270001"/>
                </a:lnTo>
                <a:lnTo>
                  <a:pt x="2550706" y="275208"/>
                </a:lnTo>
                <a:lnTo>
                  <a:pt x="2555659" y="278638"/>
                </a:lnTo>
                <a:lnTo>
                  <a:pt x="2566073" y="276606"/>
                </a:lnTo>
                <a:lnTo>
                  <a:pt x="2569502" y="271652"/>
                </a:lnTo>
                <a:lnTo>
                  <a:pt x="2568486" y="266572"/>
                </a:lnTo>
                <a:lnTo>
                  <a:pt x="2567597" y="261365"/>
                </a:lnTo>
                <a:lnTo>
                  <a:pt x="2562644" y="257937"/>
                </a:lnTo>
                <a:close/>
              </a:path>
              <a:path w="3881754" h="750570">
                <a:moveTo>
                  <a:pt x="2600109" y="250951"/>
                </a:moveTo>
                <a:lnTo>
                  <a:pt x="2589695" y="252983"/>
                </a:lnTo>
                <a:lnTo>
                  <a:pt x="2586266" y="257937"/>
                </a:lnTo>
                <a:lnTo>
                  <a:pt x="2587282" y="263017"/>
                </a:lnTo>
                <a:lnTo>
                  <a:pt x="2588171" y="268224"/>
                </a:lnTo>
                <a:lnTo>
                  <a:pt x="2593251" y="271652"/>
                </a:lnTo>
                <a:lnTo>
                  <a:pt x="2598331" y="270637"/>
                </a:lnTo>
                <a:lnTo>
                  <a:pt x="2603538" y="269747"/>
                </a:lnTo>
                <a:lnTo>
                  <a:pt x="2606967" y="264794"/>
                </a:lnTo>
                <a:lnTo>
                  <a:pt x="2606078" y="259587"/>
                </a:lnTo>
                <a:lnTo>
                  <a:pt x="2605062" y="254381"/>
                </a:lnTo>
                <a:lnTo>
                  <a:pt x="2600109" y="250951"/>
                </a:lnTo>
                <a:close/>
              </a:path>
              <a:path w="3881754" h="750570">
                <a:moveTo>
                  <a:pt x="2637574" y="244094"/>
                </a:moveTo>
                <a:lnTo>
                  <a:pt x="2632367" y="244982"/>
                </a:lnTo>
                <a:lnTo>
                  <a:pt x="2627160" y="245999"/>
                </a:lnTo>
                <a:lnTo>
                  <a:pt x="2623731" y="250951"/>
                </a:lnTo>
                <a:lnTo>
                  <a:pt x="2625763" y="261365"/>
                </a:lnTo>
                <a:lnTo>
                  <a:pt x="2630716" y="264668"/>
                </a:lnTo>
                <a:lnTo>
                  <a:pt x="2635796" y="263778"/>
                </a:lnTo>
                <a:lnTo>
                  <a:pt x="2641003" y="262763"/>
                </a:lnTo>
                <a:lnTo>
                  <a:pt x="2644432" y="257809"/>
                </a:lnTo>
                <a:lnTo>
                  <a:pt x="2643543" y="252602"/>
                </a:lnTo>
                <a:lnTo>
                  <a:pt x="2642527" y="247522"/>
                </a:lnTo>
                <a:lnTo>
                  <a:pt x="2637574" y="244094"/>
                </a:lnTo>
                <a:close/>
              </a:path>
              <a:path w="3881754" h="750570">
                <a:moveTo>
                  <a:pt x="2675039" y="237108"/>
                </a:moveTo>
                <a:lnTo>
                  <a:pt x="2669832" y="238125"/>
                </a:lnTo>
                <a:lnTo>
                  <a:pt x="2664625" y="239013"/>
                </a:lnTo>
                <a:lnTo>
                  <a:pt x="2661323" y="243967"/>
                </a:lnTo>
                <a:lnTo>
                  <a:pt x="2662212" y="249174"/>
                </a:lnTo>
                <a:lnTo>
                  <a:pt x="2663228" y="254381"/>
                </a:lnTo>
                <a:lnTo>
                  <a:pt x="2668181" y="257809"/>
                </a:lnTo>
                <a:lnTo>
                  <a:pt x="2673388" y="256794"/>
                </a:lnTo>
                <a:lnTo>
                  <a:pt x="2678468" y="255905"/>
                </a:lnTo>
                <a:lnTo>
                  <a:pt x="2681897" y="250951"/>
                </a:lnTo>
                <a:lnTo>
                  <a:pt x="2681008" y="245744"/>
                </a:lnTo>
                <a:lnTo>
                  <a:pt x="2679992" y="240537"/>
                </a:lnTo>
                <a:lnTo>
                  <a:pt x="2675039" y="237108"/>
                </a:lnTo>
                <a:close/>
              </a:path>
              <a:path w="3881754" h="750570">
                <a:moveTo>
                  <a:pt x="2712504" y="230250"/>
                </a:moveTo>
                <a:lnTo>
                  <a:pt x="2707297" y="231139"/>
                </a:lnTo>
                <a:lnTo>
                  <a:pt x="2702217" y="232156"/>
                </a:lnTo>
                <a:lnTo>
                  <a:pt x="2698788" y="237108"/>
                </a:lnTo>
                <a:lnTo>
                  <a:pt x="2699677" y="242315"/>
                </a:lnTo>
                <a:lnTo>
                  <a:pt x="2700693" y="247395"/>
                </a:lnTo>
                <a:lnTo>
                  <a:pt x="2705646" y="250825"/>
                </a:lnTo>
                <a:lnTo>
                  <a:pt x="2710853" y="249936"/>
                </a:lnTo>
                <a:lnTo>
                  <a:pt x="2716060" y="248919"/>
                </a:lnTo>
                <a:lnTo>
                  <a:pt x="2719489" y="243967"/>
                </a:lnTo>
                <a:lnTo>
                  <a:pt x="2717457" y="233552"/>
                </a:lnTo>
                <a:lnTo>
                  <a:pt x="2712504" y="230250"/>
                </a:lnTo>
                <a:close/>
              </a:path>
              <a:path w="3881754" h="750570">
                <a:moveTo>
                  <a:pt x="2749969" y="223265"/>
                </a:moveTo>
                <a:lnTo>
                  <a:pt x="2744889" y="224281"/>
                </a:lnTo>
                <a:lnTo>
                  <a:pt x="2744762" y="224281"/>
                </a:lnTo>
                <a:lnTo>
                  <a:pt x="2739682" y="225170"/>
                </a:lnTo>
                <a:lnTo>
                  <a:pt x="2736253" y="230124"/>
                </a:lnTo>
                <a:lnTo>
                  <a:pt x="2737142" y="235331"/>
                </a:lnTo>
                <a:lnTo>
                  <a:pt x="2738158" y="240537"/>
                </a:lnTo>
                <a:lnTo>
                  <a:pt x="2743111" y="243967"/>
                </a:lnTo>
                <a:lnTo>
                  <a:pt x="2753525" y="241934"/>
                </a:lnTo>
                <a:lnTo>
                  <a:pt x="2756954" y="236981"/>
                </a:lnTo>
                <a:lnTo>
                  <a:pt x="2755938" y="231901"/>
                </a:lnTo>
                <a:lnTo>
                  <a:pt x="2755049" y="226694"/>
                </a:lnTo>
                <a:lnTo>
                  <a:pt x="2749969" y="223265"/>
                </a:lnTo>
                <a:close/>
              </a:path>
              <a:path w="3881754" h="750570">
                <a:moveTo>
                  <a:pt x="2787561" y="216281"/>
                </a:moveTo>
                <a:lnTo>
                  <a:pt x="2777147" y="218312"/>
                </a:lnTo>
                <a:lnTo>
                  <a:pt x="2773718" y="223265"/>
                </a:lnTo>
                <a:lnTo>
                  <a:pt x="2774734" y="228345"/>
                </a:lnTo>
                <a:lnTo>
                  <a:pt x="2775623" y="233552"/>
                </a:lnTo>
                <a:lnTo>
                  <a:pt x="2780576" y="236981"/>
                </a:lnTo>
                <a:lnTo>
                  <a:pt x="2785783" y="235965"/>
                </a:lnTo>
                <a:lnTo>
                  <a:pt x="2790990" y="235076"/>
                </a:lnTo>
                <a:lnTo>
                  <a:pt x="2794419" y="230124"/>
                </a:lnTo>
                <a:lnTo>
                  <a:pt x="2793403" y="224917"/>
                </a:lnTo>
                <a:lnTo>
                  <a:pt x="2792514" y="219709"/>
                </a:lnTo>
                <a:lnTo>
                  <a:pt x="2787561" y="216281"/>
                </a:lnTo>
                <a:close/>
              </a:path>
              <a:path w="3881754" h="750570">
                <a:moveTo>
                  <a:pt x="2825026" y="209422"/>
                </a:moveTo>
                <a:lnTo>
                  <a:pt x="2819819" y="210312"/>
                </a:lnTo>
                <a:lnTo>
                  <a:pt x="2814612" y="211327"/>
                </a:lnTo>
                <a:lnTo>
                  <a:pt x="2811183" y="216281"/>
                </a:lnTo>
                <a:lnTo>
                  <a:pt x="2812199" y="221487"/>
                </a:lnTo>
                <a:lnTo>
                  <a:pt x="2813088" y="226568"/>
                </a:lnTo>
                <a:lnTo>
                  <a:pt x="2818041" y="229996"/>
                </a:lnTo>
                <a:lnTo>
                  <a:pt x="2823248" y="229107"/>
                </a:lnTo>
                <a:lnTo>
                  <a:pt x="2828455" y="228092"/>
                </a:lnTo>
                <a:lnTo>
                  <a:pt x="2831884" y="223138"/>
                </a:lnTo>
                <a:lnTo>
                  <a:pt x="2830868" y="217931"/>
                </a:lnTo>
                <a:lnTo>
                  <a:pt x="2829979" y="212851"/>
                </a:lnTo>
                <a:lnTo>
                  <a:pt x="2825026" y="209422"/>
                </a:lnTo>
                <a:close/>
              </a:path>
              <a:path w="3881754" h="750570">
                <a:moveTo>
                  <a:pt x="2862491" y="202437"/>
                </a:moveTo>
                <a:lnTo>
                  <a:pt x="2857284" y="203453"/>
                </a:lnTo>
                <a:lnTo>
                  <a:pt x="2852077" y="204343"/>
                </a:lnTo>
                <a:lnTo>
                  <a:pt x="2848648" y="209295"/>
                </a:lnTo>
                <a:lnTo>
                  <a:pt x="2849664" y="214502"/>
                </a:lnTo>
                <a:lnTo>
                  <a:pt x="2850553" y="219709"/>
                </a:lnTo>
                <a:lnTo>
                  <a:pt x="2855633" y="223138"/>
                </a:lnTo>
                <a:lnTo>
                  <a:pt x="2860713" y="222122"/>
                </a:lnTo>
                <a:lnTo>
                  <a:pt x="2865920" y="221233"/>
                </a:lnTo>
                <a:lnTo>
                  <a:pt x="2869349" y="216153"/>
                </a:lnTo>
                <a:lnTo>
                  <a:pt x="2868333" y="211074"/>
                </a:lnTo>
                <a:lnTo>
                  <a:pt x="2867444" y="205867"/>
                </a:lnTo>
                <a:lnTo>
                  <a:pt x="2862491" y="202437"/>
                </a:lnTo>
                <a:close/>
              </a:path>
              <a:path w="3881754" h="750570">
                <a:moveTo>
                  <a:pt x="2899956" y="195580"/>
                </a:moveTo>
                <a:lnTo>
                  <a:pt x="2894749" y="196469"/>
                </a:lnTo>
                <a:lnTo>
                  <a:pt x="2889542" y="197484"/>
                </a:lnTo>
                <a:lnTo>
                  <a:pt x="2886113" y="202437"/>
                </a:lnTo>
                <a:lnTo>
                  <a:pt x="2888145" y="212725"/>
                </a:lnTo>
                <a:lnTo>
                  <a:pt x="2893098" y="216153"/>
                </a:lnTo>
                <a:lnTo>
                  <a:pt x="2898178" y="215264"/>
                </a:lnTo>
                <a:lnTo>
                  <a:pt x="2903385" y="214249"/>
                </a:lnTo>
                <a:lnTo>
                  <a:pt x="2906814" y="209295"/>
                </a:lnTo>
                <a:lnTo>
                  <a:pt x="2905925" y="204088"/>
                </a:lnTo>
                <a:lnTo>
                  <a:pt x="2904909" y="198881"/>
                </a:lnTo>
                <a:lnTo>
                  <a:pt x="2899956" y="195580"/>
                </a:lnTo>
                <a:close/>
              </a:path>
              <a:path w="3881754" h="750570">
                <a:moveTo>
                  <a:pt x="2937421" y="188594"/>
                </a:moveTo>
                <a:lnTo>
                  <a:pt x="2932214" y="189483"/>
                </a:lnTo>
                <a:lnTo>
                  <a:pt x="2927007" y="190500"/>
                </a:lnTo>
                <a:lnTo>
                  <a:pt x="2923705" y="195452"/>
                </a:lnTo>
                <a:lnTo>
                  <a:pt x="2924594" y="200659"/>
                </a:lnTo>
                <a:lnTo>
                  <a:pt x="2925610" y="205867"/>
                </a:lnTo>
                <a:lnTo>
                  <a:pt x="2930563" y="209295"/>
                </a:lnTo>
                <a:lnTo>
                  <a:pt x="2940850" y="207263"/>
                </a:lnTo>
                <a:lnTo>
                  <a:pt x="2944279" y="202311"/>
                </a:lnTo>
                <a:lnTo>
                  <a:pt x="2943390" y="197103"/>
                </a:lnTo>
                <a:lnTo>
                  <a:pt x="2942374" y="192024"/>
                </a:lnTo>
                <a:lnTo>
                  <a:pt x="2937421" y="188594"/>
                </a:lnTo>
                <a:close/>
              </a:path>
              <a:path w="3881754" h="750570">
                <a:moveTo>
                  <a:pt x="2974886" y="181609"/>
                </a:moveTo>
                <a:lnTo>
                  <a:pt x="2969679" y="182625"/>
                </a:lnTo>
                <a:lnTo>
                  <a:pt x="2964599" y="183514"/>
                </a:lnTo>
                <a:lnTo>
                  <a:pt x="2961170" y="188594"/>
                </a:lnTo>
                <a:lnTo>
                  <a:pt x="2962059" y="193675"/>
                </a:lnTo>
                <a:lnTo>
                  <a:pt x="2963075" y="198881"/>
                </a:lnTo>
                <a:lnTo>
                  <a:pt x="2968028" y="202311"/>
                </a:lnTo>
                <a:lnTo>
                  <a:pt x="2973235" y="201294"/>
                </a:lnTo>
                <a:lnTo>
                  <a:pt x="2978442" y="200406"/>
                </a:lnTo>
                <a:lnTo>
                  <a:pt x="2981744" y="195452"/>
                </a:lnTo>
                <a:lnTo>
                  <a:pt x="2980855" y="190245"/>
                </a:lnTo>
                <a:lnTo>
                  <a:pt x="2979839" y="185038"/>
                </a:lnTo>
                <a:lnTo>
                  <a:pt x="2974886" y="181609"/>
                </a:lnTo>
                <a:close/>
              </a:path>
              <a:path w="3881754" h="750570">
                <a:moveTo>
                  <a:pt x="3012351" y="174751"/>
                </a:moveTo>
                <a:lnTo>
                  <a:pt x="3007271" y="175640"/>
                </a:lnTo>
                <a:lnTo>
                  <a:pt x="3002064" y="176656"/>
                </a:lnTo>
                <a:lnTo>
                  <a:pt x="2998635" y="181609"/>
                </a:lnTo>
                <a:lnTo>
                  <a:pt x="2999524" y="186817"/>
                </a:lnTo>
                <a:lnTo>
                  <a:pt x="3000540" y="191896"/>
                </a:lnTo>
                <a:lnTo>
                  <a:pt x="3005493" y="195325"/>
                </a:lnTo>
                <a:lnTo>
                  <a:pt x="3010700" y="194437"/>
                </a:lnTo>
                <a:lnTo>
                  <a:pt x="3015907" y="193420"/>
                </a:lnTo>
                <a:lnTo>
                  <a:pt x="3019336" y="188468"/>
                </a:lnTo>
                <a:lnTo>
                  <a:pt x="3017304" y="178181"/>
                </a:lnTo>
                <a:lnTo>
                  <a:pt x="3012351" y="174751"/>
                </a:lnTo>
                <a:close/>
              </a:path>
              <a:path w="3881754" h="750570">
                <a:moveTo>
                  <a:pt x="3049816" y="167767"/>
                </a:moveTo>
                <a:lnTo>
                  <a:pt x="3044736" y="168782"/>
                </a:lnTo>
                <a:lnTo>
                  <a:pt x="3039529" y="169671"/>
                </a:lnTo>
                <a:lnTo>
                  <a:pt x="3036100" y="174625"/>
                </a:lnTo>
                <a:lnTo>
                  <a:pt x="3037116" y="179831"/>
                </a:lnTo>
                <a:lnTo>
                  <a:pt x="3038005" y="185038"/>
                </a:lnTo>
                <a:lnTo>
                  <a:pt x="3042958" y="188468"/>
                </a:lnTo>
                <a:lnTo>
                  <a:pt x="3048165" y="187451"/>
                </a:lnTo>
                <a:lnTo>
                  <a:pt x="3053372" y="186562"/>
                </a:lnTo>
                <a:lnTo>
                  <a:pt x="3056801" y="181482"/>
                </a:lnTo>
                <a:lnTo>
                  <a:pt x="3055785" y="176402"/>
                </a:lnTo>
                <a:lnTo>
                  <a:pt x="3054896" y="171195"/>
                </a:lnTo>
                <a:lnTo>
                  <a:pt x="3049816" y="167767"/>
                </a:lnTo>
                <a:close/>
              </a:path>
              <a:path w="3881754" h="750570">
                <a:moveTo>
                  <a:pt x="3087408" y="160781"/>
                </a:moveTo>
                <a:lnTo>
                  <a:pt x="3076994" y="162813"/>
                </a:lnTo>
                <a:lnTo>
                  <a:pt x="3073565" y="167767"/>
                </a:lnTo>
                <a:lnTo>
                  <a:pt x="3074581" y="172846"/>
                </a:lnTo>
                <a:lnTo>
                  <a:pt x="3075470" y="178053"/>
                </a:lnTo>
                <a:lnTo>
                  <a:pt x="3080423" y="181482"/>
                </a:lnTo>
                <a:lnTo>
                  <a:pt x="3085630" y="180594"/>
                </a:lnTo>
                <a:lnTo>
                  <a:pt x="3090837" y="179577"/>
                </a:lnTo>
                <a:lnTo>
                  <a:pt x="3094266" y="174625"/>
                </a:lnTo>
                <a:lnTo>
                  <a:pt x="3093250" y="169418"/>
                </a:lnTo>
                <a:lnTo>
                  <a:pt x="3092361" y="164211"/>
                </a:lnTo>
                <a:lnTo>
                  <a:pt x="3087408" y="160781"/>
                </a:lnTo>
                <a:close/>
              </a:path>
              <a:path w="3881754" h="750570">
                <a:moveTo>
                  <a:pt x="3124873" y="153924"/>
                </a:moveTo>
                <a:lnTo>
                  <a:pt x="3119666" y="154812"/>
                </a:lnTo>
                <a:lnTo>
                  <a:pt x="3114459" y="155828"/>
                </a:lnTo>
                <a:lnTo>
                  <a:pt x="3111030" y="160781"/>
                </a:lnTo>
                <a:lnTo>
                  <a:pt x="3112046" y="165988"/>
                </a:lnTo>
                <a:lnTo>
                  <a:pt x="3112935" y="171195"/>
                </a:lnTo>
                <a:lnTo>
                  <a:pt x="3118015" y="174497"/>
                </a:lnTo>
                <a:lnTo>
                  <a:pt x="3123095" y="173608"/>
                </a:lnTo>
                <a:lnTo>
                  <a:pt x="3128302" y="172593"/>
                </a:lnTo>
                <a:lnTo>
                  <a:pt x="3131731" y="167639"/>
                </a:lnTo>
                <a:lnTo>
                  <a:pt x="3130715" y="162432"/>
                </a:lnTo>
                <a:lnTo>
                  <a:pt x="3129826" y="157352"/>
                </a:lnTo>
                <a:lnTo>
                  <a:pt x="3124873" y="153924"/>
                </a:lnTo>
                <a:close/>
              </a:path>
              <a:path w="3881754" h="750570">
                <a:moveTo>
                  <a:pt x="3162338" y="146938"/>
                </a:moveTo>
                <a:lnTo>
                  <a:pt x="3157131" y="147955"/>
                </a:lnTo>
                <a:lnTo>
                  <a:pt x="3151924" y="148844"/>
                </a:lnTo>
                <a:lnTo>
                  <a:pt x="3148495" y="153924"/>
                </a:lnTo>
                <a:lnTo>
                  <a:pt x="3150527" y="164211"/>
                </a:lnTo>
                <a:lnTo>
                  <a:pt x="3155480" y="167639"/>
                </a:lnTo>
                <a:lnTo>
                  <a:pt x="3160560" y="166624"/>
                </a:lnTo>
                <a:lnTo>
                  <a:pt x="3165767" y="165734"/>
                </a:lnTo>
                <a:lnTo>
                  <a:pt x="3169196" y="160781"/>
                </a:lnTo>
                <a:lnTo>
                  <a:pt x="3168307" y="155575"/>
                </a:lnTo>
                <a:lnTo>
                  <a:pt x="3167291" y="150368"/>
                </a:lnTo>
                <a:lnTo>
                  <a:pt x="3162338" y="146938"/>
                </a:lnTo>
                <a:close/>
              </a:path>
              <a:path w="3881754" h="750570">
                <a:moveTo>
                  <a:pt x="3199803" y="140081"/>
                </a:moveTo>
                <a:lnTo>
                  <a:pt x="3194596" y="140969"/>
                </a:lnTo>
                <a:lnTo>
                  <a:pt x="3189389" y="141986"/>
                </a:lnTo>
                <a:lnTo>
                  <a:pt x="3186087" y="146938"/>
                </a:lnTo>
                <a:lnTo>
                  <a:pt x="3186976" y="152145"/>
                </a:lnTo>
                <a:lnTo>
                  <a:pt x="3187992" y="157225"/>
                </a:lnTo>
                <a:lnTo>
                  <a:pt x="3192945" y="160655"/>
                </a:lnTo>
                <a:lnTo>
                  <a:pt x="3198152" y="159765"/>
                </a:lnTo>
                <a:lnTo>
                  <a:pt x="3203232" y="158750"/>
                </a:lnTo>
                <a:lnTo>
                  <a:pt x="3206661" y="153796"/>
                </a:lnTo>
                <a:lnTo>
                  <a:pt x="3205772" y="148589"/>
                </a:lnTo>
                <a:lnTo>
                  <a:pt x="3204756" y="143382"/>
                </a:lnTo>
                <a:lnTo>
                  <a:pt x="3199803" y="140081"/>
                </a:lnTo>
                <a:close/>
              </a:path>
              <a:path w="3881754" h="750570">
                <a:moveTo>
                  <a:pt x="3237268" y="133095"/>
                </a:moveTo>
                <a:lnTo>
                  <a:pt x="3232061" y="134112"/>
                </a:lnTo>
                <a:lnTo>
                  <a:pt x="3226981" y="135000"/>
                </a:lnTo>
                <a:lnTo>
                  <a:pt x="3223552" y="139953"/>
                </a:lnTo>
                <a:lnTo>
                  <a:pt x="3224441" y="145161"/>
                </a:lnTo>
                <a:lnTo>
                  <a:pt x="3225457" y="150368"/>
                </a:lnTo>
                <a:lnTo>
                  <a:pt x="3230410" y="153796"/>
                </a:lnTo>
                <a:lnTo>
                  <a:pt x="3240824" y="151764"/>
                </a:lnTo>
                <a:lnTo>
                  <a:pt x="3244126" y="146812"/>
                </a:lnTo>
                <a:lnTo>
                  <a:pt x="3243237" y="141731"/>
                </a:lnTo>
                <a:lnTo>
                  <a:pt x="3242221" y="136525"/>
                </a:lnTo>
                <a:lnTo>
                  <a:pt x="3237268" y="133095"/>
                </a:lnTo>
                <a:close/>
              </a:path>
              <a:path w="3881754" h="750570">
                <a:moveTo>
                  <a:pt x="3274733" y="126111"/>
                </a:moveTo>
                <a:lnTo>
                  <a:pt x="3269653" y="127126"/>
                </a:lnTo>
                <a:lnTo>
                  <a:pt x="3264446" y="128143"/>
                </a:lnTo>
                <a:lnTo>
                  <a:pt x="3261017" y="133095"/>
                </a:lnTo>
                <a:lnTo>
                  <a:pt x="3261906" y="138175"/>
                </a:lnTo>
                <a:lnTo>
                  <a:pt x="3262922" y="143382"/>
                </a:lnTo>
                <a:lnTo>
                  <a:pt x="3267875" y="146812"/>
                </a:lnTo>
                <a:lnTo>
                  <a:pt x="3273082" y="145795"/>
                </a:lnTo>
                <a:lnTo>
                  <a:pt x="3278289" y="144906"/>
                </a:lnTo>
                <a:lnTo>
                  <a:pt x="3281718" y="139953"/>
                </a:lnTo>
                <a:lnTo>
                  <a:pt x="3279686" y="129539"/>
                </a:lnTo>
                <a:lnTo>
                  <a:pt x="3274733" y="126111"/>
                </a:lnTo>
                <a:close/>
              </a:path>
              <a:path w="3881754" h="750570">
                <a:moveTo>
                  <a:pt x="3312198" y="119252"/>
                </a:moveTo>
                <a:lnTo>
                  <a:pt x="3307118" y="120142"/>
                </a:lnTo>
                <a:lnTo>
                  <a:pt x="3301911" y="121157"/>
                </a:lnTo>
                <a:lnTo>
                  <a:pt x="3298482" y="126111"/>
                </a:lnTo>
                <a:lnTo>
                  <a:pt x="3299498" y="131318"/>
                </a:lnTo>
                <a:lnTo>
                  <a:pt x="3300387" y="136525"/>
                </a:lnTo>
                <a:lnTo>
                  <a:pt x="3305340" y="139826"/>
                </a:lnTo>
                <a:lnTo>
                  <a:pt x="3310547" y="138937"/>
                </a:lnTo>
                <a:lnTo>
                  <a:pt x="3315754" y="137921"/>
                </a:lnTo>
                <a:lnTo>
                  <a:pt x="3319183" y="132969"/>
                </a:lnTo>
                <a:lnTo>
                  <a:pt x="3318167" y="127762"/>
                </a:lnTo>
                <a:lnTo>
                  <a:pt x="3317278" y="122681"/>
                </a:lnTo>
                <a:lnTo>
                  <a:pt x="3312198" y="119252"/>
                </a:lnTo>
                <a:close/>
              </a:path>
              <a:path w="3881754" h="750570">
                <a:moveTo>
                  <a:pt x="3349790" y="112268"/>
                </a:moveTo>
                <a:lnTo>
                  <a:pt x="3344583" y="113283"/>
                </a:lnTo>
                <a:lnTo>
                  <a:pt x="3339376" y="114172"/>
                </a:lnTo>
                <a:lnTo>
                  <a:pt x="3335947" y="119125"/>
                </a:lnTo>
                <a:lnTo>
                  <a:pt x="3336963" y="124332"/>
                </a:lnTo>
                <a:lnTo>
                  <a:pt x="3337852" y="129539"/>
                </a:lnTo>
                <a:lnTo>
                  <a:pt x="3342805" y="132969"/>
                </a:lnTo>
                <a:lnTo>
                  <a:pt x="3348012" y="131952"/>
                </a:lnTo>
                <a:lnTo>
                  <a:pt x="3353219" y="131063"/>
                </a:lnTo>
                <a:lnTo>
                  <a:pt x="3356648" y="125983"/>
                </a:lnTo>
                <a:lnTo>
                  <a:pt x="3355632" y="120903"/>
                </a:lnTo>
                <a:lnTo>
                  <a:pt x="3354743" y="115696"/>
                </a:lnTo>
                <a:lnTo>
                  <a:pt x="3349790" y="112268"/>
                </a:lnTo>
                <a:close/>
              </a:path>
              <a:path w="3881754" h="750570">
                <a:moveTo>
                  <a:pt x="3387255" y="105409"/>
                </a:moveTo>
                <a:lnTo>
                  <a:pt x="3382048" y="106299"/>
                </a:lnTo>
                <a:lnTo>
                  <a:pt x="3376841" y="107314"/>
                </a:lnTo>
                <a:lnTo>
                  <a:pt x="3373412" y="112268"/>
                </a:lnTo>
                <a:lnTo>
                  <a:pt x="3374428" y="117475"/>
                </a:lnTo>
                <a:lnTo>
                  <a:pt x="3375317" y="122555"/>
                </a:lnTo>
                <a:lnTo>
                  <a:pt x="3380397" y="125983"/>
                </a:lnTo>
                <a:lnTo>
                  <a:pt x="3385477" y="125094"/>
                </a:lnTo>
                <a:lnTo>
                  <a:pt x="3390684" y="124078"/>
                </a:lnTo>
                <a:lnTo>
                  <a:pt x="3394113" y="119125"/>
                </a:lnTo>
                <a:lnTo>
                  <a:pt x="3393097" y="113918"/>
                </a:lnTo>
                <a:lnTo>
                  <a:pt x="3392208" y="108712"/>
                </a:lnTo>
                <a:lnTo>
                  <a:pt x="3387255" y="105409"/>
                </a:lnTo>
                <a:close/>
              </a:path>
              <a:path w="3881754" h="750570">
                <a:moveTo>
                  <a:pt x="3424720" y="98425"/>
                </a:moveTo>
                <a:lnTo>
                  <a:pt x="3419513" y="99313"/>
                </a:lnTo>
                <a:lnTo>
                  <a:pt x="3414306" y="100330"/>
                </a:lnTo>
                <a:lnTo>
                  <a:pt x="3410877" y="105282"/>
                </a:lnTo>
                <a:lnTo>
                  <a:pt x="3412909" y="115696"/>
                </a:lnTo>
                <a:lnTo>
                  <a:pt x="3417862" y="119125"/>
                </a:lnTo>
                <a:lnTo>
                  <a:pt x="3422942" y="118109"/>
                </a:lnTo>
                <a:lnTo>
                  <a:pt x="3428149" y="117093"/>
                </a:lnTo>
                <a:lnTo>
                  <a:pt x="3431578" y="112140"/>
                </a:lnTo>
                <a:lnTo>
                  <a:pt x="3430689" y="107061"/>
                </a:lnTo>
                <a:lnTo>
                  <a:pt x="3429673" y="101853"/>
                </a:lnTo>
                <a:lnTo>
                  <a:pt x="3424720" y="98425"/>
                </a:lnTo>
                <a:close/>
              </a:path>
              <a:path w="3881754" h="750570">
                <a:moveTo>
                  <a:pt x="3462185" y="91439"/>
                </a:moveTo>
                <a:lnTo>
                  <a:pt x="3456978" y="92456"/>
                </a:lnTo>
                <a:lnTo>
                  <a:pt x="3451771" y="93344"/>
                </a:lnTo>
                <a:lnTo>
                  <a:pt x="3448469" y="98425"/>
                </a:lnTo>
                <a:lnTo>
                  <a:pt x="3449358" y="103505"/>
                </a:lnTo>
                <a:lnTo>
                  <a:pt x="3450374" y="108712"/>
                </a:lnTo>
                <a:lnTo>
                  <a:pt x="3455327" y="112140"/>
                </a:lnTo>
                <a:lnTo>
                  <a:pt x="3460534" y="111125"/>
                </a:lnTo>
                <a:lnTo>
                  <a:pt x="3465614" y="110236"/>
                </a:lnTo>
                <a:lnTo>
                  <a:pt x="3469043" y="105282"/>
                </a:lnTo>
                <a:lnTo>
                  <a:pt x="3468154" y="100075"/>
                </a:lnTo>
                <a:lnTo>
                  <a:pt x="3467138" y="94868"/>
                </a:lnTo>
                <a:lnTo>
                  <a:pt x="3462185" y="91439"/>
                </a:lnTo>
                <a:close/>
              </a:path>
              <a:path w="3881754" h="750570">
                <a:moveTo>
                  <a:pt x="3499650" y="84581"/>
                </a:moveTo>
                <a:lnTo>
                  <a:pt x="3494443" y="85470"/>
                </a:lnTo>
                <a:lnTo>
                  <a:pt x="3489363" y="86487"/>
                </a:lnTo>
                <a:lnTo>
                  <a:pt x="3485934" y="91439"/>
                </a:lnTo>
                <a:lnTo>
                  <a:pt x="3486823" y="96646"/>
                </a:lnTo>
                <a:lnTo>
                  <a:pt x="3487839" y="101726"/>
                </a:lnTo>
                <a:lnTo>
                  <a:pt x="3492792" y="105156"/>
                </a:lnTo>
                <a:lnTo>
                  <a:pt x="3497999" y="104267"/>
                </a:lnTo>
                <a:lnTo>
                  <a:pt x="3503206" y="103250"/>
                </a:lnTo>
                <a:lnTo>
                  <a:pt x="3506508" y="98297"/>
                </a:lnTo>
                <a:lnTo>
                  <a:pt x="3505619" y="93090"/>
                </a:lnTo>
                <a:lnTo>
                  <a:pt x="3504603" y="88011"/>
                </a:lnTo>
                <a:lnTo>
                  <a:pt x="3499650" y="84581"/>
                </a:lnTo>
                <a:close/>
              </a:path>
              <a:path w="3881754" h="750570">
                <a:moveTo>
                  <a:pt x="3537115" y="77596"/>
                </a:moveTo>
                <a:lnTo>
                  <a:pt x="3532035" y="78612"/>
                </a:lnTo>
                <a:lnTo>
                  <a:pt x="3526828" y="79501"/>
                </a:lnTo>
                <a:lnTo>
                  <a:pt x="3523399" y="84455"/>
                </a:lnTo>
                <a:lnTo>
                  <a:pt x="3524288" y="89662"/>
                </a:lnTo>
                <a:lnTo>
                  <a:pt x="3525304" y="94868"/>
                </a:lnTo>
                <a:lnTo>
                  <a:pt x="3530257" y="98297"/>
                </a:lnTo>
                <a:lnTo>
                  <a:pt x="3535464" y="97281"/>
                </a:lnTo>
                <a:lnTo>
                  <a:pt x="3540671" y="96393"/>
                </a:lnTo>
                <a:lnTo>
                  <a:pt x="3544100" y="91312"/>
                </a:lnTo>
                <a:lnTo>
                  <a:pt x="3542068" y="81025"/>
                </a:lnTo>
                <a:lnTo>
                  <a:pt x="3537115" y="77596"/>
                </a:lnTo>
                <a:close/>
              </a:path>
              <a:path w="3881754" h="750570">
                <a:moveTo>
                  <a:pt x="3574580" y="70612"/>
                </a:moveTo>
                <a:lnTo>
                  <a:pt x="3564293" y="72643"/>
                </a:lnTo>
                <a:lnTo>
                  <a:pt x="3560864" y="77596"/>
                </a:lnTo>
                <a:lnTo>
                  <a:pt x="3561880" y="82803"/>
                </a:lnTo>
                <a:lnTo>
                  <a:pt x="3562769" y="87883"/>
                </a:lnTo>
                <a:lnTo>
                  <a:pt x="3567722" y="91312"/>
                </a:lnTo>
                <a:lnTo>
                  <a:pt x="3572929" y="90424"/>
                </a:lnTo>
                <a:lnTo>
                  <a:pt x="3578136" y="89407"/>
                </a:lnTo>
                <a:lnTo>
                  <a:pt x="3581565" y="84455"/>
                </a:lnTo>
                <a:lnTo>
                  <a:pt x="3580549" y="79247"/>
                </a:lnTo>
                <a:lnTo>
                  <a:pt x="3579660" y="74040"/>
                </a:lnTo>
                <a:lnTo>
                  <a:pt x="3574580" y="70612"/>
                </a:lnTo>
                <a:close/>
              </a:path>
              <a:path w="3881754" h="750570">
                <a:moveTo>
                  <a:pt x="3612172" y="63753"/>
                </a:moveTo>
                <a:lnTo>
                  <a:pt x="3606965" y="64643"/>
                </a:lnTo>
                <a:lnTo>
                  <a:pt x="3601758" y="65658"/>
                </a:lnTo>
                <a:lnTo>
                  <a:pt x="3598329" y="70612"/>
                </a:lnTo>
                <a:lnTo>
                  <a:pt x="3599345" y="75818"/>
                </a:lnTo>
                <a:lnTo>
                  <a:pt x="3600234" y="81025"/>
                </a:lnTo>
                <a:lnTo>
                  <a:pt x="3605187" y="84327"/>
                </a:lnTo>
                <a:lnTo>
                  <a:pt x="3610394" y="83438"/>
                </a:lnTo>
                <a:lnTo>
                  <a:pt x="3615601" y="82422"/>
                </a:lnTo>
                <a:lnTo>
                  <a:pt x="3619030" y="77469"/>
                </a:lnTo>
                <a:lnTo>
                  <a:pt x="3618014" y="72262"/>
                </a:lnTo>
                <a:lnTo>
                  <a:pt x="3617125" y="67182"/>
                </a:lnTo>
                <a:lnTo>
                  <a:pt x="3612172" y="63753"/>
                </a:lnTo>
                <a:close/>
              </a:path>
              <a:path w="3881754" h="750570">
                <a:moveTo>
                  <a:pt x="3649637" y="56768"/>
                </a:moveTo>
                <a:lnTo>
                  <a:pt x="3644430" y="57784"/>
                </a:lnTo>
                <a:lnTo>
                  <a:pt x="3639223" y="58674"/>
                </a:lnTo>
                <a:lnTo>
                  <a:pt x="3635794" y="63753"/>
                </a:lnTo>
                <a:lnTo>
                  <a:pt x="3636810" y="68833"/>
                </a:lnTo>
                <a:lnTo>
                  <a:pt x="3637699" y="74040"/>
                </a:lnTo>
                <a:lnTo>
                  <a:pt x="3642779" y="77469"/>
                </a:lnTo>
                <a:lnTo>
                  <a:pt x="3647859" y="76453"/>
                </a:lnTo>
                <a:lnTo>
                  <a:pt x="3653066" y="75564"/>
                </a:lnTo>
                <a:lnTo>
                  <a:pt x="3656495" y="70612"/>
                </a:lnTo>
                <a:lnTo>
                  <a:pt x="3655479" y="65405"/>
                </a:lnTo>
                <a:lnTo>
                  <a:pt x="3654590" y="60197"/>
                </a:lnTo>
                <a:lnTo>
                  <a:pt x="3649637" y="56768"/>
                </a:lnTo>
                <a:close/>
              </a:path>
              <a:path w="3881754" h="750570">
                <a:moveTo>
                  <a:pt x="3687102" y="49911"/>
                </a:moveTo>
                <a:lnTo>
                  <a:pt x="3681895" y="50800"/>
                </a:lnTo>
                <a:lnTo>
                  <a:pt x="3676688" y="51815"/>
                </a:lnTo>
                <a:lnTo>
                  <a:pt x="3673259" y="56768"/>
                </a:lnTo>
                <a:lnTo>
                  <a:pt x="3675291" y="67056"/>
                </a:lnTo>
                <a:lnTo>
                  <a:pt x="3680244" y="70484"/>
                </a:lnTo>
                <a:lnTo>
                  <a:pt x="3685324" y="69595"/>
                </a:lnTo>
                <a:lnTo>
                  <a:pt x="3685451" y="69595"/>
                </a:lnTo>
                <a:lnTo>
                  <a:pt x="3690531" y="68580"/>
                </a:lnTo>
                <a:lnTo>
                  <a:pt x="3693960" y="63626"/>
                </a:lnTo>
                <a:lnTo>
                  <a:pt x="3693071" y="58419"/>
                </a:lnTo>
                <a:lnTo>
                  <a:pt x="3692055" y="53339"/>
                </a:lnTo>
                <a:lnTo>
                  <a:pt x="3687102" y="49911"/>
                </a:lnTo>
                <a:close/>
              </a:path>
              <a:path w="3881754" h="750570">
                <a:moveTo>
                  <a:pt x="3724567" y="42925"/>
                </a:moveTo>
                <a:lnTo>
                  <a:pt x="3719360" y="43942"/>
                </a:lnTo>
                <a:lnTo>
                  <a:pt x="3714153" y="44831"/>
                </a:lnTo>
                <a:lnTo>
                  <a:pt x="3710851" y="49783"/>
                </a:lnTo>
                <a:lnTo>
                  <a:pt x="3711740" y="54990"/>
                </a:lnTo>
                <a:lnTo>
                  <a:pt x="3712756" y="60197"/>
                </a:lnTo>
                <a:lnTo>
                  <a:pt x="3717709" y="63626"/>
                </a:lnTo>
                <a:lnTo>
                  <a:pt x="3727996" y="61594"/>
                </a:lnTo>
                <a:lnTo>
                  <a:pt x="3731425" y="56642"/>
                </a:lnTo>
                <a:lnTo>
                  <a:pt x="3730536" y="51562"/>
                </a:lnTo>
                <a:lnTo>
                  <a:pt x="3729520" y="46355"/>
                </a:lnTo>
                <a:lnTo>
                  <a:pt x="3724567" y="42925"/>
                </a:lnTo>
                <a:close/>
              </a:path>
              <a:path w="3881754" h="750570">
                <a:moveTo>
                  <a:pt x="3762032" y="35940"/>
                </a:moveTo>
                <a:lnTo>
                  <a:pt x="3751745" y="37972"/>
                </a:lnTo>
                <a:lnTo>
                  <a:pt x="3748316" y="42925"/>
                </a:lnTo>
                <a:lnTo>
                  <a:pt x="3749205" y="48006"/>
                </a:lnTo>
                <a:lnTo>
                  <a:pt x="3750221" y="53212"/>
                </a:lnTo>
                <a:lnTo>
                  <a:pt x="3755174" y="56642"/>
                </a:lnTo>
                <a:lnTo>
                  <a:pt x="3760381" y="55625"/>
                </a:lnTo>
                <a:lnTo>
                  <a:pt x="3765588" y="54737"/>
                </a:lnTo>
                <a:lnTo>
                  <a:pt x="3768890" y="49783"/>
                </a:lnTo>
                <a:lnTo>
                  <a:pt x="3768001" y="44576"/>
                </a:lnTo>
                <a:lnTo>
                  <a:pt x="3766985" y="39369"/>
                </a:lnTo>
                <a:lnTo>
                  <a:pt x="3762032" y="35940"/>
                </a:lnTo>
                <a:close/>
              </a:path>
              <a:path w="3881754" h="750570">
                <a:moveTo>
                  <a:pt x="3799370" y="0"/>
                </a:moveTo>
                <a:lnTo>
                  <a:pt x="3813340" y="74930"/>
                </a:lnTo>
                <a:lnTo>
                  <a:pt x="3881285" y="23621"/>
                </a:lnTo>
                <a:lnTo>
                  <a:pt x="3799370" y="0"/>
                </a:lnTo>
                <a:close/>
              </a:path>
              <a:path w="3881754" h="750570">
                <a:moveTo>
                  <a:pt x="3799497" y="29082"/>
                </a:moveTo>
                <a:lnTo>
                  <a:pt x="3794417" y="29971"/>
                </a:lnTo>
                <a:lnTo>
                  <a:pt x="3789210" y="30987"/>
                </a:lnTo>
                <a:lnTo>
                  <a:pt x="3785781" y="35940"/>
                </a:lnTo>
                <a:lnTo>
                  <a:pt x="3786670" y="41147"/>
                </a:lnTo>
                <a:lnTo>
                  <a:pt x="3787686" y="46355"/>
                </a:lnTo>
                <a:lnTo>
                  <a:pt x="3792639" y="49656"/>
                </a:lnTo>
                <a:lnTo>
                  <a:pt x="3797846" y="48768"/>
                </a:lnTo>
                <a:lnTo>
                  <a:pt x="3803053" y="47751"/>
                </a:lnTo>
                <a:lnTo>
                  <a:pt x="3806482" y="42799"/>
                </a:lnTo>
                <a:lnTo>
                  <a:pt x="3805466" y="37592"/>
                </a:lnTo>
                <a:lnTo>
                  <a:pt x="3804577" y="32512"/>
                </a:lnTo>
                <a:lnTo>
                  <a:pt x="3799497" y="29082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 txBox="1"/>
          <p:nvPr/>
        </p:nvSpPr>
        <p:spPr>
          <a:xfrm>
            <a:off x="4567809" y="4001515"/>
            <a:ext cx="10287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105">
                <a:solidFill>
                  <a:srgbClr val="FFFFFF"/>
                </a:solidFill>
                <a:latin typeface="宋体"/>
                <a:cs typeface="宋体"/>
              </a:rPr>
              <a:t>0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427351" y="4178831"/>
            <a:ext cx="4065270" cy="370205"/>
          </a:xfrm>
          <a:prstGeom prst="rect">
            <a:avLst/>
          </a:prstGeom>
        </p:spPr>
        <p:txBody>
          <a:bodyPr vert="vert270" wrap="square" lIns="0" tIns="17780" rIns="0" bIns="0" rtlCol="0">
            <a:spAutoFit/>
          </a:bodyPr>
          <a:lstStyle/>
          <a:p>
            <a:pPr marL="66040">
              <a:lnSpc>
                <a:spcPct val="100000"/>
              </a:lnSpc>
              <a:spcBef>
                <a:spcPts val="140"/>
              </a:spcBef>
            </a:pP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21-01</a:t>
            </a:r>
            <a:endParaRPr sz="1000">
              <a:latin typeface="宋体"/>
              <a:cs typeface="宋体"/>
            </a:endParaRPr>
          </a:p>
          <a:p>
            <a:pPr marL="39370">
              <a:lnSpc>
                <a:spcPct val="100000"/>
              </a:lnSpc>
              <a:spcBef>
                <a:spcPts val="590"/>
              </a:spcBef>
            </a:pP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21-03</a:t>
            </a:r>
            <a:endParaRPr sz="1000">
              <a:latin typeface="宋体"/>
              <a:cs typeface="宋体"/>
            </a:endParaRPr>
          </a:p>
          <a:p>
            <a:pPr marL="39370">
              <a:lnSpc>
                <a:spcPct val="100000"/>
              </a:lnSpc>
              <a:spcBef>
                <a:spcPts val="595"/>
              </a:spcBef>
            </a:pP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21-05</a:t>
            </a:r>
            <a:endParaRPr sz="1000">
              <a:latin typeface="宋体"/>
              <a:cs typeface="宋体"/>
            </a:endParaRPr>
          </a:p>
          <a:p>
            <a:pPr marL="50165">
              <a:lnSpc>
                <a:spcPct val="100000"/>
              </a:lnSpc>
              <a:spcBef>
                <a:spcPts val="595"/>
              </a:spcBef>
            </a:pP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21-07</a:t>
            </a:r>
            <a:endParaRPr sz="1000">
              <a:latin typeface="宋体"/>
              <a:cs typeface="宋体"/>
            </a:endParaRPr>
          </a:p>
          <a:p>
            <a:pPr marL="38735">
              <a:lnSpc>
                <a:spcPct val="100000"/>
              </a:lnSpc>
              <a:spcBef>
                <a:spcPts val="590"/>
              </a:spcBef>
            </a:pP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21-09</a:t>
            </a:r>
            <a:endParaRPr sz="1000">
              <a:latin typeface="宋体"/>
              <a:cs typeface="宋体"/>
            </a:endParaRPr>
          </a:p>
          <a:p>
            <a:pPr marL="96520">
              <a:lnSpc>
                <a:spcPct val="100000"/>
              </a:lnSpc>
              <a:spcBef>
                <a:spcPts val="595"/>
              </a:spcBef>
            </a:pP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21-11</a:t>
            </a:r>
            <a:endParaRPr sz="1000">
              <a:latin typeface="宋体"/>
              <a:cs typeface="宋体"/>
            </a:endParaRPr>
          </a:p>
          <a:p>
            <a:pPr marL="43180">
              <a:lnSpc>
                <a:spcPct val="100000"/>
              </a:lnSpc>
              <a:spcBef>
                <a:spcPts val="595"/>
              </a:spcBef>
            </a:pP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22-01</a:t>
            </a:r>
            <a:endParaRPr sz="1000">
              <a:latin typeface="宋体"/>
              <a:cs typeface="宋体"/>
            </a:endParaRPr>
          </a:p>
          <a:p>
            <a:pPr marL="16510">
              <a:lnSpc>
                <a:spcPct val="100000"/>
              </a:lnSpc>
              <a:spcBef>
                <a:spcPts val="590"/>
              </a:spcBef>
            </a:pP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22-03</a:t>
            </a:r>
            <a:endParaRPr sz="1000">
              <a:latin typeface="宋体"/>
              <a:cs typeface="宋体"/>
            </a:endParaRPr>
          </a:p>
          <a:p>
            <a:pPr marL="15875">
              <a:lnSpc>
                <a:spcPct val="100000"/>
              </a:lnSpc>
              <a:spcBef>
                <a:spcPts val="595"/>
              </a:spcBef>
            </a:pPr>
            <a:r>
              <a:rPr sz="1000" spc="30">
                <a:solidFill>
                  <a:srgbClr val="FFFFFF"/>
                </a:solidFill>
                <a:latin typeface="宋体"/>
                <a:cs typeface="宋体"/>
              </a:rPr>
              <a:t>22-05</a:t>
            </a:r>
            <a:endParaRPr sz="1000">
              <a:latin typeface="宋体"/>
              <a:cs typeface="宋体"/>
            </a:endParaRPr>
          </a:p>
          <a:p>
            <a:pPr marL="26670">
              <a:lnSpc>
                <a:spcPct val="100000"/>
              </a:lnSpc>
              <a:spcBef>
                <a:spcPts val="595"/>
              </a:spcBef>
            </a:pP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22-07</a:t>
            </a:r>
            <a:endParaRPr sz="1000">
              <a:latin typeface="宋体"/>
              <a:cs typeface="宋体"/>
            </a:endParaRPr>
          </a:p>
          <a:p>
            <a:pPr marL="15875">
              <a:lnSpc>
                <a:spcPct val="100000"/>
              </a:lnSpc>
              <a:spcBef>
                <a:spcPts val="590"/>
              </a:spcBef>
            </a:pP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22-09</a:t>
            </a:r>
            <a:endParaRPr sz="1000">
              <a:latin typeface="宋体"/>
              <a:cs typeface="宋体"/>
            </a:endParaRPr>
          </a:p>
          <a:p>
            <a:pPr marL="73660">
              <a:lnSpc>
                <a:spcPct val="100000"/>
              </a:lnSpc>
              <a:spcBef>
                <a:spcPts val="595"/>
              </a:spcBef>
            </a:pP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22-11</a:t>
            </a:r>
            <a:endParaRPr sz="1000">
              <a:latin typeface="宋体"/>
              <a:cs typeface="宋体"/>
            </a:endParaRPr>
          </a:p>
          <a:p>
            <a:pPr marL="39370">
              <a:lnSpc>
                <a:spcPct val="100000"/>
              </a:lnSpc>
              <a:spcBef>
                <a:spcPts val="590"/>
              </a:spcBef>
            </a:pP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23</a:t>
            </a:r>
            <a:r>
              <a:rPr sz="1000" spc="10">
                <a:solidFill>
                  <a:srgbClr val="FFFFFF"/>
                </a:solidFill>
                <a:latin typeface="宋体"/>
                <a:cs typeface="宋体"/>
              </a:rPr>
              <a:t>-</a:t>
            </a:r>
            <a:r>
              <a:rPr sz="1000" spc="-10">
                <a:solidFill>
                  <a:srgbClr val="FFFFFF"/>
                </a:solidFill>
                <a:latin typeface="宋体"/>
                <a:cs typeface="宋体"/>
              </a:rPr>
              <a:t>0</a:t>
            </a: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1</a:t>
            </a:r>
            <a:endParaRPr sz="10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595"/>
              </a:spcBef>
            </a:pPr>
            <a:r>
              <a:rPr sz="1000" spc="35">
                <a:solidFill>
                  <a:srgbClr val="FFFFFF"/>
                </a:solidFill>
                <a:latin typeface="宋体"/>
                <a:cs typeface="宋体"/>
              </a:rPr>
              <a:t>23-03</a:t>
            </a:r>
            <a:endParaRPr sz="10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595"/>
              </a:spcBef>
            </a:pPr>
            <a:r>
              <a:rPr sz="1000" spc="35">
                <a:solidFill>
                  <a:srgbClr val="FFFFFF"/>
                </a:solidFill>
                <a:latin typeface="宋体"/>
                <a:cs typeface="宋体"/>
              </a:rPr>
              <a:t>23-05</a:t>
            </a:r>
            <a:endParaRPr sz="1000">
              <a:latin typeface="宋体"/>
              <a:cs typeface="宋体"/>
            </a:endParaRPr>
          </a:p>
          <a:p>
            <a:pPr marL="23495">
              <a:lnSpc>
                <a:spcPct val="100000"/>
              </a:lnSpc>
              <a:spcBef>
                <a:spcPts val="595"/>
              </a:spcBef>
            </a:pP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23</a:t>
            </a:r>
            <a:r>
              <a:rPr sz="1000" spc="10">
                <a:solidFill>
                  <a:srgbClr val="FFFFFF"/>
                </a:solidFill>
                <a:latin typeface="宋体"/>
                <a:cs typeface="宋体"/>
              </a:rPr>
              <a:t>-</a:t>
            </a:r>
            <a:r>
              <a:rPr sz="1000" spc="-10">
                <a:solidFill>
                  <a:srgbClr val="FFFFFF"/>
                </a:solidFill>
                <a:latin typeface="宋体"/>
                <a:cs typeface="宋体"/>
              </a:rPr>
              <a:t>0</a:t>
            </a: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7</a:t>
            </a:r>
            <a:endParaRPr sz="10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590"/>
              </a:spcBef>
            </a:pP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23</a:t>
            </a:r>
            <a:r>
              <a:rPr sz="1000" spc="10">
                <a:solidFill>
                  <a:srgbClr val="FFFFFF"/>
                </a:solidFill>
                <a:latin typeface="宋体"/>
                <a:cs typeface="宋体"/>
              </a:rPr>
              <a:t>-</a:t>
            </a:r>
            <a:r>
              <a:rPr sz="1000" spc="-10">
                <a:solidFill>
                  <a:srgbClr val="FFFFFF"/>
                </a:solidFill>
                <a:latin typeface="宋体"/>
                <a:cs typeface="宋体"/>
              </a:rPr>
              <a:t>0</a:t>
            </a: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9</a:t>
            </a:r>
            <a:endParaRPr sz="1000">
              <a:latin typeface="宋体"/>
              <a:cs typeface="宋体"/>
            </a:endParaRPr>
          </a:p>
          <a:p>
            <a:pPr marL="69850">
              <a:lnSpc>
                <a:spcPct val="100000"/>
              </a:lnSpc>
              <a:spcBef>
                <a:spcPts val="595"/>
              </a:spcBef>
            </a:pP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23</a:t>
            </a:r>
            <a:r>
              <a:rPr sz="1000" spc="10">
                <a:solidFill>
                  <a:srgbClr val="FFFFFF"/>
                </a:solidFill>
                <a:latin typeface="宋体"/>
                <a:cs typeface="宋体"/>
              </a:rPr>
              <a:t>-</a:t>
            </a:r>
            <a:r>
              <a:rPr sz="1000" spc="-10">
                <a:solidFill>
                  <a:srgbClr val="FFFFFF"/>
                </a:solidFill>
                <a:latin typeface="宋体"/>
                <a:cs typeface="宋体"/>
              </a:rPr>
              <a:t>1</a:t>
            </a: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1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4542409" y="2839719"/>
            <a:ext cx="410845" cy="75565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R="30480" algn="r">
              <a:lnSpc>
                <a:spcPts val="1100"/>
              </a:lnSpc>
              <a:spcBef>
                <a:spcPts val="95"/>
              </a:spcBef>
            </a:pPr>
            <a:r>
              <a:rPr sz="1500" spc="37" baseline="2777">
                <a:solidFill>
                  <a:srgbClr val="FFFFFF"/>
                </a:solidFill>
                <a:latin typeface="宋体"/>
                <a:cs typeface="宋体"/>
              </a:rPr>
              <a:t>10</a:t>
            </a:r>
            <a:r>
              <a:rPr sz="1500" spc="104" baseline="2777">
                <a:solidFill>
                  <a:srgbClr val="FFFFFF"/>
                </a:solidFill>
                <a:latin typeface="宋体"/>
                <a:cs typeface="宋体"/>
              </a:rPr>
              <a:t>0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件</a:t>
            </a:r>
            <a:endParaRPr sz="1000">
              <a:latin typeface="宋体"/>
              <a:cs typeface="宋体"/>
            </a:endParaRPr>
          </a:p>
          <a:p>
            <a:pPr marL="245745" marR="30480" algn="r">
              <a:lnSpc>
                <a:spcPts val="1000"/>
              </a:lnSpc>
              <a:spcBef>
                <a:spcPts val="100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单 价</a:t>
            </a:r>
            <a:endParaRPr sz="1000">
              <a:latin typeface="宋体"/>
              <a:cs typeface="宋体"/>
            </a:endParaRPr>
          </a:p>
          <a:p>
            <a:pPr marR="30480" algn="r">
              <a:lnSpc>
                <a:spcPts val="994"/>
              </a:lnSpc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endParaRPr sz="1000">
              <a:latin typeface="宋体"/>
              <a:cs typeface="宋体"/>
            </a:endParaRPr>
          </a:p>
          <a:p>
            <a:pPr marL="38100">
              <a:lnSpc>
                <a:spcPct val="100000"/>
              </a:lnSpc>
              <a:spcBef>
                <a:spcPts val="355"/>
              </a:spcBef>
            </a:pPr>
            <a:r>
              <a:rPr sz="1000" spc="90">
                <a:solidFill>
                  <a:srgbClr val="FFFFFF"/>
                </a:solidFill>
                <a:latin typeface="宋体"/>
                <a:cs typeface="宋体"/>
              </a:rPr>
              <a:t>50</a:t>
            </a:r>
            <a:r>
              <a:rPr sz="1000" spc="-15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1500" spc="-7" baseline="30555">
                <a:solidFill>
                  <a:srgbClr val="FFFFFF"/>
                </a:solidFill>
                <a:latin typeface="宋体"/>
                <a:cs typeface="宋体"/>
              </a:rPr>
              <a:t>元</a:t>
            </a:r>
            <a:endParaRPr sz="1500" baseline="30555">
              <a:latin typeface="宋体"/>
              <a:cs typeface="宋体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4775961" y="3473703"/>
            <a:ext cx="1524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355180" y="2966465"/>
            <a:ext cx="152400" cy="556895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 marR="5080" algn="just">
              <a:lnSpc>
                <a:spcPts val="1000"/>
              </a:lnSpc>
              <a:spcBef>
                <a:spcPts val="2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市 场 规 模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1" name="object 51"/>
          <p:cNvSpPr/>
          <p:nvPr/>
        </p:nvSpPr>
        <p:spPr>
          <a:xfrm>
            <a:off x="470916" y="2219705"/>
            <a:ext cx="320040" cy="0"/>
          </a:xfrm>
          <a:custGeom>
            <a:rect l="l" t="t" r="r" b="b"/>
            <a:pathLst>
              <a:path w="320040">
                <a:moveTo>
                  <a:pt x="0" y="0"/>
                </a:moveTo>
                <a:lnTo>
                  <a:pt x="320040" y="0"/>
                </a:lnTo>
              </a:path>
            </a:pathLst>
          </a:custGeom>
          <a:ln w="74675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>
            <a:off x="1435608" y="2220467"/>
            <a:ext cx="320040" cy="0"/>
          </a:xfrm>
          <a:custGeom>
            <a:rect l="l" t="t" r="r" b="b"/>
            <a:pathLst>
              <a:path w="320039">
                <a:moveTo>
                  <a:pt x="0" y="0"/>
                </a:moveTo>
                <a:lnTo>
                  <a:pt x="320040" y="0"/>
                </a:lnTo>
              </a:path>
            </a:pathLst>
          </a:custGeom>
          <a:ln w="12700">
            <a:solidFill>
              <a:srgbClr val="FF8D7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 txBox="1"/>
          <p:nvPr/>
        </p:nvSpPr>
        <p:spPr>
          <a:xfrm>
            <a:off x="813308" y="2127249"/>
            <a:ext cx="162242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976630"/>
              </a:tabLst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市场规模	平均件单价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4" name="object 54"/>
          <p:cNvSpPr/>
          <p:nvPr/>
        </p:nvSpPr>
        <p:spPr>
          <a:xfrm>
            <a:off x="2516504" y="2181605"/>
            <a:ext cx="329565" cy="76200"/>
          </a:xfrm>
          <a:custGeom>
            <a:rect l="l" t="t" r="r" b="b"/>
            <a:pathLst>
              <a:path w="329564" h="76200">
                <a:moveTo>
                  <a:pt x="14858" y="28575"/>
                </a:moveTo>
                <a:lnTo>
                  <a:pt x="4318" y="28575"/>
                </a:lnTo>
                <a:lnTo>
                  <a:pt x="0" y="32893"/>
                </a:lnTo>
                <a:lnTo>
                  <a:pt x="0" y="43306"/>
                </a:lnTo>
                <a:lnTo>
                  <a:pt x="4318" y="47625"/>
                </a:lnTo>
                <a:lnTo>
                  <a:pt x="14858" y="47625"/>
                </a:lnTo>
                <a:lnTo>
                  <a:pt x="19050" y="43306"/>
                </a:lnTo>
                <a:lnTo>
                  <a:pt x="19050" y="32893"/>
                </a:lnTo>
                <a:lnTo>
                  <a:pt x="14858" y="28575"/>
                </a:lnTo>
                <a:close/>
              </a:path>
              <a:path w="329564" h="76200">
                <a:moveTo>
                  <a:pt x="52958" y="28575"/>
                </a:moveTo>
                <a:lnTo>
                  <a:pt x="42418" y="28575"/>
                </a:lnTo>
                <a:lnTo>
                  <a:pt x="38100" y="32893"/>
                </a:lnTo>
                <a:lnTo>
                  <a:pt x="38100" y="43306"/>
                </a:lnTo>
                <a:lnTo>
                  <a:pt x="42418" y="47625"/>
                </a:lnTo>
                <a:lnTo>
                  <a:pt x="52958" y="47625"/>
                </a:lnTo>
                <a:lnTo>
                  <a:pt x="57150" y="43306"/>
                </a:lnTo>
                <a:lnTo>
                  <a:pt x="57150" y="32893"/>
                </a:lnTo>
                <a:lnTo>
                  <a:pt x="52958" y="28575"/>
                </a:lnTo>
                <a:close/>
              </a:path>
              <a:path w="329564" h="76200">
                <a:moveTo>
                  <a:pt x="91058" y="28575"/>
                </a:moveTo>
                <a:lnTo>
                  <a:pt x="80518" y="28575"/>
                </a:lnTo>
                <a:lnTo>
                  <a:pt x="76200" y="32893"/>
                </a:lnTo>
                <a:lnTo>
                  <a:pt x="76200" y="43306"/>
                </a:lnTo>
                <a:lnTo>
                  <a:pt x="80518" y="47625"/>
                </a:lnTo>
                <a:lnTo>
                  <a:pt x="91058" y="47625"/>
                </a:lnTo>
                <a:lnTo>
                  <a:pt x="95250" y="43306"/>
                </a:lnTo>
                <a:lnTo>
                  <a:pt x="95250" y="32893"/>
                </a:lnTo>
                <a:lnTo>
                  <a:pt x="91058" y="28575"/>
                </a:lnTo>
                <a:close/>
              </a:path>
              <a:path w="329564" h="76200">
                <a:moveTo>
                  <a:pt x="129158" y="28575"/>
                </a:moveTo>
                <a:lnTo>
                  <a:pt x="118618" y="28575"/>
                </a:lnTo>
                <a:lnTo>
                  <a:pt x="114300" y="32893"/>
                </a:lnTo>
                <a:lnTo>
                  <a:pt x="114300" y="43306"/>
                </a:lnTo>
                <a:lnTo>
                  <a:pt x="118618" y="47625"/>
                </a:lnTo>
                <a:lnTo>
                  <a:pt x="129158" y="47625"/>
                </a:lnTo>
                <a:lnTo>
                  <a:pt x="133476" y="43306"/>
                </a:lnTo>
                <a:lnTo>
                  <a:pt x="133476" y="32893"/>
                </a:lnTo>
                <a:lnTo>
                  <a:pt x="129158" y="28575"/>
                </a:lnTo>
                <a:close/>
              </a:path>
              <a:path w="329564" h="76200">
                <a:moveTo>
                  <a:pt x="167258" y="28575"/>
                </a:moveTo>
                <a:lnTo>
                  <a:pt x="156718" y="28575"/>
                </a:lnTo>
                <a:lnTo>
                  <a:pt x="152526" y="32893"/>
                </a:lnTo>
                <a:lnTo>
                  <a:pt x="152526" y="43306"/>
                </a:lnTo>
                <a:lnTo>
                  <a:pt x="156718" y="47625"/>
                </a:lnTo>
                <a:lnTo>
                  <a:pt x="167258" y="47625"/>
                </a:lnTo>
                <a:lnTo>
                  <a:pt x="171576" y="43306"/>
                </a:lnTo>
                <a:lnTo>
                  <a:pt x="171576" y="32893"/>
                </a:lnTo>
                <a:lnTo>
                  <a:pt x="167258" y="28575"/>
                </a:lnTo>
                <a:close/>
              </a:path>
              <a:path w="329564" h="76200">
                <a:moveTo>
                  <a:pt x="205358" y="28575"/>
                </a:moveTo>
                <a:lnTo>
                  <a:pt x="194818" y="28575"/>
                </a:lnTo>
                <a:lnTo>
                  <a:pt x="190626" y="32893"/>
                </a:lnTo>
                <a:lnTo>
                  <a:pt x="190626" y="43306"/>
                </a:lnTo>
                <a:lnTo>
                  <a:pt x="194818" y="47625"/>
                </a:lnTo>
                <a:lnTo>
                  <a:pt x="205358" y="47625"/>
                </a:lnTo>
                <a:lnTo>
                  <a:pt x="209676" y="43306"/>
                </a:lnTo>
                <a:lnTo>
                  <a:pt x="209676" y="32893"/>
                </a:lnTo>
                <a:lnTo>
                  <a:pt x="205358" y="28575"/>
                </a:lnTo>
                <a:close/>
              </a:path>
              <a:path w="329564" h="76200">
                <a:moveTo>
                  <a:pt x="243458" y="28575"/>
                </a:moveTo>
                <a:lnTo>
                  <a:pt x="232918" y="28575"/>
                </a:lnTo>
                <a:lnTo>
                  <a:pt x="228726" y="32893"/>
                </a:lnTo>
                <a:lnTo>
                  <a:pt x="228726" y="43306"/>
                </a:lnTo>
                <a:lnTo>
                  <a:pt x="232918" y="47625"/>
                </a:lnTo>
                <a:lnTo>
                  <a:pt x="243458" y="47625"/>
                </a:lnTo>
                <a:lnTo>
                  <a:pt x="247776" y="43306"/>
                </a:lnTo>
                <a:lnTo>
                  <a:pt x="247776" y="32893"/>
                </a:lnTo>
                <a:lnTo>
                  <a:pt x="243458" y="28575"/>
                </a:lnTo>
                <a:close/>
              </a:path>
              <a:path w="329564" h="76200">
                <a:moveTo>
                  <a:pt x="253364" y="0"/>
                </a:moveTo>
                <a:lnTo>
                  <a:pt x="253364" y="76200"/>
                </a:lnTo>
                <a:lnTo>
                  <a:pt x="329564" y="38100"/>
                </a:lnTo>
                <a:lnTo>
                  <a:pt x="253364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 txBox="1"/>
          <p:nvPr/>
        </p:nvSpPr>
        <p:spPr>
          <a:xfrm>
            <a:off x="1834133" y="2468371"/>
            <a:ext cx="8001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80">
                <a:solidFill>
                  <a:srgbClr val="FFFFFF"/>
                </a:solidFill>
                <a:latin typeface="宋体"/>
                <a:cs typeface="宋体"/>
              </a:rPr>
              <a:t>2</a:t>
            </a:r>
            <a:r>
              <a:rPr sz="1000" spc="110">
                <a:solidFill>
                  <a:srgbClr val="FFFFFF"/>
                </a:solidFill>
                <a:latin typeface="宋体"/>
                <a:cs typeface="宋体"/>
              </a:rPr>
              <a:t>0</a:t>
            </a:r>
            <a:r>
              <a:rPr sz="1000" spc="114">
                <a:solidFill>
                  <a:srgbClr val="FFFFFF"/>
                </a:solidFill>
                <a:latin typeface="宋体"/>
                <a:cs typeface="宋体"/>
              </a:rPr>
              <a:t>2</a:t>
            </a:r>
            <a:r>
              <a:rPr sz="1000" spc="85">
                <a:solidFill>
                  <a:srgbClr val="FFFFFF"/>
                </a:solidFill>
                <a:latin typeface="宋体"/>
                <a:cs typeface="宋体"/>
              </a:rPr>
              <a:t>2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年</a:t>
            </a:r>
            <a:r>
              <a:rPr sz="1000" spc="-70">
                <a:solidFill>
                  <a:srgbClr val="FFFFFF"/>
                </a:solidFill>
                <a:latin typeface="宋体"/>
                <a:cs typeface="宋体"/>
              </a:rPr>
              <a:t>1</a:t>
            </a:r>
            <a:r>
              <a:rPr sz="1000" spc="-110">
                <a:solidFill>
                  <a:srgbClr val="FFFFFF"/>
                </a:solidFill>
                <a:latin typeface="宋体"/>
                <a:cs typeface="宋体"/>
              </a:rPr>
              <a:t>-</a:t>
            </a:r>
            <a:r>
              <a:rPr sz="1000" spc="-70">
                <a:solidFill>
                  <a:srgbClr val="FFFFFF"/>
                </a:solidFill>
                <a:latin typeface="宋体"/>
                <a:cs typeface="宋体"/>
              </a:rPr>
              <a:t>11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月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1834133" y="2617723"/>
            <a:ext cx="107378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275">
                <a:solidFill>
                  <a:srgbClr val="FFFFFF"/>
                </a:solidFill>
                <a:latin typeface="宋体"/>
                <a:cs typeface="宋体"/>
              </a:rPr>
              <a:t>GMV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同比</a:t>
            </a:r>
            <a:r>
              <a:rPr sz="1200" spc="180">
                <a:solidFill>
                  <a:srgbClr val="80D7CE"/>
                </a:solidFill>
                <a:latin typeface="宋体"/>
                <a:cs typeface="宋体"/>
              </a:rPr>
              <a:t>+224%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2869183" y="2095144"/>
            <a:ext cx="1199515" cy="393700"/>
          </a:xfrm>
          <a:prstGeom prst="rect">
            <a:avLst/>
          </a:prstGeom>
        </p:spPr>
        <p:txBody>
          <a:bodyPr vert="horz" wrap="square" lIns="0" tIns="438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4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线性</a:t>
            </a:r>
            <a:r>
              <a:rPr sz="1000" spc="-16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1000" spc="-220">
                <a:solidFill>
                  <a:srgbClr val="FFFFFF"/>
                </a:solidFill>
                <a:latin typeface="宋体"/>
                <a:cs typeface="宋体"/>
              </a:rPr>
              <a:t>(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平均件单价</a:t>
            </a:r>
            <a:r>
              <a:rPr sz="1000" spc="-220">
                <a:solidFill>
                  <a:srgbClr val="FFFFFF"/>
                </a:solidFill>
                <a:latin typeface="宋体"/>
                <a:cs typeface="宋体"/>
              </a:rPr>
              <a:t>)</a:t>
            </a:r>
            <a:endParaRPr sz="1000">
              <a:latin typeface="宋体"/>
              <a:cs typeface="宋体"/>
            </a:endParaRPr>
          </a:p>
          <a:p>
            <a:pPr marL="410209">
              <a:lnSpc>
                <a:spcPct val="100000"/>
              </a:lnSpc>
              <a:spcBef>
                <a:spcPts val="250"/>
              </a:spcBef>
            </a:pPr>
            <a:r>
              <a:rPr sz="1000" spc="100">
                <a:solidFill>
                  <a:srgbClr val="FFFFFF"/>
                </a:solidFill>
                <a:latin typeface="宋体"/>
                <a:cs typeface="宋体"/>
              </a:rPr>
              <a:t>2023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年</a:t>
            </a:r>
            <a:r>
              <a:rPr sz="1000" spc="-80">
                <a:solidFill>
                  <a:srgbClr val="FFFFFF"/>
                </a:solidFill>
                <a:latin typeface="宋体"/>
                <a:cs typeface="宋体"/>
              </a:rPr>
              <a:t>1-11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月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3267202" y="2460497"/>
            <a:ext cx="106172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275">
                <a:solidFill>
                  <a:srgbClr val="FFFFFF"/>
                </a:solidFill>
                <a:latin typeface="宋体"/>
                <a:cs typeface="宋体"/>
              </a:rPr>
              <a:t>GMV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同比</a:t>
            </a:r>
            <a:r>
              <a:rPr sz="1200" spc="160">
                <a:solidFill>
                  <a:srgbClr val="80D7CE"/>
                </a:solidFill>
                <a:latin typeface="宋体"/>
                <a:cs typeface="宋体"/>
              </a:rPr>
              <a:t>+109%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448462" y="1865502"/>
            <a:ext cx="791590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854575"/>
              </a:tabLst>
            </a:pPr>
            <a:r>
              <a:rPr sz="1200" b="1" spc="10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r>
              <a:rPr sz="1200" b="1" spc="45">
                <a:solidFill>
                  <a:srgbClr val="FFFFFF"/>
                </a:solidFill>
                <a:latin typeface="微软雅黑"/>
                <a:cs typeface="微软雅黑"/>
              </a:rPr>
              <a:t>0</a:t>
            </a:r>
            <a:r>
              <a:rPr sz="1200" b="1" spc="40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r>
              <a:rPr sz="1200" b="1" spc="10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r>
              <a:rPr sz="1200" b="1" spc="-35">
                <a:solidFill>
                  <a:srgbClr val="FFFFFF"/>
                </a:solidFill>
                <a:latin typeface="微软雅黑"/>
                <a:cs typeface="微软雅黑"/>
              </a:rPr>
              <a:t>-</a:t>
            </a:r>
            <a:r>
              <a:rPr sz="1200" b="1" spc="10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r>
              <a:rPr sz="1200" b="1" spc="45">
                <a:solidFill>
                  <a:srgbClr val="FFFFFF"/>
                </a:solidFill>
                <a:latin typeface="微软雅黑"/>
                <a:cs typeface="微软雅黑"/>
              </a:rPr>
              <a:t>0</a:t>
            </a:r>
            <a:r>
              <a:rPr sz="1200" b="1" spc="40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r>
              <a:rPr sz="1200" b="1" spc="20">
                <a:solidFill>
                  <a:srgbClr val="FFFFFF"/>
                </a:solidFill>
                <a:latin typeface="微软雅黑"/>
                <a:cs typeface="微软雅黑"/>
              </a:rPr>
              <a:t>3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年</a:t>
            </a:r>
            <a:r>
              <a:rPr sz="1200" b="1" spc="-130">
                <a:solidFill>
                  <a:srgbClr val="FFFFFF"/>
                </a:solidFill>
                <a:latin typeface="微软雅黑"/>
                <a:cs typeface="微软雅黑"/>
              </a:rPr>
              <a:t>11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月抖音电商母婴食品市场增长情况	MAT</a:t>
            </a:r>
            <a:r>
              <a:rPr sz="1200" b="1" spc="10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r>
              <a:rPr sz="1200" b="1" spc="45">
                <a:solidFill>
                  <a:srgbClr val="FFFFFF"/>
                </a:solidFill>
                <a:latin typeface="微软雅黑"/>
                <a:cs typeface="微软雅黑"/>
              </a:rPr>
              <a:t>0</a:t>
            </a:r>
            <a:r>
              <a:rPr sz="1200" b="1" spc="40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r>
              <a:rPr sz="1200" b="1" spc="20">
                <a:solidFill>
                  <a:srgbClr val="FFFFFF"/>
                </a:solidFill>
                <a:latin typeface="微软雅黑"/>
                <a:cs typeface="微软雅黑"/>
              </a:rPr>
              <a:t>3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年抖音电商母婴食品品类增长情况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60" name="object 60"/>
          <p:cNvSpPr/>
          <p:nvPr/>
        </p:nvSpPr>
        <p:spPr>
          <a:xfrm>
            <a:off x="5545835" y="3180588"/>
            <a:ext cx="314325" cy="314325"/>
          </a:xfrm>
          <a:custGeom>
            <a:rect l="l" t="t" r="r" b="b"/>
            <a:pathLst>
              <a:path w="314325" h="314325">
                <a:moveTo>
                  <a:pt x="156972" y="0"/>
                </a:moveTo>
                <a:lnTo>
                  <a:pt x="107338" y="7997"/>
                </a:lnTo>
                <a:lnTo>
                  <a:pt x="64245" y="30272"/>
                </a:lnTo>
                <a:lnTo>
                  <a:pt x="30272" y="64245"/>
                </a:lnTo>
                <a:lnTo>
                  <a:pt x="7997" y="107338"/>
                </a:lnTo>
                <a:lnTo>
                  <a:pt x="0" y="156972"/>
                </a:lnTo>
                <a:lnTo>
                  <a:pt x="7997" y="206605"/>
                </a:lnTo>
                <a:lnTo>
                  <a:pt x="30272" y="249698"/>
                </a:lnTo>
                <a:lnTo>
                  <a:pt x="64245" y="283671"/>
                </a:lnTo>
                <a:lnTo>
                  <a:pt x="107338" y="305946"/>
                </a:lnTo>
                <a:lnTo>
                  <a:pt x="156972" y="313944"/>
                </a:lnTo>
                <a:lnTo>
                  <a:pt x="206605" y="305946"/>
                </a:lnTo>
                <a:lnTo>
                  <a:pt x="249698" y="283671"/>
                </a:lnTo>
                <a:lnTo>
                  <a:pt x="283671" y="249698"/>
                </a:lnTo>
                <a:lnTo>
                  <a:pt x="305946" y="206605"/>
                </a:lnTo>
                <a:lnTo>
                  <a:pt x="313943" y="156972"/>
                </a:lnTo>
                <a:lnTo>
                  <a:pt x="305946" y="107338"/>
                </a:lnTo>
                <a:lnTo>
                  <a:pt x="283671" y="64245"/>
                </a:lnTo>
                <a:lnTo>
                  <a:pt x="249698" y="30272"/>
                </a:lnTo>
                <a:lnTo>
                  <a:pt x="206605" y="7997"/>
                </a:lnTo>
                <a:lnTo>
                  <a:pt x="156972" y="0"/>
                </a:lnTo>
                <a:close/>
              </a:path>
            </a:pathLst>
          </a:custGeom>
          <a:solidFill>
            <a:srgbClr val="FFF1CC">
              <a:alpha val="72940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1" name="object 61"/>
          <p:cNvSpPr/>
          <p:nvPr/>
        </p:nvSpPr>
        <p:spPr>
          <a:xfrm>
            <a:off x="6513576" y="4174235"/>
            <a:ext cx="68579" cy="6858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2" name="object 62"/>
          <p:cNvSpPr/>
          <p:nvPr/>
        </p:nvSpPr>
        <p:spPr>
          <a:xfrm>
            <a:off x="5992367" y="3407664"/>
            <a:ext cx="111252" cy="111251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/>
          <p:nvPr/>
        </p:nvSpPr>
        <p:spPr>
          <a:xfrm>
            <a:off x="5629655" y="3471671"/>
            <a:ext cx="121920" cy="121920"/>
          </a:xfrm>
          <a:custGeom>
            <a:rect l="l" t="t" r="r" b="b"/>
            <a:pathLst>
              <a:path w="121920" h="121920">
                <a:moveTo>
                  <a:pt x="60960" y="0"/>
                </a:moveTo>
                <a:lnTo>
                  <a:pt x="37236" y="4792"/>
                </a:lnTo>
                <a:lnTo>
                  <a:pt x="17859" y="17859"/>
                </a:lnTo>
                <a:lnTo>
                  <a:pt x="4792" y="37236"/>
                </a:lnTo>
                <a:lnTo>
                  <a:pt x="0" y="60959"/>
                </a:lnTo>
                <a:lnTo>
                  <a:pt x="4792" y="84683"/>
                </a:lnTo>
                <a:lnTo>
                  <a:pt x="17859" y="104060"/>
                </a:lnTo>
                <a:lnTo>
                  <a:pt x="37236" y="117127"/>
                </a:lnTo>
                <a:lnTo>
                  <a:pt x="60960" y="121919"/>
                </a:lnTo>
                <a:lnTo>
                  <a:pt x="84683" y="117127"/>
                </a:lnTo>
                <a:lnTo>
                  <a:pt x="104060" y="104060"/>
                </a:lnTo>
                <a:lnTo>
                  <a:pt x="117127" y="84683"/>
                </a:lnTo>
                <a:lnTo>
                  <a:pt x="121920" y="60959"/>
                </a:lnTo>
                <a:lnTo>
                  <a:pt x="117127" y="37236"/>
                </a:lnTo>
                <a:lnTo>
                  <a:pt x="104060" y="17859"/>
                </a:lnTo>
                <a:lnTo>
                  <a:pt x="84683" y="4792"/>
                </a:lnTo>
                <a:lnTo>
                  <a:pt x="60960" y="0"/>
                </a:lnTo>
                <a:close/>
              </a:path>
            </a:pathLst>
          </a:custGeom>
          <a:solidFill>
            <a:srgbClr val="FFF1CC">
              <a:alpha val="72940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/>
          <p:nvPr/>
        </p:nvSpPr>
        <p:spPr>
          <a:xfrm>
            <a:off x="6160008" y="4329683"/>
            <a:ext cx="67055" cy="67056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/>
          <p:nvPr/>
        </p:nvSpPr>
        <p:spPr>
          <a:xfrm>
            <a:off x="5789676" y="4183379"/>
            <a:ext cx="71627" cy="70103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/>
          <p:nvPr/>
        </p:nvSpPr>
        <p:spPr>
          <a:xfrm>
            <a:off x="7929371" y="3694176"/>
            <a:ext cx="153924" cy="153924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7" name="object 67"/>
          <p:cNvSpPr/>
          <p:nvPr/>
        </p:nvSpPr>
        <p:spPr>
          <a:xfrm>
            <a:off x="5679947" y="3593591"/>
            <a:ext cx="253365" cy="253365"/>
          </a:xfrm>
          <a:custGeom>
            <a:rect l="l" t="t" r="r" b="b"/>
            <a:pathLst>
              <a:path w="253364" h="253364">
                <a:moveTo>
                  <a:pt x="126491" y="0"/>
                </a:moveTo>
                <a:lnTo>
                  <a:pt x="77259" y="9939"/>
                </a:lnTo>
                <a:lnTo>
                  <a:pt x="37052" y="37047"/>
                </a:lnTo>
                <a:lnTo>
                  <a:pt x="9941" y="77254"/>
                </a:lnTo>
                <a:lnTo>
                  <a:pt x="0" y="126492"/>
                </a:lnTo>
                <a:lnTo>
                  <a:pt x="9941" y="175729"/>
                </a:lnTo>
                <a:lnTo>
                  <a:pt x="37052" y="215936"/>
                </a:lnTo>
                <a:lnTo>
                  <a:pt x="77259" y="243044"/>
                </a:lnTo>
                <a:lnTo>
                  <a:pt x="126491" y="252984"/>
                </a:lnTo>
                <a:lnTo>
                  <a:pt x="175724" y="243044"/>
                </a:lnTo>
                <a:lnTo>
                  <a:pt x="215931" y="215936"/>
                </a:lnTo>
                <a:lnTo>
                  <a:pt x="243042" y="175729"/>
                </a:lnTo>
                <a:lnTo>
                  <a:pt x="252984" y="126492"/>
                </a:lnTo>
                <a:lnTo>
                  <a:pt x="243042" y="77254"/>
                </a:lnTo>
                <a:lnTo>
                  <a:pt x="215931" y="37047"/>
                </a:lnTo>
                <a:lnTo>
                  <a:pt x="175724" y="9939"/>
                </a:lnTo>
                <a:lnTo>
                  <a:pt x="126491" y="0"/>
                </a:lnTo>
                <a:close/>
              </a:path>
            </a:pathLst>
          </a:custGeom>
          <a:solidFill>
            <a:srgbClr val="FFF1CC">
              <a:alpha val="72940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8" name="object 68"/>
          <p:cNvSpPr/>
          <p:nvPr/>
        </p:nvSpPr>
        <p:spPr>
          <a:xfrm>
            <a:off x="5564123" y="3486911"/>
            <a:ext cx="281940" cy="281940"/>
          </a:xfrm>
          <a:custGeom>
            <a:rect l="l" t="t" r="r" b="b"/>
            <a:pathLst>
              <a:path w="281939" h="281939">
                <a:moveTo>
                  <a:pt x="140970" y="0"/>
                </a:moveTo>
                <a:lnTo>
                  <a:pt x="96414" y="7187"/>
                </a:lnTo>
                <a:lnTo>
                  <a:pt x="57716" y="27200"/>
                </a:lnTo>
                <a:lnTo>
                  <a:pt x="27200" y="57716"/>
                </a:lnTo>
                <a:lnTo>
                  <a:pt x="7187" y="96414"/>
                </a:lnTo>
                <a:lnTo>
                  <a:pt x="0" y="140969"/>
                </a:lnTo>
                <a:lnTo>
                  <a:pt x="7187" y="185525"/>
                </a:lnTo>
                <a:lnTo>
                  <a:pt x="27200" y="224223"/>
                </a:lnTo>
                <a:lnTo>
                  <a:pt x="57716" y="254739"/>
                </a:lnTo>
                <a:lnTo>
                  <a:pt x="96414" y="274752"/>
                </a:lnTo>
                <a:lnTo>
                  <a:pt x="140970" y="281940"/>
                </a:lnTo>
                <a:lnTo>
                  <a:pt x="185525" y="274752"/>
                </a:lnTo>
                <a:lnTo>
                  <a:pt x="224223" y="254739"/>
                </a:lnTo>
                <a:lnTo>
                  <a:pt x="254739" y="224223"/>
                </a:lnTo>
                <a:lnTo>
                  <a:pt x="274752" y="185525"/>
                </a:lnTo>
                <a:lnTo>
                  <a:pt x="281939" y="140969"/>
                </a:lnTo>
                <a:lnTo>
                  <a:pt x="274752" y="96414"/>
                </a:lnTo>
                <a:lnTo>
                  <a:pt x="254739" y="57716"/>
                </a:lnTo>
                <a:lnTo>
                  <a:pt x="224223" y="27200"/>
                </a:lnTo>
                <a:lnTo>
                  <a:pt x="185525" y="7187"/>
                </a:lnTo>
                <a:lnTo>
                  <a:pt x="140970" y="0"/>
                </a:lnTo>
                <a:close/>
              </a:path>
            </a:pathLst>
          </a:custGeom>
          <a:solidFill>
            <a:srgbClr val="FFF1CC">
              <a:alpha val="72940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9" name="object 69"/>
          <p:cNvSpPr/>
          <p:nvPr/>
        </p:nvSpPr>
        <p:spPr>
          <a:xfrm>
            <a:off x="5579364" y="4194047"/>
            <a:ext cx="230124" cy="228600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0" name="object 70"/>
          <p:cNvSpPr/>
          <p:nvPr/>
        </p:nvSpPr>
        <p:spPr>
          <a:xfrm>
            <a:off x="6946392" y="3567683"/>
            <a:ext cx="268605" cy="268605"/>
          </a:xfrm>
          <a:custGeom>
            <a:rect l="l" t="t" r="r" b="b"/>
            <a:pathLst>
              <a:path w="268604" h="268604">
                <a:moveTo>
                  <a:pt x="134111" y="0"/>
                </a:moveTo>
                <a:lnTo>
                  <a:pt x="91732" y="6837"/>
                </a:lnTo>
                <a:lnTo>
                  <a:pt x="54918" y="25876"/>
                </a:lnTo>
                <a:lnTo>
                  <a:pt x="25883" y="54907"/>
                </a:lnTo>
                <a:lnTo>
                  <a:pt x="6839" y="91722"/>
                </a:lnTo>
                <a:lnTo>
                  <a:pt x="0" y="134111"/>
                </a:lnTo>
                <a:lnTo>
                  <a:pt x="6839" y="176501"/>
                </a:lnTo>
                <a:lnTo>
                  <a:pt x="25883" y="213316"/>
                </a:lnTo>
                <a:lnTo>
                  <a:pt x="54918" y="242347"/>
                </a:lnTo>
                <a:lnTo>
                  <a:pt x="91732" y="261386"/>
                </a:lnTo>
                <a:lnTo>
                  <a:pt x="134111" y="268223"/>
                </a:lnTo>
                <a:lnTo>
                  <a:pt x="176491" y="261386"/>
                </a:lnTo>
                <a:lnTo>
                  <a:pt x="213305" y="242347"/>
                </a:lnTo>
                <a:lnTo>
                  <a:pt x="242340" y="213316"/>
                </a:lnTo>
                <a:lnTo>
                  <a:pt x="261384" y="176501"/>
                </a:lnTo>
                <a:lnTo>
                  <a:pt x="268224" y="134111"/>
                </a:lnTo>
                <a:lnTo>
                  <a:pt x="261384" y="91722"/>
                </a:lnTo>
                <a:lnTo>
                  <a:pt x="242340" y="54907"/>
                </a:lnTo>
                <a:lnTo>
                  <a:pt x="213305" y="25876"/>
                </a:lnTo>
                <a:lnTo>
                  <a:pt x="176491" y="6837"/>
                </a:lnTo>
                <a:lnTo>
                  <a:pt x="134111" y="0"/>
                </a:lnTo>
                <a:close/>
              </a:path>
            </a:pathLst>
          </a:custGeom>
          <a:solidFill>
            <a:srgbClr val="FFF1CC">
              <a:alpha val="72940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1" name="object 71"/>
          <p:cNvSpPr/>
          <p:nvPr/>
        </p:nvSpPr>
        <p:spPr>
          <a:xfrm>
            <a:off x="5855208" y="2378963"/>
            <a:ext cx="281940" cy="281940"/>
          </a:xfrm>
          <a:custGeom>
            <a:rect l="l" t="t" r="r" b="b"/>
            <a:pathLst>
              <a:path w="281939" h="281939">
                <a:moveTo>
                  <a:pt x="140969" y="0"/>
                </a:moveTo>
                <a:lnTo>
                  <a:pt x="96414" y="7187"/>
                </a:lnTo>
                <a:lnTo>
                  <a:pt x="57716" y="27200"/>
                </a:lnTo>
                <a:lnTo>
                  <a:pt x="27200" y="57716"/>
                </a:lnTo>
                <a:lnTo>
                  <a:pt x="7187" y="96414"/>
                </a:lnTo>
                <a:lnTo>
                  <a:pt x="0" y="140970"/>
                </a:lnTo>
                <a:lnTo>
                  <a:pt x="7187" y="185525"/>
                </a:lnTo>
                <a:lnTo>
                  <a:pt x="27200" y="224223"/>
                </a:lnTo>
                <a:lnTo>
                  <a:pt x="57716" y="254739"/>
                </a:lnTo>
                <a:lnTo>
                  <a:pt x="96414" y="274752"/>
                </a:lnTo>
                <a:lnTo>
                  <a:pt x="140969" y="281940"/>
                </a:lnTo>
                <a:lnTo>
                  <a:pt x="185525" y="274752"/>
                </a:lnTo>
                <a:lnTo>
                  <a:pt x="224223" y="254739"/>
                </a:lnTo>
                <a:lnTo>
                  <a:pt x="254739" y="224223"/>
                </a:lnTo>
                <a:lnTo>
                  <a:pt x="274752" y="185525"/>
                </a:lnTo>
                <a:lnTo>
                  <a:pt x="281939" y="140970"/>
                </a:lnTo>
                <a:lnTo>
                  <a:pt x="274752" y="96414"/>
                </a:lnTo>
                <a:lnTo>
                  <a:pt x="254739" y="57716"/>
                </a:lnTo>
                <a:lnTo>
                  <a:pt x="224223" y="27200"/>
                </a:lnTo>
                <a:lnTo>
                  <a:pt x="185525" y="7187"/>
                </a:lnTo>
                <a:lnTo>
                  <a:pt x="140969" y="0"/>
                </a:lnTo>
                <a:close/>
              </a:path>
            </a:pathLst>
          </a:custGeom>
          <a:solidFill>
            <a:srgbClr val="FFF1CC">
              <a:alpha val="72940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72" name="object 72"/>
          <p:cNvSpPr/>
          <p:nvPr/>
        </p:nvSpPr>
        <p:spPr>
          <a:xfrm>
            <a:off x="5742432" y="3781044"/>
            <a:ext cx="220979" cy="220980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3" name="object 73"/>
          <p:cNvSpPr/>
          <p:nvPr/>
        </p:nvSpPr>
        <p:spPr>
          <a:xfrm>
            <a:off x="5625084" y="4113276"/>
            <a:ext cx="131063" cy="129540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4" name="object 74"/>
          <p:cNvSpPr/>
          <p:nvPr/>
        </p:nvSpPr>
        <p:spPr>
          <a:xfrm>
            <a:off x="6289547" y="3889247"/>
            <a:ext cx="152400" cy="153923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5" name="object 75"/>
          <p:cNvSpPr txBox="1"/>
          <p:nvPr/>
        </p:nvSpPr>
        <p:spPr>
          <a:xfrm>
            <a:off x="5423153" y="3122422"/>
            <a:ext cx="43434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月子营养</a:t>
            </a:r>
            <a:endParaRPr sz="800">
              <a:latin typeface="宋体"/>
              <a:cs typeface="宋体"/>
            </a:endParaRPr>
          </a:p>
        </p:txBody>
      </p:sp>
      <p:sp>
        <p:nvSpPr>
          <p:cNvPr id="76" name="object 76"/>
          <p:cNvSpPr txBox="1"/>
          <p:nvPr/>
        </p:nvSpPr>
        <p:spPr>
          <a:xfrm>
            <a:off x="5514594" y="3273933"/>
            <a:ext cx="63817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孕产妇营养品</a:t>
            </a:r>
            <a:endParaRPr sz="800">
              <a:latin typeface="宋体"/>
              <a:cs typeface="宋体"/>
            </a:endParaRPr>
          </a:p>
        </p:txBody>
      </p:sp>
      <p:sp>
        <p:nvSpPr>
          <p:cNvPr id="77" name="object 77"/>
          <p:cNvSpPr txBox="1"/>
          <p:nvPr/>
        </p:nvSpPr>
        <p:spPr>
          <a:xfrm>
            <a:off x="5422772" y="3394964"/>
            <a:ext cx="53594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孕产妇奶粉</a:t>
            </a:r>
            <a:endParaRPr sz="800">
              <a:latin typeface="宋体"/>
              <a:cs typeface="宋体"/>
            </a:endParaRPr>
          </a:p>
        </p:txBody>
      </p:sp>
      <p:sp>
        <p:nvSpPr>
          <p:cNvPr id="78" name="object 78"/>
          <p:cNvSpPr txBox="1"/>
          <p:nvPr/>
        </p:nvSpPr>
        <p:spPr>
          <a:xfrm>
            <a:off x="7738998" y="3696411"/>
            <a:ext cx="53594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婴童营养品</a:t>
            </a:r>
            <a:endParaRPr sz="800">
              <a:latin typeface="宋体"/>
              <a:cs typeface="宋体"/>
            </a:endParaRPr>
          </a:p>
        </p:txBody>
      </p:sp>
      <p:sp>
        <p:nvSpPr>
          <p:cNvPr id="79" name="object 79"/>
          <p:cNvSpPr txBox="1"/>
          <p:nvPr/>
        </p:nvSpPr>
        <p:spPr>
          <a:xfrm>
            <a:off x="5228082" y="4303877"/>
            <a:ext cx="137477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婴幼儿羊奶粉（</a:t>
            </a:r>
            <a:r>
              <a:rPr sz="800" b="0">
                <a:solidFill>
                  <a:srgbClr val="FFFFFF"/>
                </a:solidFill>
                <a:latin typeface="微软雅黑 Light"/>
                <a:cs typeface="微软雅黑 Light"/>
              </a:rPr>
              <a:t>1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段</a:t>
            </a:r>
            <a:r>
              <a:rPr sz="800" spc="-145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婴童零食</a:t>
            </a:r>
            <a:endParaRPr sz="800">
              <a:latin typeface="宋体"/>
              <a:cs typeface="宋体"/>
            </a:endParaRPr>
          </a:p>
        </p:txBody>
      </p:sp>
      <p:sp>
        <p:nvSpPr>
          <p:cNvPr id="80" name="object 80"/>
          <p:cNvSpPr txBox="1"/>
          <p:nvPr/>
        </p:nvSpPr>
        <p:spPr>
          <a:xfrm>
            <a:off x="6761733" y="3487013"/>
            <a:ext cx="638175" cy="375920"/>
          </a:xfrm>
          <a:prstGeom prst="rect">
            <a:avLst/>
          </a:prstGeom>
        </p:spPr>
        <p:txBody>
          <a:bodyPr vert="horz" wrap="square" lIns="0" tIns="6604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520"/>
              </a:spcBef>
            </a:pP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婴幼儿牛奶粉</a:t>
            </a:r>
            <a:endParaRPr sz="800">
              <a:latin typeface="宋体"/>
              <a:cs typeface="宋体"/>
            </a:endParaRPr>
          </a:p>
          <a:p>
            <a:pPr algn="ctr">
              <a:lnSpc>
                <a:spcPct val="100000"/>
              </a:lnSpc>
              <a:spcBef>
                <a:spcPts val="420"/>
              </a:spcBef>
            </a:pPr>
            <a:r>
              <a:rPr sz="800" spc="10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800" b="0" spc="10">
                <a:solidFill>
                  <a:srgbClr val="FFFFFF"/>
                </a:solidFill>
                <a:latin typeface="微软雅黑 Light"/>
                <a:cs typeface="微软雅黑 Light"/>
              </a:rPr>
              <a:t>3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段）</a:t>
            </a:r>
            <a:endParaRPr sz="800">
              <a:latin typeface="宋体"/>
              <a:cs typeface="宋体"/>
            </a:endParaRPr>
          </a:p>
        </p:txBody>
      </p:sp>
      <p:sp>
        <p:nvSpPr>
          <p:cNvPr id="81" name="object 81"/>
          <p:cNvSpPr txBox="1"/>
          <p:nvPr/>
        </p:nvSpPr>
        <p:spPr>
          <a:xfrm>
            <a:off x="5460872" y="2419404"/>
            <a:ext cx="638175" cy="375920"/>
          </a:xfrm>
          <a:prstGeom prst="rect">
            <a:avLst/>
          </a:prstGeom>
        </p:spPr>
        <p:txBody>
          <a:bodyPr vert="horz" wrap="square" lIns="0" tIns="6540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515"/>
              </a:spcBef>
            </a:pP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婴幼儿牛奶粉</a:t>
            </a:r>
            <a:endParaRPr sz="800">
              <a:latin typeface="宋体"/>
              <a:cs typeface="宋体"/>
            </a:endParaRPr>
          </a:p>
          <a:p>
            <a:pPr marL="1270" algn="ctr">
              <a:lnSpc>
                <a:spcPct val="100000"/>
              </a:lnSpc>
              <a:spcBef>
                <a:spcPts val="420"/>
              </a:spcBef>
            </a:pP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800" b="0">
                <a:solidFill>
                  <a:srgbClr val="FFFFFF"/>
                </a:solidFill>
                <a:latin typeface="微软雅黑 Light"/>
                <a:cs typeface="微软雅黑 Light"/>
              </a:rPr>
              <a:t>2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段）</a:t>
            </a:r>
            <a:endParaRPr sz="800">
              <a:latin typeface="宋体"/>
              <a:cs typeface="宋体"/>
            </a:endParaRPr>
          </a:p>
        </p:txBody>
      </p:sp>
      <p:sp>
        <p:nvSpPr>
          <p:cNvPr id="82" name="object 82"/>
          <p:cNvSpPr txBox="1"/>
          <p:nvPr/>
        </p:nvSpPr>
        <p:spPr>
          <a:xfrm>
            <a:off x="5171313" y="3482746"/>
            <a:ext cx="1048385" cy="431800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 marR="5080" indent="20320" algn="just">
              <a:lnSpc>
                <a:spcPct val="113199"/>
              </a:lnSpc>
              <a:spcBef>
                <a:spcPts val="35"/>
              </a:spcBef>
            </a:pP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婴幼儿羊奶粉</a:t>
            </a:r>
            <a:r>
              <a:rPr sz="800" spc="5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800" b="0" spc="5">
                <a:solidFill>
                  <a:srgbClr val="FFFFFF"/>
                </a:solidFill>
                <a:latin typeface="微软雅黑 Light"/>
                <a:cs typeface="微软雅黑 Light"/>
              </a:rPr>
              <a:t>2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段）  婴幼儿羊奶粉</a:t>
            </a:r>
            <a:r>
              <a:rPr sz="800" spc="10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800" b="0" spc="10">
                <a:solidFill>
                  <a:srgbClr val="FFFFFF"/>
                </a:solidFill>
                <a:latin typeface="微软雅黑 Light"/>
                <a:cs typeface="微软雅黑 Light"/>
              </a:rPr>
              <a:t>3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段）  婴幼儿牛奶粉（</a:t>
            </a:r>
            <a:r>
              <a:rPr sz="800" b="0">
                <a:solidFill>
                  <a:srgbClr val="FFFFFF"/>
                </a:solidFill>
                <a:latin typeface="微软雅黑 Light"/>
                <a:cs typeface="微软雅黑 Light"/>
              </a:rPr>
              <a:t>1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段）</a:t>
            </a:r>
            <a:endParaRPr sz="800">
              <a:latin typeface="宋体"/>
              <a:cs typeface="宋体"/>
            </a:endParaRPr>
          </a:p>
        </p:txBody>
      </p:sp>
      <p:sp>
        <p:nvSpPr>
          <p:cNvPr id="83" name="object 83"/>
          <p:cNvSpPr txBox="1"/>
          <p:nvPr/>
        </p:nvSpPr>
        <p:spPr>
          <a:xfrm>
            <a:off x="5181980" y="3930192"/>
            <a:ext cx="899160" cy="361950"/>
          </a:xfrm>
          <a:prstGeom prst="rect">
            <a:avLst/>
          </a:prstGeom>
        </p:spPr>
        <p:txBody>
          <a:bodyPr vert="horz" wrap="square" lIns="0" tIns="5905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64"/>
              </a:spcBef>
            </a:pP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婴幼儿液态奶</a:t>
            </a:r>
            <a:endParaRPr sz="800">
              <a:latin typeface="宋体"/>
              <a:cs typeface="宋体"/>
            </a:endParaRPr>
          </a:p>
          <a:p>
            <a:pPr marL="375285">
              <a:lnSpc>
                <a:spcPct val="100000"/>
              </a:lnSpc>
              <a:spcBef>
                <a:spcPts val="360"/>
              </a:spcBef>
            </a:pP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婴童调味品</a:t>
            </a:r>
            <a:endParaRPr sz="800">
              <a:latin typeface="宋体"/>
              <a:cs typeface="宋体"/>
            </a:endParaRPr>
          </a:p>
        </p:txBody>
      </p:sp>
      <p:sp>
        <p:nvSpPr>
          <p:cNvPr id="84" name="object 84"/>
          <p:cNvSpPr txBox="1"/>
          <p:nvPr/>
        </p:nvSpPr>
        <p:spPr>
          <a:xfrm>
            <a:off x="6149721" y="3891483"/>
            <a:ext cx="61722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儿童奶粉</a:t>
            </a:r>
            <a:endParaRPr sz="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700">
              <a:latin typeface="宋体"/>
              <a:cs typeface="宋体"/>
            </a:endParaRPr>
          </a:p>
          <a:p>
            <a:pPr marL="194945">
              <a:lnSpc>
                <a:spcPct val="100000"/>
              </a:lnSpc>
            </a:pP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宝宝辅食</a:t>
            </a:r>
            <a:endParaRPr sz="800">
              <a:latin typeface="宋体"/>
              <a:cs typeface="宋体"/>
            </a:endParaRPr>
          </a:p>
        </p:txBody>
      </p:sp>
      <p:sp>
        <p:nvSpPr>
          <p:cNvPr id="85" name="object 85"/>
          <p:cNvSpPr/>
          <p:nvPr/>
        </p:nvSpPr>
        <p:spPr>
          <a:xfrm>
            <a:off x="5091684" y="2202179"/>
            <a:ext cx="76200" cy="2280920"/>
          </a:xfrm>
          <a:custGeom>
            <a:rect l="l" t="t" r="r" b="b"/>
            <a:pathLst>
              <a:path w="76200" h="2280920">
                <a:moveTo>
                  <a:pt x="44450" y="63500"/>
                </a:moveTo>
                <a:lnTo>
                  <a:pt x="31750" y="63500"/>
                </a:lnTo>
                <a:lnTo>
                  <a:pt x="31750" y="2280297"/>
                </a:lnTo>
                <a:lnTo>
                  <a:pt x="44450" y="2280297"/>
                </a:lnTo>
                <a:lnTo>
                  <a:pt x="44450" y="63500"/>
                </a:lnTo>
                <a:close/>
              </a:path>
              <a:path w="76200" h="2280920">
                <a:moveTo>
                  <a:pt x="38100" y="0"/>
                </a:moveTo>
                <a:lnTo>
                  <a:pt x="0" y="76200"/>
                </a:lnTo>
                <a:lnTo>
                  <a:pt x="31750" y="76200"/>
                </a:lnTo>
                <a:lnTo>
                  <a:pt x="31750" y="63500"/>
                </a:lnTo>
                <a:lnTo>
                  <a:pt x="69850" y="63500"/>
                </a:lnTo>
                <a:lnTo>
                  <a:pt x="38100" y="0"/>
                </a:lnTo>
                <a:close/>
              </a:path>
              <a:path w="76200" h="2280920">
                <a:moveTo>
                  <a:pt x="69850" y="63500"/>
                </a:moveTo>
                <a:lnTo>
                  <a:pt x="44450" y="63500"/>
                </a:lnTo>
                <a:lnTo>
                  <a:pt x="44450" y="76200"/>
                </a:lnTo>
                <a:lnTo>
                  <a:pt x="76200" y="76200"/>
                </a:lnTo>
                <a:lnTo>
                  <a:pt x="69850" y="6350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6" name="object 86"/>
          <p:cNvSpPr/>
          <p:nvPr/>
        </p:nvSpPr>
        <p:spPr>
          <a:xfrm>
            <a:off x="5129784" y="4443983"/>
            <a:ext cx="3663950" cy="76200"/>
          </a:xfrm>
          <a:custGeom>
            <a:rect l="l" t="t" r="r" b="b"/>
            <a:pathLst>
              <a:path w="3663950" h="76200">
                <a:moveTo>
                  <a:pt x="3587241" y="0"/>
                </a:moveTo>
                <a:lnTo>
                  <a:pt x="3587241" y="76199"/>
                </a:lnTo>
                <a:lnTo>
                  <a:pt x="3650741" y="44449"/>
                </a:lnTo>
                <a:lnTo>
                  <a:pt x="3599941" y="44449"/>
                </a:lnTo>
                <a:lnTo>
                  <a:pt x="3599941" y="31749"/>
                </a:lnTo>
                <a:lnTo>
                  <a:pt x="3650741" y="31749"/>
                </a:lnTo>
                <a:lnTo>
                  <a:pt x="3587241" y="0"/>
                </a:lnTo>
                <a:close/>
              </a:path>
              <a:path w="3663950" h="76200">
                <a:moveTo>
                  <a:pt x="3587241" y="31749"/>
                </a:moveTo>
                <a:lnTo>
                  <a:pt x="0" y="31749"/>
                </a:lnTo>
                <a:lnTo>
                  <a:pt x="0" y="44449"/>
                </a:lnTo>
                <a:lnTo>
                  <a:pt x="3587241" y="44449"/>
                </a:lnTo>
                <a:lnTo>
                  <a:pt x="3587241" y="31749"/>
                </a:lnTo>
                <a:close/>
              </a:path>
              <a:path w="3663950" h="76200">
                <a:moveTo>
                  <a:pt x="3650741" y="31749"/>
                </a:moveTo>
                <a:lnTo>
                  <a:pt x="3599941" y="31749"/>
                </a:lnTo>
                <a:lnTo>
                  <a:pt x="3599941" y="44449"/>
                </a:lnTo>
                <a:lnTo>
                  <a:pt x="3650741" y="44449"/>
                </a:lnTo>
                <a:lnTo>
                  <a:pt x="3663441" y="38099"/>
                </a:lnTo>
                <a:lnTo>
                  <a:pt x="3650741" y="31749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7" name="object 87"/>
          <p:cNvSpPr/>
          <p:nvPr/>
        </p:nvSpPr>
        <p:spPr>
          <a:xfrm flipH="1">
            <a:off x="6140196" y="2424683"/>
            <a:ext cx="0" cy="2058670"/>
          </a:xfrm>
          <a:custGeom>
            <a:rect l="l" t="t" r="r" b="b"/>
            <a:pathLst>
              <a:path h="2058670">
                <a:moveTo>
                  <a:pt x="0" y="2058250"/>
                </a:moveTo>
                <a:lnTo>
                  <a:pt x="0" y="0"/>
                </a:lnTo>
              </a:path>
            </a:pathLst>
          </a:custGeom>
          <a:ln w="6350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8" name="object 88"/>
          <p:cNvSpPr/>
          <p:nvPr/>
        </p:nvSpPr>
        <p:spPr>
          <a:xfrm>
            <a:off x="5129784" y="3915155"/>
            <a:ext cx="3606165" cy="0"/>
          </a:xfrm>
          <a:custGeom>
            <a:rect l="l" t="t" r="r" b="b"/>
            <a:pathLst>
              <a:path w="3606165">
                <a:moveTo>
                  <a:pt x="0" y="0"/>
                </a:moveTo>
                <a:lnTo>
                  <a:pt x="3605784" y="0"/>
                </a:lnTo>
              </a:path>
            </a:pathLst>
          </a:custGeom>
          <a:ln w="6350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9" name="object 89"/>
          <p:cNvSpPr txBox="1"/>
          <p:nvPr/>
        </p:nvSpPr>
        <p:spPr>
          <a:xfrm>
            <a:off x="4903089" y="2333116"/>
            <a:ext cx="152400" cy="556895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 marR="5080" algn="just">
              <a:lnSpc>
                <a:spcPts val="1000"/>
              </a:lnSpc>
              <a:spcBef>
                <a:spcPts val="295"/>
              </a:spcBef>
            </a:pPr>
            <a:r>
              <a:rPr sz="1000" spc="-5">
                <a:solidFill>
                  <a:srgbClr val="FFF1CC"/>
                </a:solidFill>
                <a:latin typeface="宋体"/>
                <a:cs typeface="宋体"/>
              </a:rPr>
              <a:t>同 比 增 速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90" name="object 90"/>
          <p:cNvSpPr txBox="1"/>
          <p:nvPr/>
        </p:nvSpPr>
        <p:spPr>
          <a:xfrm>
            <a:off x="8348598" y="4482794"/>
            <a:ext cx="5314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1CC"/>
                </a:solidFill>
                <a:latin typeface="宋体"/>
                <a:cs typeface="宋体"/>
              </a:rPr>
              <a:t>市场规模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91" name="object 91"/>
          <p:cNvSpPr txBox="1"/>
          <p:nvPr/>
        </p:nvSpPr>
        <p:spPr>
          <a:xfrm>
            <a:off x="5960109" y="2204719"/>
            <a:ext cx="78486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1CC"/>
                </a:solidFill>
                <a:latin typeface="宋体"/>
                <a:cs typeface="宋体"/>
              </a:rPr>
              <a:t>行业平均规模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92" name="object 92"/>
          <p:cNvSpPr/>
          <p:nvPr/>
        </p:nvSpPr>
        <p:spPr>
          <a:xfrm>
            <a:off x="5213603" y="2243327"/>
            <a:ext cx="727075" cy="181610"/>
          </a:xfrm>
          <a:custGeom>
            <a:rect l="l" t="t" r="r" b="b"/>
            <a:pathLst>
              <a:path w="727075" h="181610">
                <a:moveTo>
                  <a:pt x="696722" y="0"/>
                </a:moveTo>
                <a:lnTo>
                  <a:pt x="30225" y="0"/>
                </a:lnTo>
                <a:lnTo>
                  <a:pt x="18484" y="2383"/>
                </a:lnTo>
                <a:lnTo>
                  <a:pt x="8874" y="8874"/>
                </a:lnTo>
                <a:lnTo>
                  <a:pt x="2383" y="18484"/>
                </a:lnTo>
                <a:lnTo>
                  <a:pt x="0" y="30225"/>
                </a:lnTo>
                <a:lnTo>
                  <a:pt x="0" y="151129"/>
                </a:lnTo>
                <a:lnTo>
                  <a:pt x="2383" y="162871"/>
                </a:lnTo>
                <a:lnTo>
                  <a:pt x="8874" y="172481"/>
                </a:lnTo>
                <a:lnTo>
                  <a:pt x="18484" y="178972"/>
                </a:lnTo>
                <a:lnTo>
                  <a:pt x="30225" y="181356"/>
                </a:lnTo>
                <a:lnTo>
                  <a:pt x="696722" y="181356"/>
                </a:lnTo>
                <a:lnTo>
                  <a:pt x="708463" y="178972"/>
                </a:lnTo>
                <a:lnTo>
                  <a:pt x="718073" y="172481"/>
                </a:lnTo>
                <a:lnTo>
                  <a:pt x="724564" y="162871"/>
                </a:lnTo>
                <a:lnTo>
                  <a:pt x="726948" y="151129"/>
                </a:lnTo>
                <a:lnTo>
                  <a:pt x="726948" y="30225"/>
                </a:lnTo>
                <a:lnTo>
                  <a:pt x="724564" y="18484"/>
                </a:lnTo>
                <a:lnTo>
                  <a:pt x="718073" y="8874"/>
                </a:lnTo>
                <a:lnTo>
                  <a:pt x="708463" y="2383"/>
                </a:lnTo>
                <a:lnTo>
                  <a:pt x="696722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3" name="object 93"/>
          <p:cNvSpPr txBox="1"/>
          <p:nvPr/>
        </p:nvSpPr>
        <p:spPr>
          <a:xfrm>
            <a:off x="4567809" y="2250439"/>
            <a:ext cx="127508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756285"/>
              </a:tabLst>
            </a:pPr>
            <a:r>
              <a:rPr sz="1000" spc="15">
                <a:solidFill>
                  <a:srgbClr val="FFFFFF"/>
                </a:solidFill>
                <a:latin typeface="宋体"/>
                <a:cs typeface="宋体"/>
              </a:rPr>
              <a:t>150	</a:t>
            </a:r>
            <a:r>
              <a:rPr sz="1500" spc="-7" baseline="5555">
                <a:solidFill>
                  <a:srgbClr val="0D544E"/>
                </a:solidFill>
                <a:latin typeface="宋体"/>
                <a:cs typeface="宋体"/>
              </a:rPr>
              <a:t>潜力赛道</a:t>
            </a:r>
            <a:endParaRPr sz="1500" baseline="5555">
              <a:latin typeface="宋体"/>
              <a:cs typeface="宋体"/>
            </a:endParaRPr>
          </a:p>
        </p:txBody>
      </p:sp>
      <p:sp>
        <p:nvSpPr>
          <p:cNvPr id="94" name="object 94"/>
          <p:cNvSpPr/>
          <p:nvPr/>
        </p:nvSpPr>
        <p:spPr>
          <a:xfrm>
            <a:off x="7848600" y="2244851"/>
            <a:ext cx="718185" cy="182880"/>
          </a:xfrm>
          <a:custGeom>
            <a:rect l="l" t="t" r="r" b="b"/>
            <a:pathLst>
              <a:path w="718184" h="182880">
                <a:moveTo>
                  <a:pt x="687324" y="0"/>
                </a:moveTo>
                <a:lnTo>
                  <a:pt x="30479" y="0"/>
                </a:lnTo>
                <a:lnTo>
                  <a:pt x="18591" y="2387"/>
                </a:lnTo>
                <a:lnTo>
                  <a:pt x="8905" y="8905"/>
                </a:lnTo>
                <a:lnTo>
                  <a:pt x="2387" y="18591"/>
                </a:lnTo>
                <a:lnTo>
                  <a:pt x="0" y="30480"/>
                </a:lnTo>
                <a:lnTo>
                  <a:pt x="0" y="152400"/>
                </a:lnTo>
                <a:lnTo>
                  <a:pt x="2387" y="164288"/>
                </a:lnTo>
                <a:lnTo>
                  <a:pt x="8905" y="173974"/>
                </a:lnTo>
                <a:lnTo>
                  <a:pt x="18591" y="180492"/>
                </a:lnTo>
                <a:lnTo>
                  <a:pt x="30479" y="182880"/>
                </a:lnTo>
                <a:lnTo>
                  <a:pt x="687324" y="182880"/>
                </a:lnTo>
                <a:lnTo>
                  <a:pt x="699212" y="180492"/>
                </a:lnTo>
                <a:lnTo>
                  <a:pt x="708898" y="173974"/>
                </a:lnTo>
                <a:lnTo>
                  <a:pt x="715416" y="164288"/>
                </a:lnTo>
                <a:lnTo>
                  <a:pt x="717803" y="152400"/>
                </a:lnTo>
                <a:lnTo>
                  <a:pt x="717803" y="30480"/>
                </a:lnTo>
                <a:lnTo>
                  <a:pt x="715416" y="18591"/>
                </a:lnTo>
                <a:lnTo>
                  <a:pt x="708898" y="8905"/>
                </a:lnTo>
                <a:lnTo>
                  <a:pt x="699212" y="2387"/>
                </a:lnTo>
                <a:lnTo>
                  <a:pt x="687324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5" name="object 95"/>
          <p:cNvSpPr txBox="1"/>
          <p:nvPr/>
        </p:nvSpPr>
        <p:spPr>
          <a:xfrm>
            <a:off x="7942580" y="2242565"/>
            <a:ext cx="5314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0D544E"/>
                </a:solidFill>
                <a:latin typeface="宋体"/>
                <a:cs typeface="宋体"/>
              </a:rPr>
              <a:t>明星赛道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96" name="object 96"/>
          <p:cNvSpPr/>
          <p:nvPr/>
        </p:nvSpPr>
        <p:spPr>
          <a:xfrm>
            <a:off x="7844028" y="4154423"/>
            <a:ext cx="728980" cy="181610"/>
          </a:xfrm>
          <a:custGeom>
            <a:rect l="l" t="t" r="r" b="b"/>
            <a:pathLst>
              <a:path w="728979" h="181610">
                <a:moveTo>
                  <a:pt x="698246" y="0"/>
                </a:moveTo>
                <a:lnTo>
                  <a:pt x="30225" y="0"/>
                </a:lnTo>
                <a:lnTo>
                  <a:pt x="18484" y="2376"/>
                </a:lnTo>
                <a:lnTo>
                  <a:pt x="8874" y="8855"/>
                </a:lnTo>
                <a:lnTo>
                  <a:pt x="2383" y="18463"/>
                </a:lnTo>
                <a:lnTo>
                  <a:pt x="0" y="30225"/>
                </a:lnTo>
                <a:lnTo>
                  <a:pt x="0" y="151129"/>
                </a:lnTo>
                <a:lnTo>
                  <a:pt x="2383" y="162892"/>
                </a:lnTo>
                <a:lnTo>
                  <a:pt x="8874" y="172500"/>
                </a:lnTo>
                <a:lnTo>
                  <a:pt x="18484" y="178979"/>
                </a:lnTo>
                <a:lnTo>
                  <a:pt x="30225" y="181356"/>
                </a:lnTo>
                <a:lnTo>
                  <a:pt x="698246" y="181356"/>
                </a:lnTo>
                <a:lnTo>
                  <a:pt x="709987" y="178979"/>
                </a:lnTo>
                <a:lnTo>
                  <a:pt x="719597" y="172500"/>
                </a:lnTo>
                <a:lnTo>
                  <a:pt x="726088" y="162892"/>
                </a:lnTo>
                <a:lnTo>
                  <a:pt x="728472" y="151129"/>
                </a:lnTo>
                <a:lnTo>
                  <a:pt x="728472" y="30225"/>
                </a:lnTo>
                <a:lnTo>
                  <a:pt x="726088" y="18463"/>
                </a:lnTo>
                <a:lnTo>
                  <a:pt x="719597" y="8855"/>
                </a:lnTo>
                <a:lnTo>
                  <a:pt x="709987" y="2376"/>
                </a:lnTo>
                <a:lnTo>
                  <a:pt x="698246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7" name="object 97"/>
          <p:cNvSpPr txBox="1"/>
          <p:nvPr/>
        </p:nvSpPr>
        <p:spPr>
          <a:xfrm>
            <a:off x="7942833" y="3910076"/>
            <a:ext cx="819785" cy="41973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7625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1CC"/>
                </a:solidFill>
                <a:latin typeface="宋体"/>
                <a:cs typeface="宋体"/>
              </a:rPr>
              <a:t>行业平均增速</a:t>
            </a:r>
            <a:endParaRPr sz="10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705"/>
              </a:spcBef>
            </a:pPr>
            <a:r>
              <a:rPr sz="1000" spc="-5">
                <a:solidFill>
                  <a:srgbClr val="0D544E"/>
                </a:solidFill>
                <a:latin typeface="宋体"/>
                <a:cs typeface="宋体"/>
              </a:rPr>
              <a:t>成熟赛道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98" name="object 98"/>
          <p:cNvSpPr/>
          <p:nvPr/>
        </p:nvSpPr>
        <p:spPr>
          <a:xfrm>
            <a:off x="6011760" y="3480956"/>
            <a:ext cx="2177415" cy="995044"/>
          </a:xfrm>
          <a:custGeom>
            <a:rect l="l" t="t" r="r" b="b"/>
            <a:pathLst>
              <a:path w="2177415" h="995044">
                <a:moveTo>
                  <a:pt x="3848" y="734935"/>
                </a:moveTo>
                <a:lnTo>
                  <a:pt x="0" y="707891"/>
                </a:lnTo>
                <a:lnTo>
                  <a:pt x="127" y="680418"/>
                </a:lnTo>
                <a:lnTo>
                  <a:pt x="4126" y="652586"/>
                </a:lnTo>
                <a:lnTo>
                  <a:pt x="23325" y="596128"/>
                </a:lnTo>
                <a:lnTo>
                  <a:pt x="56771" y="539081"/>
                </a:lnTo>
                <a:lnTo>
                  <a:pt x="103637" y="482011"/>
                </a:lnTo>
                <a:lnTo>
                  <a:pt x="131843" y="453643"/>
                </a:lnTo>
                <a:lnTo>
                  <a:pt x="163094" y="425481"/>
                </a:lnTo>
                <a:lnTo>
                  <a:pt x="197286" y="397595"/>
                </a:lnTo>
                <a:lnTo>
                  <a:pt x="234316" y="370056"/>
                </a:lnTo>
                <a:lnTo>
                  <a:pt x="274081" y="342934"/>
                </a:lnTo>
                <a:lnTo>
                  <a:pt x="316476" y="316300"/>
                </a:lnTo>
                <a:lnTo>
                  <a:pt x="361399" y="290225"/>
                </a:lnTo>
                <a:lnTo>
                  <a:pt x="408746" y="264778"/>
                </a:lnTo>
                <a:lnTo>
                  <a:pt x="458414" y="240032"/>
                </a:lnTo>
                <a:lnTo>
                  <a:pt x="510299" y="216055"/>
                </a:lnTo>
                <a:lnTo>
                  <a:pt x="564298" y="192919"/>
                </a:lnTo>
                <a:lnTo>
                  <a:pt x="620308" y="170695"/>
                </a:lnTo>
                <a:lnTo>
                  <a:pt x="678224" y="149452"/>
                </a:lnTo>
                <a:lnTo>
                  <a:pt x="737945" y="129262"/>
                </a:lnTo>
                <a:lnTo>
                  <a:pt x="799366" y="110195"/>
                </a:lnTo>
                <a:lnTo>
                  <a:pt x="862384" y="92322"/>
                </a:lnTo>
                <a:lnTo>
                  <a:pt x="926895" y="75712"/>
                </a:lnTo>
                <a:lnTo>
                  <a:pt x="992797" y="60438"/>
                </a:lnTo>
                <a:lnTo>
                  <a:pt x="1059048" y="46750"/>
                </a:lnTo>
                <a:lnTo>
                  <a:pt x="1124594" y="34857"/>
                </a:lnTo>
                <a:lnTo>
                  <a:pt x="1189312" y="24737"/>
                </a:lnTo>
                <a:lnTo>
                  <a:pt x="1253079" y="16368"/>
                </a:lnTo>
                <a:lnTo>
                  <a:pt x="1315771" y="9731"/>
                </a:lnTo>
                <a:lnTo>
                  <a:pt x="1377264" y="4805"/>
                </a:lnTo>
                <a:lnTo>
                  <a:pt x="1437435" y="1568"/>
                </a:lnTo>
                <a:lnTo>
                  <a:pt x="1496161" y="0"/>
                </a:lnTo>
                <a:lnTo>
                  <a:pt x="1553318" y="79"/>
                </a:lnTo>
                <a:lnTo>
                  <a:pt x="1608783" y="1786"/>
                </a:lnTo>
                <a:lnTo>
                  <a:pt x="1662432" y="5099"/>
                </a:lnTo>
                <a:lnTo>
                  <a:pt x="1714142" y="9997"/>
                </a:lnTo>
                <a:lnTo>
                  <a:pt x="1763789" y="16460"/>
                </a:lnTo>
                <a:lnTo>
                  <a:pt x="1811250" y="24467"/>
                </a:lnTo>
                <a:lnTo>
                  <a:pt x="1856402" y="33997"/>
                </a:lnTo>
                <a:lnTo>
                  <a:pt x="1899120" y="45029"/>
                </a:lnTo>
                <a:lnTo>
                  <a:pt x="1939282" y="57542"/>
                </a:lnTo>
                <a:lnTo>
                  <a:pt x="1976764" y="71516"/>
                </a:lnTo>
                <a:lnTo>
                  <a:pt x="2043195" y="103761"/>
                </a:lnTo>
                <a:lnTo>
                  <a:pt x="2097424" y="141598"/>
                </a:lnTo>
                <a:lnTo>
                  <a:pt x="2138464" y="184860"/>
                </a:lnTo>
                <a:lnTo>
                  <a:pt x="2165328" y="233381"/>
                </a:lnTo>
                <a:lnTo>
                  <a:pt x="2176983" y="286604"/>
                </a:lnTo>
                <a:lnTo>
                  <a:pt x="2176856" y="314077"/>
                </a:lnTo>
                <a:lnTo>
                  <a:pt x="2165089" y="370029"/>
                </a:lnTo>
                <a:lnTo>
                  <a:pt x="2138663" y="426851"/>
                </a:lnTo>
                <a:lnTo>
                  <a:pt x="2098404" y="483979"/>
                </a:lnTo>
                <a:lnTo>
                  <a:pt x="2045139" y="540849"/>
                </a:lnTo>
                <a:lnTo>
                  <a:pt x="2013888" y="569011"/>
                </a:lnTo>
                <a:lnTo>
                  <a:pt x="1979696" y="596897"/>
                </a:lnTo>
                <a:lnTo>
                  <a:pt x="1942666" y="624435"/>
                </a:lnTo>
                <a:lnTo>
                  <a:pt x="1902902" y="651557"/>
                </a:lnTo>
                <a:lnTo>
                  <a:pt x="1860506" y="678190"/>
                </a:lnTo>
                <a:lnTo>
                  <a:pt x="1815584" y="704265"/>
                </a:lnTo>
                <a:lnTo>
                  <a:pt x="1768237" y="729712"/>
                </a:lnTo>
                <a:lnTo>
                  <a:pt x="1718569" y="754458"/>
                </a:lnTo>
                <a:lnTo>
                  <a:pt x="1666684" y="778435"/>
                </a:lnTo>
                <a:lnTo>
                  <a:pt x="1612684" y="801571"/>
                </a:lnTo>
                <a:lnTo>
                  <a:pt x="1556675" y="823795"/>
                </a:lnTo>
                <a:lnTo>
                  <a:pt x="1498758" y="845038"/>
                </a:lnTo>
                <a:lnTo>
                  <a:pt x="1439037" y="865229"/>
                </a:lnTo>
                <a:lnTo>
                  <a:pt x="1377616" y="884297"/>
                </a:lnTo>
                <a:lnTo>
                  <a:pt x="1314599" y="902171"/>
                </a:lnTo>
                <a:lnTo>
                  <a:pt x="1250087" y="918782"/>
                </a:lnTo>
                <a:lnTo>
                  <a:pt x="1184186" y="934058"/>
                </a:lnTo>
                <a:lnTo>
                  <a:pt x="1117948" y="947741"/>
                </a:lnTo>
                <a:lnTo>
                  <a:pt x="1052413" y="959630"/>
                </a:lnTo>
                <a:lnTo>
                  <a:pt x="987704" y="969747"/>
                </a:lnTo>
                <a:lnTo>
                  <a:pt x="923944" y="978113"/>
                </a:lnTo>
                <a:lnTo>
                  <a:pt x="861259" y="984747"/>
                </a:lnTo>
                <a:lnTo>
                  <a:pt x="799770" y="989671"/>
                </a:lnTo>
                <a:lnTo>
                  <a:pt x="739601" y="992906"/>
                </a:lnTo>
                <a:lnTo>
                  <a:pt x="680877" y="994472"/>
                </a:lnTo>
                <a:lnTo>
                  <a:pt x="623721" y="994391"/>
                </a:lnTo>
                <a:lnTo>
                  <a:pt x="568255" y="992683"/>
                </a:lnTo>
                <a:lnTo>
                  <a:pt x="514605" y="989369"/>
                </a:lnTo>
                <a:lnTo>
                  <a:pt x="462893" y="984470"/>
                </a:lnTo>
                <a:lnTo>
                  <a:pt x="413242" y="978006"/>
                </a:lnTo>
                <a:lnTo>
                  <a:pt x="365778" y="970000"/>
                </a:lnTo>
                <a:lnTo>
                  <a:pt x="320622" y="960470"/>
                </a:lnTo>
                <a:lnTo>
                  <a:pt x="277899" y="949439"/>
                </a:lnTo>
                <a:lnTo>
                  <a:pt x="237733" y="936927"/>
                </a:lnTo>
                <a:lnTo>
                  <a:pt x="200246" y="922954"/>
                </a:lnTo>
                <a:lnTo>
                  <a:pt x="133806" y="890713"/>
                </a:lnTo>
                <a:lnTo>
                  <a:pt x="79569" y="852880"/>
                </a:lnTo>
                <a:lnTo>
                  <a:pt x="38522" y="809624"/>
                </a:lnTo>
                <a:lnTo>
                  <a:pt x="11655" y="761111"/>
                </a:lnTo>
                <a:lnTo>
                  <a:pt x="3848" y="734935"/>
                </a:lnTo>
                <a:close/>
              </a:path>
            </a:pathLst>
          </a:custGeom>
          <a:ln w="22224">
            <a:solidFill>
              <a:srgbClr val="FF6C61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99" name="object 99"/>
          <p:cNvSpPr txBox="1"/>
          <p:nvPr/>
        </p:nvSpPr>
        <p:spPr>
          <a:xfrm>
            <a:off x="6840473" y="4011879"/>
            <a:ext cx="682625" cy="3454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ts val="1255"/>
              </a:lnSpc>
              <a:spcBef>
                <a:spcPts val="105"/>
              </a:spcBef>
            </a:pPr>
            <a:r>
              <a:rPr sz="1050" b="1" spc="5">
                <a:solidFill>
                  <a:srgbClr val="FF6C61"/>
                </a:solidFill>
                <a:latin typeface="微软雅黑"/>
                <a:cs typeface="微软雅黑"/>
              </a:rPr>
              <a:t>幼儿市场</a:t>
            </a:r>
            <a:endParaRPr sz="1050">
              <a:latin typeface="微软雅黑"/>
              <a:cs typeface="微软雅黑"/>
            </a:endParaRPr>
          </a:p>
          <a:p>
            <a:pPr marL="12700">
              <a:lnSpc>
                <a:spcPts val="1255"/>
              </a:lnSpc>
            </a:pPr>
            <a:r>
              <a:rPr sz="1050" b="1" spc="5">
                <a:solidFill>
                  <a:srgbClr val="FF6C61"/>
                </a:solidFill>
                <a:latin typeface="微软雅黑"/>
                <a:cs typeface="微软雅黑"/>
              </a:rPr>
              <a:t>（</a:t>
            </a:r>
            <a:r>
              <a:rPr sz="1050" b="1" spc="-110">
                <a:solidFill>
                  <a:srgbClr val="FF6C61"/>
                </a:solidFill>
                <a:latin typeface="微软雅黑"/>
                <a:cs typeface="微软雅黑"/>
              </a:rPr>
              <a:t>1</a:t>
            </a:r>
            <a:r>
              <a:rPr sz="1050" b="1" spc="5">
                <a:solidFill>
                  <a:srgbClr val="FF6C61"/>
                </a:solidFill>
                <a:latin typeface="微软雅黑"/>
                <a:cs typeface="微软雅黑"/>
              </a:rPr>
              <a:t>岁以上</a:t>
            </a:r>
            <a:r>
              <a:rPr sz="1050" b="1" spc="-5">
                <a:solidFill>
                  <a:srgbClr val="FF6C61"/>
                </a:solidFill>
                <a:latin typeface="微软雅黑"/>
                <a:cs typeface="微软雅黑"/>
              </a:rPr>
              <a:t>)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100" name="object 100"/>
          <p:cNvSpPr/>
          <p:nvPr/>
        </p:nvSpPr>
        <p:spPr>
          <a:xfrm>
            <a:off x="5124450" y="2425445"/>
            <a:ext cx="1144905" cy="1560830"/>
          </a:xfrm>
          <a:custGeom>
            <a:rect l="l" t="t" r="r" b="b"/>
            <a:pathLst>
              <a:path w="1144904" h="1560829">
                <a:moveTo>
                  <a:pt x="0" y="780288"/>
                </a:moveTo>
                <a:lnTo>
                  <a:pt x="1436" y="724566"/>
                </a:lnTo>
                <a:lnTo>
                  <a:pt x="5681" y="669902"/>
                </a:lnTo>
                <a:lnTo>
                  <a:pt x="12638" y="616426"/>
                </a:lnTo>
                <a:lnTo>
                  <a:pt x="22211" y="564271"/>
                </a:lnTo>
                <a:lnTo>
                  <a:pt x="34301" y="513570"/>
                </a:lnTo>
                <a:lnTo>
                  <a:pt x="48813" y="464454"/>
                </a:lnTo>
                <a:lnTo>
                  <a:pt x="65650" y="417055"/>
                </a:lnTo>
                <a:lnTo>
                  <a:pt x="84715" y="371505"/>
                </a:lnTo>
                <a:lnTo>
                  <a:pt x="105912" y="327937"/>
                </a:lnTo>
                <a:lnTo>
                  <a:pt x="129142" y="286482"/>
                </a:lnTo>
                <a:lnTo>
                  <a:pt x="154311" y="247273"/>
                </a:lnTo>
                <a:lnTo>
                  <a:pt x="181321" y="210442"/>
                </a:lnTo>
                <a:lnTo>
                  <a:pt x="210075" y="176120"/>
                </a:lnTo>
                <a:lnTo>
                  <a:pt x="240476" y="144440"/>
                </a:lnTo>
                <a:lnTo>
                  <a:pt x="272428" y="115534"/>
                </a:lnTo>
                <a:lnTo>
                  <a:pt x="305835" y="89535"/>
                </a:lnTo>
                <a:lnTo>
                  <a:pt x="340598" y="66573"/>
                </a:lnTo>
                <a:lnTo>
                  <a:pt x="376622" y="46781"/>
                </a:lnTo>
                <a:lnTo>
                  <a:pt x="413809" y="30292"/>
                </a:lnTo>
                <a:lnTo>
                  <a:pt x="452064" y="17237"/>
                </a:lnTo>
                <a:lnTo>
                  <a:pt x="491289" y="7749"/>
                </a:lnTo>
                <a:lnTo>
                  <a:pt x="531387" y="1959"/>
                </a:lnTo>
                <a:lnTo>
                  <a:pt x="572262" y="0"/>
                </a:lnTo>
                <a:lnTo>
                  <a:pt x="613136" y="1959"/>
                </a:lnTo>
                <a:lnTo>
                  <a:pt x="653234" y="7749"/>
                </a:lnTo>
                <a:lnTo>
                  <a:pt x="692459" y="17237"/>
                </a:lnTo>
                <a:lnTo>
                  <a:pt x="730714" y="30292"/>
                </a:lnTo>
                <a:lnTo>
                  <a:pt x="767901" y="46781"/>
                </a:lnTo>
                <a:lnTo>
                  <a:pt x="803925" y="66573"/>
                </a:lnTo>
                <a:lnTo>
                  <a:pt x="838688" y="89535"/>
                </a:lnTo>
                <a:lnTo>
                  <a:pt x="872095" y="115534"/>
                </a:lnTo>
                <a:lnTo>
                  <a:pt x="904047" y="144440"/>
                </a:lnTo>
                <a:lnTo>
                  <a:pt x="934448" y="176120"/>
                </a:lnTo>
                <a:lnTo>
                  <a:pt x="963202" y="210442"/>
                </a:lnTo>
                <a:lnTo>
                  <a:pt x="990212" y="247273"/>
                </a:lnTo>
                <a:lnTo>
                  <a:pt x="1015381" y="286482"/>
                </a:lnTo>
                <a:lnTo>
                  <a:pt x="1038611" y="327937"/>
                </a:lnTo>
                <a:lnTo>
                  <a:pt x="1059808" y="371505"/>
                </a:lnTo>
                <a:lnTo>
                  <a:pt x="1078873" y="417055"/>
                </a:lnTo>
                <a:lnTo>
                  <a:pt x="1095710" y="464454"/>
                </a:lnTo>
                <a:lnTo>
                  <a:pt x="1110222" y="513570"/>
                </a:lnTo>
                <a:lnTo>
                  <a:pt x="1122312" y="564271"/>
                </a:lnTo>
                <a:lnTo>
                  <a:pt x="1131885" y="616426"/>
                </a:lnTo>
                <a:lnTo>
                  <a:pt x="1138842" y="669902"/>
                </a:lnTo>
                <a:lnTo>
                  <a:pt x="1143087" y="724566"/>
                </a:lnTo>
                <a:lnTo>
                  <a:pt x="1144524" y="780288"/>
                </a:lnTo>
                <a:lnTo>
                  <a:pt x="1143087" y="836012"/>
                </a:lnTo>
                <a:lnTo>
                  <a:pt x="1138842" y="890679"/>
                </a:lnTo>
                <a:lnTo>
                  <a:pt x="1131885" y="944157"/>
                </a:lnTo>
                <a:lnTo>
                  <a:pt x="1122312" y="996313"/>
                </a:lnTo>
                <a:lnTo>
                  <a:pt x="1110222" y="1047015"/>
                </a:lnTo>
                <a:lnTo>
                  <a:pt x="1095710" y="1096132"/>
                </a:lnTo>
                <a:lnTo>
                  <a:pt x="1078873" y="1143532"/>
                </a:lnTo>
                <a:lnTo>
                  <a:pt x="1059808" y="1189081"/>
                </a:lnTo>
                <a:lnTo>
                  <a:pt x="1038611" y="1232649"/>
                </a:lnTo>
                <a:lnTo>
                  <a:pt x="1015381" y="1274103"/>
                </a:lnTo>
                <a:lnTo>
                  <a:pt x="990212" y="1313312"/>
                </a:lnTo>
                <a:lnTo>
                  <a:pt x="963202" y="1350142"/>
                </a:lnTo>
                <a:lnTo>
                  <a:pt x="934448" y="1384463"/>
                </a:lnTo>
                <a:lnTo>
                  <a:pt x="904047" y="1416142"/>
                </a:lnTo>
                <a:lnTo>
                  <a:pt x="872095" y="1445047"/>
                </a:lnTo>
                <a:lnTo>
                  <a:pt x="838688" y="1471045"/>
                </a:lnTo>
                <a:lnTo>
                  <a:pt x="803925" y="1494006"/>
                </a:lnTo>
                <a:lnTo>
                  <a:pt x="767901" y="1513796"/>
                </a:lnTo>
                <a:lnTo>
                  <a:pt x="730714" y="1530285"/>
                </a:lnTo>
                <a:lnTo>
                  <a:pt x="692459" y="1543339"/>
                </a:lnTo>
                <a:lnTo>
                  <a:pt x="653234" y="1552827"/>
                </a:lnTo>
                <a:lnTo>
                  <a:pt x="613136" y="1558616"/>
                </a:lnTo>
                <a:lnTo>
                  <a:pt x="572262" y="1560576"/>
                </a:lnTo>
                <a:lnTo>
                  <a:pt x="531387" y="1558616"/>
                </a:lnTo>
                <a:lnTo>
                  <a:pt x="491289" y="1552827"/>
                </a:lnTo>
                <a:lnTo>
                  <a:pt x="452064" y="1543339"/>
                </a:lnTo>
                <a:lnTo>
                  <a:pt x="413809" y="1530285"/>
                </a:lnTo>
                <a:lnTo>
                  <a:pt x="376622" y="1513796"/>
                </a:lnTo>
                <a:lnTo>
                  <a:pt x="340598" y="1494006"/>
                </a:lnTo>
                <a:lnTo>
                  <a:pt x="305835" y="1471045"/>
                </a:lnTo>
                <a:lnTo>
                  <a:pt x="272428" y="1445047"/>
                </a:lnTo>
                <a:lnTo>
                  <a:pt x="240476" y="1416142"/>
                </a:lnTo>
                <a:lnTo>
                  <a:pt x="210075" y="1384463"/>
                </a:lnTo>
                <a:lnTo>
                  <a:pt x="181321" y="1350142"/>
                </a:lnTo>
                <a:lnTo>
                  <a:pt x="154311" y="1313312"/>
                </a:lnTo>
                <a:lnTo>
                  <a:pt x="129142" y="1274103"/>
                </a:lnTo>
                <a:lnTo>
                  <a:pt x="105912" y="1232649"/>
                </a:lnTo>
                <a:lnTo>
                  <a:pt x="84715" y="1189081"/>
                </a:lnTo>
                <a:lnTo>
                  <a:pt x="65650" y="1143532"/>
                </a:lnTo>
                <a:lnTo>
                  <a:pt x="48813" y="1096132"/>
                </a:lnTo>
                <a:lnTo>
                  <a:pt x="34301" y="1047015"/>
                </a:lnTo>
                <a:lnTo>
                  <a:pt x="22211" y="996313"/>
                </a:lnTo>
                <a:lnTo>
                  <a:pt x="12638" y="944157"/>
                </a:lnTo>
                <a:lnTo>
                  <a:pt x="5681" y="890679"/>
                </a:lnTo>
                <a:lnTo>
                  <a:pt x="1436" y="836012"/>
                </a:lnTo>
                <a:lnTo>
                  <a:pt x="0" y="780288"/>
                </a:lnTo>
                <a:close/>
              </a:path>
            </a:pathLst>
          </a:custGeom>
          <a:ln w="22225">
            <a:solidFill>
              <a:srgbClr val="FF6C61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101" name="object 101"/>
          <p:cNvSpPr txBox="1"/>
          <p:nvPr/>
        </p:nvSpPr>
        <p:spPr>
          <a:xfrm>
            <a:off x="5246623" y="2801239"/>
            <a:ext cx="955040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b="1" spc="5">
                <a:solidFill>
                  <a:srgbClr val="FF6C61"/>
                </a:solidFill>
                <a:latin typeface="微软雅黑"/>
                <a:cs typeface="微软雅黑"/>
              </a:rPr>
              <a:t>孕产妇</a:t>
            </a:r>
            <a:r>
              <a:rPr sz="1050" b="1" spc="-125">
                <a:solidFill>
                  <a:srgbClr val="FF6C61"/>
                </a:solidFill>
                <a:latin typeface="微软雅黑"/>
                <a:cs typeface="微软雅黑"/>
              </a:rPr>
              <a:t>&amp;</a:t>
            </a:r>
            <a:r>
              <a:rPr sz="1050" b="1" spc="-45">
                <a:solidFill>
                  <a:srgbClr val="FF6C61"/>
                </a:solidFill>
                <a:latin typeface="微软雅黑"/>
                <a:cs typeface="微软雅黑"/>
              </a:rPr>
              <a:t>1</a:t>
            </a:r>
            <a:r>
              <a:rPr sz="1050" b="1" spc="-55">
                <a:solidFill>
                  <a:srgbClr val="FF6C61"/>
                </a:solidFill>
                <a:latin typeface="微软雅黑"/>
                <a:cs typeface="微软雅黑"/>
              </a:rPr>
              <a:t>2</a:t>
            </a:r>
            <a:r>
              <a:rPr sz="1050" b="1" spc="5">
                <a:solidFill>
                  <a:srgbClr val="FF6C61"/>
                </a:solidFill>
                <a:latin typeface="微软雅黑"/>
                <a:cs typeface="微软雅黑"/>
              </a:rPr>
              <a:t>月龄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102" name="object 102"/>
          <p:cNvSpPr txBox="1"/>
          <p:nvPr/>
        </p:nvSpPr>
        <p:spPr>
          <a:xfrm>
            <a:off x="5246623" y="2959430"/>
            <a:ext cx="830580" cy="1873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b="1">
                <a:solidFill>
                  <a:srgbClr val="FF6C61"/>
                </a:solidFill>
                <a:latin typeface="微软雅黑"/>
                <a:cs typeface="微软雅黑"/>
              </a:rPr>
              <a:t>以下婴儿市场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103" name="object 103"/>
          <p:cNvSpPr/>
          <p:nvPr/>
        </p:nvSpPr>
        <p:spPr>
          <a:xfrm>
            <a:off x="9185147" y="2383535"/>
            <a:ext cx="3206750" cy="2070735"/>
          </a:xfrm>
          <a:custGeom>
            <a:rect l="l" t="t" r="r" b="b"/>
            <a:pathLst>
              <a:path w="3206750" h="2070735">
                <a:moveTo>
                  <a:pt x="0" y="2070582"/>
                </a:moveTo>
                <a:lnTo>
                  <a:pt x="3206242" y="0"/>
                </a:lnTo>
              </a:path>
            </a:pathLst>
          </a:custGeom>
          <a:ln w="63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4" name="object 104"/>
          <p:cNvSpPr/>
          <p:nvPr/>
        </p:nvSpPr>
        <p:spPr>
          <a:xfrm>
            <a:off x="11324843" y="3503676"/>
            <a:ext cx="786765" cy="231775"/>
          </a:xfrm>
          <a:custGeom>
            <a:rect l="l" t="t" r="r" b="b"/>
            <a:pathLst>
              <a:path w="786765" h="231775">
                <a:moveTo>
                  <a:pt x="747776" y="0"/>
                </a:moveTo>
                <a:lnTo>
                  <a:pt x="38607" y="0"/>
                </a:lnTo>
                <a:lnTo>
                  <a:pt x="23574" y="3032"/>
                </a:lnTo>
                <a:lnTo>
                  <a:pt x="11302" y="11303"/>
                </a:lnTo>
                <a:lnTo>
                  <a:pt x="3032" y="23574"/>
                </a:lnTo>
                <a:lnTo>
                  <a:pt x="0" y="38608"/>
                </a:lnTo>
                <a:lnTo>
                  <a:pt x="0" y="193040"/>
                </a:lnTo>
                <a:lnTo>
                  <a:pt x="3032" y="208068"/>
                </a:lnTo>
                <a:lnTo>
                  <a:pt x="11303" y="220340"/>
                </a:lnTo>
                <a:lnTo>
                  <a:pt x="23574" y="228614"/>
                </a:lnTo>
                <a:lnTo>
                  <a:pt x="38607" y="231648"/>
                </a:lnTo>
                <a:lnTo>
                  <a:pt x="747776" y="231648"/>
                </a:lnTo>
                <a:lnTo>
                  <a:pt x="762809" y="228614"/>
                </a:lnTo>
                <a:lnTo>
                  <a:pt x="775080" y="220340"/>
                </a:lnTo>
                <a:lnTo>
                  <a:pt x="783351" y="208068"/>
                </a:lnTo>
                <a:lnTo>
                  <a:pt x="786383" y="193040"/>
                </a:lnTo>
                <a:lnTo>
                  <a:pt x="786383" y="38608"/>
                </a:lnTo>
                <a:lnTo>
                  <a:pt x="783351" y="23574"/>
                </a:lnTo>
                <a:lnTo>
                  <a:pt x="775080" y="11303"/>
                </a:lnTo>
                <a:lnTo>
                  <a:pt x="762809" y="3032"/>
                </a:lnTo>
                <a:lnTo>
                  <a:pt x="74777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5" name="object 105"/>
          <p:cNvSpPr/>
          <p:nvPr/>
        </p:nvSpPr>
        <p:spPr>
          <a:xfrm>
            <a:off x="11324843" y="3503676"/>
            <a:ext cx="786765" cy="231775"/>
          </a:xfrm>
          <a:custGeom>
            <a:rect l="l" t="t" r="r" b="b"/>
            <a:pathLst>
              <a:path w="786765" h="231775">
                <a:moveTo>
                  <a:pt x="0" y="38608"/>
                </a:moveTo>
                <a:lnTo>
                  <a:pt x="3032" y="23574"/>
                </a:lnTo>
                <a:lnTo>
                  <a:pt x="11302" y="11303"/>
                </a:lnTo>
                <a:lnTo>
                  <a:pt x="23574" y="3032"/>
                </a:lnTo>
                <a:lnTo>
                  <a:pt x="38607" y="0"/>
                </a:lnTo>
                <a:lnTo>
                  <a:pt x="747776" y="0"/>
                </a:lnTo>
                <a:lnTo>
                  <a:pt x="762809" y="3032"/>
                </a:lnTo>
                <a:lnTo>
                  <a:pt x="775080" y="11303"/>
                </a:lnTo>
                <a:lnTo>
                  <a:pt x="783351" y="23574"/>
                </a:lnTo>
                <a:lnTo>
                  <a:pt x="786383" y="38608"/>
                </a:lnTo>
                <a:lnTo>
                  <a:pt x="786383" y="193040"/>
                </a:lnTo>
                <a:lnTo>
                  <a:pt x="783351" y="208068"/>
                </a:lnTo>
                <a:lnTo>
                  <a:pt x="775080" y="220340"/>
                </a:lnTo>
                <a:lnTo>
                  <a:pt x="762809" y="228614"/>
                </a:lnTo>
                <a:lnTo>
                  <a:pt x="747776" y="231648"/>
                </a:lnTo>
                <a:lnTo>
                  <a:pt x="38607" y="231648"/>
                </a:lnTo>
                <a:lnTo>
                  <a:pt x="23574" y="228614"/>
                </a:lnTo>
                <a:lnTo>
                  <a:pt x="11303" y="220340"/>
                </a:lnTo>
                <a:lnTo>
                  <a:pt x="3032" y="208068"/>
                </a:lnTo>
                <a:lnTo>
                  <a:pt x="0" y="193040"/>
                </a:lnTo>
                <a:lnTo>
                  <a:pt x="0" y="38608"/>
                </a:lnTo>
                <a:close/>
              </a:path>
            </a:pathLst>
          </a:custGeom>
          <a:ln w="12700">
            <a:solidFill>
              <a:srgbClr val="AD8D6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6" name="object 106"/>
          <p:cNvSpPr txBox="1"/>
          <p:nvPr/>
        </p:nvSpPr>
        <p:spPr>
          <a:xfrm>
            <a:off x="11015535" y="3519932"/>
            <a:ext cx="1042669" cy="1873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71475">
              <a:lnSpc>
                <a:spcPct val="100000"/>
              </a:lnSpc>
              <a:spcBef>
                <a:spcPts val="105"/>
              </a:spcBef>
            </a:pPr>
            <a:r>
              <a:rPr sz="1050" b="1">
                <a:solidFill>
                  <a:srgbClr val="AD8D64"/>
                </a:solidFill>
                <a:latin typeface="微软雅黑"/>
                <a:cs typeface="微软雅黑"/>
              </a:rPr>
              <a:t>消费升级区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107" name="object 107"/>
          <p:cNvSpPr/>
          <p:nvPr/>
        </p:nvSpPr>
        <p:spPr>
          <a:xfrm>
            <a:off x="10668000" y="2545079"/>
            <a:ext cx="788035" cy="230504"/>
          </a:xfrm>
          <a:custGeom>
            <a:rect l="l" t="t" r="r" b="b"/>
            <a:pathLst>
              <a:path w="788034" h="230503">
                <a:moveTo>
                  <a:pt x="749553" y="0"/>
                </a:moveTo>
                <a:lnTo>
                  <a:pt x="38353" y="0"/>
                </a:lnTo>
                <a:lnTo>
                  <a:pt x="23413" y="3010"/>
                </a:lnTo>
                <a:lnTo>
                  <a:pt x="11223" y="11223"/>
                </a:lnTo>
                <a:lnTo>
                  <a:pt x="3010" y="23413"/>
                </a:lnTo>
                <a:lnTo>
                  <a:pt x="0" y="38354"/>
                </a:lnTo>
                <a:lnTo>
                  <a:pt x="0" y="191769"/>
                </a:lnTo>
                <a:lnTo>
                  <a:pt x="3010" y="206710"/>
                </a:lnTo>
                <a:lnTo>
                  <a:pt x="11223" y="218900"/>
                </a:lnTo>
                <a:lnTo>
                  <a:pt x="23413" y="227113"/>
                </a:lnTo>
                <a:lnTo>
                  <a:pt x="38353" y="230124"/>
                </a:lnTo>
                <a:lnTo>
                  <a:pt x="749553" y="230124"/>
                </a:lnTo>
                <a:lnTo>
                  <a:pt x="764494" y="227113"/>
                </a:lnTo>
                <a:lnTo>
                  <a:pt x="776684" y="218900"/>
                </a:lnTo>
                <a:lnTo>
                  <a:pt x="784897" y="206710"/>
                </a:lnTo>
                <a:lnTo>
                  <a:pt x="787907" y="191769"/>
                </a:lnTo>
                <a:lnTo>
                  <a:pt x="787907" y="38354"/>
                </a:lnTo>
                <a:lnTo>
                  <a:pt x="784897" y="23413"/>
                </a:lnTo>
                <a:lnTo>
                  <a:pt x="776684" y="11223"/>
                </a:lnTo>
                <a:lnTo>
                  <a:pt x="764494" y="3010"/>
                </a:lnTo>
                <a:lnTo>
                  <a:pt x="74955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8" name="object 108"/>
          <p:cNvSpPr/>
          <p:nvPr/>
        </p:nvSpPr>
        <p:spPr>
          <a:xfrm>
            <a:off x="10668000" y="2545079"/>
            <a:ext cx="788035" cy="230504"/>
          </a:xfrm>
          <a:custGeom>
            <a:rect l="l" t="t" r="r" b="b"/>
            <a:pathLst>
              <a:path w="788034" h="230503">
                <a:moveTo>
                  <a:pt x="0" y="38354"/>
                </a:moveTo>
                <a:lnTo>
                  <a:pt x="3010" y="23413"/>
                </a:lnTo>
                <a:lnTo>
                  <a:pt x="11223" y="11223"/>
                </a:lnTo>
                <a:lnTo>
                  <a:pt x="23413" y="3010"/>
                </a:lnTo>
                <a:lnTo>
                  <a:pt x="38353" y="0"/>
                </a:lnTo>
                <a:lnTo>
                  <a:pt x="749553" y="0"/>
                </a:lnTo>
                <a:lnTo>
                  <a:pt x="764494" y="3010"/>
                </a:lnTo>
                <a:lnTo>
                  <a:pt x="776684" y="11223"/>
                </a:lnTo>
                <a:lnTo>
                  <a:pt x="784897" y="23413"/>
                </a:lnTo>
                <a:lnTo>
                  <a:pt x="787907" y="38354"/>
                </a:lnTo>
                <a:lnTo>
                  <a:pt x="787907" y="191769"/>
                </a:lnTo>
                <a:lnTo>
                  <a:pt x="784897" y="206710"/>
                </a:lnTo>
                <a:lnTo>
                  <a:pt x="776684" y="218900"/>
                </a:lnTo>
                <a:lnTo>
                  <a:pt x="764494" y="227113"/>
                </a:lnTo>
                <a:lnTo>
                  <a:pt x="749553" y="230124"/>
                </a:lnTo>
                <a:lnTo>
                  <a:pt x="38353" y="230124"/>
                </a:lnTo>
                <a:lnTo>
                  <a:pt x="23413" y="227113"/>
                </a:lnTo>
                <a:lnTo>
                  <a:pt x="11223" y="218900"/>
                </a:lnTo>
                <a:lnTo>
                  <a:pt x="3010" y="206710"/>
                </a:lnTo>
                <a:lnTo>
                  <a:pt x="0" y="191769"/>
                </a:lnTo>
                <a:lnTo>
                  <a:pt x="0" y="38354"/>
                </a:lnTo>
                <a:close/>
              </a:path>
            </a:pathLst>
          </a:custGeom>
          <a:ln w="12700">
            <a:solidFill>
              <a:srgbClr val="AD8D6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9" name="object 109"/>
          <p:cNvSpPr txBox="1"/>
          <p:nvPr/>
        </p:nvSpPr>
        <p:spPr>
          <a:xfrm>
            <a:off x="10555287" y="2561082"/>
            <a:ext cx="917575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75260">
              <a:lnSpc>
                <a:spcPct val="100000"/>
              </a:lnSpc>
              <a:spcBef>
                <a:spcPts val="105"/>
              </a:spcBef>
            </a:pPr>
            <a:r>
              <a:rPr sz="1050" b="1" spc="5">
                <a:solidFill>
                  <a:srgbClr val="AD8D64"/>
                </a:solidFill>
                <a:latin typeface="微软雅黑"/>
                <a:cs typeface="微软雅黑"/>
              </a:rPr>
              <a:t>人群破圈区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110" name="object 110"/>
          <p:cNvSpPr/>
          <p:nvPr/>
        </p:nvSpPr>
        <p:spPr>
          <a:xfrm>
            <a:off x="9394261" y="2230596"/>
            <a:ext cx="1220470" cy="766445"/>
          </a:xfrm>
          <a:custGeom>
            <a:rect l="l" t="t" r="r" b="b"/>
            <a:pathLst>
              <a:path w="1220470" h="766444">
                <a:moveTo>
                  <a:pt x="1198" y="449611"/>
                </a:moveTo>
                <a:lnTo>
                  <a:pt x="4314" y="376784"/>
                </a:lnTo>
                <a:lnTo>
                  <a:pt x="28528" y="306228"/>
                </a:lnTo>
                <a:lnTo>
                  <a:pt x="47953" y="272267"/>
                </a:lnTo>
                <a:lnTo>
                  <a:pt x="71939" y="239432"/>
                </a:lnTo>
                <a:lnTo>
                  <a:pt x="100248" y="207910"/>
                </a:lnTo>
                <a:lnTo>
                  <a:pt x="132641" y="177887"/>
                </a:lnTo>
                <a:lnTo>
                  <a:pt x="168883" y="149550"/>
                </a:lnTo>
                <a:lnTo>
                  <a:pt x="208733" y="123084"/>
                </a:lnTo>
                <a:lnTo>
                  <a:pt x="251955" y="98676"/>
                </a:lnTo>
                <a:lnTo>
                  <a:pt x="298310" y="76512"/>
                </a:lnTo>
                <a:lnTo>
                  <a:pt x="347561" y="56778"/>
                </a:lnTo>
                <a:lnTo>
                  <a:pt x="399469" y="39661"/>
                </a:lnTo>
                <a:lnTo>
                  <a:pt x="453797" y="25347"/>
                </a:lnTo>
                <a:lnTo>
                  <a:pt x="510307" y="14023"/>
                </a:lnTo>
                <a:lnTo>
                  <a:pt x="568761" y="5873"/>
                </a:lnTo>
                <a:lnTo>
                  <a:pt x="627593" y="1177"/>
                </a:lnTo>
                <a:lnTo>
                  <a:pt x="685213" y="0"/>
                </a:lnTo>
                <a:lnTo>
                  <a:pt x="741350" y="2211"/>
                </a:lnTo>
                <a:lnTo>
                  <a:pt x="795732" y="7683"/>
                </a:lnTo>
                <a:lnTo>
                  <a:pt x="848085" y="16283"/>
                </a:lnTo>
                <a:lnTo>
                  <a:pt x="898139" y="27883"/>
                </a:lnTo>
                <a:lnTo>
                  <a:pt x="945619" y="42352"/>
                </a:lnTo>
                <a:lnTo>
                  <a:pt x="990254" y="59560"/>
                </a:lnTo>
                <a:lnTo>
                  <a:pt x="1031772" y="79378"/>
                </a:lnTo>
                <a:lnTo>
                  <a:pt x="1069899" y="101675"/>
                </a:lnTo>
                <a:lnTo>
                  <a:pt x="1104365" y="126322"/>
                </a:lnTo>
                <a:lnTo>
                  <a:pt x="1134896" y="153188"/>
                </a:lnTo>
                <a:lnTo>
                  <a:pt x="1161220" y="182144"/>
                </a:lnTo>
                <a:lnTo>
                  <a:pt x="1200159" y="245803"/>
                </a:lnTo>
                <a:lnTo>
                  <a:pt x="1219001" y="316261"/>
                </a:lnTo>
                <a:lnTo>
                  <a:pt x="1220180" y="352885"/>
                </a:lnTo>
                <a:lnTo>
                  <a:pt x="1215850" y="389123"/>
                </a:lnTo>
                <a:lnTo>
                  <a:pt x="1191618" y="459697"/>
                </a:lnTo>
                <a:lnTo>
                  <a:pt x="1172190" y="493662"/>
                </a:lnTo>
                <a:lnTo>
                  <a:pt x="1148204" y="526497"/>
                </a:lnTo>
                <a:lnTo>
                  <a:pt x="1119897" y="558017"/>
                </a:lnTo>
                <a:lnTo>
                  <a:pt x="1087507" y="588036"/>
                </a:lnTo>
                <a:lnTo>
                  <a:pt x="1051272" y="616368"/>
                </a:lnTo>
                <a:lnTo>
                  <a:pt x="1011428" y="642827"/>
                </a:lnTo>
                <a:lnTo>
                  <a:pt x="968213" y="667228"/>
                </a:lnTo>
                <a:lnTo>
                  <a:pt x="921866" y="689384"/>
                </a:lnTo>
                <a:lnTo>
                  <a:pt x="872622" y="709111"/>
                </a:lnTo>
                <a:lnTo>
                  <a:pt x="820720" y="726221"/>
                </a:lnTo>
                <a:lnTo>
                  <a:pt x="766397" y="740530"/>
                </a:lnTo>
                <a:lnTo>
                  <a:pt x="709890" y="751851"/>
                </a:lnTo>
                <a:lnTo>
                  <a:pt x="651438" y="759999"/>
                </a:lnTo>
                <a:lnTo>
                  <a:pt x="592606" y="764696"/>
                </a:lnTo>
                <a:lnTo>
                  <a:pt x="534986" y="765873"/>
                </a:lnTo>
                <a:lnTo>
                  <a:pt x="478848" y="763661"/>
                </a:lnTo>
                <a:lnTo>
                  <a:pt x="424467" y="758190"/>
                </a:lnTo>
                <a:lnTo>
                  <a:pt x="372113" y="749590"/>
                </a:lnTo>
                <a:lnTo>
                  <a:pt x="322060" y="737990"/>
                </a:lnTo>
                <a:lnTo>
                  <a:pt x="274580" y="723521"/>
                </a:lnTo>
                <a:lnTo>
                  <a:pt x="229945" y="706312"/>
                </a:lnTo>
                <a:lnTo>
                  <a:pt x="188427" y="686495"/>
                </a:lnTo>
                <a:lnTo>
                  <a:pt x="150300" y="664197"/>
                </a:lnTo>
                <a:lnTo>
                  <a:pt x="115834" y="639551"/>
                </a:lnTo>
                <a:lnTo>
                  <a:pt x="85303" y="612685"/>
                </a:lnTo>
                <a:lnTo>
                  <a:pt x="58979" y="583729"/>
                </a:lnTo>
                <a:lnTo>
                  <a:pt x="20040" y="520069"/>
                </a:lnTo>
                <a:lnTo>
                  <a:pt x="1198" y="449611"/>
                </a:lnTo>
                <a:close/>
              </a:path>
            </a:pathLst>
          </a:custGeom>
          <a:ln w="22225">
            <a:solidFill>
              <a:srgbClr val="FF6C61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111" name="object 111"/>
          <p:cNvSpPr txBox="1"/>
          <p:nvPr/>
        </p:nvSpPr>
        <p:spPr>
          <a:xfrm>
            <a:off x="10611357" y="2171776"/>
            <a:ext cx="851535" cy="2990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075"/>
              </a:lnSpc>
              <a:spcBef>
                <a:spcPts val="100"/>
              </a:spcBef>
            </a:pPr>
            <a:r>
              <a:rPr sz="900" b="1" spc="-20">
                <a:solidFill>
                  <a:srgbClr val="FF6C61"/>
                </a:solidFill>
                <a:latin typeface="微软雅黑"/>
                <a:cs typeface="微软雅黑"/>
              </a:rPr>
              <a:t>6-12</a:t>
            </a:r>
            <a:r>
              <a:rPr sz="900" b="1" spc="-5">
                <a:solidFill>
                  <a:srgbClr val="FF6C61"/>
                </a:solidFill>
                <a:latin typeface="微软雅黑"/>
                <a:cs typeface="微软雅黑"/>
              </a:rPr>
              <a:t>月龄婴儿奶</a:t>
            </a:r>
            <a:endParaRPr sz="900">
              <a:latin typeface="微软雅黑"/>
              <a:cs typeface="微软雅黑"/>
            </a:endParaRPr>
          </a:p>
          <a:p>
            <a:pPr marL="12700">
              <a:lnSpc>
                <a:spcPts val="1075"/>
              </a:lnSpc>
            </a:pPr>
            <a:r>
              <a:rPr sz="900" b="1">
                <a:solidFill>
                  <a:srgbClr val="FF6C61"/>
                </a:solidFill>
                <a:latin typeface="微软雅黑"/>
                <a:cs typeface="微软雅黑"/>
              </a:rPr>
              <a:t>粉销量高增长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112" name="object 112"/>
          <p:cNvSpPr txBox="1"/>
          <p:nvPr/>
        </p:nvSpPr>
        <p:spPr>
          <a:xfrm>
            <a:off x="9159620" y="1863979"/>
            <a:ext cx="3074035" cy="4089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MAT</a:t>
            </a:r>
            <a:r>
              <a:rPr sz="1200" b="1" spc="10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r>
              <a:rPr sz="1200" b="1" spc="45">
                <a:solidFill>
                  <a:srgbClr val="FFFFFF"/>
                </a:solidFill>
                <a:latin typeface="微软雅黑"/>
                <a:cs typeface="微软雅黑"/>
              </a:rPr>
              <a:t>0</a:t>
            </a:r>
            <a:r>
              <a:rPr sz="1200" b="1" spc="40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r>
              <a:rPr sz="1200" b="1" spc="25">
                <a:solidFill>
                  <a:srgbClr val="FFFFFF"/>
                </a:solidFill>
                <a:latin typeface="微软雅黑"/>
                <a:cs typeface="微软雅黑"/>
              </a:rPr>
              <a:t>3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年抖音电商母婴食品品类增长动因</a:t>
            </a:r>
            <a:endParaRPr sz="1200">
              <a:latin typeface="微软雅黑"/>
              <a:cs typeface="微软雅黑"/>
            </a:endParaRPr>
          </a:p>
          <a:p>
            <a:pPr marL="233045">
              <a:lnSpc>
                <a:spcPct val="100000"/>
              </a:lnSpc>
              <a:spcBef>
                <a:spcPts val="615"/>
              </a:spcBef>
            </a:pPr>
            <a:r>
              <a:rPr sz="800">
                <a:solidFill>
                  <a:srgbClr val="FFF1CC"/>
                </a:solidFill>
                <a:latin typeface="宋体"/>
                <a:cs typeface="宋体"/>
              </a:rPr>
              <a:t>销量同比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13" name="object 113"/>
          <p:cNvSpPr txBox="1"/>
          <p:nvPr/>
        </p:nvSpPr>
        <p:spPr>
          <a:xfrm>
            <a:off x="11842750" y="4445609"/>
            <a:ext cx="53594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FFF1CC"/>
                </a:solidFill>
                <a:latin typeface="宋体"/>
                <a:cs typeface="宋体"/>
              </a:rPr>
              <a:t>件单价同比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14" name="object 114"/>
          <p:cNvSpPr/>
          <p:nvPr/>
        </p:nvSpPr>
        <p:spPr>
          <a:xfrm>
            <a:off x="9174480" y="4448555"/>
            <a:ext cx="3218815" cy="0"/>
          </a:xfrm>
          <a:custGeom>
            <a:rect l="l" t="t" r="r" b="b"/>
            <a:pathLst>
              <a:path w="3218815">
                <a:moveTo>
                  <a:pt x="0" y="0"/>
                </a:moveTo>
                <a:lnTo>
                  <a:pt x="3218688" y="0"/>
                </a:lnTo>
              </a:path>
            </a:pathLst>
          </a:custGeom>
          <a:ln w="317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5" name="object 115"/>
          <p:cNvSpPr/>
          <p:nvPr/>
        </p:nvSpPr>
        <p:spPr>
          <a:xfrm>
            <a:off x="9174480" y="3849623"/>
            <a:ext cx="3218815" cy="0"/>
          </a:xfrm>
          <a:custGeom>
            <a:rect l="l" t="t" r="r" b="b"/>
            <a:pathLst>
              <a:path w="3218815">
                <a:moveTo>
                  <a:pt x="0" y="0"/>
                </a:moveTo>
                <a:lnTo>
                  <a:pt x="3218688" y="0"/>
                </a:lnTo>
              </a:path>
            </a:pathLst>
          </a:custGeom>
          <a:ln w="317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6" name="object 116"/>
          <p:cNvSpPr/>
          <p:nvPr/>
        </p:nvSpPr>
        <p:spPr>
          <a:xfrm>
            <a:off x="9174480" y="3549396"/>
            <a:ext cx="3218815" cy="0"/>
          </a:xfrm>
          <a:custGeom>
            <a:rect l="l" t="t" r="r" b="b"/>
            <a:pathLst>
              <a:path w="3218815">
                <a:moveTo>
                  <a:pt x="0" y="0"/>
                </a:moveTo>
                <a:lnTo>
                  <a:pt x="3218688" y="0"/>
                </a:lnTo>
              </a:path>
            </a:pathLst>
          </a:custGeom>
          <a:ln w="317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7" name="object 117"/>
          <p:cNvSpPr/>
          <p:nvPr/>
        </p:nvSpPr>
        <p:spPr>
          <a:xfrm>
            <a:off x="9174480" y="3250691"/>
            <a:ext cx="3218815" cy="0"/>
          </a:xfrm>
          <a:custGeom>
            <a:rect l="l" t="t" r="r" b="b"/>
            <a:pathLst>
              <a:path w="3218815">
                <a:moveTo>
                  <a:pt x="0" y="0"/>
                </a:moveTo>
                <a:lnTo>
                  <a:pt x="3218688" y="0"/>
                </a:lnTo>
              </a:path>
            </a:pathLst>
          </a:custGeom>
          <a:ln w="317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8" name="object 118"/>
          <p:cNvSpPr/>
          <p:nvPr/>
        </p:nvSpPr>
        <p:spPr>
          <a:xfrm>
            <a:off x="9174480" y="2951988"/>
            <a:ext cx="3218815" cy="0"/>
          </a:xfrm>
          <a:custGeom>
            <a:rect l="l" t="t" r="r" b="b"/>
            <a:pathLst>
              <a:path w="3218815">
                <a:moveTo>
                  <a:pt x="0" y="0"/>
                </a:moveTo>
                <a:lnTo>
                  <a:pt x="3218688" y="0"/>
                </a:lnTo>
              </a:path>
            </a:pathLst>
          </a:custGeom>
          <a:ln w="317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9" name="object 119"/>
          <p:cNvSpPr/>
          <p:nvPr/>
        </p:nvSpPr>
        <p:spPr>
          <a:xfrm>
            <a:off x="9174480" y="2651760"/>
            <a:ext cx="3218815" cy="0"/>
          </a:xfrm>
          <a:custGeom>
            <a:rect l="l" t="t" r="r" b="b"/>
            <a:pathLst>
              <a:path w="3218815">
                <a:moveTo>
                  <a:pt x="0" y="0"/>
                </a:moveTo>
                <a:lnTo>
                  <a:pt x="3218688" y="0"/>
                </a:lnTo>
              </a:path>
            </a:pathLst>
          </a:custGeom>
          <a:ln w="317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0" name="object 120"/>
          <p:cNvSpPr/>
          <p:nvPr/>
        </p:nvSpPr>
        <p:spPr>
          <a:xfrm>
            <a:off x="9174480" y="2353055"/>
            <a:ext cx="3218815" cy="0"/>
          </a:xfrm>
          <a:custGeom>
            <a:rect l="l" t="t" r="r" b="b"/>
            <a:pathLst>
              <a:path w="3218815">
                <a:moveTo>
                  <a:pt x="0" y="0"/>
                </a:moveTo>
                <a:lnTo>
                  <a:pt x="3218688" y="0"/>
                </a:lnTo>
              </a:path>
            </a:pathLst>
          </a:custGeom>
          <a:ln w="317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1" name="object 121"/>
          <p:cNvSpPr/>
          <p:nvPr/>
        </p:nvSpPr>
        <p:spPr>
          <a:xfrm flipH="1">
            <a:off x="9174480" y="2353055"/>
            <a:ext cx="0" cy="2095500"/>
          </a:xfrm>
          <a:custGeom>
            <a:rect l="l" t="t" r="r" b="b"/>
            <a:pathLst>
              <a:path h="2095500">
                <a:moveTo>
                  <a:pt x="0" y="0"/>
                </a:moveTo>
                <a:lnTo>
                  <a:pt x="0" y="2095500"/>
                </a:lnTo>
              </a:path>
            </a:pathLst>
          </a:custGeom>
          <a:ln w="3175">
            <a:solidFill>
              <a:srgbClr val="E6E6E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2" name="object 122"/>
          <p:cNvSpPr/>
          <p:nvPr/>
        </p:nvSpPr>
        <p:spPr>
          <a:xfrm flipH="1">
            <a:off x="10093452" y="2353055"/>
            <a:ext cx="0" cy="2095500"/>
          </a:xfrm>
          <a:custGeom>
            <a:rect l="l" t="t" r="r" b="b"/>
            <a:pathLst>
              <a:path h="2095500">
                <a:moveTo>
                  <a:pt x="0" y="0"/>
                </a:moveTo>
                <a:lnTo>
                  <a:pt x="0" y="2095500"/>
                </a:lnTo>
              </a:path>
            </a:pathLst>
          </a:custGeom>
          <a:ln w="3175">
            <a:solidFill>
              <a:srgbClr val="E6E6E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3" name="object 123"/>
          <p:cNvSpPr/>
          <p:nvPr/>
        </p:nvSpPr>
        <p:spPr>
          <a:xfrm flipH="1">
            <a:off x="10553700" y="2353055"/>
            <a:ext cx="0" cy="2095500"/>
          </a:xfrm>
          <a:custGeom>
            <a:rect l="l" t="t" r="r" b="b"/>
            <a:pathLst>
              <a:path h="2095500">
                <a:moveTo>
                  <a:pt x="0" y="0"/>
                </a:moveTo>
                <a:lnTo>
                  <a:pt x="0" y="2095500"/>
                </a:lnTo>
              </a:path>
            </a:pathLst>
          </a:custGeom>
          <a:ln w="3175">
            <a:solidFill>
              <a:srgbClr val="E6E6E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4" name="object 124"/>
          <p:cNvSpPr/>
          <p:nvPr/>
        </p:nvSpPr>
        <p:spPr>
          <a:xfrm flipH="1">
            <a:off x="11013947" y="2353055"/>
            <a:ext cx="0" cy="2095500"/>
          </a:xfrm>
          <a:custGeom>
            <a:rect l="l" t="t" r="r" b="b"/>
            <a:pathLst>
              <a:path h="2095500">
                <a:moveTo>
                  <a:pt x="0" y="0"/>
                </a:moveTo>
                <a:lnTo>
                  <a:pt x="0" y="2095500"/>
                </a:lnTo>
              </a:path>
            </a:pathLst>
          </a:custGeom>
          <a:ln w="3175">
            <a:solidFill>
              <a:srgbClr val="E6E6E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5" name="object 125"/>
          <p:cNvSpPr/>
          <p:nvPr/>
        </p:nvSpPr>
        <p:spPr>
          <a:xfrm flipH="1">
            <a:off x="11474195" y="2353055"/>
            <a:ext cx="0" cy="2095500"/>
          </a:xfrm>
          <a:custGeom>
            <a:rect l="l" t="t" r="r" b="b"/>
            <a:pathLst>
              <a:path h="2095500">
                <a:moveTo>
                  <a:pt x="0" y="0"/>
                </a:moveTo>
                <a:lnTo>
                  <a:pt x="0" y="2095500"/>
                </a:lnTo>
              </a:path>
            </a:pathLst>
          </a:custGeom>
          <a:ln w="3175">
            <a:solidFill>
              <a:srgbClr val="E6E6E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6" name="object 126"/>
          <p:cNvSpPr/>
          <p:nvPr/>
        </p:nvSpPr>
        <p:spPr>
          <a:xfrm flipH="1">
            <a:off x="11932919" y="2353055"/>
            <a:ext cx="0" cy="2095500"/>
          </a:xfrm>
          <a:custGeom>
            <a:rect l="l" t="t" r="r" b="b"/>
            <a:pathLst>
              <a:path h="2095500">
                <a:moveTo>
                  <a:pt x="0" y="0"/>
                </a:moveTo>
                <a:lnTo>
                  <a:pt x="0" y="2095500"/>
                </a:lnTo>
              </a:path>
            </a:pathLst>
          </a:custGeom>
          <a:ln w="3175">
            <a:solidFill>
              <a:srgbClr val="E6E6E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7" name="object 127"/>
          <p:cNvSpPr/>
          <p:nvPr/>
        </p:nvSpPr>
        <p:spPr>
          <a:xfrm flipH="1">
            <a:off x="12393168" y="2353055"/>
            <a:ext cx="0" cy="2095500"/>
          </a:xfrm>
          <a:custGeom>
            <a:rect l="l" t="t" r="r" b="b"/>
            <a:pathLst>
              <a:path h="2095500">
                <a:moveTo>
                  <a:pt x="0" y="0"/>
                </a:moveTo>
                <a:lnTo>
                  <a:pt x="0" y="2095500"/>
                </a:lnTo>
              </a:path>
            </a:pathLst>
          </a:custGeom>
          <a:ln w="3175">
            <a:solidFill>
              <a:srgbClr val="E6E6E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8" name="object 128"/>
          <p:cNvSpPr/>
          <p:nvPr/>
        </p:nvSpPr>
        <p:spPr>
          <a:xfrm flipH="1">
            <a:off x="9633204" y="2353055"/>
            <a:ext cx="0" cy="2095500"/>
          </a:xfrm>
          <a:custGeom>
            <a:rect l="l" t="t" r="r" b="b"/>
            <a:pathLst>
              <a:path h="2095500">
                <a:moveTo>
                  <a:pt x="0" y="2095500"/>
                </a:moveTo>
                <a:lnTo>
                  <a:pt x="0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9" name="object 129"/>
          <p:cNvSpPr/>
          <p:nvPr/>
        </p:nvSpPr>
        <p:spPr>
          <a:xfrm>
            <a:off x="9174480" y="4148327"/>
            <a:ext cx="3218815" cy="0"/>
          </a:xfrm>
          <a:custGeom>
            <a:rect l="l" t="t" r="r" b="b"/>
            <a:pathLst>
              <a:path w="3218815">
                <a:moveTo>
                  <a:pt x="0" y="0"/>
                </a:moveTo>
                <a:lnTo>
                  <a:pt x="3218688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0" name="object 130"/>
          <p:cNvSpPr/>
          <p:nvPr/>
        </p:nvSpPr>
        <p:spPr>
          <a:xfrm>
            <a:off x="11022203" y="4136275"/>
            <a:ext cx="64007" cy="64007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1" name="object 131"/>
          <p:cNvSpPr/>
          <p:nvPr/>
        </p:nvSpPr>
        <p:spPr>
          <a:xfrm>
            <a:off x="10147427" y="4215523"/>
            <a:ext cx="64007" cy="64007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2" name="object 132"/>
          <p:cNvSpPr/>
          <p:nvPr/>
        </p:nvSpPr>
        <p:spPr>
          <a:xfrm>
            <a:off x="9688703" y="3589159"/>
            <a:ext cx="64135" cy="64135"/>
          </a:xfrm>
          <a:custGeom>
            <a:rect l="l" t="t" r="r" b="b"/>
            <a:pathLst>
              <a:path w="64132" h="64135">
                <a:moveTo>
                  <a:pt x="32003" y="0"/>
                </a:moveTo>
                <a:lnTo>
                  <a:pt x="19502" y="2514"/>
                </a:lnTo>
                <a:lnTo>
                  <a:pt x="9334" y="9372"/>
                </a:lnTo>
                <a:lnTo>
                  <a:pt x="2500" y="19545"/>
                </a:lnTo>
                <a:lnTo>
                  <a:pt x="0" y="32004"/>
                </a:lnTo>
                <a:lnTo>
                  <a:pt x="2500" y="44457"/>
                </a:lnTo>
                <a:lnTo>
                  <a:pt x="9334" y="54630"/>
                </a:lnTo>
                <a:lnTo>
                  <a:pt x="19502" y="61491"/>
                </a:lnTo>
                <a:lnTo>
                  <a:pt x="32003" y="64008"/>
                </a:lnTo>
                <a:lnTo>
                  <a:pt x="44451" y="61491"/>
                </a:lnTo>
                <a:lnTo>
                  <a:pt x="54625" y="54630"/>
                </a:lnTo>
                <a:lnTo>
                  <a:pt x="61489" y="44457"/>
                </a:lnTo>
                <a:lnTo>
                  <a:pt x="64007" y="32004"/>
                </a:lnTo>
                <a:lnTo>
                  <a:pt x="61489" y="19545"/>
                </a:lnTo>
                <a:lnTo>
                  <a:pt x="54625" y="9372"/>
                </a:lnTo>
                <a:lnTo>
                  <a:pt x="44451" y="2514"/>
                </a:lnTo>
                <a:lnTo>
                  <a:pt x="32003" y="0"/>
                </a:lnTo>
                <a:close/>
              </a:path>
            </a:pathLst>
          </a:custGeom>
          <a:solidFill>
            <a:srgbClr val="FF6C6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3" name="object 133"/>
          <p:cNvSpPr/>
          <p:nvPr/>
        </p:nvSpPr>
        <p:spPr>
          <a:xfrm>
            <a:off x="9674986" y="3695839"/>
            <a:ext cx="64135" cy="64135"/>
          </a:xfrm>
          <a:custGeom>
            <a:rect l="l" t="t" r="r" b="b"/>
            <a:pathLst>
              <a:path w="64132" h="64135">
                <a:moveTo>
                  <a:pt x="32004" y="0"/>
                </a:moveTo>
                <a:lnTo>
                  <a:pt x="19502" y="2514"/>
                </a:lnTo>
                <a:lnTo>
                  <a:pt x="9334" y="9372"/>
                </a:lnTo>
                <a:lnTo>
                  <a:pt x="2500" y="19545"/>
                </a:lnTo>
                <a:lnTo>
                  <a:pt x="0" y="32003"/>
                </a:lnTo>
                <a:lnTo>
                  <a:pt x="2500" y="44457"/>
                </a:lnTo>
                <a:lnTo>
                  <a:pt x="9334" y="54630"/>
                </a:lnTo>
                <a:lnTo>
                  <a:pt x="19502" y="61491"/>
                </a:lnTo>
                <a:lnTo>
                  <a:pt x="32004" y="64007"/>
                </a:lnTo>
                <a:lnTo>
                  <a:pt x="44451" y="61491"/>
                </a:lnTo>
                <a:lnTo>
                  <a:pt x="54625" y="54630"/>
                </a:lnTo>
                <a:lnTo>
                  <a:pt x="61489" y="44457"/>
                </a:lnTo>
                <a:lnTo>
                  <a:pt x="64008" y="32003"/>
                </a:lnTo>
                <a:lnTo>
                  <a:pt x="61489" y="19545"/>
                </a:lnTo>
                <a:lnTo>
                  <a:pt x="54625" y="9372"/>
                </a:lnTo>
                <a:lnTo>
                  <a:pt x="44451" y="2514"/>
                </a:lnTo>
                <a:lnTo>
                  <a:pt x="32004" y="0"/>
                </a:lnTo>
                <a:close/>
              </a:path>
            </a:pathLst>
          </a:custGeom>
          <a:solidFill>
            <a:srgbClr val="FF6C6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4" name="object 134"/>
          <p:cNvSpPr/>
          <p:nvPr/>
        </p:nvSpPr>
        <p:spPr>
          <a:xfrm>
            <a:off x="9668891" y="3822331"/>
            <a:ext cx="64007" cy="64007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5" name="object 135"/>
          <p:cNvSpPr/>
          <p:nvPr/>
        </p:nvSpPr>
        <p:spPr>
          <a:xfrm>
            <a:off x="9665843" y="2653410"/>
            <a:ext cx="64135" cy="64135"/>
          </a:xfrm>
          <a:custGeom>
            <a:rect l="l" t="t" r="r" b="b"/>
            <a:pathLst>
              <a:path w="64132" h="64135">
                <a:moveTo>
                  <a:pt x="32003" y="0"/>
                </a:moveTo>
                <a:lnTo>
                  <a:pt x="19502" y="2518"/>
                </a:lnTo>
                <a:lnTo>
                  <a:pt x="9334" y="9382"/>
                </a:lnTo>
                <a:lnTo>
                  <a:pt x="2500" y="19556"/>
                </a:lnTo>
                <a:lnTo>
                  <a:pt x="0" y="32003"/>
                </a:lnTo>
                <a:lnTo>
                  <a:pt x="2500" y="44451"/>
                </a:lnTo>
                <a:lnTo>
                  <a:pt x="9334" y="54625"/>
                </a:lnTo>
                <a:lnTo>
                  <a:pt x="19502" y="61489"/>
                </a:lnTo>
                <a:lnTo>
                  <a:pt x="32003" y="64007"/>
                </a:lnTo>
                <a:lnTo>
                  <a:pt x="44451" y="61489"/>
                </a:lnTo>
                <a:lnTo>
                  <a:pt x="54625" y="54625"/>
                </a:lnTo>
                <a:lnTo>
                  <a:pt x="61489" y="44451"/>
                </a:lnTo>
                <a:lnTo>
                  <a:pt x="64007" y="32003"/>
                </a:lnTo>
                <a:lnTo>
                  <a:pt x="61489" y="19556"/>
                </a:lnTo>
                <a:lnTo>
                  <a:pt x="54625" y="9382"/>
                </a:lnTo>
                <a:lnTo>
                  <a:pt x="44451" y="2518"/>
                </a:lnTo>
                <a:lnTo>
                  <a:pt x="32003" y="0"/>
                </a:lnTo>
                <a:close/>
              </a:path>
            </a:pathLst>
          </a:custGeom>
          <a:solidFill>
            <a:srgbClr val="FF6C6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6" name="object 136"/>
          <p:cNvSpPr/>
          <p:nvPr/>
        </p:nvSpPr>
        <p:spPr>
          <a:xfrm>
            <a:off x="9661270" y="3671455"/>
            <a:ext cx="64135" cy="64135"/>
          </a:xfrm>
          <a:custGeom>
            <a:rect l="l" t="t" r="r" b="b"/>
            <a:pathLst>
              <a:path w="64132" h="64135">
                <a:moveTo>
                  <a:pt x="32003" y="0"/>
                </a:moveTo>
                <a:lnTo>
                  <a:pt x="19502" y="2514"/>
                </a:lnTo>
                <a:lnTo>
                  <a:pt x="9334" y="9372"/>
                </a:lnTo>
                <a:lnTo>
                  <a:pt x="2500" y="19545"/>
                </a:lnTo>
                <a:lnTo>
                  <a:pt x="0" y="32003"/>
                </a:lnTo>
                <a:lnTo>
                  <a:pt x="2500" y="44457"/>
                </a:lnTo>
                <a:lnTo>
                  <a:pt x="9334" y="54630"/>
                </a:lnTo>
                <a:lnTo>
                  <a:pt x="19502" y="61491"/>
                </a:lnTo>
                <a:lnTo>
                  <a:pt x="32003" y="64007"/>
                </a:lnTo>
                <a:lnTo>
                  <a:pt x="44451" y="61491"/>
                </a:lnTo>
                <a:lnTo>
                  <a:pt x="54625" y="54630"/>
                </a:lnTo>
                <a:lnTo>
                  <a:pt x="61489" y="44457"/>
                </a:lnTo>
                <a:lnTo>
                  <a:pt x="64007" y="32003"/>
                </a:lnTo>
                <a:lnTo>
                  <a:pt x="61489" y="19545"/>
                </a:lnTo>
                <a:lnTo>
                  <a:pt x="54625" y="9372"/>
                </a:lnTo>
                <a:lnTo>
                  <a:pt x="44451" y="2514"/>
                </a:lnTo>
                <a:lnTo>
                  <a:pt x="32003" y="0"/>
                </a:lnTo>
                <a:close/>
              </a:path>
            </a:pathLst>
          </a:custGeom>
          <a:solidFill>
            <a:srgbClr val="FF6C6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7" name="object 137"/>
          <p:cNvSpPr/>
          <p:nvPr/>
        </p:nvSpPr>
        <p:spPr>
          <a:xfrm>
            <a:off x="9630791" y="3680599"/>
            <a:ext cx="64135" cy="64135"/>
          </a:xfrm>
          <a:custGeom>
            <a:rect l="l" t="t" r="r" b="b"/>
            <a:pathLst>
              <a:path w="64132" h="64135">
                <a:moveTo>
                  <a:pt x="32003" y="0"/>
                </a:moveTo>
                <a:lnTo>
                  <a:pt x="19502" y="2514"/>
                </a:lnTo>
                <a:lnTo>
                  <a:pt x="9334" y="9372"/>
                </a:lnTo>
                <a:lnTo>
                  <a:pt x="2500" y="19545"/>
                </a:lnTo>
                <a:lnTo>
                  <a:pt x="0" y="32004"/>
                </a:lnTo>
                <a:lnTo>
                  <a:pt x="2500" y="44457"/>
                </a:lnTo>
                <a:lnTo>
                  <a:pt x="9334" y="54630"/>
                </a:lnTo>
                <a:lnTo>
                  <a:pt x="19502" y="61491"/>
                </a:lnTo>
                <a:lnTo>
                  <a:pt x="32003" y="64008"/>
                </a:lnTo>
                <a:lnTo>
                  <a:pt x="44451" y="61491"/>
                </a:lnTo>
                <a:lnTo>
                  <a:pt x="54625" y="54630"/>
                </a:lnTo>
                <a:lnTo>
                  <a:pt x="61489" y="44457"/>
                </a:lnTo>
                <a:lnTo>
                  <a:pt x="64007" y="32004"/>
                </a:lnTo>
                <a:lnTo>
                  <a:pt x="61489" y="19545"/>
                </a:lnTo>
                <a:lnTo>
                  <a:pt x="54625" y="9372"/>
                </a:lnTo>
                <a:lnTo>
                  <a:pt x="44451" y="2514"/>
                </a:lnTo>
                <a:lnTo>
                  <a:pt x="32003" y="0"/>
                </a:lnTo>
                <a:close/>
              </a:path>
            </a:pathLst>
          </a:custGeom>
          <a:solidFill>
            <a:srgbClr val="FF6C6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8" name="object 138"/>
          <p:cNvSpPr/>
          <p:nvPr/>
        </p:nvSpPr>
        <p:spPr>
          <a:xfrm>
            <a:off x="9626218" y="2671698"/>
            <a:ext cx="64135" cy="64135"/>
          </a:xfrm>
          <a:custGeom>
            <a:rect l="l" t="t" r="r" b="b"/>
            <a:pathLst>
              <a:path w="64132" h="64135">
                <a:moveTo>
                  <a:pt x="32003" y="0"/>
                </a:moveTo>
                <a:lnTo>
                  <a:pt x="19502" y="2518"/>
                </a:lnTo>
                <a:lnTo>
                  <a:pt x="9334" y="9382"/>
                </a:lnTo>
                <a:lnTo>
                  <a:pt x="2500" y="19556"/>
                </a:lnTo>
                <a:lnTo>
                  <a:pt x="0" y="32004"/>
                </a:lnTo>
                <a:lnTo>
                  <a:pt x="2500" y="44451"/>
                </a:lnTo>
                <a:lnTo>
                  <a:pt x="9334" y="54625"/>
                </a:lnTo>
                <a:lnTo>
                  <a:pt x="19502" y="61489"/>
                </a:lnTo>
                <a:lnTo>
                  <a:pt x="32003" y="64007"/>
                </a:lnTo>
                <a:lnTo>
                  <a:pt x="44451" y="61489"/>
                </a:lnTo>
                <a:lnTo>
                  <a:pt x="54625" y="54625"/>
                </a:lnTo>
                <a:lnTo>
                  <a:pt x="61489" y="44451"/>
                </a:lnTo>
                <a:lnTo>
                  <a:pt x="64007" y="32004"/>
                </a:lnTo>
                <a:lnTo>
                  <a:pt x="61489" y="19556"/>
                </a:lnTo>
                <a:lnTo>
                  <a:pt x="54625" y="9382"/>
                </a:lnTo>
                <a:lnTo>
                  <a:pt x="44451" y="2518"/>
                </a:lnTo>
                <a:lnTo>
                  <a:pt x="32003" y="0"/>
                </a:lnTo>
                <a:close/>
              </a:path>
            </a:pathLst>
          </a:custGeom>
          <a:solidFill>
            <a:srgbClr val="FF6C6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9" name="object 139"/>
          <p:cNvSpPr/>
          <p:nvPr/>
        </p:nvSpPr>
        <p:spPr>
          <a:xfrm>
            <a:off x="9582022" y="3770515"/>
            <a:ext cx="64135" cy="64135"/>
          </a:xfrm>
          <a:custGeom>
            <a:rect l="l" t="t" r="r" b="b"/>
            <a:pathLst>
              <a:path w="64132" h="64135">
                <a:moveTo>
                  <a:pt x="32003" y="0"/>
                </a:moveTo>
                <a:lnTo>
                  <a:pt x="19502" y="2514"/>
                </a:lnTo>
                <a:lnTo>
                  <a:pt x="9334" y="9372"/>
                </a:lnTo>
                <a:lnTo>
                  <a:pt x="2500" y="19545"/>
                </a:lnTo>
                <a:lnTo>
                  <a:pt x="0" y="32003"/>
                </a:lnTo>
                <a:lnTo>
                  <a:pt x="2500" y="44457"/>
                </a:lnTo>
                <a:lnTo>
                  <a:pt x="9334" y="54630"/>
                </a:lnTo>
                <a:lnTo>
                  <a:pt x="19502" y="61491"/>
                </a:lnTo>
                <a:lnTo>
                  <a:pt x="32003" y="64007"/>
                </a:lnTo>
                <a:lnTo>
                  <a:pt x="44451" y="61491"/>
                </a:lnTo>
                <a:lnTo>
                  <a:pt x="54625" y="54630"/>
                </a:lnTo>
                <a:lnTo>
                  <a:pt x="61489" y="44457"/>
                </a:lnTo>
                <a:lnTo>
                  <a:pt x="64007" y="32003"/>
                </a:lnTo>
                <a:lnTo>
                  <a:pt x="61489" y="19545"/>
                </a:lnTo>
                <a:lnTo>
                  <a:pt x="54625" y="9372"/>
                </a:lnTo>
                <a:lnTo>
                  <a:pt x="44451" y="2514"/>
                </a:lnTo>
                <a:lnTo>
                  <a:pt x="32003" y="0"/>
                </a:lnTo>
                <a:close/>
              </a:path>
            </a:pathLst>
          </a:custGeom>
          <a:solidFill>
            <a:srgbClr val="FF6C6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0" name="object 140"/>
          <p:cNvSpPr/>
          <p:nvPr/>
        </p:nvSpPr>
        <p:spPr>
          <a:xfrm>
            <a:off x="9514967" y="3133470"/>
            <a:ext cx="64007" cy="64008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1" name="object 141"/>
          <p:cNvSpPr/>
          <p:nvPr/>
        </p:nvSpPr>
        <p:spPr>
          <a:xfrm>
            <a:off x="9490582" y="3869575"/>
            <a:ext cx="64135" cy="64135"/>
          </a:xfrm>
          <a:custGeom>
            <a:rect l="l" t="t" r="r" b="b"/>
            <a:pathLst>
              <a:path w="64132" h="64135">
                <a:moveTo>
                  <a:pt x="32003" y="0"/>
                </a:moveTo>
                <a:lnTo>
                  <a:pt x="19502" y="2514"/>
                </a:lnTo>
                <a:lnTo>
                  <a:pt x="9334" y="9372"/>
                </a:lnTo>
                <a:lnTo>
                  <a:pt x="2500" y="19545"/>
                </a:lnTo>
                <a:lnTo>
                  <a:pt x="0" y="32004"/>
                </a:lnTo>
                <a:lnTo>
                  <a:pt x="2500" y="44457"/>
                </a:lnTo>
                <a:lnTo>
                  <a:pt x="9334" y="54630"/>
                </a:lnTo>
                <a:lnTo>
                  <a:pt x="19502" y="61491"/>
                </a:lnTo>
                <a:lnTo>
                  <a:pt x="32003" y="64008"/>
                </a:lnTo>
                <a:lnTo>
                  <a:pt x="44451" y="61491"/>
                </a:lnTo>
                <a:lnTo>
                  <a:pt x="54625" y="54630"/>
                </a:lnTo>
                <a:lnTo>
                  <a:pt x="61489" y="44457"/>
                </a:lnTo>
                <a:lnTo>
                  <a:pt x="64008" y="32004"/>
                </a:lnTo>
                <a:lnTo>
                  <a:pt x="61489" y="19545"/>
                </a:lnTo>
                <a:lnTo>
                  <a:pt x="54625" y="9372"/>
                </a:lnTo>
                <a:lnTo>
                  <a:pt x="44451" y="2514"/>
                </a:lnTo>
                <a:lnTo>
                  <a:pt x="32003" y="0"/>
                </a:lnTo>
                <a:close/>
              </a:path>
            </a:pathLst>
          </a:custGeom>
          <a:solidFill>
            <a:srgbClr val="FF6C6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2" name="object 142"/>
          <p:cNvSpPr/>
          <p:nvPr/>
        </p:nvSpPr>
        <p:spPr>
          <a:xfrm>
            <a:off x="9484486" y="4035691"/>
            <a:ext cx="64008" cy="64007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3" name="object 143"/>
          <p:cNvSpPr/>
          <p:nvPr/>
        </p:nvSpPr>
        <p:spPr>
          <a:xfrm>
            <a:off x="9437243" y="3904627"/>
            <a:ext cx="64135" cy="64135"/>
          </a:xfrm>
          <a:custGeom>
            <a:rect l="l" t="t" r="r" b="b"/>
            <a:pathLst>
              <a:path w="64132" h="64135">
                <a:moveTo>
                  <a:pt x="32003" y="0"/>
                </a:moveTo>
                <a:lnTo>
                  <a:pt x="19502" y="2514"/>
                </a:lnTo>
                <a:lnTo>
                  <a:pt x="9334" y="9372"/>
                </a:lnTo>
                <a:lnTo>
                  <a:pt x="2500" y="19545"/>
                </a:lnTo>
                <a:lnTo>
                  <a:pt x="0" y="32003"/>
                </a:lnTo>
                <a:lnTo>
                  <a:pt x="2500" y="44457"/>
                </a:lnTo>
                <a:lnTo>
                  <a:pt x="9334" y="54630"/>
                </a:lnTo>
                <a:lnTo>
                  <a:pt x="19502" y="61491"/>
                </a:lnTo>
                <a:lnTo>
                  <a:pt x="32003" y="64007"/>
                </a:lnTo>
                <a:lnTo>
                  <a:pt x="44451" y="61491"/>
                </a:lnTo>
                <a:lnTo>
                  <a:pt x="54625" y="54630"/>
                </a:lnTo>
                <a:lnTo>
                  <a:pt x="61489" y="44457"/>
                </a:lnTo>
                <a:lnTo>
                  <a:pt x="64007" y="32003"/>
                </a:lnTo>
                <a:lnTo>
                  <a:pt x="61489" y="19545"/>
                </a:lnTo>
                <a:lnTo>
                  <a:pt x="54625" y="9372"/>
                </a:lnTo>
                <a:lnTo>
                  <a:pt x="44451" y="2514"/>
                </a:lnTo>
                <a:lnTo>
                  <a:pt x="32003" y="0"/>
                </a:lnTo>
                <a:close/>
              </a:path>
            </a:pathLst>
          </a:custGeom>
          <a:solidFill>
            <a:srgbClr val="FF6C6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4" name="object 144"/>
          <p:cNvSpPr/>
          <p:nvPr/>
        </p:nvSpPr>
        <p:spPr>
          <a:xfrm>
            <a:off x="9435718" y="3782707"/>
            <a:ext cx="64007" cy="64008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5" name="object 145"/>
          <p:cNvSpPr/>
          <p:nvPr/>
        </p:nvSpPr>
        <p:spPr>
          <a:xfrm>
            <a:off x="9720071" y="3297935"/>
            <a:ext cx="190500" cy="323215"/>
          </a:xfrm>
          <a:custGeom>
            <a:rect l="l" t="t" r="r" b="b"/>
            <a:pathLst>
              <a:path w="190500" h="323214">
                <a:moveTo>
                  <a:pt x="0" y="323088"/>
                </a:moveTo>
                <a:lnTo>
                  <a:pt x="190500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6" name="object 146"/>
          <p:cNvSpPr/>
          <p:nvPr/>
        </p:nvSpPr>
        <p:spPr>
          <a:xfrm>
            <a:off x="9706356" y="3633215"/>
            <a:ext cx="457200" cy="94615"/>
          </a:xfrm>
          <a:custGeom>
            <a:rect l="l" t="t" r="r" b="b"/>
            <a:pathLst>
              <a:path w="457200" h="94614">
                <a:moveTo>
                  <a:pt x="0" y="94488"/>
                </a:moveTo>
                <a:lnTo>
                  <a:pt x="457200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7" name="object 147"/>
          <p:cNvSpPr/>
          <p:nvPr/>
        </p:nvSpPr>
        <p:spPr>
          <a:xfrm>
            <a:off x="9697211" y="2628900"/>
            <a:ext cx="317500" cy="56515"/>
          </a:xfrm>
          <a:custGeom>
            <a:rect l="l" t="t" r="r" b="b"/>
            <a:pathLst>
              <a:path w="317500" h="56514">
                <a:moveTo>
                  <a:pt x="0" y="56387"/>
                </a:moveTo>
                <a:lnTo>
                  <a:pt x="316992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8" name="object 148"/>
          <p:cNvSpPr/>
          <p:nvPr/>
        </p:nvSpPr>
        <p:spPr>
          <a:xfrm>
            <a:off x="9692640" y="3456432"/>
            <a:ext cx="445134" cy="247015"/>
          </a:xfrm>
          <a:custGeom>
            <a:rect l="l" t="t" r="r" b="b"/>
            <a:pathLst>
              <a:path w="445134" h="247014">
                <a:moveTo>
                  <a:pt x="0" y="246887"/>
                </a:moveTo>
                <a:lnTo>
                  <a:pt x="445007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9" name="object 149"/>
          <p:cNvSpPr/>
          <p:nvPr/>
        </p:nvSpPr>
        <p:spPr>
          <a:xfrm>
            <a:off x="9547859" y="3421379"/>
            <a:ext cx="114300" cy="291465"/>
          </a:xfrm>
          <a:custGeom>
            <a:rect l="l" t="t" r="r" b="b"/>
            <a:pathLst>
              <a:path w="114300" h="291464">
                <a:moveTo>
                  <a:pt x="114300" y="291083"/>
                </a:moveTo>
                <a:lnTo>
                  <a:pt x="57912" y="0"/>
                </a:lnTo>
                <a:lnTo>
                  <a:pt x="0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0" name="object 150"/>
          <p:cNvSpPr/>
          <p:nvPr/>
        </p:nvSpPr>
        <p:spPr>
          <a:xfrm>
            <a:off x="9432035" y="3852671"/>
            <a:ext cx="90170" cy="48895"/>
          </a:xfrm>
          <a:custGeom>
            <a:rect l="l" t="t" r="r" b="b"/>
            <a:pathLst>
              <a:path w="90170" h="48895">
                <a:moveTo>
                  <a:pt x="89916" y="48767"/>
                </a:moveTo>
                <a:lnTo>
                  <a:pt x="57912" y="0"/>
                </a:lnTo>
                <a:lnTo>
                  <a:pt x="0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1" name="object 151"/>
          <p:cNvSpPr/>
          <p:nvPr/>
        </p:nvSpPr>
        <p:spPr>
          <a:xfrm>
            <a:off x="9243059" y="3718559"/>
            <a:ext cx="224154" cy="96520"/>
          </a:xfrm>
          <a:custGeom>
            <a:rect l="l" t="t" r="r" b="b"/>
            <a:pathLst>
              <a:path w="224152" h="96520">
                <a:moveTo>
                  <a:pt x="224028" y="96011"/>
                </a:moveTo>
                <a:lnTo>
                  <a:pt x="0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2" name="object 152"/>
          <p:cNvSpPr txBox="1"/>
          <p:nvPr/>
        </p:nvSpPr>
        <p:spPr>
          <a:xfrm>
            <a:off x="10555287" y="3916476"/>
            <a:ext cx="91757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4005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月子营养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53" name="object 153"/>
          <p:cNvSpPr txBox="1"/>
          <p:nvPr/>
        </p:nvSpPr>
        <p:spPr>
          <a:xfrm>
            <a:off x="9637966" y="3116326"/>
            <a:ext cx="52959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15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孕产妇奶粉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54" name="object 154"/>
          <p:cNvSpPr txBox="1"/>
          <p:nvPr/>
        </p:nvSpPr>
        <p:spPr>
          <a:xfrm>
            <a:off x="9515347" y="2429636"/>
            <a:ext cx="103695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婴幼儿羊奶粉</a:t>
            </a:r>
            <a:r>
              <a:rPr sz="800" spc="5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800" b="0" spc="5">
                <a:solidFill>
                  <a:srgbClr val="FFFFFF"/>
                </a:solidFill>
                <a:latin typeface="微软雅黑 Light"/>
                <a:cs typeface="微软雅黑 Light"/>
              </a:rPr>
              <a:t>2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段）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55" name="object 155"/>
          <p:cNvSpPr txBox="1"/>
          <p:nvPr/>
        </p:nvSpPr>
        <p:spPr>
          <a:xfrm>
            <a:off x="9636632" y="3247389"/>
            <a:ext cx="1029969" cy="3784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8100" marR="5080" indent="-26034">
              <a:lnSpc>
                <a:spcPct val="144800"/>
              </a:lnSpc>
              <a:spcBef>
                <a:spcPts val="95"/>
              </a:spcBef>
            </a:pP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婴幼儿牛奶粉</a:t>
            </a:r>
            <a:r>
              <a:rPr sz="800" spc="10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800" b="0" spc="10">
                <a:solidFill>
                  <a:srgbClr val="FFFFFF"/>
                </a:solidFill>
                <a:latin typeface="微软雅黑 Light"/>
                <a:cs typeface="微软雅黑 Light"/>
              </a:rPr>
              <a:t>3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段）  婴幼儿羊奶粉（</a:t>
            </a:r>
            <a:r>
              <a:rPr sz="800" b="0" spc="20">
                <a:solidFill>
                  <a:srgbClr val="FFFFFF"/>
                </a:solidFill>
                <a:latin typeface="微软雅黑 Light"/>
                <a:cs typeface="微软雅黑 Light"/>
              </a:rPr>
              <a:t>3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段）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56" name="object 156"/>
          <p:cNvSpPr txBox="1"/>
          <p:nvPr/>
        </p:nvSpPr>
        <p:spPr>
          <a:xfrm>
            <a:off x="9637966" y="2707639"/>
            <a:ext cx="104457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6675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婴幼儿牛奶粉（</a:t>
            </a:r>
            <a:r>
              <a:rPr sz="800" b="0" spc="5">
                <a:solidFill>
                  <a:srgbClr val="FFFFFF"/>
                </a:solidFill>
                <a:latin typeface="微软雅黑 Light"/>
                <a:cs typeface="微软雅黑 Light"/>
              </a:rPr>
              <a:t>2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段）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57" name="object 157"/>
          <p:cNvSpPr txBox="1"/>
          <p:nvPr/>
        </p:nvSpPr>
        <p:spPr>
          <a:xfrm>
            <a:off x="9206230" y="3665626"/>
            <a:ext cx="43434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儿童奶粉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58" name="object 158"/>
          <p:cNvSpPr txBox="1"/>
          <p:nvPr/>
        </p:nvSpPr>
        <p:spPr>
          <a:xfrm>
            <a:off x="9139173" y="3903065"/>
            <a:ext cx="98425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婴幼儿羊奶粉（</a:t>
            </a:r>
            <a:r>
              <a:rPr sz="800" b="0">
                <a:solidFill>
                  <a:srgbClr val="FFFFFF"/>
                </a:solidFill>
                <a:latin typeface="微软雅黑 Light"/>
                <a:cs typeface="微软雅黑 Light"/>
              </a:rPr>
              <a:t>1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段）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59" name="object 159"/>
          <p:cNvSpPr txBox="1"/>
          <p:nvPr/>
        </p:nvSpPr>
        <p:spPr>
          <a:xfrm>
            <a:off x="8975852" y="3537305"/>
            <a:ext cx="53594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婴童调味品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60" name="object 160"/>
          <p:cNvSpPr txBox="1"/>
          <p:nvPr/>
        </p:nvSpPr>
        <p:spPr>
          <a:xfrm>
            <a:off x="9339960" y="4382820"/>
            <a:ext cx="231140" cy="117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600" b="0" spc="-25">
                <a:solidFill>
                  <a:srgbClr val="FFFFFF"/>
                </a:solidFill>
                <a:latin typeface="微软雅黑 Light"/>
                <a:cs typeface="微软雅黑 Light"/>
              </a:rPr>
              <a:t>-</a:t>
            </a:r>
            <a:r>
              <a:rPr sz="600" b="0" spc="-5">
                <a:solidFill>
                  <a:srgbClr val="FFFFFF"/>
                </a:solidFill>
                <a:latin typeface="微软雅黑 Light"/>
                <a:cs typeface="微软雅黑 Light"/>
              </a:rPr>
              <a:t>1</a:t>
            </a:r>
            <a:r>
              <a:rPr sz="600" b="0" spc="45">
                <a:solidFill>
                  <a:srgbClr val="FFFFFF"/>
                </a:solidFill>
                <a:latin typeface="微软雅黑 Light"/>
                <a:cs typeface="微软雅黑 Light"/>
              </a:rPr>
              <a:t>0</a:t>
            </a:r>
            <a:r>
              <a:rPr sz="600" b="0" spc="30">
                <a:solidFill>
                  <a:srgbClr val="FFFFFF"/>
                </a:solidFill>
                <a:latin typeface="微软雅黑 Light"/>
                <a:cs typeface="微软雅黑 Light"/>
              </a:rPr>
              <a:t>0</a:t>
            </a:r>
            <a:r>
              <a:rPr sz="600" b="0" spc="-15">
                <a:solidFill>
                  <a:srgbClr val="FFFFFF"/>
                </a:solidFill>
                <a:latin typeface="微软雅黑 Light"/>
                <a:cs typeface="微软雅黑 Light"/>
              </a:rPr>
              <a:t>%</a:t>
            </a:r>
            <a:endParaRPr sz="600">
              <a:latin typeface="微软雅黑 Light"/>
              <a:cs typeface="微软雅黑 Light"/>
            </a:endParaRPr>
          </a:p>
        </p:txBody>
      </p:sp>
      <p:sp>
        <p:nvSpPr>
          <p:cNvPr id="161" name="object 161"/>
          <p:cNvSpPr txBox="1"/>
          <p:nvPr/>
        </p:nvSpPr>
        <p:spPr>
          <a:xfrm>
            <a:off x="8949181" y="3758590"/>
            <a:ext cx="156210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200" baseline="-10416">
                <a:solidFill>
                  <a:srgbClr val="FFFFFF"/>
                </a:solidFill>
                <a:latin typeface="宋体"/>
                <a:cs typeface="宋体"/>
              </a:rPr>
              <a:t>宝宝辅</a:t>
            </a:r>
            <a:r>
              <a:rPr sz="1200" spc="-307" baseline="-10416">
                <a:solidFill>
                  <a:srgbClr val="FFFFFF"/>
                </a:solidFill>
                <a:latin typeface="宋体"/>
                <a:cs typeface="宋体"/>
              </a:rPr>
              <a:t>食</a:t>
            </a:r>
            <a:r>
              <a:rPr sz="600" b="0" spc="-70">
                <a:solidFill>
                  <a:srgbClr val="FFFFFF"/>
                </a:solidFill>
                <a:latin typeface="微软雅黑 Light"/>
                <a:cs typeface="微软雅黑 Light"/>
              </a:rPr>
              <a:t>100%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婴幼儿牛奶粉（</a:t>
            </a:r>
            <a:r>
              <a:rPr sz="800" b="0">
                <a:solidFill>
                  <a:srgbClr val="FFFFFF"/>
                </a:solidFill>
                <a:latin typeface="微软雅黑 Light"/>
                <a:cs typeface="微软雅黑 Light"/>
              </a:rPr>
              <a:t>1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段）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62" name="object 162"/>
          <p:cNvSpPr txBox="1"/>
          <p:nvPr/>
        </p:nvSpPr>
        <p:spPr>
          <a:xfrm>
            <a:off x="8988932" y="3326034"/>
            <a:ext cx="640080" cy="276225"/>
          </a:xfrm>
          <a:prstGeom prst="rect">
            <a:avLst/>
          </a:prstGeom>
        </p:spPr>
        <p:txBody>
          <a:bodyPr vert="horz" wrap="square" lIns="0" tIns="336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65"/>
              </a:spcBef>
            </a:pP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婴童营养品</a:t>
            </a:r>
            <a:endParaRPr sz="800">
              <a:latin typeface="宋体"/>
              <a:cs typeface="宋体"/>
            </a:endParaRPr>
          </a:p>
          <a:p>
            <a:pPr marL="367665">
              <a:lnSpc>
                <a:spcPct val="100000"/>
              </a:lnSpc>
              <a:spcBef>
                <a:spcPts val="125"/>
              </a:spcBef>
            </a:pPr>
            <a:r>
              <a:rPr sz="600" b="0" spc="15">
                <a:solidFill>
                  <a:srgbClr val="FFFFFF"/>
                </a:solidFill>
                <a:latin typeface="微软雅黑 Light"/>
                <a:cs typeface="微软雅黑 Light"/>
              </a:rPr>
              <a:t>200%</a:t>
            </a:r>
            <a:endParaRPr sz="600">
              <a:latin typeface="微软雅黑 Light"/>
              <a:cs typeface="微软雅黑 Light"/>
            </a:endParaRPr>
          </a:p>
        </p:txBody>
      </p:sp>
      <p:sp>
        <p:nvSpPr>
          <p:cNvPr id="163" name="object 163"/>
          <p:cNvSpPr txBox="1"/>
          <p:nvPr/>
        </p:nvSpPr>
        <p:spPr>
          <a:xfrm>
            <a:off x="8974328" y="2951480"/>
            <a:ext cx="654685" cy="351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孕产妇营养品</a:t>
            </a:r>
            <a:endParaRPr sz="800">
              <a:latin typeface="宋体"/>
              <a:cs typeface="宋体"/>
            </a:endParaRPr>
          </a:p>
          <a:p>
            <a:pPr marL="380365">
              <a:lnSpc>
                <a:spcPct val="100000"/>
              </a:lnSpc>
              <a:spcBef>
                <a:spcPts val="880"/>
              </a:spcBef>
            </a:pPr>
            <a:r>
              <a:rPr sz="600" b="0" spc="20">
                <a:solidFill>
                  <a:srgbClr val="FFFFFF"/>
                </a:solidFill>
                <a:latin typeface="微软雅黑 Light"/>
                <a:cs typeface="微软雅黑 Light"/>
              </a:rPr>
              <a:t>300%</a:t>
            </a:r>
            <a:endParaRPr sz="600">
              <a:latin typeface="微软雅黑 Light"/>
              <a:cs typeface="微软雅黑 Light"/>
            </a:endParaRPr>
          </a:p>
        </p:txBody>
      </p:sp>
      <p:sp>
        <p:nvSpPr>
          <p:cNvPr id="164" name="object 164"/>
          <p:cNvSpPr txBox="1"/>
          <p:nvPr/>
        </p:nvSpPr>
        <p:spPr>
          <a:xfrm>
            <a:off x="9176067" y="2586608"/>
            <a:ext cx="452755" cy="41655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77800">
              <a:lnSpc>
                <a:spcPct val="100000"/>
              </a:lnSpc>
              <a:spcBef>
                <a:spcPts val="100"/>
              </a:spcBef>
            </a:pPr>
            <a:r>
              <a:rPr sz="600" b="0" spc="20">
                <a:solidFill>
                  <a:srgbClr val="FFFFFF"/>
                </a:solidFill>
                <a:latin typeface="微软雅黑 Light"/>
                <a:cs typeface="微软雅黑 Light"/>
              </a:rPr>
              <a:t>500%</a:t>
            </a:r>
            <a:endParaRPr sz="600">
              <a:latin typeface="微软雅黑 Light"/>
              <a:cs typeface="微软雅黑 Light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900">
              <a:latin typeface="微软雅黑 Light"/>
              <a:cs typeface="微软雅黑 Light"/>
            </a:endParaRPr>
          </a:p>
          <a:p>
            <a:pPr marL="179070">
              <a:lnSpc>
                <a:spcPct val="100000"/>
              </a:lnSpc>
            </a:pPr>
            <a:r>
              <a:rPr sz="600" b="0" spc="15">
                <a:solidFill>
                  <a:srgbClr val="FFFFFF"/>
                </a:solidFill>
                <a:latin typeface="微软雅黑 Light"/>
                <a:cs typeface="微软雅黑 Light"/>
              </a:rPr>
              <a:t>400%</a:t>
            </a:r>
            <a:endParaRPr sz="600">
              <a:latin typeface="微软雅黑 Light"/>
              <a:cs typeface="微软雅黑 Light"/>
            </a:endParaRPr>
          </a:p>
        </p:txBody>
      </p:sp>
      <p:sp>
        <p:nvSpPr>
          <p:cNvPr id="165" name="object 165"/>
          <p:cNvSpPr txBox="1"/>
          <p:nvPr/>
        </p:nvSpPr>
        <p:spPr>
          <a:xfrm>
            <a:off x="9341357" y="2287016"/>
            <a:ext cx="22987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b="0" spc="30">
                <a:solidFill>
                  <a:srgbClr val="FFFFFF"/>
                </a:solidFill>
                <a:latin typeface="微软雅黑 Light"/>
                <a:cs typeface="微软雅黑 Light"/>
              </a:rPr>
              <a:t>6</a:t>
            </a:r>
            <a:r>
              <a:rPr sz="600" b="0" spc="25">
                <a:solidFill>
                  <a:srgbClr val="FFFFFF"/>
                </a:solidFill>
                <a:latin typeface="微软雅黑 Light"/>
                <a:cs typeface="微软雅黑 Light"/>
              </a:rPr>
              <a:t>0</a:t>
            </a:r>
            <a:r>
              <a:rPr sz="600" b="0" spc="45">
                <a:solidFill>
                  <a:srgbClr val="FFFFFF"/>
                </a:solidFill>
                <a:latin typeface="微软雅黑 Light"/>
                <a:cs typeface="微软雅黑 Light"/>
              </a:rPr>
              <a:t>0</a:t>
            </a:r>
            <a:r>
              <a:rPr sz="600" b="0" spc="-20">
                <a:solidFill>
                  <a:srgbClr val="FFFFFF"/>
                </a:solidFill>
                <a:latin typeface="微软雅黑 Light"/>
                <a:cs typeface="微软雅黑 Light"/>
              </a:rPr>
              <a:t>%</a:t>
            </a:r>
            <a:endParaRPr sz="600">
              <a:latin typeface="微软雅黑 Light"/>
              <a:cs typeface="微软雅黑 Light"/>
            </a:endParaRPr>
          </a:p>
        </p:txBody>
      </p:sp>
      <p:sp>
        <p:nvSpPr>
          <p:cNvPr id="166" name="object 166"/>
          <p:cNvSpPr txBox="1"/>
          <p:nvPr/>
        </p:nvSpPr>
        <p:spPr>
          <a:xfrm>
            <a:off x="8939021" y="4007307"/>
            <a:ext cx="1755139" cy="3035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32410">
              <a:lnSpc>
                <a:spcPct val="100000"/>
              </a:lnSpc>
              <a:spcBef>
                <a:spcPts val="100"/>
              </a:spcBef>
              <a:tabLst>
                <a:tab pos="934085"/>
              </a:tabLst>
            </a:pP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婴童</a:t>
            </a:r>
            <a:r>
              <a:rPr sz="800" spc="-240">
                <a:solidFill>
                  <a:srgbClr val="FFFFFF"/>
                </a:solidFill>
                <a:latin typeface="宋体"/>
                <a:cs typeface="宋体"/>
              </a:rPr>
              <a:t>零</a:t>
            </a:r>
            <a:r>
              <a:rPr sz="900" b="0" spc="-150" baseline="-37037">
                <a:solidFill>
                  <a:srgbClr val="FFFFFF"/>
                </a:solidFill>
                <a:latin typeface="微软雅黑 Light"/>
                <a:cs typeface="微软雅黑 Light"/>
              </a:rPr>
              <a:t>0</a:t>
            </a:r>
            <a:r>
              <a:rPr sz="800" spc="-675">
                <a:solidFill>
                  <a:srgbClr val="FFFFFF"/>
                </a:solidFill>
                <a:latin typeface="宋体"/>
                <a:cs typeface="宋体"/>
              </a:rPr>
              <a:t>食</a:t>
            </a:r>
            <a:r>
              <a:rPr sz="900" b="0" spc="-30" baseline="-37037">
                <a:solidFill>
                  <a:srgbClr val="FFFFFF"/>
                </a:solidFill>
                <a:latin typeface="微软雅黑 Light"/>
                <a:cs typeface="微软雅黑 Light"/>
              </a:rPr>
              <a:t>%	</a:t>
            </a:r>
            <a:r>
              <a:rPr sz="1200" baseline="6944">
                <a:solidFill>
                  <a:srgbClr val="FFFFFF"/>
                </a:solidFill>
                <a:latin typeface="宋体"/>
                <a:cs typeface="宋体"/>
              </a:rPr>
              <a:t>婴幼儿液态奶</a:t>
            </a:r>
            <a:endParaRPr sz="1200" baseline="6944">
              <a:latin typeface="宋体"/>
              <a:cs typeface="宋体"/>
            </a:endParaRPr>
          </a:p>
          <a:p>
            <a:pPr marL="127000">
              <a:lnSpc>
                <a:spcPct val="100000"/>
              </a:lnSpc>
              <a:spcBef>
                <a:spcPts val="505"/>
              </a:spcBef>
              <a:tabLst>
                <a:tab pos="640715"/>
                <a:tab pos="1061085"/>
                <a:tab pos="1515110"/>
              </a:tabLst>
            </a:pPr>
            <a:r>
              <a:rPr sz="600" b="0" spc="5">
                <a:solidFill>
                  <a:srgbClr val="FFFFFF"/>
                </a:solidFill>
                <a:latin typeface="微软雅黑 Light"/>
                <a:cs typeface="微软雅黑 Light"/>
              </a:rPr>
              <a:t>-100%	</a:t>
            </a:r>
            <a:r>
              <a:rPr sz="600" b="0" spc="10">
                <a:solidFill>
                  <a:srgbClr val="FFFFFF"/>
                </a:solidFill>
                <a:latin typeface="微软雅黑 Light"/>
                <a:cs typeface="微软雅黑 Light"/>
              </a:rPr>
              <a:t>0%	</a:t>
            </a:r>
            <a:r>
              <a:rPr sz="600" b="0" spc="15">
                <a:solidFill>
                  <a:srgbClr val="FFFFFF"/>
                </a:solidFill>
                <a:latin typeface="微软雅黑 Light"/>
                <a:cs typeface="微软雅黑 Light"/>
              </a:rPr>
              <a:t>100%	200%</a:t>
            </a:r>
            <a:endParaRPr sz="600">
              <a:latin typeface="微软雅黑 Light"/>
              <a:cs typeface="微软雅黑 Light"/>
            </a:endParaRPr>
          </a:p>
        </p:txBody>
      </p:sp>
      <p:sp>
        <p:nvSpPr>
          <p:cNvPr id="167" name="object 167"/>
          <p:cNvSpPr txBox="1"/>
          <p:nvPr/>
        </p:nvSpPr>
        <p:spPr>
          <a:xfrm>
            <a:off x="10913364" y="4193540"/>
            <a:ext cx="21590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600" b="0" spc="10">
                <a:solidFill>
                  <a:srgbClr val="FFFFFF"/>
                </a:solidFill>
                <a:latin typeface="微软雅黑 Light"/>
                <a:cs typeface="微软雅黑 Light"/>
              </a:rPr>
              <a:t>3</a:t>
            </a:r>
            <a:r>
              <a:rPr sz="600" b="0" spc="45">
                <a:solidFill>
                  <a:srgbClr val="FFFFFF"/>
                </a:solidFill>
                <a:latin typeface="微软雅黑 Light"/>
                <a:cs typeface="微软雅黑 Light"/>
              </a:rPr>
              <a:t>0</a:t>
            </a:r>
            <a:r>
              <a:rPr sz="600" b="0" spc="35">
                <a:solidFill>
                  <a:srgbClr val="FFFFFF"/>
                </a:solidFill>
                <a:latin typeface="微软雅黑 Light"/>
                <a:cs typeface="微软雅黑 Light"/>
              </a:rPr>
              <a:t>0</a:t>
            </a:r>
            <a:r>
              <a:rPr sz="600" b="0" spc="-20">
                <a:solidFill>
                  <a:srgbClr val="FFFFFF"/>
                </a:solidFill>
                <a:latin typeface="微软雅黑 Light"/>
                <a:cs typeface="微软雅黑 Light"/>
              </a:rPr>
              <a:t>%</a:t>
            </a:r>
            <a:endParaRPr sz="600">
              <a:latin typeface="微软雅黑 Light"/>
              <a:cs typeface="微软雅黑 Light"/>
            </a:endParaRPr>
          </a:p>
        </p:txBody>
      </p:sp>
      <p:sp>
        <p:nvSpPr>
          <p:cNvPr id="168" name="object 168"/>
          <p:cNvSpPr txBox="1"/>
          <p:nvPr/>
        </p:nvSpPr>
        <p:spPr>
          <a:xfrm>
            <a:off x="11373611" y="4193540"/>
            <a:ext cx="21590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600" b="0">
                <a:solidFill>
                  <a:srgbClr val="FFFFFF"/>
                </a:solidFill>
                <a:latin typeface="微软雅黑 Light"/>
                <a:cs typeface="微软雅黑 Light"/>
              </a:rPr>
              <a:t>4</a:t>
            </a:r>
            <a:r>
              <a:rPr sz="600" b="0" spc="45">
                <a:solidFill>
                  <a:srgbClr val="FFFFFF"/>
                </a:solidFill>
                <a:latin typeface="微软雅黑 Light"/>
                <a:cs typeface="微软雅黑 Light"/>
              </a:rPr>
              <a:t>0</a:t>
            </a:r>
            <a:r>
              <a:rPr sz="600" b="0" spc="35">
                <a:solidFill>
                  <a:srgbClr val="FFFFFF"/>
                </a:solidFill>
                <a:latin typeface="微软雅黑 Light"/>
                <a:cs typeface="微软雅黑 Light"/>
              </a:rPr>
              <a:t>0</a:t>
            </a:r>
            <a:r>
              <a:rPr sz="600" b="0" spc="-20">
                <a:solidFill>
                  <a:srgbClr val="FFFFFF"/>
                </a:solidFill>
                <a:latin typeface="微软雅黑 Light"/>
                <a:cs typeface="微软雅黑 Light"/>
              </a:rPr>
              <a:t>%</a:t>
            </a:r>
            <a:endParaRPr sz="600">
              <a:latin typeface="微软雅黑 Light"/>
              <a:cs typeface="微软雅黑 Light"/>
            </a:endParaRPr>
          </a:p>
        </p:txBody>
      </p:sp>
      <p:sp>
        <p:nvSpPr>
          <p:cNvPr id="169" name="object 169"/>
          <p:cNvSpPr txBox="1"/>
          <p:nvPr/>
        </p:nvSpPr>
        <p:spPr>
          <a:xfrm>
            <a:off x="11832970" y="4193540"/>
            <a:ext cx="21717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600" b="0" spc="20">
                <a:solidFill>
                  <a:srgbClr val="FFFFFF"/>
                </a:solidFill>
                <a:latin typeface="微软雅黑 Light"/>
                <a:cs typeface="微软雅黑 Light"/>
              </a:rPr>
              <a:t>5</a:t>
            </a:r>
            <a:r>
              <a:rPr sz="600" b="0" spc="35">
                <a:solidFill>
                  <a:srgbClr val="FFFFFF"/>
                </a:solidFill>
                <a:latin typeface="微软雅黑 Light"/>
                <a:cs typeface="微软雅黑 Light"/>
              </a:rPr>
              <a:t>0</a:t>
            </a:r>
            <a:r>
              <a:rPr sz="600" b="0" spc="45">
                <a:solidFill>
                  <a:srgbClr val="FFFFFF"/>
                </a:solidFill>
                <a:latin typeface="微软雅黑 Light"/>
                <a:cs typeface="微软雅黑 Light"/>
              </a:rPr>
              <a:t>0</a:t>
            </a:r>
            <a:r>
              <a:rPr sz="600" b="0" spc="-20">
                <a:solidFill>
                  <a:srgbClr val="FFFFFF"/>
                </a:solidFill>
                <a:latin typeface="微软雅黑 Light"/>
                <a:cs typeface="微软雅黑 Light"/>
              </a:rPr>
              <a:t>%</a:t>
            </a:r>
            <a:endParaRPr sz="600">
              <a:latin typeface="微软雅黑 Light"/>
              <a:cs typeface="微软雅黑 Light"/>
            </a:endParaRPr>
          </a:p>
        </p:txBody>
      </p:sp>
      <p:sp>
        <p:nvSpPr>
          <p:cNvPr id="170" name="object 170"/>
          <p:cNvSpPr txBox="1"/>
          <p:nvPr/>
        </p:nvSpPr>
        <p:spPr>
          <a:xfrm>
            <a:off x="12292838" y="4193540"/>
            <a:ext cx="21717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600" b="0" spc="30">
                <a:solidFill>
                  <a:srgbClr val="FFFFFF"/>
                </a:solidFill>
                <a:latin typeface="微软雅黑 Light"/>
                <a:cs typeface="微软雅黑 Light"/>
              </a:rPr>
              <a:t>6</a:t>
            </a:r>
            <a:r>
              <a:rPr sz="600" b="0" spc="25">
                <a:solidFill>
                  <a:srgbClr val="FFFFFF"/>
                </a:solidFill>
                <a:latin typeface="微软雅黑 Light"/>
                <a:cs typeface="微软雅黑 Light"/>
              </a:rPr>
              <a:t>0</a:t>
            </a:r>
            <a:r>
              <a:rPr sz="600" b="0" spc="45">
                <a:solidFill>
                  <a:srgbClr val="FFFFFF"/>
                </a:solidFill>
                <a:latin typeface="微软雅黑 Light"/>
                <a:cs typeface="微软雅黑 Light"/>
              </a:rPr>
              <a:t>0</a:t>
            </a:r>
            <a:r>
              <a:rPr sz="600" b="0" spc="-20">
                <a:solidFill>
                  <a:srgbClr val="FFFFFF"/>
                </a:solidFill>
                <a:latin typeface="微软雅黑 Light"/>
                <a:cs typeface="微软雅黑 Light"/>
              </a:rPr>
              <a:t>%</a:t>
            </a:r>
            <a:endParaRPr sz="600">
              <a:latin typeface="微软雅黑 Light"/>
              <a:cs typeface="微软雅黑 Light"/>
            </a:endParaRPr>
          </a:p>
        </p:txBody>
      </p:sp>
      <p:sp>
        <p:nvSpPr>
          <p:cNvPr id="171" name="object 171"/>
          <p:cNvSpPr txBox="1"/>
          <p:nvPr/>
        </p:nvSpPr>
        <p:spPr>
          <a:xfrm>
            <a:off x="5203316" y="4484623"/>
            <a:ext cx="98742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45">
                <a:solidFill>
                  <a:srgbClr val="FFFFFF"/>
                </a:solidFill>
                <a:latin typeface="宋体"/>
                <a:cs typeface="宋体"/>
              </a:rPr>
              <a:t>*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气泡大小</a:t>
            </a:r>
            <a:r>
              <a:rPr sz="800" spc="-15">
                <a:solidFill>
                  <a:srgbClr val="FFFFFF"/>
                </a:solidFill>
                <a:latin typeface="宋体"/>
                <a:cs typeface="宋体"/>
              </a:rPr>
              <a:t>表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示客</a:t>
            </a:r>
            <a:r>
              <a:rPr sz="800" spc="-15">
                <a:solidFill>
                  <a:srgbClr val="FFFFFF"/>
                </a:solidFill>
                <a:latin typeface="宋体"/>
                <a:cs typeface="宋体"/>
              </a:rPr>
              <a:t>单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价</a:t>
            </a:r>
            <a:endParaRPr sz="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8462" y="730758"/>
            <a:ext cx="8932545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/>
              <a:t>婴童食品：营养补充高关注，钙和</a:t>
            </a:r>
            <a:r>
              <a:rPr sz="2100" spc="-5"/>
              <a:t>D</a:t>
            </a:r>
            <a:r>
              <a:rPr sz="2100" spc="-15"/>
              <a:t>H</a:t>
            </a:r>
            <a:r>
              <a:rPr sz="2100" spc="70"/>
              <a:t>A</a:t>
            </a:r>
            <a:r>
              <a:rPr sz="2100"/>
              <a:t>补充高需求，提升免疫力成分高增长</a:t>
            </a:r>
            <a:endParaRPr sz="2100"/>
          </a:p>
        </p:txBody>
      </p:sp>
      <p:sp>
        <p:nvSpPr>
          <p:cNvPr id="3" name="object 3"/>
          <p:cNvSpPr txBox="1"/>
          <p:nvPr/>
        </p:nvSpPr>
        <p:spPr>
          <a:xfrm>
            <a:off x="402742" y="4626051"/>
            <a:ext cx="3209925" cy="117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5">
                <a:solidFill>
                  <a:srgbClr val="FFFFFF"/>
                </a:solidFill>
                <a:latin typeface="宋体"/>
                <a:cs typeface="宋体"/>
              </a:rPr>
              <a:t>数据来</a:t>
            </a:r>
            <a:r>
              <a:rPr sz="600" spc="-5">
                <a:solidFill>
                  <a:srgbClr val="FFFFFF"/>
                </a:solidFill>
                <a:latin typeface="宋体"/>
                <a:cs typeface="宋体"/>
              </a:rPr>
              <a:t>源：蝉魔</a:t>
            </a:r>
            <a:r>
              <a:rPr sz="600">
                <a:solidFill>
                  <a:srgbClr val="FFFFFF"/>
                </a:solidFill>
                <a:latin typeface="宋体"/>
                <a:cs typeface="宋体"/>
              </a:rPr>
              <a:t>方</a:t>
            </a:r>
            <a:r>
              <a:rPr sz="600" spc="-12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600" spc="35">
                <a:solidFill>
                  <a:srgbClr val="FFFFFF"/>
                </a:solidFill>
                <a:latin typeface="宋体"/>
                <a:cs typeface="宋体"/>
              </a:rPr>
              <a:t>chanmofang.com</a:t>
            </a:r>
            <a:r>
              <a:rPr sz="600" spc="-12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600" spc="5">
                <a:solidFill>
                  <a:srgbClr val="FFFFFF"/>
                </a:solidFill>
                <a:latin typeface="宋体"/>
                <a:cs typeface="宋体"/>
              </a:rPr>
              <a:t>（蝉妈</a:t>
            </a:r>
            <a:r>
              <a:rPr sz="600" spc="-5">
                <a:solidFill>
                  <a:srgbClr val="FFFFFF"/>
                </a:solidFill>
                <a:latin typeface="宋体"/>
                <a:cs typeface="宋体"/>
              </a:rPr>
              <a:t>妈旗下行业研究数据平台</a:t>
            </a:r>
            <a:r>
              <a:rPr sz="600" spc="50">
                <a:solidFill>
                  <a:srgbClr val="FFFFFF"/>
                </a:solidFill>
                <a:latin typeface="宋体"/>
                <a:cs typeface="宋体"/>
              </a:rPr>
              <a:t>）&amp;</a:t>
            </a:r>
            <a:r>
              <a:rPr sz="600" spc="-5">
                <a:solidFill>
                  <a:srgbClr val="FFFFFF"/>
                </a:solidFill>
                <a:latin typeface="宋体"/>
                <a:cs typeface="宋体"/>
              </a:rPr>
              <a:t>艾瑞咨询</a:t>
            </a:r>
            <a:r>
              <a:rPr sz="600" spc="30">
                <a:solidFill>
                  <a:srgbClr val="FFFFFF"/>
                </a:solidFill>
                <a:latin typeface="宋体"/>
                <a:cs typeface="宋体"/>
              </a:rPr>
              <a:t>（N=1000）</a:t>
            </a:r>
            <a:endParaRPr sz="600">
              <a:latin typeface="宋体"/>
              <a:cs typeface="宋体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469891" y="3849623"/>
            <a:ext cx="106680" cy="489584"/>
          </a:xfrm>
          <a:custGeom>
            <a:rect l="l" t="t" r="r" b="b"/>
            <a:pathLst>
              <a:path w="106679" h="489584">
                <a:moveTo>
                  <a:pt x="106680" y="0"/>
                </a:moveTo>
                <a:lnTo>
                  <a:pt x="0" y="0"/>
                </a:lnTo>
                <a:lnTo>
                  <a:pt x="0" y="489203"/>
                </a:lnTo>
                <a:lnTo>
                  <a:pt x="106680" y="489203"/>
                </a:lnTo>
                <a:lnTo>
                  <a:pt x="106680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4945379" y="4090415"/>
            <a:ext cx="106680" cy="248920"/>
          </a:xfrm>
          <a:custGeom>
            <a:rect l="l" t="t" r="r" b="b"/>
            <a:pathLst>
              <a:path w="106679" h="248920">
                <a:moveTo>
                  <a:pt x="106680" y="0"/>
                </a:moveTo>
                <a:lnTo>
                  <a:pt x="0" y="0"/>
                </a:lnTo>
                <a:lnTo>
                  <a:pt x="0" y="248412"/>
                </a:lnTo>
                <a:lnTo>
                  <a:pt x="106680" y="248412"/>
                </a:lnTo>
                <a:lnTo>
                  <a:pt x="106680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5420867" y="4131564"/>
            <a:ext cx="106680" cy="207645"/>
          </a:xfrm>
          <a:custGeom>
            <a:rect l="l" t="t" r="r" b="b"/>
            <a:pathLst>
              <a:path w="106679" h="207645">
                <a:moveTo>
                  <a:pt x="106680" y="0"/>
                </a:moveTo>
                <a:lnTo>
                  <a:pt x="0" y="0"/>
                </a:lnTo>
                <a:lnTo>
                  <a:pt x="0" y="207264"/>
                </a:lnTo>
                <a:lnTo>
                  <a:pt x="106680" y="207264"/>
                </a:lnTo>
                <a:lnTo>
                  <a:pt x="106680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5896355" y="4218432"/>
            <a:ext cx="106680" cy="120650"/>
          </a:xfrm>
          <a:custGeom>
            <a:rect l="l" t="t" r="r" b="b"/>
            <a:pathLst>
              <a:path w="106679" h="120650">
                <a:moveTo>
                  <a:pt x="106680" y="0"/>
                </a:moveTo>
                <a:lnTo>
                  <a:pt x="0" y="0"/>
                </a:lnTo>
                <a:lnTo>
                  <a:pt x="0" y="120395"/>
                </a:lnTo>
                <a:lnTo>
                  <a:pt x="106680" y="120395"/>
                </a:lnTo>
                <a:lnTo>
                  <a:pt x="106680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6371844" y="4076700"/>
            <a:ext cx="106680" cy="262255"/>
          </a:xfrm>
          <a:custGeom>
            <a:rect l="l" t="t" r="r" b="b"/>
            <a:pathLst>
              <a:path w="106679" h="262254">
                <a:moveTo>
                  <a:pt x="106679" y="0"/>
                </a:moveTo>
                <a:lnTo>
                  <a:pt x="0" y="0"/>
                </a:lnTo>
                <a:lnTo>
                  <a:pt x="0" y="262128"/>
                </a:lnTo>
                <a:lnTo>
                  <a:pt x="106679" y="262128"/>
                </a:lnTo>
                <a:lnTo>
                  <a:pt x="106679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6845807" y="4235196"/>
            <a:ext cx="106680" cy="104139"/>
          </a:xfrm>
          <a:custGeom>
            <a:rect l="l" t="t" r="r" b="b"/>
            <a:pathLst>
              <a:path w="106679" h="104138">
                <a:moveTo>
                  <a:pt x="106680" y="0"/>
                </a:moveTo>
                <a:lnTo>
                  <a:pt x="0" y="0"/>
                </a:lnTo>
                <a:lnTo>
                  <a:pt x="0" y="103631"/>
                </a:lnTo>
                <a:lnTo>
                  <a:pt x="106680" y="103631"/>
                </a:lnTo>
                <a:lnTo>
                  <a:pt x="106680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7321295" y="4216908"/>
            <a:ext cx="106680" cy="121920"/>
          </a:xfrm>
          <a:custGeom>
            <a:rect l="l" t="t" r="r" b="b"/>
            <a:pathLst>
              <a:path w="106679" h="121920">
                <a:moveTo>
                  <a:pt x="106679" y="0"/>
                </a:moveTo>
                <a:lnTo>
                  <a:pt x="0" y="0"/>
                </a:lnTo>
                <a:lnTo>
                  <a:pt x="0" y="121919"/>
                </a:lnTo>
                <a:lnTo>
                  <a:pt x="106679" y="121919"/>
                </a:lnTo>
                <a:lnTo>
                  <a:pt x="106679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7796783" y="4303014"/>
            <a:ext cx="106680" cy="0"/>
          </a:xfrm>
          <a:custGeom>
            <a:rect l="l" t="t" r="r" b="b"/>
            <a:pathLst>
              <a:path w="106679">
                <a:moveTo>
                  <a:pt x="0" y="0"/>
                </a:moveTo>
                <a:lnTo>
                  <a:pt x="106680" y="0"/>
                </a:lnTo>
              </a:path>
            </a:pathLst>
          </a:custGeom>
          <a:ln w="71628">
            <a:solidFill>
              <a:srgbClr val="80D7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8272271" y="4338065"/>
            <a:ext cx="106680" cy="0"/>
          </a:xfrm>
          <a:custGeom>
            <a:rect l="l" t="t" r="r" b="b"/>
            <a:pathLst>
              <a:path w="106679">
                <a:moveTo>
                  <a:pt x="0" y="0"/>
                </a:moveTo>
                <a:lnTo>
                  <a:pt x="106679" y="0"/>
                </a:lnTo>
              </a:path>
            </a:pathLst>
          </a:custGeom>
          <a:ln w="3175">
            <a:solidFill>
              <a:srgbClr val="80D7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4130040" y="2782823"/>
            <a:ext cx="106680" cy="1556385"/>
          </a:xfrm>
          <a:custGeom>
            <a:rect l="l" t="t" r="r" b="b"/>
            <a:pathLst>
              <a:path w="106679" h="1556385">
                <a:moveTo>
                  <a:pt x="106680" y="0"/>
                </a:moveTo>
                <a:lnTo>
                  <a:pt x="0" y="0"/>
                </a:lnTo>
                <a:lnTo>
                  <a:pt x="0" y="1556004"/>
                </a:lnTo>
                <a:lnTo>
                  <a:pt x="106680" y="1556004"/>
                </a:lnTo>
                <a:lnTo>
                  <a:pt x="106680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4605528" y="3276600"/>
            <a:ext cx="106680" cy="1062355"/>
          </a:xfrm>
          <a:custGeom>
            <a:rect l="l" t="t" r="r" b="b"/>
            <a:pathLst>
              <a:path w="106679" h="1062354">
                <a:moveTo>
                  <a:pt x="106680" y="0"/>
                </a:moveTo>
                <a:lnTo>
                  <a:pt x="0" y="0"/>
                </a:lnTo>
                <a:lnTo>
                  <a:pt x="0" y="1062228"/>
                </a:lnTo>
                <a:lnTo>
                  <a:pt x="106680" y="1062228"/>
                </a:lnTo>
                <a:lnTo>
                  <a:pt x="106680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5081015" y="3710940"/>
            <a:ext cx="106680" cy="628015"/>
          </a:xfrm>
          <a:custGeom>
            <a:rect l="l" t="t" r="r" b="b"/>
            <a:pathLst>
              <a:path w="106679" h="628014">
                <a:moveTo>
                  <a:pt x="106680" y="0"/>
                </a:moveTo>
                <a:lnTo>
                  <a:pt x="0" y="0"/>
                </a:lnTo>
                <a:lnTo>
                  <a:pt x="0" y="627888"/>
                </a:lnTo>
                <a:lnTo>
                  <a:pt x="106680" y="627888"/>
                </a:lnTo>
                <a:lnTo>
                  <a:pt x="106680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5556503" y="3720083"/>
            <a:ext cx="106680" cy="619125"/>
          </a:xfrm>
          <a:custGeom>
            <a:rect l="l" t="t" r="r" b="b"/>
            <a:pathLst>
              <a:path w="106679" h="619125">
                <a:moveTo>
                  <a:pt x="106680" y="0"/>
                </a:moveTo>
                <a:lnTo>
                  <a:pt x="0" y="0"/>
                </a:lnTo>
                <a:lnTo>
                  <a:pt x="0" y="618743"/>
                </a:lnTo>
                <a:lnTo>
                  <a:pt x="106680" y="618743"/>
                </a:lnTo>
                <a:lnTo>
                  <a:pt x="106680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6031991" y="3774947"/>
            <a:ext cx="105410" cy="563880"/>
          </a:xfrm>
          <a:custGeom>
            <a:rect l="l" t="t" r="r" b="b"/>
            <a:pathLst>
              <a:path w="105410" h="563879">
                <a:moveTo>
                  <a:pt x="105156" y="0"/>
                </a:moveTo>
                <a:lnTo>
                  <a:pt x="0" y="0"/>
                </a:lnTo>
                <a:lnTo>
                  <a:pt x="0" y="563879"/>
                </a:lnTo>
                <a:lnTo>
                  <a:pt x="105156" y="563879"/>
                </a:lnTo>
                <a:lnTo>
                  <a:pt x="105156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6505956" y="3855720"/>
            <a:ext cx="106680" cy="483234"/>
          </a:xfrm>
          <a:custGeom>
            <a:rect l="l" t="t" r="r" b="b"/>
            <a:pathLst>
              <a:path w="106679" h="483234">
                <a:moveTo>
                  <a:pt x="106679" y="0"/>
                </a:moveTo>
                <a:lnTo>
                  <a:pt x="0" y="0"/>
                </a:lnTo>
                <a:lnTo>
                  <a:pt x="0" y="483107"/>
                </a:lnTo>
                <a:lnTo>
                  <a:pt x="106679" y="483107"/>
                </a:lnTo>
                <a:lnTo>
                  <a:pt x="106679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6981443" y="3893820"/>
            <a:ext cx="106680" cy="445134"/>
          </a:xfrm>
          <a:custGeom>
            <a:rect l="l" t="t" r="r" b="b"/>
            <a:pathLst>
              <a:path w="106679" h="445134">
                <a:moveTo>
                  <a:pt x="106679" y="0"/>
                </a:moveTo>
                <a:lnTo>
                  <a:pt x="0" y="0"/>
                </a:lnTo>
                <a:lnTo>
                  <a:pt x="0" y="445007"/>
                </a:lnTo>
                <a:lnTo>
                  <a:pt x="106679" y="445007"/>
                </a:lnTo>
                <a:lnTo>
                  <a:pt x="106679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7456931" y="3959352"/>
            <a:ext cx="106680" cy="379730"/>
          </a:xfrm>
          <a:custGeom>
            <a:rect l="l" t="t" r="r" b="b"/>
            <a:pathLst>
              <a:path w="106679" h="379729">
                <a:moveTo>
                  <a:pt x="106679" y="0"/>
                </a:moveTo>
                <a:lnTo>
                  <a:pt x="0" y="0"/>
                </a:lnTo>
                <a:lnTo>
                  <a:pt x="0" y="379476"/>
                </a:lnTo>
                <a:lnTo>
                  <a:pt x="106679" y="379476"/>
                </a:lnTo>
                <a:lnTo>
                  <a:pt x="106679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7932419" y="4102608"/>
            <a:ext cx="106680" cy="236220"/>
          </a:xfrm>
          <a:custGeom>
            <a:rect l="l" t="t" r="r" b="b"/>
            <a:pathLst>
              <a:path w="106679" h="236220">
                <a:moveTo>
                  <a:pt x="106679" y="0"/>
                </a:moveTo>
                <a:lnTo>
                  <a:pt x="0" y="0"/>
                </a:lnTo>
                <a:lnTo>
                  <a:pt x="0" y="236219"/>
                </a:lnTo>
                <a:lnTo>
                  <a:pt x="106679" y="236219"/>
                </a:lnTo>
                <a:lnTo>
                  <a:pt x="106679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8407907" y="4328921"/>
            <a:ext cx="106680" cy="0"/>
          </a:xfrm>
          <a:custGeom>
            <a:rect l="l" t="t" r="r" b="b"/>
            <a:pathLst>
              <a:path w="106679">
                <a:moveTo>
                  <a:pt x="0" y="0"/>
                </a:moveTo>
                <a:lnTo>
                  <a:pt x="106680" y="0"/>
                </a:lnTo>
              </a:path>
            </a:pathLst>
          </a:custGeom>
          <a:ln w="19811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3878579" y="4338827"/>
            <a:ext cx="4752340" cy="0"/>
          </a:xfrm>
          <a:custGeom>
            <a:rect l="l" t="t" r="r" b="b"/>
            <a:pathLst>
              <a:path w="4752340">
                <a:moveTo>
                  <a:pt x="0" y="0"/>
                </a:moveTo>
                <a:lnTo>
                  <a:pt x="4751832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4115561" y="2672333"/>
            <a:ext cx="4277995" cy="1384300"/>
          </a:xfrm>
          <a:custGeom>
            <a:rect l="l" t="t" r="r" b="b"/>
            <a:pathLst>
              <a:path w="4277995" h="1384300">
                <a:moveTo>
                  <a:pt x="0" y="1360931"/>
                </a:moveTo>
                <a:lnTo>
                  <a:pt x="475488" y="1274064"/>
                </a:lnTo>
                <a:lnTo>
                  <a:pt x="950976" y="1155191"/>
                </a:lnTo>
                <a:lnTo>
                  <a:pt x="1426464" y="999743"/>
                </a:lnTo>
                <a:lnTo>
                  <a:pt x="1901952" y="425195"/>
                </a:lnTo>
                <a:lnTo>
                  <a:pt x="2375916" y="1383791"/>
                </a:lnTo>
                <a:lnTo>
                  <a:pt x="2851404" y="563879"/>
                </a:lnTo>
                <a:lnTo>
                  <a:pt x="3326891" y="950975"/>
                </a:lnTo>
                <a:lnTo>
                  <a:pt x="3802380" y="886967"/>
                </a:lnTo>
                <a:lnTo>
                  <a:pt x="4277868" y="0"/>
                </a:lnTo>
              </a:path>
            </a:pathLst>
          </a:custGeom>
          <a:ln w="28574">
            <a:solidFill>
              <a:srgbClr val="FF6C6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 txBox="1"/>
          <p:nvPr/>
        </p:nvSpPr>
        <p:spPr>
          <a:xfrm>
            <a:off x="3994403" y="3526535"/>
            <a:ext cx="148590" cy="812800"/>
          </a:xfrm>
          <a:prstGeom prst="rect">
            <a:avLst/>
          </a:prstGeom>
          <a:solidFill>
            <a:srgbClr val="80D7CE"/>
          </a:solidFill>
        </p:spPr>
        <p:txBody>
          <a:bodyPr vert="horz" wrap="square" lIns="0" tIns="4445" rIns="0" bIns="0" rtlCol="0">
            <a:spAutoFit/>
          </a:bodyPr>
          <a:lstStyle/>
          <a:p>
            <a:pPr marR="3175">
              <a:lnSpc>
                <a:spcPct val="100000"/>
              </a:lnSpc>
              <a:spcBef>
                <a:spcPts val="35"/>
              </a:spcBef>
            </a:pPr>
            <a:endParaRPr sz="15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0" b="0" spc="25">
                <a:solidFill>
                  <a:srgbClr val="FFFFFF"/>
                </a:solidFill>
                <a:latin typeface="微软雅黑 Light"/>
                <a:cs typeface="微软雅黑 Light"/>
              </a:rPr>
              <a:t>9</a:t>
            </a:r>
            <a:r>
              <a:rPr sz="1000" b="0">
                <a:solidFill>
                  <a:srgbClr val="FFFFFF"/>
                </a:solidFill>
                <a:latin typeface="微软雅黑 Light"/>
                <a:cs typeface="微软雅黑 Light"/>
              </a:rPr>
              <a:t>2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4130040" y="2782823"/>
            <a:ext cx="119380" cy="1556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R="3175">
              <a:lnSpc>
                <a:spcPct val="100000"/>
              </a:lnSpc>
            </a:pPr>
            <a:endParaRPr sz="1300">
              <a:latin typeface="Times New Roman"/>
              <a:cs typeface="Times New Roman"/>
            </a:endParaRPr>
          </a:p>
          <a:p>
            <a:pPr marR="3175">
              <a:lnSpc>
                <a:spcPct val="100000"/>
              </a:lnSpc>
            </a:pPr>
            <a:endParaRPr sz="1300">
              <a:latin typeface="Times New Roman"/>
              <a:cs typeface="Times New Roman"/>
            </a:endParaRPr>
          </a:p>
          <a:p>
            <a:pPr marR="3175">
              <a:lnSpc>
                <a:spcPct val="100000"/>
              </a:lnSpc>
            </a:pPr>
            <a:endParaRPr sz="1300">
              <a:latin typeface="Times New Roman"/>
              <a:cs typeface="Times New Roman"/>
            </a:endParaRPr>
          </a:p>
          <a:p>
            <a:pPr marR="3175">
              <a:lnSpc>
                <a:spcPct val="100000"/>
              </a:lnSpc>
            </a:pPr>
            <a:endParaRPr sz="1300">
              <a:latin typeface="Times New Roman"/>
              <a:cs typeface="Times New Roman"/>
            </a:endParaRPr>
          </a:p>
          <a:p>
            <a:pPr marR="3175">
              <a:lnSpc>
                <a:spcPct val="100000"/>
              </a:lnSpc>
              <a:spcBef>
                <a:spcPts val="25"/>
              </a:spcBef>
            </a:pPr>
            <a:endParaRPr sz="1450">
              <a:latin typeface="Times New Roman"/>
              <a:cs typeface="Times New Roman"/>
            </a:endParaRPr>
          </a:p>
          <a:p>
            <a:pPr marL="6985">
              <a:lnSpc>
                <a:spcPct val="100000"/>
              </a:lnSpc>
              <a:spcBef>
                <a:spcPts val="5"/>
              </a:spcBef>
            </a:pPr>
            <a:r>
              <a:rPr sz="1000" b="0" spc="-30">
                <a:solidFill>
                  <a:srgbClr val="FFFFFF"/>
                </a:solidFill>
                <a:latin typeface="微软雅黑 Light"/>
                <a:cs typeface="微软雅黑 Light"/>
              </a:rPr>
              <a:t>%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4437634" y="3659225"/>
            <a:ext cx="30924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11</a:t>
            </a:r>
            <a:r>
              <a:rPr sz="1000" b="0" spc="60">
                <a:solidFill>
                  <a:srgbClr val="FFFFFF"/>
                </a:solidFill>
                <a:latin typeface="微软雅黑 Light"/>
                <a:cs typeface="微软雅黑 Light"/>
              </a:rPr>
              <a:t>8</a:t>
            </a:r>
            <a:r>
              <a:rPr sz="1000" b="0" spc="-30">
                <a:solidFill>
                  <a:srgbClr val="FFFFFF"/>
                </a:solidFill>
                <a:latin typeface="微软雅黑 Light"/>
                <a:cs typeface="微软雅黑 Light"/>
              </a:rPr>
              <a:t>%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4902200" y="3539438"/>
            <a:ext cx="3302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1</a:t>
            </a:r>
            <a:r>
              <a:rPr sz="1000" b="0" spc="35">
                <a:solidFill>
                  <a:srgbClr val="FFFFFF"/>
                </a:solidFill>
                <a:latin typeface="微软雅黑 Light"/>
                <a:cs typeface="微软雅黑 Light"/>
              </a:rPr>
              <a:t>5</a:t>
            </a:r>
            <a:r>
              <a:rPr sz="1000" b="0" spc="-5">
                <a:solidFill>
                  <a:srgbClr val="FFFFFF"/>
                </a:solidFill>
                <a:latin typeface="微软雅黑 Light"/>
                <a:cs typeface="微软雅黑 Light"/>
              </a:rPr>
              <a:t>3%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5362447" y="3384930"/>
            <a:ext cx="35941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>
                <a:solidFill>
                  <a:srgbClr val="FFFFFF"/>
                </a:solidFill>
                <a:latin typeface="微软雅黑 Light"/>
                <a:cs typeface="微软雅黑 Light"/>
              </a:rPr>
              <a:t>2</a:t>
            </a:r>
            <a:r>
              <a:rPr sz="1000" b="0" spc="35">
                <a:solidFill>
                  <a:srgbClr val="FFFFFF"/>
                </a:solidFill>
                <a:latin typeface="微软雅黑 Light"/>
                <a:cs typeface="微软雅黑 Light"/>
              </a:rPr>
              <a:t>00%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6351270" y="3768344"/>
            <a:ext cx="28511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 spc="50">
                <a:solidFill>
                  <a:srgbClr val="FFFFFF"/>
                </a:solidFill>
                <a:latin typeface="微软雅黑 Light"/>
                <a:cs typeface="微软雅黑 Light"/>
              </a:rPr>
              <a:t>8</a:t>
            </a:r>
            <a:r>
              <a:rPr sz="1000" b="0" spc="55">
                <a:solidFill>
                  <a:srgbClr val="FFFFFF"/>
                </a:solidFill>
                <a:latin typeface="微软雅黑 Light"/>
                <a:cs typeface="微软雅黑 Light"/>
              </a:rPr>
              <a:t>5</a:t>
            </a:r>
            <a:r>
              <a:rPr sz="1000" b="0" spc="-30">
                <a:solidFill>
                  <a:srgbClr val="FFFFFF"/>
                </a:solidFill>
                <a:latin typeface="微软雅黑 Light"/>
                <a:cs typeface="微软雅黑 Light"/>
              </a:rPr>
              <a:t>%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6803517" y="2948685"/>
            <a:ext cx="32893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 spc="25">
                <a:solidFill>
                  <a:srgbClr val="FFFFFF"/>
                </a:solidFill>
                <a:latin typeface="微软雅黑 Light"/>
                <a:cs typeface="微软雅黑 Light"/>
              </a:rPr>
              <a:t>33</a:t>
            </a: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1</a:t>
            </a:r>
            <a:r>
              <a:rPr sz="1000" b="0" spc="-30">
                <a:solidFill>
                  <a:srgbClr val="FFFFFF"/>
                </a:solidFill>
                <a:latin typeface="微软雅黑 Light"/>
                <a:cs typeface="微软雅黑 Light"/>
              </a:rPr>
              <a:t>%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7280529" y="3335527"/>
            <a:ext cx="32702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>
                <a:solidFill>
                  <a:srgbClr val="FFFFFF"/>
                </a:solidFill>
                <a:latin typeface="微软雅黑 Light"/>
                <a:cs typeface="微软雅黑 Light"/>
              </a:rPr>
              <a:t>2</a:t>
            </a: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1</a:t>
            </a:r>
            <a:r>
              <a:rPr sz="1000" b="0" spc="35">
                <a:solidFill>
                  <a:srgbClr val="FFFFFF"/>
                </a:solidFill>
                <a:latin typeface="微软雅黑 Light"/>
                <a:cs typeface="微软雅黑 Light"/>
              </a:rPr>
              <a:t>5</a:t>
            </a:r>
            <a:r>
              <a:rPr sz="1000" b="0" spc="-30">
                <a:solidFill>
                  <a:srgbClr val="FFFFFF"/>
                </a:solidFill>
                <a:latin typeface="微软雅黑 Light"/>
                <a:cs typeface="微软雅黑 Light"/>
              </a:rPr>
              <a:t>%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7743570" y="3270961"/>
            <a:ext cx="34988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 spc="15">
                <a:solidFill>
                  <a:srgbClr val="FFFFFF"/>
                </a:solidFill>
                <a:latin typeface="微软雅黑 Light"/>
                <a:cs typeface="微软雅黑 Light"/>
              </a:rPr>
              <a:t>23</a:t>
            </a:r>
            <a:r>
              <a:rPr sz="1000" b="0" spc="-10">
                <a:solidFill>
                  <a:srgbClr val="FFFFFF"/>
                </a:solidFill>
                <a:latin typeface="微软雅黑 Light"/>
                <a:cs typeface="微软雅黑 Light"/>
              </a:rPr>
              <a:t>4%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8188197" y="2384297"/>
            <a:ext cx="41275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1</a:t>
            </a:r>
            <a:r>
              <a:rPr sz="1000" b="0" spc="60">
                <a:solidFill>
                  <a:srgbClr val="FFFFFF"/>
                </a:solidFill>
                <a:latin typeface="微软雅黑 Light"/>
                <a:cs typeface="微软雅黑 Light"/>
              </a:rPr>
              <a:t>8</a:t>
            </a:r>
            <a:r>
              <a:rPr sz="1000" b="0" spc="45">
                <a:solidFill>
                  <a:srgbClr val="FFFFFF"/>
                </a:solidFill>
                <a:latin typeface="微软雅黑 Light"/>
                <a:cs typeface="微软雅黑 Light"/>
              </a:rPr>
              <a:t>3</a:t>
            </a:r>
            <a:r>
              <a:rPr sz="1000" b="0" spc="50">
                <a:solidFill>
                  <a:srgbClr val="FFFFFF"/>
                </a:solidFill>
                <a:latin typeface="微软雅黑 Light"/>
                <a:cs typeface="微软雅黑 Light"/>
              </a:rPr>
              <a:t>8</a:t>
            </a:r>
            <a:r>
              <a:rPr sz="1000" b="0" spc="-30">
                <a:solidFill>
                  <a:srgbClr val="FFFFFF"/>
                </a:solidFill>
                <a:latin typeface="微软雅黑 Light"/>
                <a:cs typeface="微软雅黑 Light"/>
              </a:rPr>
              <a:t>%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4045965" y="4433417"/>
            <a:ext cx="140335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FFFFFF"/>
                </a:solidFill>
                <a:latin typeface="宋体"/>
                <a:cs typeface="宋体"/>
              </a:rPr>
              <a:t>钙</a:t>
            </a:r>
            <a:endParaRPr sz="900">
              <a:latin typeface="宋体"/>
              <a:cs typeface="宋体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4458461" y="4410862"/>
            <a:ext cx="2667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0" spc="10">
                <a:solidFill>
                  <a:srgbClr val="FFFFFF"/>
                </a:solidFill>
                <a:latin typeface="微软雅黑 Light"/>
                <a:cs typeface="微软雅黑 Light"/>
              </a:rPr>
              <a:t>D</a:t>
            </a:r>
            <a:r>
              <a:rPr sz="900" b="0" spc="-30">
                <a:solidFill>
                  <a:srgbClr val="FFFFFF"/>
                </a:solidFill>
                <a:latin typeface="微软雅黑 Light"/>
                <a:cs typeface="微软雅黑 Light"/>
              </a:rPr>
              <a:t>H</a:t>
            </a:r>
            <a:r>
              <a:rPr sz="900" b="0" spc="-20">
                <a:solidFill>
                  <a:srgbClr val="FFFFFF"/>
                </a:solidFill>
                <a:latin typeface="微软雅黑 Light"/>
                <a:cs typeface="微软雅黑 Light"/>
              </a:rPr>
              <a:t>A</a:t>
            </a:r>
            <a:endParaRPr sz="900">
              <a:latin typeface="微软雅黑 Light"/>
              <a:cs typeface="微软雅黑 Light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4882134" y="4433417"/>
            <a:ext cx="1369060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01980"/>
                <a:tab pos="930910"/>
              </a:tabLst>
            </a:pPr>
            <a:r>
              <a:rPr sz="900" spc="-5">
                <a:solidFill>
                  <a:srgbClr val="FFFFFF"/>
                </a:solidFill>
                <a:latin typeface="宋体"/>
                <a:cs typeface="宋体"/>
              </a:rPr>
              <a:t>维生</a:t>
            </a:r>
            <a:r>
              <a:rPr sz="900">
                <a:solidFill>
                  <a:srgbClr val="FFFFFF"/>
                </a:solidFill>
                <a:latin typeface="宋体"/>
                <a:cs typeface="宋体"/>
              </a:rPr>
              <a:t>素	锌	</a:t>
            </a:r>
            <a:r>
              <a:rPr sz="900" u="dash">
                <a:solidFill>
                  <a:srgbClr val="FFFFFF"/>
                </a:solidFill>
                <a:uFill>
                  <a:solidFill>
                    <a:srgbClr val="FF8D73"/>
                  </a:solidFill>
                </a:uFill>
                <a:latin typeface="宋体"/>
                <a:cs typeface="宋体"/>
              </a:rPr>
              <a:t> </a:t>
            </a:r>
            <a:r>
              <a:rPr sz="900" u="dash" spc="-5">
                <a:solidFill>
                  <a:srgbClr val="FFFFFF"/>
                </a:solidFill>
                <a:uFill>
                  <a:solidFill>
                    <a:srgbClr val="FF8D73"/>
                  </a:solidFill>
                </a:uFill>
                <a:latin typeface="宋体"/>
                <a:cs typeface="宋体"/>
              </a:rPr>
              <a:t>益生</a:t>
            </a:r>
            <a:r>
              <a:rPr sz="900" u="dash">
                <a:solidFill>
                  <a:srgbClr val="FFFFFF"/>
                </a:solidFill>
                <a:uFill>
                  <a:solidFill>
                    <a:srgbClr val="FF8D73"/>
                  </a:solidFill>
                </a:uFill>
                <a:latin typeface="宋体"/>
                <a:cs typeface="宋体"/>
              </a:rPr>
              <a:t>菌</a:t>
            </a:r>
            <a:r>
              <a:rPr sz="900" u="dash" spc="-60">
                <a:solidFill>
                  <a:srgbClr val="FFFFFF"/>
                </a:solidFill>
                <a:uFill>
                  <a:solidFill>
                    <a:srgbClr val="FF8D73"/>
                  </a:solidFill>
                </a:uFill>
                <a:latin typeface="宋体"/>
                <a:cs typeface="宋体"/>
              </a:rPr>
              <a:t> </a:t>
            </a:r>
            <a:endParaRPr sz="900">
              <a:latin typeface="宋体"/>
              <a:cs typeface="宋体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6422516" y="4433417"/>
            <a:ext cx="1565910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16865"/>
                <a:tab pos="1438275"/>
              </a:tabLst>
            </a:pPr>
            <a:r>
              <a:rPr sz="900">
                <a:solidFill>
                  <a:srgbClr val="FFFFFF"/>
                </a:solidFill>
                <a:latin typeface="宋体"/>
                <a:cs typeface="宋体"/>
              </a:rPr>
              <a:t>铁	</a:t>
            </a:r>
            <a:r>
              <a:rPr sz="900" spc="-5">
                <a:solidFill>
                  <a:srgbClr val="FFFFFF"/>
                </a:solidFill>
                <a:latin typeface="宋体"/>
                <a:cs typeface="宋体"/>
              </a:rPr>
              <a:t>免疫蛋</a:t>
            </a:r>
            <a:r>
              <a:rPr sz="900">
                <a:solidFill>
                  <a:srgbClr val="FFFFFF"/>
                </a:solidFill>
                <a:latin typeface="宋体"/>
                <a:cs typeface="宋体"/>
              </a:rPr>
              <a:t>白</a:t>
            </a:r>
            <a:r>
              <a:rPr sz="900" spc="13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900" spc="-5">
                <a:solidFill>
                  <a:srgbClr val="FFFFFF"/>
                </a:solidFill>
                <a:latin typeface="宋体"/>
                <a:cs typeface="宋体"/>
              </a:rPr>
              <a:t>叶黄</a:t>
            </a:r>
            <a:r>
              <a:rPr sz="900">
                <a:solidFill>
                  <a:srgbClr val="FFFFFF"/>
                </a:solidFill>
                <a:latin typeface="宋体"/>
                <a:cs typeface="宋体"/>
              </a:rPr>
              <a:t>素	镁</a:t>
            </a:r>
            <a:endParaRPr sz="900">
              <a:latin typeface="宋体"/>
              <a:cs typeface="宋体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8323833" y="4433417"/>
            <a:ext cx="140335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FFFFFF"/>
                </a:solidFill>
                <a:latin typeface="宋体"/>
                <a:cs typeface="宋体"/>
              </a:rPr>
              <a:t>硒</a:t>
            </a:r>
            <a:endParaRPr sz="900">
              <a:latin typeface="宋体"/>
              <a:cs typeface="宋体"/>
            </a:endParaRPr>
          </a:p>
        </p:txBody>
      </p:sp>
      <p:sp>
        <p:nvSpPr>
          <p:cNvPr id="40" name="object 40"/>
          <p:cNvSpPr/>
          <p:nvPr/>
        </p:nvSpPr>
        <p:spPr>
          <a:xfrm>
            <a:off x="3881628" y="2259329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74675">
            <a:solidFill>
              <a:srgbClr val="80D7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4878323" y="2259329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74675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5877305" y="2259329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28575">
            <a:solidFill>
              <a:srgbClr val="FF6C6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 txBox="1"/>
          <p:nvPr/>
        </p:nvSpPr>
        <p:spPr>
          <a:xfrm>
            <a:off x="4138676" y="2159330"/>
            <a:ext cx="252857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1009015"/>
                <a:tab pos="2009139"/>
              </a:tabLst>
            </a:pPr>
            <a:r>
              <a:rPr sz="1000" b="0" spc="-30">
                <a:solidFill>
                  <a:srgbClr val="FFFFFF"/>
                </a:solidFill>
                <a:latin typeface="微软雅黑 Light"/>
                <a:cs typeface="微软雅黑 Light"/>
              </a:rPr>
              <a:t>M</a:t>
            </a:r>
            <a:r>
              <a:rPr sz="1000" b="0" spc="-25">
                <a:solidFill>
                  <a:srgbClr val="FFFFFF"/>
                </a:solidFill>
                <a:latin typeface="微软雅黑 Light"/>
                <a:cs typeface="微软雅黑 Light"/>
              </a:rPr>
              <a:t>A</a:t>
            </a:r>
            <a:r>
              <a:rPr sz="1000" b="0" spc="35">
                <a:solidFill>
                  <a:srgbClr val="FFFFFF"/>
                </a:solidFill>
                <a:latin typeface="微软雅黑 Light"/>
                <a:cs typeface="微软雅黑 Light"/>
              </a:rPr>
              <a:t>T2</a:t>
            </a:r>
            <a:r>
              <a:rPr sz="1000" b="0" spc="45">
                <a:solidFill>
                  <a:srgbClr val="FFFFFF"/>
                </a:solidFill>
                <a:latin typeface="微软雅黑 Light"/>
                <a:cs typeface="微软雅黑 Light"/>
              </a:rPr>
              <a:t>0</a:t>
            </a:r>
            <a:r>
              <a:rPr sz="1000" b="0" spc="-10">
                <a:solidFill>
                  <a:srgbClr val="FFFFFF"/>
                </a:solidFill>
                <a:latin typeface="微软雅黑 Light"/>
                <a:cs typeface="微软雅黑 Light"/>
              </a:rPr>
              <a:t>2</a:t>
            </a:r>
            <a:r>
              <a:rPr sz="1000" b="0">
                <a:solidFill>
                  <a:srgbClr val="FFFFFF"/>
                </a:solidFill>
                <a:latin typeface="微软雅黑 Light"/>
                <a:cs typeface="微软雅黑 Light"/>
              </a:rPr>
              <a:t>2	</a:t>
            </a:r>
            <a:r>
              <a:rPr sz="1000" b="0" spc="-30">
                <a:solidFill>
                  <a:srgbClr val="FFFFFF"/>
                </a:solidFill>
                <a:latin typeface="微软雅黑 Light"/>
                <a:cs typeface="微软雅黑 Light"/>
              </a:rPr>
              <a:t>M</a:t>
            </a:r>
            <a:r>
              <a:rPr sz="1000" b="0" spc="-25">
                <a:solidFill>
                  <a:srgbClr val="FFFFFF"/>
                </a:solidFill>
                <a:latin typeface="微软雅黑 Light"/>
                <a:cs typeface="微软雅黑 Light"/>
              </a:rPr>
              <a:t>A</a:t>
            </a:r>
            <a:r>
              <a:rPr sz="1000" b="0" spc="35">
                <a:solidFill>
                  <a:srgbClr val="FFFFFF"/>
                </a:solidFill>
                <a:latin typeface="微软雅黑 Light"/>
                <a:cs typeface="微软雅黑 Light"/>
              </a:rPr>
              <a:t>T2</a:t>
            </a:r>
            <a:r>
              <a:rPr sz="1000" b="0" spc="45">
                <a:solidFill>
                  <a:srgbClr val="FFFFFF"/>
                </a:solidFill>
                <a:latin typeface="微软雅黑 Light"/>
                <a:cs typeface="微软雅黑 Light"/>
              </a:rPr>
              <a:t>0</a:t>
            </a:r>
            <a:r>
              <a:rPr sz="1000" b="0" spc="-10">
                <a:solidFill>
                  <a:srgbClr val="FFFFFF"/>
                </a:solidFill>
                <a:latin typeface="微软雅黑 Light"/>
                <a:cs typeface="微软雅黑 Light"/>
              </a:rPr>
              <a:t>2</a:t>
            </a:r>
            <a:r>
              <a:rPr sz="1000" b="0" spc="30">
                <a:solidFill>
                  <a:srgbClr val="FFFFFF"/>
                </a:solidFill>
                <a:latin typeface="微软雅黑 Light"/>
                <a:cs typeface="微软雅黑 Light"/>
              </a:rPr>
              <a:t>3</a:t>
            </a:r>
            <a:r>
              <a:rPr sz="1000" b="0">
                <a:solidFill>
                  <a:srgbClr val="FFFFFF"/>
                </a:solidFill>
                <a:latin typeface="微软雅黑 Light"/>
                <a:cs typeface="微软雅黑 Light"/>
              </a:rPr>
              <a:t>  </a:t>
            </a:r>
            <a:r>
              <a:rPr sz="1000" b="0" spc="-110">
                <a:solidFill>
                  <a:srgbClr val="FFFFFF"/>
                </a:solidFill>
                <a:latin typeface="微软雅黑 Light"/>
                <a:cs typeface="微软雅黑 Light"/>
              </a:rPr>
              <a:t> </a:t>
            </a:r>
            <a:r>
              <a:rPr sz="1000" u="dash" spc="-5">
                <a:solidFill>
                  <a:srgbClr val="FFFFFF"/>
                </a:solidFill>
                <a:uFill>
                  <a:solidFill>
                    <a:srgbClr val="FF8D73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1000" u="dash">
                <a:solidFill>
                  <a:srgbClr val="FFFFFF"/>
                </a:solidFill>
                <a:uFill>
                  <a:solidFill>
                    <a:srgbClr val="FF8D73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1000" u="dash" spc="-5">
                <a:solidFill>
                  <a:srgbClr val="FFFFFF"/>
                </a:solidFill>
                <a:uFill>
                  <a:solidFill>
                    <a:srgbClr val="FF8D73"/>
                  </a:solidFill>
                </a:uFill>
                <a:latin typeface="宋体"/>
                <a:cs typeface="宋体"/>
              </a:rPr>
              <a:t>同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比增速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44" name="object 44"/>
          <p:cNvSpPr/>
          <p:nvPr/>
        </p:nvSpPr>
        <p:spPr>
          <a:xfrm>
            <a:off x="9502140" y="2286000"/>
            <a:ext cx="1138555" cy="0"/>
          </a:xfrm>
          <a:custGeom>
            <a:rect l="l" t="t" r="r" b="b"/>
            <a:pathLst>
              <a:path w="1138554">
                <a:moveTo>
                  <a:pt x="0" y="0"/>
                </a:moveTo>
                <a:lnTo>
                  <a:pt x="1138427" y="0"/>
                </a:lnTo>
              </a:path>
            </a:pathLst>
          </a:custGeom>
          <a:ln w="64008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9502140" y="2464307"/>
            <a:ext cx="629920" cy="0"/>
          </a:xfrm>
          <a:custGeom>
            <a:rect l="l" t="t" r="r" b="b"/>
            <a:pathLst>
              <a:path w="629920">
                <a:moveTo>
                  <a:pt x="0" y="0"/>
                </a:moveTo>
                <a:lnTo>
                  <a:pt x="629411" y="0"/>
                </a:lnTo>
              </a:path>
            </a:pathLst>
          </a:custGeom>
          <a:ln w="64007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9502140" y="2642616"/>
            <a:ext cx="203200" cy="0"/>
          </a:xfrm>
          <a:custGeom>
            <a:rect l="l" t="t" r="r" b="b"/>
            <a:pathLst>
              <a:path w="203200">
                <a:moveTo>
                  <a:pt x="0" y="0"/>
                </a:moveTo>
                <a:lnTo>
                  <a:pt x="202691" y="0"/>
                </a:lnTo>
              </a:path>
            </a:pathLst>
          </a:custGeom>
          <a:ln w="64007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9502140" y="2820923"/>
            <a:ext cx="173990" cy="0"/>
          </a:xfrm>
          <a:custGeom>
            <a:rect l="l" t="t" r="r" b="b"/>
            <a:pathLst>
              <a:path w="173990">
                <a:moveTo>
                  <a:pt x="0" y="0"/>
                </a:moveTo>
                <a:lnTo>
                  <a:pt x="173735" y="0"/>
                </a:lnTo>
              </a:path>
            </a:pathLst>
          </a:custGeom>
          <a:ln w="64008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9502140" y="2999232"/>
            <a:ext cx="135890" cy="0"/>
          </a:xfrm>
          <a:custGeom>
            <a:rect l="l" t="t" r="r" b="b"/>
            <a:pathLst>
              <a:path w="135890">
                <a:moveTo>
                  <a:pt x="0" y="0"/>
                </a:moveTo>
                <a:lnTo>
                  <a:pt x="135635" y="0"/>
                </a:lnTo>
              </a:path>
            </a:pathLst>
          </a:custGeom>
          <a:ln w="64007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>
            <a:off x="9502140" y="3177539"/>
            <a:ext cx="117475" cy="0"/>
          </a:xfrm>
          <a:custGeom>
            <a:rect l="l" t="t" r="r" b="b"/>
            <a:pathLst>
              <a:path w="117475">
                <a:moveTo>
                  <a:pt x="0" y="0"/>
                </a:moveTo>
                <a:lnTo>
                  <a:pt x="117348" y="0"/>
                </a:lnTo>
              </a:path>
            </a:pathLst>
          </a:custGeom>
          <a:ln w="64007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9502140" y="3356609"/>
            <a:ext cx="102235" cy="0"/>
          </a:xfrm>
          <a:custGeom>
            <a:rect l="l" t="t" r="r" b="b"/>
            <a:pathLst>
              <a:path w="102234">
                <a:moveTo>
                  <a:pt x="0" y="0"/>
                </a:moveTo>
                <a:lnTo>
                  <a:pt x="102107" y="0"/>
                </a:lnTo>
              </a:path>
            </a:pathLst>
          </a:custGeom>
          <a:ln w="62484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9502140" y="3503676"/>
            <a:ext cx="85725" cy="62865"/>
          </a:xfrm>
          <a:custGeom>
            <a:rect l="l" t="t" r="r" b="b"/>
            <a:pathLst>
              <a:path w="85725" h="62864">
                <a:moveTo>
                  <a:pt x="85343" y="0"/>
                </a:moveTo>
                <a:lnTo>
                  <a:pt x="0" y="0"/>
                </a:lnTo>
                <a:lnTo>
                  <a:pt x="0" y="62484"/>
                </a:lnTo>
                <a:lnTo>
                  <a:pt x="85343" y="62484"/>
                </a:lnTo>
                <a:lnTo>
                  <a:pt x="85343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>
            <a:off x="9502140" y="3681983"/>
            <a:ext cx="79375" cy="62865"/>
          </a:xfrm>
          <a:custGeom>
            <a:rect l="l" t="t" r="r" b="b"/>
            <a:pathLst>
              <a:path w="79375" h="62864">
                <a:moveTo>
                  <a:pt x="79248" y="0"/>
                </a:moveTo>
                <a:lnTo>
                  <a:pt x="0" y="0"/>
                </a:lnTo>
                <a:lnTo>
                  <a:pt x="0" y="62483"/>
                </a:lnTo>
                <a:lnTo>
                  <a:pt x="79248" y="62483"/>
                </a:lnTo>
                <a:lnTo>
                  <a:pt x="79248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9502140" y="3860291"/>
            <a:ext cx="71755" cy="62865"/>
          </a:xfrm>
          <a:custGeom>
            <a:rect l="l" t="t" r="r" b="b"/>
            <a:pathLst>
              <a:path w="71754" h="62864">
                <a:moveTo>
                  <a:pt x="71627" y="0"/>
                </a:moveTo>
                <a:lnTo>
                  <a:pt x="0" y="0"/>
                </a:lnTo>
                <a:lnTo>
                  <a:pt x="0" y="62484"/>
                </a:lnTo>
                <a:lnTo>
                  <a:pt x="71627" y="62484"/>
                </a:lnTo>
                <a:lnTo>
                  <a:pt x="71627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>
            <a:off x="9502140" y="4038600"/>
            <a:ext cx="60960" cy="62865"/>
          </a:xfrm>
          <a:custGeom>
            <a:rect l="l" t="t" r="r" b="b"/>
            <a:pathLst>
              <a:path w="60957" h="62864">
                <a:moveTo>
                  <a:pt x="60959" y="0"/>
                </a:moveTo>
                <a:lnTo>
                  <a:pt x="0" y="0"/>
                </a:lnTo>
                <a:lnTo>
                  <a:pt x="0" y="62484"/>
                </a:lnTo>
                <a:lnTo>
                  <a:pt x="60959" y="62484"/>
                </a:lnTo>
                <a:lnTo>
                  <a:pt x="60959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>
            <a:off x="9502140" y="4216908"/>
            <a:ext cx="56515" cy="62865"/>
          </a:xfrm>
          <a:custGeom>
            <a:rect l="l" t="t" r="r" b="b"/>
            <a:pathLst>
              <a:path w="56515" h="62864">
                <a:moveTo>
                  <a:pt x="56387" y="0"/>
                </a:moveTo>
                <a:lnTo>
                  <a:pt x="0" y="0"/>
                </a:lnTo>
                <a:lnTo>
                  <a:pt x="0" y="62483"/>
                </a:lnTo>
                <a:lnTo>
                  <a:pt x="56387" y="62483"/>
                </a:lnTo>
                <a:lnTo>
                  <a:pt x="56387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>
            <a:off x="9502140" y="4395215"/>
            <a:ext cx="38100" cy="62865"/>
          </a:xfrm>
          <a:custGeom>
            <a:rect l="l" t="t" r="r" b="b"/>
            <a:pathLst>
              <a:path w="38100" h="62864">
                <a:moveTo>
                  <a:pt x="38100" y="0"/>
                </a:moveTo>
                <a:lnTo>
                  <a:pt x="0" y="0"/>
                </a:lnTo>
                <a:lnTo>
                  <a:pt x="0" y="62484"/>
                </a:lnTo>
                <a:lnTo>
                  <a:pt x="38100" y="62484"/>
                </a:lnTo>
                <a:lnTo>
                  <a:pt x="38100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/>
          <p:nvPr/>
        </p:nvSpPr>
        <p:spPr>
          <a:xfrm flipH="1">
            <a:off x="9502140" y="2196083"/>
            <a:ext cx="0" cy="2319655"/>
          </a:xfrm>
          <a:custGeom>
            <a:rect l="l" t="t" r="r" b="b"/>
            <a:pathLst>
              <a:path h="2319654">
                <a:moveTo>
                  <a:pt x="0" y="0"/>
                </a:moveTo>
                <a:lnTo>
                  <a:pt x="0" y="2319528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 txBox="1"/>
          <p:nvPr/>
        </p:nvSpPr>
        <p:spPr>
          <a:xfrm>
            <a:off x="8926194" y="2144649"/>
            <a:ext cx="483870" cy="234505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41300" marR="5080" indent="-113664" algn="just">
              <a:lnSpc>
                <a:spcPct val="130100"/>
              </a:lnSpc>
              <a:spcBef>
                <a:spcPts val="95"/>
              </a:spcBef>
            </a:pPr>
            <a:r>
              <a:rPr sz="900">
                <a:solidFill>
                  <a:srgbClr val="FFFFFF"/>
                </a:solidFill>
                <a:latin typeface="等线"/>
                <a:cs typeface="等线"/>
              </a:rPr>
              <a:t>液体钙 奶粉 牛奶</a:t>
            </a:r>
            <a:endParaRPr sz="900">
              <a:latin typeface="等线"/>
              <a:cs typeface="等线"/>
            </a:endParaRPr>
          </a:p>
          <a:p>
            <a:pPr marR="5715" algn="r">
              <a:lnSpc>
                <a:spcPct val="100000"/>
              </a:lnSpc>
              <a:spcBef>
                <a:spcPts val="325"/>
              </a:spcBef>
            </a:pPr>
            <a:r>
              <a:rPr sz="900">
                <a:solidFill>
                  <a:srgbClr val="FFFFFF"/>
                </a:solidFill>
                <a:latin typeface="等线"/>
                <a:cs typeface="等线"/>
              </a:rPr>
              <a:t>冲泡补剂</a:t>
            </a:r>
            <a:endParaRPr sz="900">
              <a:latin typeface="等线"/>
              <a:cs typeface="等线"/>
            </a:endParaRPr>
          </a:p>
          <a:p>
            <a:pPr marL="12700" marR="5080" indent="228600" algn="r">
              <a:lnSpc>
                <a:spcPct val="130100"/>
              </a:lnSpc>
            </a:pPr>
            <a:r>
              <a:rPr sz="900">
                <a:solidFill>
                  <a:srgbClr val="FFFFFF"/>
                </a:solidFill>
                <a:latin typeface="等线"/>
                <a:cs typeface="等线"/>
              </a:rPr>
              <a:t>奶片 奶酪棒  佐餐调味</a:t>
            </a:r>
            <a:endParaRPr sz="900">
              <a:latin typeface="等线"/>
              <a:cs typeface="等线"/>
            </a:endParaRPr>
          </a:p>
          <a:p>
            <a:pPr marR="5715" algn="r">
              <a:lnSpc>
                <a:spcPct val="100000"/>
              </a:lnSpc>
              <a:spcBef>
                <a:spcPts val="325"/>
              </a:spcBef>
            </a:pPr>
            <a:r>
              <a:rPr sz="900">
                <a:solidFill>
                  <a:srgbClr val="FFFFFF"/>
                </a:solidFill>
                <a:latin typeface="等线"/>
                <a:cs typeface="等线"/>
              </a:rPr>
              <a:t>面食</a:t>
            </a:r>
            <a:endParaRPr sz="900">
              <a:latin typeface="等线"/>
              <a:cs typeface="等线"/>
            </a:endParaRPr>
          </a:p>
          <a:p>
            <a:pPr marL="241300" marR="5715" algn="just">
              <a:lnSpc>
                <a:spcPct val="130100"/>
              </a:lnSpc>
              <a:spcBef>
                <a:spcPts val="5"/>
              </a:spcBef>
            </a:pPr>
            <a:r>
              <a:rPr sz="900">
                <a:solidFill>
                  <a:srgbClr val="FFFFFF"/>
                </a:solidFill>
                <a:latin typeface="等线"/>
                <a:cs typeface="等线"/>
              </a:rPr>
              <a:t>饼干 钙片 </a:t>
            </a:r>
            <a:r>
              <a:rPr sz="900" spc="-5">
                <a:solidFill>
                  <a:srgbClr val="FFFFFF"/>
                </a:solidFill>
                <a:latin typeface="等线"/>
                <a:cs typeface="等线"/>
              </a:rPr>
              <a:t>吐司 </a:t>
            </a:r>
            <a:r>
              <a:rPr sz="900">
                <a:solidFill>
                  <a:srgbClr val="FFFFFF"/>
                </a:solidFill>
                <a:latin typeface="等线"/>
                <a:cs typeface="等线"/>
              </a:rPr>
              <a:t>滴剂 软糖</a:t>
            </a:r>
            <a:endParaRPr sz="900">
              <a:latin typeface="等线"/>
              <a:cs typeface="等线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448462" y="1184909"/>
            <a:ext cx="11922125" cy="889000"/>
          </a:xfrm>
          <a:prstGeom prst="rect">
            <a:avLst/>
          </a:prstGeom>
        </p:spPr>
        <p:txBody>
          <a:bodyPr vert="horz" wrap="square" lIns="0" tIns="67310" rIns="0" bIns="0" rtlCol="0">
            <a:spAutoFit/>
          </a:bodyPr>
          <a:lstStyle/>
          <a:p>
            <a:pPr marL="18415">
              <a:lnSpc>
                <a:spcPct val="100000"/>
              </a:lnSpc>
              <a:spcBef>
                <a:spcPts val="530"/>
              </a:spcBef>
            </a:pPr>
            <a:r>
              <a:rPr sz="1200" spc="10">
                <a:solidFill>
                  <a:srgbClr val="FFFFFF"/>
                </a:solidFill>
                <a:latin typeface="宋体"/>
                <a:cs typeface="宋体"/>
              </a:rPr>
              <a:t>婴童营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养品主导母婴食品市场。根据今</a:t>
            </a:r>
            <a:r>
              <a:rPr sz="1200" spc="5">
                <a:solidFill>
                  <a:srgbClr val="FFFFFF"/>
                </a:solidFill>
                <a:latin typeface="宋体"/>
                <a:cs typeface="宋体"/>
              </a:rPr>
              <a:t>年</a:t>
            </a:r>
            <a:r>
              <a:rPr sz="1200" spc="-5">
                <a:solidFill>
                  <a:srgbClr val="FFFFFF"/>
                </a:solidFill>
                <a:latin typeface="宋体"/>
                <a:cs typeface="宋体"/>
              </a:rPr>
              <a:t>1</a:t>
            </a:r>
            <a:r>
              <a:rPr sz="1200" spc="-20">
                <a:solidFill>
                  <a:srgbClr val="FFFFFF"/>
                </a:solidFill>
                <a:latin typeface="宋体"/>
                <a:cs typeface="宋体"/>
              </a:rPr>
              <a:t>0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月的相关调研指出，营养补充问题是母婴消费者首要关注问题。通过对婴童食品成分卖点进行分析，有助于生长发育和脑力提升的钙和</a:t>
            </a:r>
            <a:endParaRPr sz="1200">
              <a:latin typeface="宋体"/>
              <a:cs typeface="宋体"/>
            </a:endParaRPr>
          </a:p>
          <a:p>
            <a:pPr marL="18415">
              <a:lnSpc>
                <a:spcPct val="100000"/>
              </a:lnSpc>
              <a:spcBef>
                <a:spcPts val="434"/>
              </a:spcBef>
            </a:pPr>
            <a:r>
              <a:rPr sz="1200" spc="229">
                <a:solidFill>
                  <a:srgbClr val="FFFFFF"/>
                </a:solidFill>
                <a:latin typeface="宋体"/>
                <a:cs typeface="宋体"/>
              </a:rPr>
              <a:t>DHA</a:t>
            </a:r>
            <a:r>
              <a:rPr sz="1200" spc="-29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1200" spc="10">
                <a:solidFill>
                  <a:srgbClr val="FFFFFF"/>
                </a:solidFill>
                <a:latin typeface="宋体"/>
                <a:cs typeface="宋体"/>
              </a:rPr>
              <a:t>，是婴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童食品的主要消费诉求，其中补钙食品以软胶囊和条装液体钙形态为主。益生菌、免疫蛋白（乳铁蛋白、免疫球蛋白等）、硒等助于提高免疫力的成分高增长。</a:t>
            </a:r>
            <a:endParaRPr sz="12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2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tabLst>
                <a:tab pos="3392170"/>
                <a:tab pos="8632825"/>
              </a:tabLst>
            </a:pP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中国泛母婴人</a:t>
            </a:r>
            <a:r>
              <a:rPr sz="1200" b="1" spc="-5">
                <a:solidFill>
                  <a:srgbClr val="FFFFFF"/>
                </a:solidFill>
                <a:latin typeface="微软雅黑"/>
                <a:cs typeface="微软雅黑"/>
              </a:rPr>
              <a:t>群</a:t>
            </a:r>
            <a:r>
              <a:rPr sz="1200" b="1">
                <a:solidFill>
                  <a:srgbClr val="FFF1CC"/>
                </a:solidFill>
                <a:latin typeface="微软雅黑"/>
                <a:cs typeface="微软雅黑"/>
              </a:rPr>
              <a:t>主动搜索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婴童相关信息</a:t>
            </a:r>
            <a:r>
              <a:rPr sz="1200" b="1" spc="30">
                <a:solidFill>
                  <a:srgbClr val="FFFFFF"/>
                </a:solidFill>
                <a:latin typeface="微软雅黑"/>
                <a:cs typeface="微软雅黑"/>
              </a:rPr>
              <a:t>TO</a:t>
            </a:r>
            <a:r>
              <a:rPr sz="1200" b="1" spc="40">
                <a:solidFill>
                  <a:srgbClr val="FFFFFF"/>
                </a:solidFill>
                <a:latin typeface="微软雅黑"/>
                <a:cs typeface="微软雅黑"/>
              </a:rPr>
              <a:t>P3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	MAT</a:t>
            </a:r>
            <a:r>
              <a:rPr sz="1200" b="1" spc="10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r>
              <a:rPr sz="1200" b="1" spc="45">
                <a:solidFill>
                  <a:srgbClr val="FFFFFF"/>
                </a:solidFill>
                <a:latin typeface="微软雅黑"/>
                <a:cs typeface="微软雅黑"/>
              </a:rPr>
              <a:t>0</a:t>
            </a:r>
            <a:r>
              <a:rPr sz="1200" b="1" spc="40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r>
              <a:rPr sz="1200" b="1" spc="10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r>
              <a:rPr sz="1200" b="1" spc="-35">
                <a:solidFill>
                  <a:srgbClr val="FFFFFF"/>
                </a:solidFill>
                <a:latin typeface="微软雅黑"/>
                <a:cs typeface="微软雅黑"/>
              </a:rPr>
              <a:t>-</a:t>
            </a:r>
            <a:r>
              <a:rPr sz="1200" b="1" spc="10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r>
              <a:rPr sz="1200" b="1" spc="45">
                <a:solidFill>
                  <a:srgbClr val="FFFFFF"/>
                </a:solidFill>
                <a:latin typeface="微软雅黑"/>
                <a:cs typeface="微软雅黑"/>
              </a:rPr>
              <a:t>0</a:t>
            </a:r>
            <a:r>
              <a:rPr sz="1200" b="1" spc="40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r>
              <a:rPr sz="1200" b="1" spc="20">
                <a:solidFill>
                  <a:srgbClr val="FFFFFF"/>
                </a:solidFill>
                <a:latin typeface="微软雅黑"/>
                <a:cs typeface="微软雅黑"/>
              </a:rPr>
              <a:t>3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抖音电商婴童食品成分市场规模增长情况	MAT</a:t>
            </a:r>
            <a:r>
              <a:rPr sz="1200" b="1" spc="10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r>
              <a:rPr sz="1200" b="1" spc="45">
                <a:solidFill>
                  <a:srgbClr val="FFFFFF"/>
                </a:solidFill>
                <a:latin typeface="微软雅黑"/>
                <a:cs typeface="微软雅黑"/>
              </a:rPr>
              <a:t>0</a:t>
            </a:r>
            <a:r>
              <a:rPr sz="1200" b="1" spc="40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r>
              <a:rPr sz="1200" b="1" spc="20">
                <a:solidFill>
                  <a:srgbClr val="FFFFFF"/>
                </a:solidFill>
                <a:latin typeface="微软雅黑"/>
                <a:cs typeface="微软雅黑"/>
              </a:rPr>
              <a:t>3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抖音电商婴童补钙食品主要形态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456996" y="2545461"/>
            <a:ext cx="73914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>
                <a:solidFill>
                  <a:srgbClr val="FFF1CC"/>
                </a:solidFill>
                <a:latin typeface="微软雅黑"/>
                <a:cs typeface="微软雅黑"/>
              </a:rPr>
              <a:t>营养补充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1568958" y="2549144"/>
            <a:ext cx="582295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50">
                <a:solidFill>
                  <a:srgbClr val="FFF1CC"/>
                </a:solidFill>
                <a:latin typeface="微软雅黑"/>
                <a:cs typeface="微软雅黑"/>
              </a:rPr>
              <a:t>93</a:t>
            </a:r>
            <a:r>
              <a:rPr sz="1400" b="1" spc="-5">
                <a:solidFill>
                  <a:srgbClr val="FFF1CC"/>
                </a:solidFill>
                <a:latin typeface="微软雅黑"/>
                <a:cs typeface="微软雅黑"/>
              </a:rPr>
              <a:t>.7</a:t>
            </a:r>
            <a:r>
              <a:rPr sz="1400" b="1" spc="-15">
                <a:solidFill>
                  <a:srgbClr val="FFF1CC"/>
                </a:solidFill>
                <a:latin typeface="微软雅黑"/>
                <a:cs typeface="微软雅黑"/>
              </a:rPr>
              <a:t>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62" name="object 62"/>
          <p:cNvSpPr txBox="1"/>
          <p:nvPr/>
        </p:nvSpPr>
        <p:spPr>
          <a:xfrm>
            <a:off x="1558797" y="3273297"/>
            <a:ext cx="605155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50">
                <a:solidFill>
                  <a:srgbClr val="FFF1CC"/>
                </a:solidFill>
                <a:latin typeface="微软雅黑"/>
                <a:cs typeface="微软雅黑"/>
              </a:rPr>
              <a:t>88.4%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63" name="object 63"/>
          <p:cNvSpPr txBox="1"/>
          <p:nvPr/>
        </p:nvSpPr>
        <p:spPr>
          <a:xfrm>
            <a:off x="1558797" y="3990543"/>
            <a:ext cx="57975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100">
                <a:solidFill>
                  <a:srgbClr val="FFF1CC"/>
                </a:solidFill>
                <a:latin typeface="微软雅黑"/>
                <a:cs typeface="微软雅黑"/>
              </a:rPr>
              <a:t>8</a:t>
            </a:r>
            <a:r>
              <a:rPr sz="1400" b="1" spc="90">
                <a:solidFill>
                  <a:srgbClr val="FFF1CC"/>
                </a:solidFill>
                <a:latin typeface="微软雅黑"/>
                <a:cs typeface="微软雅黑"/>
              </a:rPr>
              <a:t>8</a:t>
            </a:r>
            <a:r>
              <a:rPr sz="1400" b="1" spc="-60">
                <a:solidFill>
                  <a:srgbClr val="FFF1CC"/>
                </a:solidFill>
                <a:latin typeface="微软雅黑"/>
                <a:cs typeface="微软雅黑"/>
              </a:rPr>
              <a:t>.1</a:t>
            </a:r>
            <a:r>
              <a:rPr sz="1400" b="1" spc="-15">
                <a:solidFill>
                  <a:srgbClr val="FFF1CC"/>
                </a:solidFill>
                <a:latin typeface="微软雅黑"/>
                <a:cs typeface="微软雅黑"/>
              </a:rPr>
              <a:t>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64" name="object 64"/>
          <p:cNvSpPr txBox="1"/>
          <p:nvPr/>
        </p:nvSpPr>
        <p:spPr>
          <a:xfrm>
            <a:off x="456996" y="3990543"/>
            <a:ext cx="739140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>
                <a:solidFill>
                  <a:srgbClr val="FFF1CC"/>
                </a:solidFill>
                <a:latin typeface="微软雅黑"/>
                <a:cs typeface="微软雅黑"/>
              </a:rPr>
              <a:t>医疗健康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65" name="object 65"/>
          <p:cNvSpPr txBox="1"/>
          <p:nvPr/>
        </p:nvSpPr>
        <p:spPr>
          <a:xfrm>
            <a:off x="2545460" y="3273297"/>
            <a:ext cx="73914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>
                <a:solidFill>
                  <a:srgbClr val="FFF1CC"/>
                </a:solidFill>
                <a:latin typeface="微软雅黑"/>
                <a:cs typeface="微软雅黑"/>
              </a:rPr>
              <a:t>日常辅食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66" name="object 66"/>
          <p:cNvSpPr/>
          <p:nvPr/>
        </p:nvSpPr>
        <p:spPr>
          <a:xfrm>
            <a:off x="2545079" y="2331719"/>
            <a:ext cx="596265" cy="609600"/>
          </a:xfrm>
          <a:custGeom>
            <a:rect l="l" t="t" r="r" b="b"/>
            <a:pathLst>
              <a:path w="596264" h="609600">
                <a:moveTo>
                  <a:pt x="578231" y="594360"/>
                </a:moveTo>
                <a:lnTo>
                  <a:pt x="516381" y="594360"/>
                </a:lnTo>
                <a:lnTo>
                  <a:pt x="565784" y="608330"/>
                </a:lnTo>
                <a:lnTo>
                  <a:pt x="576071" y="609600"/>
                </a:lnTo>
                <a:lnTo>
                  <a:pt x="578231" y="601980"/>
                </a:lnTo>
                <a:lnTo>
                  <a:pt x="578231" y="594360"/>
                </a:lnTo>
                <a:close/>
              </a:path>
              <a:path w="596264" h="609600">
                <a:moveTo>
                  <a:pt x="282320" y="454660"/>
                </a:moveTo>
                <a:lnTo>
                  <a:pt x="276225" y="454660"/>
                </a:lnTo>
                <a:lnTo>
                  <a:pt x="273684" y="455930"/>
                </a:lnTo>
                <a:lnTo>
                  <a:pt x="271271" y="458469"/>
                </a:lnTo>
                <a:lnTo>
                  <a:pt x="269875" y="461010"/>
                </a:lnTo>
                <a:lnTo>
                  <a:pt x="269875" y="601980"/>
                </a:lnTo>
                <a:lnTo>
                  <a:pt x="271271" y="604519"/>
                </a:lnTo>
                <a:lnTo>
                  <a:pt x="273684" y="605789"/>
                </a:lnTo>
                <a:lnTo>
                  <a:pt x="276225" y="608330"/>
                </a:lnTo>
                <a:lnTo>
                  <a:pt x="282320" y="608330"/>
                </a:lnTo>
                <a:lnTo>
                  <a:pt x="331724" y="594360"/>
                </a:lnTo>
                <a:lnTo>
                  <a:pt x="578231" y="594360"/>
                </a:lnTo>
                <a:lnTo>
                  <a:pt x="578231" y="585469"/>
                </a:lnTo>
                <a:lnTo>
                  <a:pt x="289559" y="585469"/>
                </a:lnTo>
                <a:lnTo>
                  <a:pt x="289559" y="477519"/>
                </a:lnTo>
                <a:lnTo>
                  <a:pt x="578231" y="477519"/>
                </a:lnTo>
                <a:lnTo>
                  <a:pt x="578231" y="468630"/>
                </a:lnTo>
                <a:lnTo>
                  <a:pt x="331724" y="468630"/>
                </a:lnTo>
                <a:lnTo>
                  <a:pt x="282320" y="454660"/>
                </a:lnTo>
                <a:close/>
              </a:path>
              <a:path w="596264" h="609600">
                <a:moveTo>
                  <a:pt x="137287" y="340360"/>
                </a:moveTo>
                <a:lnTo>
                  <a:pt x="131699" y="342900"/>
                </a:lnTo>
                <a:lnTo>
                  <a:pt x="129920" y="347980"/>
                </a:lnTo>
                <a:lnTo>
                  <a:pt x="127634" y="354330"/>
                </a:lnTo>
                <a:lnTo>
                  <a:pt x="126492" y="360680"/>
                </a:lnTo>
                <a:lnTo>
                  <a:pt x="126492" y="533400"/>
                </a:lnTo>
                <a:lnTo>
                  <a:pt x="131345" y="557530"/>
                </a:lnTo>
                <a:lnTo>
                  <a:pt x="144557" y="576580"/>
                </a:lnTo>
                <a:lnTo>
                  <a:pt x="164103" y="589280"/>
                </a:lnTo>
                <a:lnTo>
                  <a:pt x="187959" y="594360"/>
                </a:lnTo>
                <a:lnTo>
                  <a:pt x="239268" y="594360"/>
                </a:lnTo>
                <a:lnTo>
                  <a:pt x="243712" y="590550"/>
                </a:lnTo>
                <a:lnTo>
                  <a:pt x="243712" y="579119"/>
                </a:lnTo>
                <a:lnTo>
                  <a:pt x="239268" y="575310"/>
                </a:lnTo>
                <a:lnTo>
                  <a:pt x="187959" y="575310"/>
                </a:lnTo>
                <a:lnTo>
                  <a:pt x="171753" y="571500"/>
                </a:lnTo>
                <a:lnTo>
                  <a:pt x="158511" y="562610"/>
                </a:lnTo>
                <a:lnTo>
                  <a:pt x="149580" y="549910"/>
                </a:lnTo>
                <a:lnTo>
                  <a:pt x="146303" y="533400"/>
                </a:lnTo>
                <a:lnTo>
                  <a:pt x="146303" y="363219"/>
                </a:lnTo>
                <a:lnTo>
                  <a:pt x="147065" y="358139"/>
                </a:lnTo>
                <a:lnTo>
                  <a:pt x="148462" y="354330"/>
                </a:lnTo>
                <a:lnTo>
                  <a:pt x="150368" y="349250"/>
                </a:lnTo>
                <a:lnTo>
                  <a:pt x="147700" y="342900"/>
                </a:lnTo>
                <a:lnTo>
                  <a:pt x="137287" y="340360"/>
                </a:lnTo>
                <a:close/>
              </a:path>
              <a:path w="596264" h="609600">
                <a:moveTo>
                  <a:pt x="519430" y="575310"/>
                </a:moveTo>
                <a:lnTo>
                  <a:pt x="328549" y="575310"/>
                </a:lnTo>
                <a:lnTo>
                  <a:pt x="289559" y="585469"/>
                </a:lnTo>
                <a:lnTo>
                  <a:pt x="558419" y="585469"/>
                </a:lnTo>
                <a:lnTo>
                  <a:pt x="519430" y="575310"/>
                </a:lnTo>
                <a:close/>
              </a:path>
              <a:path w="596264" h="609600">
                <a:moveTo>
                  <a:pt x="578231" y="477519"/>
                </a:moveTo>
                <a:lnTo>
                  <a:pt x="558419" y="477519"/>
                </a:lnTo>
                <a:lnTo>
                  <a:pt x="558419" y="585469"/>
                </a:lnTo>
                <a:lnTo>
                  <a:pt x="578231" y="585469"/>
                </a:lnTo>
                <a:lnTo>
                  <a:pt x="578231" y="477519"/>
                </a:lnTo>
                <a:close/>
              </a:path>
              <a:path w="596264" h="609600">
                <a:moveTo>
                  <a:pt x="102743" y="407669"/>
                </a:moveTo>
                <a:lnTo>
                  <a:pt x="97789" y="410210"/>
                </a:lnTo>
                <a:lnTo>
                  <a:pt x="5714" y="453389"/>
                </a:lnTo>
                <a:lnTo>
                  <a:pt x="2158" y="454660"/>
                </a:lnTo>
                <a:lnTo>
                  <a:pt x="0" y="458469"/>
                </a:lnTo>
                <a:lnTo>
                  <a:pt x="0" y="543560"/>
                </a:lnTo>
                <a:lnTo>
                  <a:pt x="1777" y="547369"/>
                </a:lnTo>
                <a:lnTo>
                  <a:pt x="4699" y="548639"/>
                </a:lnTo>
                <a:lnTo>
                  <a:pt x="6222" y="549910"/>
                </a:lnTo>
                <a:lnTo>
                  <a:pt x="8000" y="551180"/>
                </a:lnTo>
                <a:lnTo>
                  <a:pt x="11302" y="551180"/>
                </a:lnTo>
                <a:lnTo>
                  <a:pt x="12826" y="549910"/>
                </a:lnTo>
                <a:lnTo>
                  <a:pt x="14096" y="549910"/>
                </a:lnTo>
                <a:lnTo>
                  <a:pt x="57276" y="529589"/>
                </a:lnTo>
                <a:lnTo>
                  <a:pt x="65360" y="525780"/>
                </a:lnTo>
                <a:lnTo>
                  <a:pt x="19812" y="525780"/>
                </a:lnTo>
                <a:lnTo>
                  <a:pt x="19812" y="468630"/>
                </a:lnTo>
                <a:lnTo>
                  <a:pt x="106171" y="427989"/>
                </a:lnTo>
                <a:lnTo>
                  <a:pt x="111125" y="425450"/>
                </a:lnTo>
                <a:lnTo>
                  <a:pt x="113156" y="420369"/>
                </a:lnTo>
                <a:lnTo>
                  <a:pt x="110870" y="415289"/>
                </a:lnTo>
                <a:lnTo>
                  <a:pt x="108712" y="410210"/>
                </a:lnTo>
                <a:lnTo>
                  <a:pt x="102743" y="407669"/>
                </a:lnTo>
                <a:close/>
              </a:path>
              <a:path w="596264" h="609600">
                <a:moveTo>
                  <a:pt x="558419" y="477519"/>
                </a:moveTo>
                <a:lnTo>
                  <a:pt x="289559" y="477519"/>
                </a:lnTo>
                <a:lnTo>
                  <a:pt x="320547" y="485139"/>
                </a:lnTo>
                <a:lnTo>
                  <a:pt x="320547" y="544830"/>
                </a:lnTo>
                <a:lnTo>
                  <a:pt x="324865" y="548639"/>
                </a:lnTo>
                <a:lnTo>
                  <a:pt x="335788" y="548639"/>
                </a:lnTo>
                <a:lnTo>
                  <a:pt x="340232" y="544830"/>
                </a:lnTo>
                <a:lnTo>
                  <a:pt x="340232" y="487680"/>
                </a:lnTo>
                <a:lnTo>
                  <a:pt x="527557" y="487680"/>
                </a:lnTo>
                <a:lnTo>
                  <a:pt x="527557" y="485139"/>
                </a:lnTo>
                <a:lnTo>
                  <a:pt x="558419" y="477519"/>
                </a:lnTo>
                <a:close/>
              </a:path>
              <a:path w="596264" h="609600">
                <a:moveTo>
                  <a:pt x="527557" y="487680"/>
                </a:moveTo>
                <a:lnTo>
                  <a:pt x="507872" y="487680"/>
                </a:lnTo>
                <a:lnTo>
                  <a:pt x="507872" y="544830"/>
                </a:lnTo>
                <a:lnTo>
                  <a:pt x="512318" y="548639"/>
                </a:lnTo>
                <a:lnTo>
                  <a:pt x="523113" y="548639"/>
                </a:lnTo>
                <a:lnTo>
                  <a:pt x="527557" y="544830"/>
                </a:lnTo>
                <a:lnTo>
                  <a:pt x="527557" y="487680"/>
                </a:lnTo>
                <a:close/>
              </a:path>
              <a:path w="596264" h="609600">
                <a:moveTo>
                  <a:pt x="58800" y="474980"/>
                </a:moveTo>
                <a:lnTo>
                  <a:pt x="47878" y="474980"/>
                </a:lnTo>
                <a:lnTo>
                  <a:pt x="43433" y="480060"/>
                </a:lnTo>
                <a:lnTo>
                  <a:pt x="43433" y="514350"/>
                </a:lnTo>
                <a:lnTo>
                  <a:pt x="19812" y="525780"/>
                </a:lnTo>
                <a:lnTo>
                  <a:pt x="65360" y="525780"/>
                </a:lnTo>
                <a:lnTo>
                  <a:pt x="102488" y="508000"/>
                </a:lnTo>
                <a:lnTo>
                  <a:pt x="108584" y="505460"/>
                </a:lnTo>
                <a:lnTo>
                  <a:pt x="63245" y="505460"/>
                </a:lnTo>
                <a:lnTo>
                  <a:pt x="63245" y="480060"/>
                </a:lnTo>
                <a:lnTo>
                  <a:pt x="58800" y="474980"/>
                </a:lnTo>
                <a:close/>
              </a:path>
              <a:path w="596264" h="609600">
                <a:moveTo>
                  <a:pt x="103886" y="467360"/>
                </a:moveTo>
                <a:lnTo>
                  <a:pt x="92963" y="467360"/>
                </a:lnTo>
                <a:lnTo>
                  <a:pt x="88645" y="472439"/>
                </a:lnTo>
                <a:lnTo>
                  <a:pt x="88645" y="492760"/>
                </a:lnTo>
                <a:lnTo>
                  <a:pt x="63245" y="505460"/>
                </a:lnTo>
                <a:lnTo>
                  <a:pt x="108584" y="505460"/>
                </a:lnTo>
                <a:lnTo>
                  <a:pt x="108331" y="499110"/>
                </a:lnTo>
                <a:lnTo>
                  <a:pt x="108331" y="472439"/>
                </a:lnTo>
                <a:lnTo>
                  <a:pt x="103886" y="467360"/>
                </a:lnTo>
                <a:close/>
              </a:path>
              <a:path w="596264" h="609600">
                <a:moveTo>
                  <a:pt x="571881" y="454660"/>
                </a:moveTo>
                <a:lnTo>
                  <a:pt x="565784" y="454660"/>
                </a:lnTo>
                <a:lnTo>
                  <a:pt x="516381" y="468630"/>
                </a:lnTo>
                <a:lnTo>
                  <a:pt x="578231" y="468630"/>
                </a:lnTo>
                <a:lnTo>
                  <a:pt x="578231" y="461010"/>
                </a:lnTo>
                <a:lnTo>
                  <a:pt x="576707" y="458469"/>
                </a:lnTo>
                <a:lnTo>
                  <a:pt x="571881" y="454660"/>
                </a:lnTo>
                <a:close/>
              </a:path>
              <a:path w="596264" h="609600">
                <a:moveTo>
                  <a:pt x="458469" y="364489"/>
                </a:moveTo>
                <a:lnTo>
                  <a:pt x="447547" y="364489"/>
                </a:lnTo>
                <a:lnTo>
                  <a:pt x="443230" y="369569"/>
                </a:lnTo>
                <a:lnTo>
                  <a:pt x="443230" y="439419"/>
                </a:lnTo>
                <a:lnTo>
                  <a:pt x="447547" y="444500"/>
                </a:lnTo>
                <a:lnTo>
                  <a:pt x="458469" y="444500"/>
                </a:lnTo>
                <a:lnTo>
                  <a:pt x="462914" y="439419"/>
                </a:lnTo>
                <a:lnTo>
                  <a:pt x="462914" y="369569"/>
                </a:lnTo>
                <a:lnTo>
                  <a:pt x="458469" y="364489"/>
                </a:lnTo>
                <a:close/>
              </a:path>
              <a:path w="596264" h="609600">
                <a:moveTo>
                  <a:pt x="139064" y="210819"/>
                </a:moveTo>
                <a:lnTo>
                  <a:pt x="134238" y="213360"/>
                </a:lnTo>
                <a:lnTo>
                  <a:pt x="92837" y="236219"/>
                </a:lnTo>
                <a:lnTo>
                  <a:pt x="92328" y="236219"/>
                </a:lnTo>
                <a:lnTo>
                  <a:pt x="87375" y="238760"/>
                </a:lnTo>
                <a:lnTo>
                  <a:pt x="87375" y="321310"/>
                </a:lnTo>
                <a:lnTo>
                  <a:pt x="91820" y="325119"/>
                </a:lnTo>
                <a:lnTo>
                  <a:pt x="447801" y="325119"/>
                </a:lnTo>
                <a:lnTo>
                  <a:pt x="434594" y="331469"/>
                </a:lnTo>
                <a:lnTo>
                  <a:pt x="432434" y="337819"/>
                </a:lnTo>
                <a:lnTo>
                  <a:pt x="434720" y="342900"/>
                </a:lnTo>
                <a:lnTo>
                  <a:pt x="436499" y="346710"/>
                </a:lnTo>
                <a:lnTo>
                  <a:pt x="439927" y="347980"/>
                </a:lnTo>
                <a:lnTo>
                  <a:pt x="447928" y="347980"/>
                </a:lnTo>
                <a:lnTo>
                  <a:pt x="496062" y="325119"/>
                </a:lnTo>
                <a:lnTo>
                  <a:pt x="502031" y="322580"/>
                </a:lnTo>
                <a:lnTo>
                  <a:pt x="502031" y="306069"/>
                </a:lnTo>
                <a:lnTo>
                  <a:pt x="107187" y="306069"/>
                </a:lnTo>
                <a:lnTo>
                  <a:pt x="107187" y="254000"/>
                </a:lnTo>
                <a:lnTo>
                  <a:pt x="502031" y="254000"/>
                </a:lnTo>
                <a:lnTo>
                  <a:pt x="502031" y="238760"/>
                </a:lnTo>
                <a:lnTo>
                  <a:pt x="497586" y="234950"/>
                </a:lnTo>
                <a:lnTo>
                  <a:pt x="136525" y="234950"/>
                </a:lnTo>
                <a:lnTo>
                  <a:pt x="148462" y="228600"/>
                </a:lnTo>
                <a:lnTo>
                  <a:pt x="150240" y="222250"/>
                </a:lnTo>
                <a:lnTo>
                  <a:pt x="147574" y="217169"/>
                </a:lnTo>
                <a:lnTo>
                  <a:pt x="145033" y="213360"/>
                </a:lnTo>
                <a:lnTo>
                  <a:pt x="139064" y="210819"/>
                </a:lnTo>
                <a:close/>
              </a:path>
              <a:path w="596264" h="609600">
                <a:moveTo>
                  <a:pt x="502031" y="254000"/>
                </a:moveTo>
                <a:lnTo>
                  <a:pt x="482219" y="254000"/>
                </a:lnTo>
                <a:lnTo>
                  <a:pt x="482219" y="306069"/>
                </a:lnTo>
                <a:lnTo>
                  <a:pt x="502031" y="306069"/>
                </a:lnTo>
                <a:lnTo>
                  <a:pt x="502031" y="254000"/>
                </a:lnTo>
                <a:close/>
              </a:path>
              <a:path w="596264" h="609600">
                <a:moveTo>
                  <a:pt x="175513" y="254000"/>
                </a:moveTo>
                <a:lnTo>
                  <a:pt x="155828" y="254000"/>
                </a:lnTo>
                <a:lnTo>
                  <a:pt x="155828" y="285750"/>
                </a:lnTo>
                <a:lnTo>
                  <a:pt x="160146" y="289560"/>
                </a:lnTo>
                <a:lnTo>
                  <a:pt x="171069" y="289560"/>
                </a:lnTo>
                <a:lnTo>
                  <a:pt x="175513" y="285750"/>
                </a:lnTo>
                <a:lnTo>
                  <a:pt x="175513" y="254000"/>
                </a:lnTo>
                <a:close/>
              </a:path>
              <a:path w="596264" h="609600">
                <a:moveTo>
                  <a:pt x="304672" y="254000"/>
                </a:moveTo>
                <a:lnTo>
                  <a:pt x="284861" y="254000"/>
                </a:lnTo>
                <a:lnTo>
                  <a:pt x="284861" y="285750"/>
                </a:lnTo>
                <a:lnTo>
                  <a:pt x="289306" y="289560"/>
                </a:lnTo>
                <a:lnTo>
                  <a:pt x="300227" y="289560"/>
                </a:lnTo>
                <a:lnTo>
                  <a:pt x="304672" y="285750"/>
                </a:lnTo>
                <a:lnTo>
                  <a:pt x="304672" y="254000"/>
                </a:lnTo>
                <a:close/>
              </a:path>
              <a:path w="596264" h="609600">
                <a:moveTo>
                  <a:pt x="433705" y="254000"/>
                </a:moveTo>
                <a:lnTo>
                  <a:pt x="414019" y="254000"/>
                </a:lnTo>
                <a:lnTo>
                  <a:pt x="414019" y="285750"/>
                </a:lnTo>
                <a:lnTo>
                  <a:pt x="418338" y="289560"/>
                </a:lnTo>
                <a:lnTo>
                  <a:pt x="429259" y="289560"/>
                </a:lnTo>
                <a:lnTo>
                  <a:pt x="433705" y="285750"/>
                </a:lnTo>
                <a:lnTo>
                  <a:pt x="433705" y="254000"/>
                </a:lnTo>
                <a:close/>
              </a:path>
              <a:path w="596264" h="609600">
                <a:moveTo>
                  <a:pt x="240030" y="254000"/>
                </a:moveTo>
                <a:lnTo>
                  <a:pt x="220344" y="254000"/>
                </a:lnTo>
                <a:lnTo>
                  <a:pt x="220344" y="271780"/>
                </a:lnTo>
                <a:lnTo>
                  <a:pt x="224789" y="276860"/>
                </a:lnTo>
                <a:lnTo>
                  <a:pt x="235584" y="276860"/>
                </a:lnTo>
                <a:lnTo>
                  <a:pt x="240030" y="271780"/>
                </a:lnTo>
                <a:lnTo>
                  <a:pt x="240030" y="254000"/>
                </a:lnTo>
                <a:close/>
              </a:path>
              <a:path w="596264" h="609600">
                <a:moveTo>
                  <a:pt x="369188" y="254000"/>
                </a:moveTo>
                <a:lnTo>
                  <a:pt x="349503" y="254000"/>
                </a:lnTo>
                <a:lnTo>
                  <a:pt x="349503" y="271780"/>
                </a:lnTo>
                <a:lnTo>
                  <a:pt x="353821" y="276860"/>
                </a:lnTo>
                <a:lnTo>
                  <a:pt x="364744" y="276860"/>
                </a:lnTo>
                <a:lnTo>
                  <a:pt x="369188" y="271780"/>
                </a:lnTo>
                <a:lnTo>
                  <a:pt x="369188" y="254000"/>
                </a:lnTo>
                <a:close/>
              </a:path>
              <a:path w="596264" h="609600">
                <a:moveTo>
                  <a:pt x="381381" y="121919"/>
                </a:moveTo>
                <a:lnTo>
                  <a:pt x="375919" y="121919"/>
                </a:lnTo>
                <a:lnTo>
                  <a:pt x="371475" y="125730"/>
                </a:lnTo>
                <a:lnTo>
                  <a:pt x="371475" y="137159"/>
                </a:lnTo>
                <a:lnTo>
                  <a:pt x="375919" y="140969"/>
                </a:lnTo>
                <a:lnTo>
                  <a:pt x="387857" y="140969"/>
                </a:lnTo>
                <a:lnTo>
                  <a:pt x="393192" y="146050"/>
                </a:lnTo>
                <a:lnTo>
                  <a:pt x="393192" y="210819"/>
                </a:lnTo>
                <a:lnTo>
                  <a:pt x="397509" y="214630"/>
                </a:lnTo>
                <a:lnTo>
                  <a:pt x="408431" y="214630"/>
                </a:lnTo>
                <a:lnTo>
                  <a:pt x="412876" y="210819"/>
                </a:lnTo>
                <a:lnTo>
                  <a:pt x="412876" y="153669"/>
                </a:lnTo>
                <a:lnTo>
                  <a:pt x="410402" y="140969"/>
                </a:lnTo>
                <a:lnTo>
                  <a:pt x="403653" y="130809"/>
                </a:lnTo>
                <a:lnTo>
                  <a:pt x="393642" y="124459"/>
                </a:lnTo>
                <a:lnTo>
                  <a:pt x="381381" y="121919"/>
                </a:lnTo>
                <a:close/>
              </a:path>
              <a:path w="596264" h="609600">
                <a:moveTo>
                  <a:pt x="446257" y="97790"/>
                </a:moveTo>
                <a:lnTo>
                  <a:pt x="401574" y="97790"/>
                </a:lnTo>
                <a:lnTo>
                  <a:pt x="417780" y="100330"/>
                </a:lnTo>
                <a:lnTo>
                  <a:pt x="431022" y="109219"/>
                </a:lnTo>
                <a:lnTo>
                  <a:pt x="439953" y="123190"/>
                </a:lnTo>
                <a:lnTo>
                  <a:pt x="443230" y="138430"/>
                </a:lnTo>
                <a:lnTo>
                  <a:pt x="443230" y="210819"/>
                </a:lnTo>
                <a:lnTo>
                  <a:pt x="447547" y="214630"/>
                </a:lnTo>
                <a:lnTo>
                  <a:pt x="458469" y="214630"/>
                </a:lnTo>
                <a:lnTo>
                  <a:pt x="462914" y="210819"/>
                </a:lnTo>
                <a:lnTo>
                  <a:pt x="462914" y="138430"/>
                </a:lnTo>
                <a:lnTo>
                  <a:pt x="460107" y="120650"/>
                </a:lnTo>
                <a:lnTo>
                  <a:pt x="452262" y="104140"/>
                </a:lnTo>
                <a:lnTo>
                  <a:pt x="446257" y="97790"/>
                </a:lnTo>
                <a:close/>
              </a:path>
              <a:path w="596264" h="609600">
                <a:moveTo>
                  <a:pt x="420496" y="27940"/>
                </a:moveTo>
                <a:lnTo>
                  <a:pt x="169037" y="27940"/>
                </a:lnTo>
                <a:lnTo>
                  <a:pt x="164592" y="33019"/>
                </a:lnTo>
                <a:lnTo>
                  <a:pt x="164592" y="82550"/>
                </a:lnTo>
                <a:lnTo>
                  <a:pt x="149209" y="91440"/>
                </a:lnTo>
                <a:lnTo>
                  <a:pt x="137160" y="104140"/>
                </a:lnTo>
                <a:lnTo>
                  <a:pt x="129301" y="120650"/>
                </a:lnTo>
                <a:lnTo>
                  <a:pt x="126492" y="138430"/>
                </a:lnTo>
                <a:lnTo>
                  <a:pt x="126492" y="186690"/>
                </a:lnTo>
                <a:lnTo>
                  <a:pt x="130937" y="191769"/>
                </a:lnTo>
                <a:lnTo>
                  <a:pt x="141858" y="191769"/>
                </a:lnTo>
                <a:lnTo>
                  <a:pt x="146303" y="186690"/>
                </a:lnTo>
                <a:lnTo>
                  <a:pt x="146303" y="138430"/>
                </a:lnTo>
                <a:lnTo>
                  <a:pt x="149580" y="123190"/>
                </a:lnTo>
                <a:lnTo>
                  <a:pt x="158511" y="109219"/>
                </a:lnTo>
                <a:lnTo>
                  <a:pt x="171753" y="100330"/>
                </a:lnTo>
                <a:lnTo>
                  <a:pt x="187959" y="97790"/>
                </a:lnTo>
                <a:lnTo>
                  <a:pt x="446257" y="97790"/>
                </a:lnTo>
                <a:lnTo>
                  <a:pt x="440251" y="91440"/>
                </a:lnTo>
                <a:lnTo>
                  <a:pt x="424942" y="82550"/>
                </a:lnTo>
                <a:lnTo>
                  <a:pt x="424942" y="77469"/>
                </a:lnTo>
                <a:lnTo>
                  <a:pt x="184403" y="77469"/>
                </a:lnTo>
                <a:lnTo>
                  <a:pt x="184403" y="48259"/>
                </a:lnTo>
                <a:lnTo>
                  <a:pt x="424942" y="48259"/>
                </a:lnTo>
                <a:lnTo>
                  <a:pt x="424942" y="33019"/>
                </a:lnTo>
                <a:lnTo>
                  <a:pt x="420496" y="27940"/>
                </a:lnTo>
                <a:close/>
              </a:path>
              <a:path w="596264" h="609600">
                <a:moveTo>
                  <a:pt x="595883" y="26669"/>
                </a:moveTo>
                <a:lnTo>
                  <a:pt x="576071" y="26669"/>
                </a:lnTo>
                <a:lnTo>
                  <a:pt x="576071" y="82550"/>
                </a:lnTo>
                <a:lnTo>
                  <a:pt x="487299" y="124459"/>
                </a:lnTo>
                <a:lnTo>
                  <a:pt x="482345" y="127000"/>
                </a:lnTo>
                <a:lnTo>
                  <a:pt x="480187" y="133350"/>
                </a:lnTo>
                <a:lnTo>
                  <a:pt x="482600" y="137159"/>
                </a:lnTo>
                <a:lnTo>
                  <a:pt x="484250" y="140969"/>
                </a:lnTo>
                <a:lnTo>
                  <a:pt x="487680" y="143509"/>
                </a:lnTo>
                <a:lnTo>
                  <a:pt x="494283" y="143509"/>
                </a:lnTo>
                <a:lnTo>
                  <a:pt x="495681" y="142240"/>
                </a:lnTo>
                <a:lnTo>
                  <a:pt x="590169" y="99059"/>
                </a:lnTo>
                <a:lnTo>
                  <a:pt x="593725" y="96519"/>
                </a:lnTo>
                <a:lnTo>
                  <a:pt x="595883" y="92709"/>
                </a:lnTo>
                <a:lnTo>
                  <a:pt x="595883" y="26669"/>
                </a:lnTo>
                <a:close/>
              </a:path>
              <a:path w="596264" h="609600">
                <a:moveTo>
                  <a:pt x="500888" y="71119"/>
                </a:moveTo>
                <a:lnTo>
                  <a:pt x="481075" y="71119"/>
                </a:lnTo>
                <a:lnTo>
                  <a:pt x="481075" y="82550"/>
                </a:lnTo>
                <a:lnTo>
                  <a:pt x="485520" y="87630"/>
                </a:lnTo>
                <a:lnTo>
                  <a:pt x="496443" y="87630"/>
                </a:lnTo>
                <a:lnTo>
                  <a:pt x="500888" y="82550"/>
                </a:lnTo>
                <a:lnTo>
                  <a:pt x="500888" y="71119"/>
                </a:lnTo>
                <a:close/>
              </a:path>
              <a:path w="596264" h="609600">
                <a:moveTo>
                  <a:pt x="584834" y="0"/>
                </a:moveTo>
                <a:lnTo>
                  <a:pt x="581787" y="2540"/>
                </a:lnTo>
                <a:lnTo>
                  <a:pt x="486918" y="45719"/>
                </a:lnTo>
                <a:lnTo>
                  <a:pt x="486790" y="45719"/>
                </a:lnTo>
                <a:lnTo>
                  <a:pt x="486790" y="46990"/>
                </a:lnTo>
                <a:lnTo>
                  <a:pt x="458596" y="59690"/>
                </a:lnTo>
                <a:lnTo>
                  <a:pt x="453644" y="62230"/>
                </a:lnTo>
                <a:lnTo>
                  <a:pt x="451484" y="67309"/>
                </a:lnTo>
                <a:lnTo>
                  <a:pt x="453770" y="72390"/>
                </a:lnTo>
                <a:lnTo>
                  <a:pt x="456183" y="77469"/>
                </a:lnTo>
                <a:lnTo>
                  <a:pt x="461899" y="80009"/>
                </a:lnTo>
                <a:lnTo>
                  <a:pt x="466978" y="77469"/>
                </a:lnTo>
                <a:lnTo>
                  <a:pt x="481075" y="71119"/>
                </a:lnTo>
                <a:lnTo>
                  <a:pt x="500888" y="71119"/>
                </a:lnTo>
                <a:lnTo>
                  <a:pt x="500888" y="62230"/>
                </a:lnTo>
                <a:lnTo>
                  <a:pt x="526161" y="49530"/>
                </a:lnTo>
                <a:lnTo>
                  <a:pt x="545972" y="49530"/>
                </a:lnTo>
                <a:lnTo>
                  <a:pt x="545972" y="40640"/>
                </a:lnTo>
                <a:lnTo>
                  <a:pt x="576071" y="26669"/>
                </a:lnTo>
                <a:lnTo>
                  <a:pt x="595883" y="26669"/>
                </a:lnTo>
                <a:lnTo>
                  <a:pt x="595883" y="7619"/>
                </a:lnTo>
                <a:lnTo>
                  <a:pt x="594232" y="5080"/>
                </a:lnTo>
                <a:lnTo>
                  <a:pt x="591312" y="2540"/>
                </a:lnTo>
                <a:lnTo>
                  <a:pt x="588518" y="1269"/>
                </a:lnTo>
                <a:lnTo>
                  <a:pt x="584834" y="0"/>
                </a:lnTo>
                <a:close/>
              </a:path>
              <a:path w="596264" h="609600">
                <a:moveTo>
                  <a:pt x="545972" y="49530"/>
                </a:moveTo>
                <a:lnTo>
                  <a:pt x="526161" y="49530"/>
                </a:lnTo>
                <a:lnTo>
                  <a:pt x="526161" y="74930"/>
                </a:lnTo>
                <a:lnTo>
                  <a:pt x="530606" y="80009"/>
                </a:lnTo>
                <a:lnTo>
                  <a:pt x="541527" y="80009"/>
                </a:lnTo>
                <a:lnTo>
                  <a:pt x="545972" y="74930"/>
                </a:lnTo>
                <a:lnTo>
                  <a:pt x="545972" y="49530"/>
                </a:lnTo>
                <a:close/>
              </a:path>
              <a:path w="596264" h="609600">
                <a:moveTo>
                  <a:pt x="424942" y="48259"/>
                </a:moveTo>
                <a:lnTo>
                  <a:pt x="405130" y="48259"/>
                </a:lnTo>
                <a:lnTo>
                  <a:pt x="405130" y="77469"/>
                </a:lnTo>
                <a:lnTo>
                  <a:pt x="424942" y="77469"/>
                </a:lnTo>
                <a:lnTo>
                  <a:pt x="424942" y="48259"/>
                </a:lnTo>
                <a:close/>
              </a:path>
            </a:pathLst>
          </a:custGeom>
          <a:solidFill>
            <a:srgbClr val="AD8D6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7" name="object 67"/>
          <p:cNvSpPr/>
          <p:nvPr/>
        </p:nvSpPr>
        <p:spPr>
          <a:xfrm>
            <a:off x="585546" y="2956305"/>
            <a:ext cx="609600" cy="600710"/>
          </a:xfrm>
          <a:custGeom>
            <a:rect l="l" t="t" r="r" b="b"/>
            <a:pathLst>
              <a:path w="609600" h="600710">
                <a:moveTo>
                  <a:pt x="163931" y="516890"/>
                </a:moveTo>
                <a:lnTo>
                  <a:pt x="129095" y="516890"/>
                </a:lnTo>
                <a:lnTo>
                  <a:pt x="178346" y="598169"/>
                </a:lnTo>
                <a:lnTo>
                  <a:pt x="183146" y="600710"/>
                </a:lnTo>
                <a:lnTo>
                  <a:pt x="426135" y="600710"/>
                </a:lnTo>
                <a:lnTo>
                  <a:pt x="430936" y="598169"/>
                </a:lnTo>
                <a:lnTo>
                  <a:pt x="433730" y="594360"/>
                </a:lnTo>
                <a:lnTo>
                  <a:pt x="447438" y="571500"/>
                </a:lnTo>
                <a:lnTo>
                  <a:pt x="196761" y="571500"/>
                </a:lnTo>
                <a:lnTo>
                  <a:pt x="163931" y="516890"/>
                </a:lnTo>
                <a:close/>
              </a:path>
              <a:path w="609600" h="600710">
                <a:moveTo>
                  <a:pt x="480186" y="516890"/>
                </a:moveTo>
                <a:lnTo>
                  <a:pt x="445452" y="516890"/>
                </a:lnTo>
                <a:lnTo>
                  <a:pt x="412508" y="571500"/>
                </a:lnTo>
                <a:lnTo>
                  <a:pt x="447438" y="571500"/>
                </a:lnTo>
                <a:lnTo>
                  <a:pt x="480186" y="516890"/>
                </a:lnTo>
                <a:close/>
              </a:path>
              <a:path w="609600" h="600710">
                <a:moveTo>
                  <a:pt x="602678" y="487679"/>
                </a:moveTo>
                <a:lnTo>
                  <a:pt x="6705" y="487679"/>
                </a:lnTo>
                <a:lnTo>
                  <a:pt x="0" y="494029"/>
                </a:lnTo>
                <a:lnTo>
                  <a:pt x="0" y="510540"/>
                </a:lnTo>
                <a:lnTo>
                  <a:pt x="6705" y="516890"/>
                </a:lnTo>
                <a:lnTo>
                  <a:pt x="602678" y="516890"/>
                </a:lnTo>
                <a:lnTo>
                  <a:pt x="609269" y="510540"/>
                </a:lnTo>
                <a:lnTo>
                  <a:pt x="609269" y="494029"/>
                </a:lnTo>
                <a:lnTo>
                  <a:pt x="602678" y="487679"/>
                </a:lnTo>
                <a:close/>
              </a:path>
              <a:path w="609600" h="600710">
                <a:moveTo>
                  <a:pt x="304634" y="262889"/>
                </a:moveTo>
                <a:lnTo>
                  <a:pt x="258155" y="267969"/>
                </a:lnTo>
                <a:lnTo>
                  <a:pt x="214686" y="280669"/>
                </a:lnTo>
                <a:lnTo>
                  <a:pt x="175091" y="300989"/>
                </a:lnTo>
                <a:lnTo>
                  <a:pt x="140233" y="328930"/>
                </a:lnTo>
                <a:lnTo>
                  <a:pt x="110976" y="361950"/>
                </a:lnTo>
                <a:lnTo>
                  <a:pt x="88182" y="400050"/>
                </a:lnTo>
                <a:lnTo>
                  <a:pt x="72717" y="441959"/>
                </a:lnTo>
                <a:lnTo>
                  <a:pt x="65443" y="487679"/>
                </a:lnTo>
                <a:lnTo>
                  <a:pt x="95262" y="487679"/>
                </a:lnTo>
                <a:lnTo>
                  <a:pt x="103476" y="443229"/>
                </a:lnTo>
                <a:lnTo>
                  <a:pt x="120779" y="401319"/>
                </a:lnTo>
                <a:lnTo>
                  <a:pt x="146057" y="365759"/>
                </a:lnTo>
                <a:lnTo>
                  <a:pt x="178196" y="335280"/>
                </a:lnTo>
                <a:lnTo>
                  <a:pt x="216081" y="312419"/>
                </a:lnTo>
                <a:lnTo>
                  <a:pt x="258599" y="298450"/>
                </a:lnTo>
                <a:lnTo>
                  <a:pt x="304634" y="293369"/>
                </a:lnTo>
                <a:lnTo>
                  <a:pt x="372084" y="293369"/>
                </a:lnTo>
                <a:lnTo>
                  <a:pt x="373430" y="288289"/>
                </a:lnTo>
                <a:lnTo>
                  <a:pt x="375323" y="280669"/>
                </a:lnTo>
                <a:lnTo>
                  <a:pt x="370522" y="271780"/>
                </a:lnTo>
                <a:lnTo>
                  <a:pt x="362483" y="270509"/>
                </a:lnTo>
                <a:lnTo>
                  <a:pt x="348279" y="266700"/>
                </a:lnTo>
                <a:lnTo>
                  <a:pt x="304634" y="262889"/>
                </a:lnTo>
                <a:close/>
              </a:path>
              <a:path w="609600" h="600710">
                <a:moveTo>
                  <a:pt x="206608" y="393700"/>
                </a:moveTo>
                <a:lnTo>
                  <a:pt x="199085" y="394969"/>
                </a:lnTo>
                <a:lnTo>
                  <a:pt x="192943" y="397509"/>
                </a:lnTo>
                <a:lnTo>
                  <a:pt x="188391" y="401319"/>
                </a:lnTo>
                <a:lnTo>
                  <a:pt x="183070" y="415290"/>
                </a:lnTo>
                <a:lnTo>
                  <a:pt x="184426" y="431800"/>
                </a:lnTo>
                <a:lnTo>
                  <a:pt x="190806" y="449579"/>
                </a:lnTo>
                <a:lnTo>
                  <a:pt x="200558" y="466090"/>
                </a:lnTo>
                <a:lnTo>
                  <a:pt x="204587" y="471169"/>
                </a:lnTo>
                <a:lnTo>
                  <a:pt x="209327" y="476250"/>
                </a:lnTo>
                <a:lnTo>
                  <a:pt x="214820" y="482600"/>
                </a:lnTo>
                <a:lnTo>
                  <a:pt x="221106" y="487679"/>
                </a:lnTo>
                <a:lnTo>
                  <a:pt x="417423" y="487679"/>
                </a:lnTo>
                <a:lnTo>
                  <a:pt x="419428" y="486409"/>
                </a:lnTo>
                <a:lnTo>
                  <a:pt x="323935" y="486409"/>
                </a:lnTo>
                <a:lnTo>
                  <a:pt x="284575" y="485140"/>
                </a:lnTo>
                <a:lnTo>
                  <a:pt x="237528" y="462279"/>
                </a:lnTo>
                <a:lnTo>
                  <a:pt x="213855" y="426719"/>
                </a:lnTo>
                <a:lnTo>
                  <a:pt x="322434" y="426719"/>
                </a:lnTo>
                <a:lnTo>
                  <a:pt x="330327" y="424179"/>
                </a:lnTo>
                <a:lnTo>
                  <a:pt x="358269" y="407669"/>
                </a:lnTo>
                <a:lnTo>
                  <a:pt x="268597" y="407669"/>
                </a:lnTo>
                <a:lnTo>
                  <a:pt x="242379" y="403859"/>
                </a:lnTo>
                <a:lnTo>
                  <a:pt x="215303" y="394969"/>
                </a:lnTo>
                <a:lnTo>
                  <a:pt x="206608" y="393700"/>
                </a:lnTo>
                <a:close/>
              </a:path>
              <a:path w="609600" h="600710">
                <a:moveTo>
                  <a:pt x="524852" y="424179"/>
                </a:moveTo>
                <a:lnTo>
                  <a:pt x="508990" y="429259"/>
                </a:lnTo>
                <a:lnTo>
                  <a:pt x="504418" y="436879"/>
                </a:lnTo>
                <a:lnTo>
                  <a:pt x="506641" y="445769"/>
                </a:lnTo>
                <a:lnTo>
                  <a:pt x="509303" y="455929"/>
                </a:lnTo>
                <a:lnTo>
                  <a:pt x="511421" y="466090"/>
                </a:lnTo>
                <a:lnTo>
                  <a:pt x="512993" y="476250"/>
                </a:lnTo>
                <a:lnTo>
                  <a:pt x="514019" y="487679"/>
                </a:lnTo>
                <a:lnTo>
                  <a:pt x="543826" y="487679"/>
                </a:lnTo>
                <a:lnTo>
                  <a:pt x="538413" y="449579"/>
                </a:lnTo>
                <a:lnTo>
                  <a:pt x="533006" y="429259"/>
                </a:lnTo>
                <a:lnTo>
                  <a:pt x="524852" y="424179"/>
                </a:lnTo>
                <a:close/>
              </a:path>
              <a:path w="609600" h="600710">
                <a:moveTo>
                  <a:pt x="530653" y="288289"/>
                </a:moveTo>
                <a:lnTo>
                  <a:pt x="491464" y="288289"/>
                </a:lnTo>
                <a:lnTo>
                  <a:pt x="498382" y="293369"/>
                </a:lnTo>
                <a:lnTo>
                  <a:pt x="504286" y="300989"/>
                </a:lnTo>
                <a:lnTo>
                  <a:pt x="507993" y="309880"/>
                </a:lnTo>
                <a:lnTo>
                  <a:pt x="508317" y="321309"/>
                </a:lnTo>
                <a:lnTo>
                  <a:pt x="491900" y="372109"/>
                </a:lnTo>
                <a:lnTo>
                  <a:pt x="460217" y="415290"/>
                </a:lnTo>
                <a:lnTo>
                  <a:pt x="419279" y="450850"/>
                </a:lnTo>
                <a:lnTo>
                  <a:pt x="375094" y="474979"/>
                </a:lnTo>
                <a:lnTo>
                  <a:pt x="323935" y="486409"/>
                </a:lnTo>
                <a:lnTo>
                  <a:pt x="419428" y="486409"/>
                </a:lnTo>
                <a:lnTo>
                  <a:pt x="452769" y="463550"/>
                </a:lnTo>
                <a:lnTo>
                  <a:pt x="484428" y="433069"/>
                </a:lnTo>
                <a:lnTo>
                  <a:pt x="520414" y="381000"/>
                </a:lnTo>
                <a:lnTo>
                  <a:pt x="537806" y="325119"/>
                </a:lnTo>
                <a:lnTo>
                  <a:pt x="537004" y="303530"/>
                </a:lnTo>
                <a:lnTo>
                  <a:pt x="530653" y="288289"/>
                </a:lnTo>
                <a:close/>
              </a:path>
              <a:path w="609600" h="600710">
                <a:moveTo>
                  <a:pt x="153327" y="436879"/>
                </a:moveTo>
                <a:lnTo>
                  <a:pt x="134124" y="436879"/>
                </a:lnTo>
                <a:lnTo>
                  <a:pt x="127419" y="443229"/>
                </a:lnTo>
                <a:lnTo>
                  <a:pt x="127419" y="459740"/>
                </a:lnTo>
                <a:lnTo>
                  <a:pt x="134124" y="466090"/>
                </a:lnTo>
                <a:lnTo>
                  <a:pt x="153327" y="466090"/>
                </a:lnTo>
                <a:lnTo>
                  <a:pt x="160020" y="459740"/>
                </a:lnTo>
                <a:lnTo>
                  <a:pt x="160020" y="443229"/>
                </a:lnTo>
                <a:lnTo>
                  <a:pt x="153327" y="436879"/>
                </a:lnTo>
                <a:close/>
              </a:path>
              <a:path w="609600" h="600710">
                <a:moveTo>
                  <a:pt x="322434" y="426719"/>
                </a:moveTo>
                <a:lnTo>
                  <a:pt x="213855" y="426719"/>
                </a:lnTo>
                <a:lnTo>
                  <a:pt x="244109" y="434340"/>
                </a:lnTo>
                <a:lnTo>
                  <a:pt x="273843" y="436879"/>
                </a:lnTo>
                <a:lnTo>
                  <a:pt x="302702" y="433069"/>
                </a:lnTo>
                <a:lnTo>
                  <a:pt x="322434" y="426719"/>
                </a:lnTo>
                <a:close/>
              </a:path>
              <a:path w="609600" h="600710">
                <a:moveTo>
                  <a:pt x="462876" y="193039"/>
                </a:moveTo>
                <a:lnTo>
                  <a:pt x="456057" y="196850"/>
                </a:lnTo>
                <a:lnTo>
                  <a:pt x="449135" y="201930"/>
                </a:lnTo>
                <a:lnTo>
                  <a:pt x="447243" y="210819"/>
                </a:lnTo>
                <a:lnTo>
                  <a:pt x="451815" y="217169"/>
                </a:lnTo>
                <a:lnTo>
                  <a:pt x="456584" y="226059"/>
                </a:lnTo>
                <a:lnTo>
                  <a:pt x="460317" y="234950"/>
                </a:lnTo>
                <a:lnTo>
                  <a:pt x="462984" y="243839"/>
                </a:lnTo>
                <a:lnTo>
                  <a:pt x="464553" y="252730"/>
                </a:lnTo>
                <a:lnTo>
                  <a:pt x="445102" y="255269"/>
                </a:lnTo>
                <a:lnTo>
                  <a:pt x="427234" y="262889"/>
                </a:lnTo>
                <a:lnTo>
                  <a:pt x="412614" y="274319"/>
                </a:lnTo>
                <a:lnTo>
                  <a:pt x="402907" y="292100"/>
                </a:lnTo>
                <a:lnTo>
                  <a:pt x="387870" y="327659"/>
                </a:lnTo>
                <a:lnTo>
                  <a:pt x="368385" y="356869"/>
                </a:lnTo>
                <a:lnTo>
                  <a:pt x="344943" y="381000"/>
                </a:lnTo>
                <a:lnTo>
                  <a:pt x="318033" y="397509"/>
                </a:lnTo>
                <a:lnTo>
                  <a:pt x="293850" y="405129"/>
                </a:lnTo>
                <a:lnTo>
                  <a:pt x="268597" y="407669"/>
                </a:lnTo>
                <a:lnTo>
                  <a:pt x="358269" y="407669"/>
                </a:lnTo>
                <a:lnTo>
                  <a:pt x="362568" y="405129"/>
                </a:lnTo>
                <a:lnTo>
                  <a:pt x="390540" y="377189"/>
                </a:lnTo>
                <a:lnTo>
                  <a:pt x="413612" y="342900"/>
                </a:lnTo>
                <a:lnTo>
                  <a:pt x="431152" y="302259"/>
                </a:lnTo>
                <a:lnTo>
                  <a:pt x="435741" y="293369"/>
                </a:lnTo>
                <a:lnTo>
                  <a:pt x="442968" y="288289"/>
                </a:lnTo>
                <a:lnTo>
                  <a:pt x="452078" y="284480"/>
                </a:lnTo>
                <a:lnTo>
                  <a:pt x="462199" y="283224"/>
                </a:lnTo>
                <a:lnTo>
                  <a:pt x="527962" y="283209"/>
                </a:lnTo>
                <a:lnTo>
                  <a:pt x="514721" y="267969"/>
                </a:lnTo>
                <a:lnTo>
                  <a:pt x="494703" y="257809"/>
                </a:lnTo>
                <a:lnTo>
                  <a:pt x="493179" y="242569"/>
                </a:lnTo>
                <a:lnTo>
                  <a:pt x="489645" y="228600"/>
                </a:lnTo>
                <a:lnTo>
                  <a:pt x="484144" y="214630"/>
                </a:lnTo>
                <a:lnTo>
                  <a:pt x="476719" y="200659"/>
                </a:lnTo>
                <a:lnTo>
                  <a:pt x="472135" y="194309"/>
                </a:lnTo>
                <a:lnTo>
                  <a:pt x="462876" y="193039"/>
                </a:lnTo>
                <a:close/>
              </a:path>
              <a:path w="609600" h="600710">
                <a:moveTo>
                  <a:pt x="277279" y="361950"/>
                </a:moveTo>
                <a:lnTo>
                  <a:pt x="258076" y="361950"/>
                </a:lnTo>
                <a:lnTo>
                  <a:pt x="251371" y="368300"/>
                </a:lnTo>
                <a:lnTo>
                  <a:pt x="251371" y="384809"/>
                </a:lnTo>
                <a:lnTo>
                  <a:pt x="258076" y="391159"/>
                </a:lnTo>
                <a:lnTo>
                  <a:pt x="277279" y="391159"/>
                </a:lnTo>
                <a:lnTo>
                  <a:pt x="283984" y="384809"/>
                </a:lnTo>
                <a:lnTo>
                  <a:pt x="283984" y="368300"/>
                </a:lnTo>
                <a:lnTo>
                  <a:pt x="277279" y="361950"/>
                </a:lnTo>
                <a:close/>
              </a:path>
              <a:path w="609600" h="600710">
                <a:moveTo>
                  <a:pt x="113461" y="0"/>
                </a:moveTo>
                <a:lnTo>
                  <a:pt x="105981" y="2539"/>
                </a:lnTo>
                <a:lnTo>
                  <a:pt x="93243" y="7619"/>
                </a:lnTo>
                <a:lnTo>
                  <a:pt x="87439" y="10159"/>
                </a:lnTo>
                <a:lnTo>
                  <a:pt x="83642" y="15239"/>
                </a:lnTo>
                <a:lnTo>
                  <a:pt x="83870" y="21589"/>
                </a:lnTo>
                <a:lnTo>
                  <a:pt x="81014" y="63500"/>
                </a:lnTo>
                <a:lnTo>
                  <a:pt x="71343" y="102869"/>
                </a:lnTo>
                <a:lnTo>
                  <a:pt x="57465" y="139700"/>
                </a:lnTo>
                <a:lnTo>
                  <a:pt x="41986" y="173989"/>
                </a:lnTo>
                <a:lnTo>
                  <a:pt x="26450" y="209550"/>
                </a:lnTo>
                <a:lnTo>
                  <a:pt x="14744" y="243839"/>
                </a:lnTo>
                <a:lnTo>
                  <a:pt x="10239" y="276859"/>
                </a:lnTo>
                <a:lnTo>
                  <a:pt x="16306" y="308609"/>
                </a:lnTo>
                <a:lnTo>
                  <a:pt x="42815" y="351789"/>
                </a:lnTo>
                <a:lnTo>
                  <a:pt x="61315" y="368300"/>
                </a:lnTo>
                <a:lnTo>
                  <a:pt x="68910" y="368300"/>
                </a:lnTo>
                <a:lnTo>
                  <a:pt x="72809" y="367030"/>
                </a:lnTo>
                <a:lnTo>
                  <a:pt x="81406" y="358139"/>
                </a:lnTo>
                <a:lnTo>
                  <a:pt x="81191" y="349250"/>
                </a:lnTo>
                <a:lnTo>
                  <a:pt x="75272" y="342900"/>
                </a:lnTo>
                <a:lnTo>
                  <a:pt x="65513" y="332739"/>
                </a:lnTo>
                <a:lnTo>
                  <a:pt x="57024" y="321309"/>
                </a:lnTo>
                <a:lnTo>
                  <a:pt x="49814" y="309880"/>
                </a:lnTo>
                <a:lnTo>
                  <a:pt x="43891" y="297180"/>
                </a:lnTo>
                <a:lnTo>
                  <a:pt x="40043" y="273050"/>
                </a:lnTo>
                <a:lnTo>
                  <a:pt x="44602" y="247650"/>
                </a:lnTo>
                <a:lnTo>
                  <a:pt x="55085" y="218439"/>
                </a:lnTo>
                <a:lnTo>
                  <a:pt x="69011" y="186689"/>
                </a:lnTo>
                <a:lnTo>
                  <a:pt x="82679" y="156209"/>
                </a:lnTo>
                <a:lnTo>
                  <a:pt x="95497" y="124459"/>
                </a:lnTo>
                <a:lnTo>
                  <a:pt x="105905" y="90169"/>
                </a:lnTo>
                <a:lnTo>
                  <a:pt x="112344" y="53339"/>
                </a:lnTo>
                <a:lnTo>
                  <a:pt x="145715" y="53339"/>
                </a:lnTo>
                <a:lnTo>
                  <a:pt x="125183" y="10159"/>
                </a:lnTo>
                <a:lnTo>
                  <a:pt x="121945" y="2539"/>
                </a:lnTo>
                <a:lnTo>
                  <a:pt x="113461" y="0"/>
                </a:lnTo>
                <a:close/>
              </a:path>
              <a:path w="609600" h="600710">
                <a:moveTo>
                  <a:pt x="220891" y="335280"/>
                </a:moveTo>
                <a:lnTo>
                  <a:pt x="201675" y="335280"/>
                </a:lnTo>
                <a:lnTo>
                  <a:pt x="194983" y="342900"/>
                </a:lnTo>
                <a:lnTo>
                  <a:pt x="194983" y="359409"/>
                </a:lnTo>
                <a:lnTo>
                  <a:pt x="201675" y="365759"/>
                </a:lnTo>
                <a:lnTo>
                  <a:pt x="220891" y="365759"/>
                </a:lnTo>
                <a:lnTo>
                  <a:pt x="227583" y="359409"/>
                </a:lnTo>
                <a:lnTo>
                  <a:pt x="227583" y="342900"/>
                </a:lnTo>
                <a:lnTo>
                  <a:pt x="220891" y="335280"/>
                </a:lnTo>
                <a:close/>
              </a:path>
              <a:path w="609600" h="600710">
                <a:moveTo>
                  <a:pt x="324853" y="313689"/>
                </a:moveTo>
                <a:lnTo>
                  <a:pt x="305638" y="313689"/>
                </a:lnTo>
                <a:lnTo>
                  <a:pt x="298945" y="320039"/>
                </a:lnTo>
                <a:lnTo>
                  <a:pt x="298945" y="336550"/>
                </a:lnTo>
                <a:lnTo>
                  <a:pt x="305638" y="342900"/>
                </a:lnTo>
                <a:lnTo>
                  <a:pt x="324853" y="342900"/>
                </a:lnTo>
                <a:lnTo>
                  <a:pt x="331546" y="336550"/>
                </a:lnTo>
                <a:lnTo>
                  <a:pt x="331546" y="320039"/>
                </a:lnTo>
                <a:lnTo>
                  <a:pt x="324853" y="313689"/>
                </a:lnTo>
                <a:close/>
              </a:path>
              <a:path w="609600" h="600710">
                <a:moveTo>
                  <a:pt x="527962" y="283209"/>
                </a:moveTo>
                <a:lnTo>
                  <a:pt x="462318" y="283209"/>
                </a:lnTo>
                <a:lnTo>
                  <a:pt x="459968" y="290830"/>
                </a:lnTo>
                <a:lnTo>
                  <a:pt x="464654" y="299719"/>
                </a:lnTo>
                <a:lnTo>
                  <a:pt x="472693" y="300989"/>
                </a:lnTo>
                <a:lnTo>
                  <a:pt x="480631" y="303530"/>
                </a:lnTo>
                <a:lnTo>
                  <a:pt x="488784" y="298450"/>
                </a:lnTo>
                <a:lnTo>
                  <a:pt x="491121" y="289559"/>
                </a:lnTo>
                <a:lnTo>
                  <a:pt x="491464" y="288289"/>
                </a:lnTo>
                <a:lnTo>
                  <a:pt x="530653" y="288289"/>
                </a:lnTo>
                <a:lnTo>
                  <a:pt x="529066" y="284480"/>
                </a:lnTo>
                <a:lnTo>
                  <a:pt x="527962" y="283209"/>
                </a:lnTo>
                <a:close/>
              </a:path>
              <a:path w="609600" h="600710">
                <a:moveTo>
                  <a:pt x="372084" y="293369"/>
                </a:moveTo>
                <a:lnTo>
                  <a:pt x="317487" y="293369"/>
                </a:lnTo>
                <a:lnTo>
                  <a:pt x="342859" y="295909"/>
                </a:lnTo>
                <a:lnTo>
                  <a:pt x="355333" y="299719"/>
                </a:lnTo>
                <a:lnTo>
                  <a:pt x="363372" y="300989"/>
                </a:lnTo>
                <a:lnTo>
                  <a:pt x="371411" y="295909"/>
                </a:lnTo>
                <a:lnTo>
                  <a:pt x="372084" y="293369"/>
                </a:lnTo>
                <a:close/>
              </a:path>
              <a:path w="609600" h="600710">
                <a:moveTo>
                  <a:pt x="366839" y="152400"/>
                </a:moveTo>
                <a:lnTo>
                  <a:pt x="362038" y="152400"/>
                </a:lnTo>
                <a:lnTo>
                  <a:pt x="358355" y="156209"/>
                </a:lnTo>
                <a:lnTo>
                  <a:pt x="329050" y="173989"/>
                </a:lnTo>
                <a:lnTo>
                  <a:pt x="302656" y="185419"/>
                </a:lnTo>
                <a:lnTo>
                  <a:pt x="278735" y="190500"/>
                </a:lnTo>
                <a:lnTo>
                  <a:pt x="358902" y="190500"/>
                </a:lnTo>
                <a:lnTo>
                  <a:pt x="360749" y="200659"/>
                </a:lnTo>
                <a:lnTo>
                  <a:pt x="361935" y="209550"/>
                </a:lnTo>
                <a:lnTo>
                  <a:pt x="362318" y="215900"/>
                </a:lnTo>
                <a:lnTo>
                  <a:pt x="362394" y="226059"/>
                </a:lnTo>
                <a:lnTo>
                  <a:pt x="362295" y="229869"/>
                </a:lnTo>
                <a:lnTo>
                  <a:pt x="361924" y="236219"/>
                </a:lnTo>
                <a:lnTo>
                  <a:pt x="368287" y="243839"/>
                </a:lnTo>
                <a:lnTo>
                  <a:pt x="384708" y="243839"/>
                </a:lnTo>
                <a:lnTo>
                  <a:pt x="391629" y="237489"/>
                </a:lnTo>
                <a:lnTo>
                  <a:pt x="392074" y="229869"/>
                </a:lnTo>
                <a:lnTo>
                  <a:pt x="391992" y="212089"/>
                </a:lnTo>
                <a:lnTo>
                  <a:pt x="390078" y="195580"/>
                </a:lnTo>
                <a:lnTo>
                  <a:pt x="386343" y="179069"/>
                </a:lnTo>
                <a:lnTo>
                  <a:pt x="380796" y="162559"/>
                </a:lnTo>
                <a:lnTo>
                  <a:pt x="379120" y="157480"/>
                </a:lnTo>
                <a:lnTo>
                  <a:pt x="375551" y="154939"/>
                </a:lnTo>
                <a:lnTo>
                  <a:pt x="366839" y="152400"/>
                </a:lnTo>
                <a:close/>
              </a:path>
              <a:path w="609600" h="600710">
                <a:moveTo>
                  <a:pt x="145715" y="53339"/>
                </a:moveTo>
                <a:lnTo>
                  <a:pt x="112344" y="53339"/>
                </a:lnTo>
                <a:lnTo>
                  <a:pt x="127346" y="83819"/>
                </a:lnTo>
                <a:lnTo>
                  <a:pt x="155969" y="134619"/>
                </a:lnTo>
                <a:lnTo>
                  <a:pt x="189021" y="177800"/>
                </a:lnTo>
                <a:lnTo>
                  <a:pt x="228392" y="208280"/>
                </a:lnTo>
                <a:lnTo>
                  <a:pt x="274232" y="219709"/>
                </a:lnTo>
                <a:lnTo>
                  <a:pt x="300699" y="217169"/>
                </a:lnTo>
                <a:lnTo>
                  <a:pt x="328797" y="207009"/>
                </a:lnTo>
                <a:lnTo>
                  <a:pt x="358902" y="190500"/>
                </a:lnTo>
                <a:lnTo>
                  <a:pt x="278735" y="190500"/>
                </a:lnTo>
                <a:lnTo>
                  <a:pt x="256844" y="187959"/>
                </a:lnTo>
                <a:lnTo>
                  <a:pt x="231626" y="175259"/>
                </a:lnTo>
                <a:lnTo>
                  <a:pt x="206319" y="152400"/>
                </a:lnTo>
                <a:lnTo>
                  <a:pt x="180454" y="116839"/>
                </a:lnTo>
                <a:lnTo>
                  <a:pt x="153565" y="69850"/>
                </a:lnTo>
                <a:lnTo>
                  <a:pt x="145715" y="53339"/>
                </a:lnTo>
                <a:close/>
              </a:path>
            </a:pathLst>
          </a:custGeom>
          <a:solidFill>
            <a:srgbClr val="AD8D6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8" name="object 68"/>
          <p:cNvSpPr/>
          <p:nvPr/>
        </p:nvSpPr>
        <p:spPr>
          <a:xfrm>
            <a:off x="2551176" y="3733800"/>
            <a:ext cx="609600" cy="609600"/>
          </a:xfrm>
          <a:custGeom>
            <a:rect l="l" t="t" r="r" b="b"/>
            <a:pathLst>
              <a:path w="609600" h="609600">
                <a:moveTo>
                  <a:pt x="103250" y="572770"/>
                </a:moveTo>
                <a:lnTo>
                  <a:pt x="66040" y="572770"/>
                </a:lnTo>
                <a:lnTo>
                  <a:pt x="67691" y="574040"/>
                </a:lnTo>
                <a:lnTo>
                  <a:pt x="67691" y="603250"/>
                </a:lnTo>
                <a:lnTo>
                  <a:pt x="75311" y="609600"/>
                </a:lnTo>
                <a:lnTo>
                  <a:pt x="93980" y="609600"/>
                </a:lnTo>
                <a:lnTo>
                  <a:pt x="101600" y="603250"/>
                </a:lnTo>
                <a:lnTo>
                  <a:pt x="101600" y="574040"/>
                </a:lnTo>
                <a:lnTo>
                  <a:pt x="103250" y="572770"/>
                </a:lnTo>
                <a:close/>
              </a:path>
              <a:path w="609600" h="609600">
                <a:moveTo>
                  <a:pt x="419100" y="576580"/>
                </a:moveTo>
                <a:lnTo>
                  <a:pt x="359791" y="576580"/>
                </a:lnTo>
                <a:lnTo>
                  <a:pt x="352171" y="584200"/>
                </a:lnTo>
                <a:lnTo>
                  <a:pt x="352171" y="603250"/>
                </a:lnTo>
                <a:lnTo>
                  <a:pt x="359791" y="609600"/>
                </a:lnTo>
                <a:lnTo>
                  <a:pt x="419100" y="609600"/>
                </a:lnTo>
                <a:lnTo>
                  <a:pt x="426719" y="603250"/>
                </a:lnTo>
                <a:lnTo>
                  <a:pt x="426719" y="584200"/>
                </a:lnTo>
                <a:lnTo>
                  <a:pt x="419100" y="576580"/>
                </a:lnTo>
                <a:close/>
              </a:path>
              <a:path w="609600" h="609600">
                <a:moveTo>
                  <a:pt x="132587" y="542290"/>
                </a:moveTo>
                <a:lnTo>
                  <a:pt x="36703" y="542290"/>
                </a:lnTo>
                <a:lnTo>
                  <a:pt x="37337" y="544830"/>
                </a:lnTo>
                <a:lnTo>
                  <a:pt x="38862" y="547370"/>
                </a:lnTo>
                <a:lnTo>
                  <a:pt x="24765" y="561340"/>
                </a:lnTo>
                <a:lnTo>
                  <a:pt x="21050" y="567690"/>
                </a:lnTo>
                <a:lnTo>
                  <a:pt x="19812" y="574040"/>
                </a:lnTo>
                <a:lnTo>
                  <a:pt x="21050" y="580390"/>
                </a:lnTo>
                <a:lnTo>
                  <a:pt x="24765" y="585470"/>
                </a:lnTo>
                <a:lnTo>
                  <a:pt x="30372" y="589280"/>
                </a:lnTo>
                <a:lnTo>
                  <a:pt x="36766" y="590550"/>
                </a:lnTo>
                <a:lnTo>
                  <a:pt x="43160" y="589280"/>
                </a:lnTo>
                <a:lnTo>
                  <a:pt x="48768" y="585470"/>
                </a:lnTo>
                <a:lnTo>
                  <a:pt x="62737" y="571500"/>
                </a:lnTo>
                <a:lnTo>
                  <a:pt x="148983" y="571500"/>
                </a:lnTo>
                <a:lnTo>
                  <a:pt x="148240" y="567690"/>
                </a:lnTo>
                <a:lnTo>
                  <a:pt x="144525" y="561340"/>
                </a:lnTo>
                <a:lnTo>
                  <a:pt x="130556" y="547370"/>
                </a:lnTo>
                <a:lnTo>
                  <a:pt x="131318" y="546100"/>
                </a:lnTo>
                <a:lnTo>
                  <a:pt x="132587" y="542290"/>
                </a:lnTo>
                <a:close/>
              </a:path>
              <a:path w="609600" h="609600">
                <a:moveTo>
                  <a:pt x="148983" y="571500"/>
                </a:moveTo>
                <a:lnTo>
                  <a:pt x="106553" y="571500"/>
                </a:lnTo>
                <a:lnTo>
                  <a:pt x="120650" y="585470"/>
                </a:lnTo>
                <a:lnTo>
                  <a:pt x="126237" y="589280"/>
                </a:lnTo>
                <a:lnTo>
                  <a:pt x="132587" y="590550"/>
                </a:lnTo>
                <a:lnTo>
                  <a:pt x="138937" y="589280"/>
                </a:lnTo>
                <a:lnTo>
                  <a:pt x="144525" y="585470"/>
                </a:lnTo>
                <a:lnTo>
                  <a:pt x="148240" y="580390"/>
                </a:lnTo>
                <a:lnTo>
                  <a:pt x="149479" y="574040"/>
                </a:lnTo>
                <a:lnTo>
                  <a:pt x="148983" y="571500"/>
                </a:lnTo>
                <a:close/>
              </a:path>
              <a:path w="609600" h="609600">
                <a:moveTo>
                  <a:pt x="516844" y="494030"/>
                </a:moveTo>
                <a:lnTo>
                  <a:pt x="302641" y="494030"/>
                </a:lnTo>
                <a:lnTo>
                  <a:pt x="318037" y="505459"/>
                </a:lnTo>
                <a:lnTo>
                  <a:pt x="334946" y="514350"/>
                </a:lnTo>
                <a:lnTo>
                  <a:pt x="353165" y="520700"/>
                </a:lnTo>
                <a:lnTo>
                  <a:pt x="372491" y="524510"/>
                </a:lnTo>
                <a:lnTo>
                  <a:pt x="372491" y="576580"/>
                </a:lnTo>
                <a:lnTo>
                  <a:pt x="406400" y="576580"/>
                </a:lnTo>
                <a:lnTo>
                  <a:pt x="406400" y="524510"/>
                </a:lnTo>
                <a:lnTo>
                  <a:pt x="424543" y="520700"/>
                </a:lnTo>
                <a:lnTo>
                  <a:pt x="441721" y="515620"/>
                </a:lnTo>
                <a:lnTo>
                  <a:pt x="457781" y="506730"/>
                </a:lnTo>
                <a:lnTo>
                  <a:pt x="472567" y="496570"/>
                </a:lnTo>
                <a:lnTo>
                  <a:pt x="519394" y="496570"/>
                </a:lnTo>
                <a:lnTo>
                  <a:pt x="516844" y="494030"/>
                </a:lnTo>
                <a:close/>
              </a:path>
              <a:path w="609600" h="609600">
                <a:moveTo>
                  <a:pt x="106553" y="571500"/>
                </a:moveTo>
                <a:lnTo>
                  <a:pt x="62737" y="571500"/>
                </a:lnTo>
                <a:lnTo>
                  <a:pt x="64388" y="572770"/>
                </a:lnTo>
                <a:lnTo>
                  <a:pt x="104901" y="572770"/>
                </a:lnTo>
                <a:lnTo>
                  <a:pt x="106553" y="571500"/>
                </a:lnTo>
                <a:close/>
              </a:path>
              <a:path w="609600" h="609600">
                <a:moveTo>
                  <a:pt x="220154" y="491490"/>
                </a:moveTo>
                <a:lnTo>
                  <a:pt x="213760" y="492759"/>
                </a:lnTo>
                <a:lnTo>
                  <a:pt x="208153" y="496570"/>
                </a:lnTo>
                <a:lnTo>
                  <a:pt x="204438" y="501650"/>
                </a:lnTo>
                <a:lnTo>
                  <a:pt x="203200" y="508000"/>
                </a:lnTo>
                <a:lnTo>
                  <a:pt x="204438" y="515620"/>
                </a:lnTo>
                <a:lnTo>
                  <a:pt x="208153" y="520700"/>
                </a:lnTo>
                <a:lnTo>
                  <a:pt x="248793" y="561340"/>
                </a:lnTo>
                <a:lnTo>
                  <a:pt x="254400" y="565150"/>
                </a:lnTo>
                <a:lnTo>
                  <a:pt x="260794" y="566420"/>
                </a:lnTo>
                <a:lnTo>
                  <a:pt x="267188" y="565150"/>
                </a:lnTo>
                <a:lnTo>
                  <a:pt x="272796" y="561340"/>
                </a:lnTo>
                <a:lnTo>
                  <a:pt x="276510" y="556260"/>
                </a:lnTo>
                <a:lnTo>
                  <a:pt x="277749" y="548640"/>
                </a:lnTo>
                <a:lnTo>
                  <a:pt x="276510" y="542290"/>
                </a:lnTo>
                <a:lnTo>
                  <a:pt x="272796" y="537210"/>
                </a:lnTo>
                <a:lnTo>
                  <a:pt x="266065" y="530860"/>
                </a:lnTo>
                <a:lnTo>
                  <a:pt x="290028" y="506730"/>
                </a:lnTo>
                <a:lnTo>
                  <a:pt x="242188" y="506730"/>
                </a:lnTo>
                <a:lnTo>
                  <a:pt x="232156" y="496570"/>
                </a:lnTo>
                <a:lnTo>
                  <a:pt x="226548" y="492759"/>
                </a:lnTo>
                <a:lnTo>
                  <a:pt x="220154" y="491490"/>
                </a:lnTo>
                <a:close/>
              </a:path>
              <a:path w="609600" h="609600">
                <a:moveTo>
                  <a:pt x="519394" y="496570"/>
                </a:moveTo>
                <a:lnTo>
                  <a:pt x="472567" y="496570"/>
                </a:lnTo>
                <a:lnTo>
                  <a:pt x="504317" y="528320"/>
                </a:lnTo>
                <a:lnTo>
                  <a:pt x="496062" y="537210"/>
                </a:lnTo>
                <a:lnTo>
                  <a:pt x="492347" y="542290"/>
                </a:lnTo>
                <a:lnTo>
                  <a:pt x="491108" y="548640"/>
                </a:lnTo>
                <a:lnTo>
                  <a:pt x="492347" y="556260"/>
                </a:lnTo>
                <a:lnTo>
                  <a:pt x="496062" y="561340"/>
                </a:lnTo>
                <a:lnTo>
                  <a:pt x="501650" y="565150"/>
                </a:lnTo>
                <a:lnTo>
                  <a:pt x="508000" y="566420"/>
                </a:lnTo>
                <a:lnTo>
                  <a:pt x="514350" y="565150"/>
                </a:lnTo>
                <a:lnTo>
                  <a:pt x="519938" y="561340"/>
                </a:lnTo>
                <a:lnTo>
                  <a:pt x="560578" y="520700"/>
                </a:lnTo>
                <a:lnTo>
                  <a:pt x="564292" y="515620"/>
                </a:lnTo>
                <a:lnTo>
                  <a:pt x="565531" y="508000"/>
                </a:lnTo>
                <a:lnTo>
                  <a:pt x="565035" y="505459"/>
                </a:lnTo>
                <a:lnTo>
                  <a:pt x="528319" y="505459"/>
                </a:lnTo>
                <a:lnTo>
                  <a:pt x="519394" y="496570"/>
                </a:lnTo>
                <a:close/>
              </a:path>
              <a:path w="609600" h="609600">
                <a:moveTo>
                  <a:pt x="161798" y="508000"/>
                </a:moveTo>
                <a:lnTo>
                  <a:pt x="7619" y="508000"/>
                </a:lnTo>
                <a:lnTo>
                  <a:pt x="0" y="515620"/>
                </a:lnTo>
                <a:lnTo>
                  <a:pt x="0" y="534670"/>
                </a:lnTo>
                <a:lnTo>
                  <a:pt x="7619" y="542290"/>
                </a:lnTo>
                <a:lnTo>
                  <a:pt x="161798" y="542290"/>
                </a:lnTo>
                <a:lnTo>
                  <a:pt x="169291" y="534670"/>
                </a:lnTo>
                <a:lnTo>
                  <a:pt x="169291" y="515620"/>
                </a:lnTo>
                <a:lnTo>
                  <a:pt x="161798" y="508000"/>
                </a:lnTo>
                <a:close/>
              </a:path>
              <a:path w="609600" h="609600">
                <a:moveTo>
                  <a:pt x="36766" y="461009"/>
                </a:moveTo>
                <a:lnTo>
                  <a:pt x="30372" y="462280"/>
                </a:lnTo>
                <a:lnTo>
                  <a:pt x="24765" y="466090"/>
                </a:lnTo>
                <a:lnTo>
                  <a:pt x="21050" y="471170"/>
                </a:lnTo>
                <a:lnTo>
                  <a:pt x="19812" y="477520"/>
                </a:lnTo>
                <a:lnTo>
                  <a:pt x="21050" y="483870"/>
                </a:lnTo>
                <a:lnTo>
                  <a:pt x="24765" y="490220"/>
                </a:lnTo>
                <a:lnTo>
                  <a:pt x="38862" y="504190"/>
                </a:lnTo>
                <a:lnTo>
                  <a:pt x="37337" y="506730"/>
                </a:lnTo>
                <a:lnTo>
                  <a:pt x="36703" y="508000"/>
                </a:lnTo>
                <a:lnTo>
                  <a:pt x="132587" y="508000"/>
                </a:lnTo>
                <a:lnTo>
                  <a:pt x="131318" y="505459"/>
                </a:lnTo>
                <a:lnTo>
                  <a:pt x="130556" y="504190"/>
                </a:lnTo>
                <a:lnTo>
                  <a:pt x="144525" y="490220"/>
                </a:lnTo>
                <a:lnTo>
                  <a:pt x="148240" y="483870"/>
                </a:lnTo>
                <a:lnTo>
                  <a:pt x="148983" y="480059"/>
                </a:lnTo>
                <a:lnTo>
                  <a:pt x="62737" y="480059"/>
                </a:lnTo>
                <a:lnTo>
                  <a:pt x="48768" y="466090"/>
                </a:lnTo>
                <a:lnTo>
                  <a:pt x="43160" y="462280"/>
                </a:lnTo>
                <a:lnTo>
                  <a:pt x="36766" y="461009"/>
                </a:lnTo>
                <a:close/>
              </a:path>
              <a:path w="609600" h="609600">
                <a:moveTo>
                  <a:pt x="523875" y="406400"/>
                </a:moveTo>
                <a:lnTo>
                  <a:pt x="255016" y="406400"/>
                </a:lnTo>
                <a:lnTo>
                  <a:pt x="258256" y="424180"/>
                </a:lnTo>
                <a:lnTo>
                  <a:pt x="263509" y="440690"/>
                </a:lnTo>
                <a:lnTo>
                  <a:pt x="270642" y="454659"/>
                </a:lnTo>
                <a:lnTo>
                  <a:pt x="279526" y="469900"/>
                </a:lnTo>
                <a:lnTo>
                  <a:pt x="242188" y="506730"/>
                </a:lnTo>
                <a:lnTo>
                  <a:pt x="290028" y="506730"/>
                </a:lnTo>
                <a:lnTo>
                  <a:pt x="302641" y="494030"/>
                </a:lnTo>
                <a:lnTo>
                  <a:pt x="516844" y="494030"/>
                </a:lnTo>
                <a:lnTo>
                  <a:pt x="496443" y="473709"/>
                </a:lnTo>
                <a:lnTo>
                  <a:pt x="506462" y="458470"/>
                </a:lnTo>
                <a:lnTo>
                  <a:pt x="514492" y="441959"/>
                </a:lnTo>
                <a:lnTo>
                  <a:pt x="520356" y="425450"/>
                </a:lnTo>
                <a:lnTo>
                  <a:pt x="523875" y="406400"/>
                </a:lnTo>
                <a:close/>
              </a:path>
              <a:path w="609600" h="609600">
                <a:moveTo>
                  <a:pt x="548639" y="491490"/>
                </a:moveTo>
                <a:lnTo>
                  <a:pt x="542289" y="492759"/>
                </a:lnTo>
                <a:lnTo>
                  <a:pt x="536701" y="496570"/>
                </a:lnTo>
                <a:lnTo>
                  <a:pt x="528319" y="505459"/>
                </a:lnTo>
                <a:lnTo>
                  <a:pt x="565035" y="505459"/>
                </a:lnTo>
                <a:lnTo>
                  <a:pt x="564292" y="501650"/>
                </a:lnTo>
                <a:lnTo>
                  <a:pt x="560578" y="496570"/>
                </a:lnTo>
                <a:lnTo>
                  <a:pt x="554989" y="492759"/>
                </a:lnTo>
                <a:lnTo>
                  <a:pt x="548639" y="491490"/>
                </a:lnTo>
                <a:close/>
              </a:path>
              <a:path w="609600" h="609600">
                <a:moveTo>
                  <a:pt x="104901" y="478790"/>
                </a:moveTo>
                <a:lnTo>
                  <a:pt x="64388" y="478790"/>
                </a:lnTo>
                <a:lnTo>
                  <a:pt x="62737" y="480059"/>
                </a:lnTo>
                <a:lnTo>
                  <a:pt x="106553" y="480059"/>
                </a:lnTo>
                <a:lnTo>
                  <a:pt x="104901" y="478790"/>
                </a:lnTo>
                <a:close/>
              </a:path>
              <a:path w="609600" h="609600">
                <a:moveTo>
                  <a:pt x="132572" y="461009"/>
                </a:moveTo>
                <a:lnTo>
                  <a:pt x="126184" y="462280"/>
                </a:lnTo>
                <a:lnTo>
                  <a:pt x="120523" y="466090"/>
                </a:lnTo>
                <a:lnTo>
                  <a:pt x="106553" y="480059"/>
                </a:lnTo>
                <a:lnTo>
                  <a:pt x="148983" y="480059"/>
                </a:lnTo>
                <a:lnTo>
                  <a:pt x="149479" y="477520"/>
                </a:lnTo>
                <a:lnTo>
                  <a:pt x="148240" y="471170"/>
                </a:lnTo>
                <a:lnTo>
                  <a:pt x="144525" y="466090"/>
                </a:lnTo>
                <a:lnTo>
                  <a:pt x="138936" y="462280"/>
                </a:lnTo>
                <a:lnTo>
                  <a:pt x="132572" y="461009"/>
                </a:lnTo>
                <a:close/>
              </a:path>
              <a:path w="609600" h="609600">
                <a:moveTo>
                  <a:pt x="93980" y="440690"/>
                </a:moveTo>
                <a:lnTo>
                  <a:pt x="75311" y="440690"/>
                </a:lnTo>
                <a:lnTo>
                  <a:pt x="67691" y="448309"/>
                </a:lnTo>
                <a:lnTo>
                  <a:pt x="67691" y="477520"/>
                </a:lnTo>
                <a:lnTo>
                  <a:pt x="66040" y="478790"/>
                </a:lnTo>
                <a:lnTo>
                  <a:pt x="103250" y="478790"/>
                </a:lnTo>
                <a:lnTo>
                  <a:pt x="101600" y="477520"/>
                </a:lnTo>
                <a:lnTo>
                  <a:pt x="101600" y="448309"/>
                </a:lnTo>
                <a:lnTo>
                  <a:pt x="93980" y="440690"/>
                </a:lnTo>
                <a:close/>
              </a:path>
              <a:path w="609600" h="609600">
                <a:moveTo>
                  <a:pt x="195580" y="353059"/>
                </a:moveTo>
                <a:lnTo>
                  <a:pt x="176911" y="353059"/>
                </a:lnTo>
                <a:lnTo>
                  <a:pt x="169291" y="360680"/>
                </a:lnTo>
                <a:lnTo>
                  <a:pt x="169291" y="420370"/>
                </a:lnTo>
                <a:lnTo>
                  <a:pt x="176911" y="426720"/>
                </a:lnTo>
                <a:lnTo>
                  <a:pt x="195580" y="426720"/>
                </a:lnTo>
                <a:lnTo>
                  <a:pt x="203200" y="420370"/>
                </a:lnTo>
                <a:lnTo>
                  <a:pt x="203200" y="406400"/>
                </a:lnTo>
                <a:lnTo>
                  <a:pt x="609600" y="406400"/>
                </a:lnTo>
                <a:lnTo>
                  <a:pt x="609600" y="373380"/>
                </a:lnTo>
                <a:lnTo>
                  <a:pt x="203200" y="373380"/>
                </a:lnTo>
                <a:lnTo>
                  <a:pt x="203200" y="360680"/>
                </a:lnTo>
                <a:lnTo>
                  <a:pt x="195580" y="353059"/>
                </a:lnTo>
                <a:close/>
              </a:path>
              <a:path w="609600" h="609600">
                <a:moveTo>
                  <a:pt x="609600" y="406400"/>
                </a:moveTo>
                <a:lnTo>
                  <a:pt x="575691" y="406400"/>
                </a:lnTo>
                <a:lnTo>
                  <a:pt x="575691" y="420370"/>
                </a:lnTo>
                <a:lnTo>
                  <a:pt x="583311" y="426720"/>
                </a:lnTo>
                <a:lnTo>
                  <a:pt x="601980" y="426720"/>
                </a:lnTo>
                <a:lnTo>
                  <a:pt x="609600" y="420370"/>
                </a:lnTo>
                <a:lnTo>
                  <a:pt x="609600" y="406400"/>
                </a:lnTo>
                <a:close/>
              </a:path>
              <a:path w="609600" h="609600">
                <a:moveTo>
                  <a:pt x="289432" y="298450"/>
                </a:moveTo>
                <a:lnTo>
                  <a:pt x="276786" y="314959"/>
                </a:lnTo>
                <a:lnTo>
                  <a:pt x="266652" y="332740"/>
                </a:lnTo>
                <a:lnTo>
                  <a:pt x="259304" y="351790"/>
                </a:lnTo>
                <a:lnTo>
                  <a:pt x="255016" y="373380"/>
                </a:lnTo>
                <a:lnTo>
                  <a:pt x="523875" y="373380"/>
                </a:lnTo>
                <a:lnTo>
                  <a:pt x="522809" y="365759"/>
                </a:lnTo>
                <a:lnTo>
                  <a:pt x="521350" y="359409"/>
                </a:lnTo>
                <a:lnTo>
                  <a:pt x="520443" y="355600"/>
                </a:lnTo>
                <a:lnTo>
                  <a:pt x="460990" y="355600"/>
                </a:lnTo>
                <a:lnTo>
                  <a:pt x="447294" y="354330"/>
                </a:lnTo>
                <a:lnTo>
                  <a:pt x="379985" y="354330"/>
                </a:lnTo>
                <a:lnTo>
                  <a:pt x="357794" y="351790"/>
                </a:lnTo>
                <a:lnTo>
                  <a:pt x="317716" y="331470"/>
                </a:lnTo>
                <a:lnTo>
                  <a:pt x="291084" y="302259"/>
                </a:lnTo>
                <a:lnTo>
                  <a:pt x="289432" y="298450"/>
                </a:lnTo>
                <a:close/>
              </a:path>
              <a:path w="609600" h="609600">
                <a:moveTo>
                  <a:pt x="601980" y="353059"/>
                </a:moveTo>
                <a:lnTo>
                  <a:pt x="583311" y="353059"/>
                </a:lnTo>
                <a:lnTo>
                  <a:pt x="575691" y="360680"/>
                </a:lnTo>
                <a:lnTo>
                  <a:pt x="575691" y="373380"/>
                </a:lnTo>
                <a:lnTo>
                  <a:pt x="609600" y="373380"/>
                </a:lnTo>
                <a:lnTo>
                  <a:pt x="609600" y="360680"/>
                </a:lnTo>
                <a:lnTo>
                  <a:pt x="601980" y="353059"/>
                </a:lnTo>
                <a:close/>
              </a:path>
              <a:path w="609600" h="609600">
                <a:moveTo>
                  <a:pt x="517398" y="345440"/>
                </a:moveTo>
                <a:lnTo>
                  <a:pt x="507142" y="349250"/>
                </a:lnTo>
                <a:lnTo>
                  <a:pt x="485822" y="354330"/>
                </a:lnTo>
                <a:lnTo>
                  <a:pt x="474853" y="355600"/>
                </a:lnTo>
                <a:lnTo>
                  <a:pt x="520443" y="355600"/>
                </a:lnTo>
                <a:lnTo>
                  <a:pt x="519535" y="351790"/>
                </a:lnTo>
                <a:lnTo>
                  <a:pt x="517398" y="345440"/>
                </a:lnTo>
                <a:close/>
              </a:path>
              <a:path w="609600" h="609600">
                <a:moveTo>
                  <a:pt x="420878" y="347980"/>
                </a:moveTo>
                <a:lnTo>
                  <a:pt x="418338" y="349250"/>
                </a:lnTo>
                <a:lnTo>
                  <a:pt x="415798" y="349250"/>
                </a:lnTo>
                <a:lnTo>
                  <a:pt x="413257" y="350520"/>
                </a:lnTo>
                <a:lnTo>
                  <a:pt x="402294" y="353059"/>
                </a:lnTo>
                <a:lnTo>
                  <a:pt x="391175" y="354330"/>
                </a:lnTo>
                <a:lnTo>
                  <a:pt x="447294" y="354330"/>
                </a:lnTo>
                <a:lnTo>
                  <a:pt x="433883" y="351790"/>
                </a:lnTo>
                <a:lnTo>
                  <a:pt x="420878" y="347980"/>
                </a:lnTo>
                <a:close/>
              </a:path>
              <a:path w="609600" h="609600">
                <a:moveTo>
                  <a:pt x="193294" y="58419"/>
                </a:moveTo>
                <a:lnTo>
                  <a:pt x="141859" y="58419"/>
                </a:lnTo>
                <a:lnTo>
                  <a:pt x="128857" y="60959"/>
                </a:lnTo>
                <a:lnTo>
                  <a:pt x="20066" y="166369"/>
                </a:lnTo>
                <a:lnTo>
                  <a:pt x="158" y="214630"/>
                </a:lnTo>
                <a:lnTo>
                  <a:pt x="5135" y="240030"/>
                </a:lnTo>
                <a:lnTo>
                  <a:pt x="20066" y="261619"/>
                </a:lnTo>
                <a:lnTo>
                  <a:pt x="67944" y="309880"/>
                </a:lnTo>
                <a:lnTo>
                  <a:pt x="90336" y="325120"/>
                </a:lnTo>
                <a:lnTo>
                  <a:pt x="115824" y="330200"/>
                </a:lnTo>
                <a:lnTo>
                  <a:pt x="141311" y="325120"/>
                </a:lnTo>
                <a:lnTo>
                  <a:pt x="261493" y="212090"/>
                </a:lnTo>
                <a:lnTo>
                  <a:pt x="271399" y="187959"/>
                </a:lnTo>
                <a:lnTo>
                  <a:pt x="271399" y="137159"/>
                </a:lnTo>
                <a:lnTo>
                  <a:pt x="193294" y="58419"/>
                </a:lnTo>
                <a:close/>
              </a:path>
              <a:path w="609600" h="609600">
                <a:moveTo>
                  <a:pt x="508859" y="311150"/>
                </a:moveTo>
                <a:lnTo>
                  <a:pt x="420878" y="311150"/>
                </a:lnTo>
                <a:lnTo>
                  <a:pt x="432988" y="316230"/>
                </a:lnTo>
                <a:lnTo>
                  <a:pt x="445754" y="320040"/>
                </a:lnTo>
                <a:lnTo>
                  <a:pt x="458972" y="322580"/>
                </a:lnTo>
                <a:lnTo>
                  <a:pt x="472440" y="322580"/>
                </a:lnTo>
                <a:lnTo>
                  <a:pt x="488697" y="320040"/>
                </a:lnTo>
                <a:lnTo>
                  <a:pt x="504110" y="313690"/>
                </a:lnTo>
                <a:lnTo>
                  <a:pt x="508859" y="311150"/>
                </a:lnTo>
                <a:close/>
              </a:path>
              <a:path w="609600" h="609600">
                <a:moveTo>
                  <a:pt x="327532" y="115569"/>
                </a:moveTo>
                <a:lnTo>
                  <a:pt x="298576" y="133350"/>
                </a:lnTo>
                <a:lnTo>
                  <a:pt x="333882" y="191769"/>
                </a:lnTo>
                <a:lnTo>
                  <a:pt x="330707" y="195580"/>
                </a:lnTo>
                <a:lnTo>
                  <a:pt x="311912" y="229869"/>
                </a:lnTo>
                <a:lnTo>
                  <a:pt x="310018" y="248919"/>
                </a:lnTo>
                <a:lnTo>
                  <a:pt x="310126" y="252730"/>
                </a:lnTo>
                <a:lnTo>
                  <a:pt x="327392" y="294640"/>
                </a:lnTo>
                <a:lnTo>
                  <a:pt x="366021" y="318770"/>
                </a:lnTo>
                <a:lnTo>
                  <a:pt x="373634" y="320040"/>
                </a:lnTo>
                <a:lnTo>
                  <a:pt x="396601" y="320040"/>
                </a:lnTo>
                <a:lnTo>
                  <a:pt x="404113" y="317500"/>
                </a:lnTo>
                <a:lnTo>
                  <a:pt x="409956" y="316230"/>
                </a:lnTo>
                <a:lnTo>
                  <a:pt x="415544" y="313690"/>
                </a:lnTo>
                <a:lnTo>
                  <a:pt x="420878" y="311150"/>
                </a:lnTo>
                <a:lnTo>
                  <a:pt x="508859" y="311150"/>
                </a:lnTo>
                <a:lnTo>
                  <a:pt x="518356" y="306069"/>
                </a:lnTo>
                <a:lnTo>
                  <a:pt x="531113" y="295909"/>
                </a:lnTo>
                <a:lnTo>
                  <a:pt x="537499" y="288290"/>
                </a:lnTo>
                <a:lnTo>
                  <a:pt x="459390" y="288290"/>
                </a:lnTo>
                <a:lnTo>
                  <a:pt x="454278" y="287019"/>
                </a:lnTo>
                <a:lnTo>
                  <a:pt x="383921" y="287019"/>
                </a:lnTo>
                <a:lnTo>
                  <a:pt x="372744" y="285750"/>
                </a:lnTo>
                <a:lnTo>
                  <a:pt x="367411" y="283209"/>
                </a:lnTo>
                <a:lnTo>
                  <a:pt x="362712" y="280669"/>
                </a:lnTo>
                <a:lnTo>
                  <a:pt x="357886" y="278130"/>
                </a:lnTo>
                <a:lnTo>
                  <a:pt x="343407" y="248919"/>
                </a:lnTo>
                <a:lnTo>
                  <a:pt x="343535" y="242569"/>
                </a:lnTo>
                <a:lnTo>
                  <a:pt x="364490" y="212090"/>
                </a:lnTo>
                <a:lnTo>
                  <a:pt x="368554" y="209550"/>
                </a:lnTo>
                <a:lnTo>
                  <a:pt x="371475" y="205740"/>
                </a:lnTo>
                <a:lnTo>
                  <a:pt x="372744" y="200659"/>
                </a:lnTo>
                <a:lnTo>
                  <a:pt x="373888" y="196850"/>
                </a:lnTo>
                <a:lnTo>
                  <a:pt x="373253" y="191769"/>
                </a:lnTo>
                <a:lnTo>
                  <a:pt x="327532" y="115569"/>
                </a:lnTo>
                <a:close/>
              </a:path>
              <a:path w="609600" h="609600">
                <a:moveTo>
                  <a:pt x="545312" y="107950"/>
                </a:moveTo>
                <a:lnTo>
                  <a:pt x="483235" y="107950"/>
                </a:lnTo>
                <a:lnTo>
                  <a:pt x="490942" y="109219"/>
                </a:lnTo>
                <a:lnTo>
                  <a:pt x="498316" y="111759"/>
                </a:lnTo>
                <a:lnTo>
                  <a:pt x="524129" y="146050"/>
                </a:lnTo>
                <a:lnTo>
                  <a:pt x="523875" y="153669"/>
                </a:lnTo>
                <a:lnTo>
                  <a:pt x="522192" y="161290"/>
                </a:lnTo>
                <a:lnTo>
                  <a:pt x="519128" y="167640"/>
                </a:lnTo>
                <a:lnTo>
                  <a:pt x="514731" y="173990"/>
                </a:lnTo>
                <a:lnTo>
                  <a:pt x="509650" y="180340"/>
                </a:lnTo>
                <a:lnTo>
                  <a:pt x="509397" y="189230"/>
                </a:lnTo>
                <a:lnTo>
                  <a:pt x="524763" y="234950"/>
                </a:lnTo>
                <a:lnTo>
                  <a:pt x="522920" y="245109"/>
                </a:lnTo>
                <a:lnTo>
                  <a:pt x="499260" y="278130"/>
                </a:lnTo>
                <a:lnTo>
                  <a:pt x="469900" y="288290"/>
                </a:lnTo>
                <a:lnTo>
                  <a:pt x="537499" y="288290"/>
                </a:lnTo>
                <a:lnTo>
                  <a:pt x="555563" y="254000"/>
                </a:lnTo>
                <a:lnTo>
                  <a:pt x="558593" y="223519"/>
                </a:lnTo>
                <a:lnTo>
                  <a:pt x="556863" y="210819"/>
                </a:lnTo>
                <a:lnTo>
                  <a:pt x="553275" y="198119"/>
                </a:lnTo>
                <a:lnTo>
                  <a:pt x="547878" y="185419"/>
                </a:lnTo>
                <a:lnTo>
                  <a:pt x="552749" y="176530"/>
                </a:lnTo>
                <a:lnTo>
                  <a:pt x="556085" y="166369"/>
                </a:lnTo>
                <a:lnTo>
                  <a:pt x="557825" y="154940"/>
                </a:lnTo>
                <a:lnTo>
                  <a:pt x="557911" y="143509"/>
                </a:lnTo>
                <a:lnTo>
                  <a:pt x="555702" y="129540"/>
                </a:lnTo>
                <a:lnTo>
                  <a:pt x="550910" y="116840"/>
                </a:lnTo>
                <a:lnTo>
                  <a:pt x="545312" y="107950"/>
                </a:lnTo>
                <a:close/>
              </a:path>
              <a:path w="609600" h="609600">
                <a:moveTo>
                  <a:pt x="424306" y="273050"/>
                </a:moveTo>
                <a:lnTo>
                  <a:pt x="415671" y="273050"/>
                </a:lnTo>
                <a:lnTo>
                  <a:pt x="405384" y="280669"/>
                </a:lnTo>
                <a:lnTo>
                  <a:pt x="400431" y="283209"/>
                </a:lnTo>
                <a:lnTo>
                  <a:pt x="394969" y="285750"/>
                </a:lnTo>
                <a:lnTo>
                  <a:pt x="389636" y="287019"/>
                </a:lnTo>
                <a:lnTo>
                  <a:pt x="454278" y="287019"/>
                </a:lnTo>
                <a:lnTo>
                  <a:pt x="449167" y="285750"/>
                </a:lnTo>
                <a:lnTo>
                  <a:pt x="439467" y="281940"/>
                </a:lnTo>
                <a:lnTo>
                  <a:pt x="430530" y="276859"/>
                </a:lnTo>
                <a:lnTo>
                  <a:pt x="424306" y="273050"/>
                </a:lnTo>
                <a:close/>
              </a:path>
              <a:path w="609600" h="609600">
                <a:moveTo>
                  <a:pt x="370459" y="62230"/>
                </a:moveTo>
                <a:lnTo>
                  <a:pt x="352932" y="91440"/>
                </a:lnTo>
                <a:lnTo>
                  <a:pt x="429387" y="137159"/>
                </a:lnTo>
                <a:lnTo>
                  <a:pt x="434086" y="138430"/>
                </a:lnTo>
                <a:lnTo>
                  <a:pt x="442849" y="135890"/>
                </a:lnTo>
                <a:lnTo>
                  <a:pt x="446659" y="132080"/>
                </a:lnTo>
                <a:lnTo>
                  <a:pt x="448944" y="128269"/>
                </a:lnTo>
                <a:lnTo>
                  <a:pt x="450723" y="125730"/>
                </a:lnTo>
                <a:lnTo>
                  <a:pt x="483235" y="107950"/>
                </a:lnTo>
                <a:lnTo>
                  <a:pt x="545312" y="107950"/>
                </a:lnTo>
                <a:lnTo>
                  <a:pt x="544512" y="106680"/>
                </a:lnTo>
                <a:lnTo>
                  <a:pt x="442468" y="106680"/>
                </a:lnTo>
                <a:lnTo>
                  <a:pt x="370459" y="62230"/>
                </a:lnTo>
                <a:close/>
              </a:path>
              <a:path w="609600" h="609600">
                <a:moveTo>
                  <a:pt x="271399" y="0"/>
                </a:moveTo>
                <a:lnTo>
                  <a:pt x="220472" y="38100"/>
                </a:lnTo>
                <a:lnTo>
                  <a:pt x="292226" y="109219"/>
                </a:lnTo>
                <a:lnTo>
                  <a:pt x="323631" y="77469"/>
                </a:lnTo>
                <a:lnTo>
                  <a:pt x="329311" y="58419"/>
                </a:lnTo>
                <a:lnTo>
                  <a:pt x="328656" y="52069"/>
                </a:lnTo>
                <a:lnTo>
                  <a:pt x="295401" y="10159"/>
                </a:lnTo>
                <a:lnTo>
                  <a:pt x="271399" y="0"/>
                </a:lnTo>
                <a:close/>
              </a:path>
              <a:path w="609600" h="609600">
                <a:moveTo>
                  <a:pt x="482726" y="74930"/>
                </a:moveTo>
                <a:lnTo>
                  <a:pt x="468643" y="76200"/>
                </a:lnTo>
                <a:lnTo>
                  <a:pt x="455215" y="80009"/>
                </a:lnTo>
                <a:lnTo>
                  <a:pt x="442811" y="87630"/>
                </a:lnTo>
                <a:lnTo>
                  <a:pt x="431800" y="96519"/>
                </a:lnTo>
                <a:lnTo>
                  <a:pt x="439674" y="104140"/>
                </a:lnTo>
                <a:lnTo>
                  <a:pt x="442975" y="105409"/>
                </a:lnTo>
                <a:lnTo>
                  <a:pt x="442468" y="106680"/>
                </a:lnTo>
                <a:lnTo>
                  <a:pt x="544512" y="106680"/>
                </a:lnTo>
                <a:lnTo>
                  <a:pt x="543712" y="105409"/>
                </a:lnTo>
                <a:lnTo>
                  <a:pt x="534288" y="93980"/>
                </a:lnTo>
                <a:lnTo>
                  <a:pt x="523017" y="86359"/>
                </a:lnTo>
                <a:lnTo>
                  <a:pt x="510413" y="80009"/>
                </a:lnTo>
                <a:lnTo>
                  <a:pt x="496855" y="76200"/>
                </a:lnTo>
                <a:lnTo>
                  <a:pt x="482726" y="74930"/>
                </a:lnTo>
                <a:close/>
              </a:path>
              <a:path w="609600" h="609600">
                <a:moveTo>
                  <a:pt x="431800" y="96519"/>
                </a:moveTo>
                <a:lnTo>
                  <a:pt x="429894" y="97790"/>
                </a:lnTo>
                <a:lnTo>
                  <a:pt x="439547" y="104140"/>
                </a:lnTo>
                <a:lnTo>
                  <a:pt x="431800" y="96519"/>
                </a:lnTo>
                <a:close/>
              </a:path>
            </a:pathLst>
          </a:custGeom>
          <a:solidFill>
            <a:srgbClr val="AD8D6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9" name="object 69"/>
          <p:cNvSpPr/>
          <p:nvPr/>
        </p:nvSpPr>
        <p:spPr>
          <a:xfrm>
            <a:off x="9901428" y="3084576"/>
            <a:ext cx="1435607" cy="143560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0" name="object 70"/>
          <p:cNvSpPr txBox="1"/>
          <p:nvPr/>
        </p:nvSpPr>
        <p:spPr>
          <a:xfrm>
            <a:off x="9891776" y="2703956"/>
            <a:ext cx="2673985" cy="177418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6223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1CC"/>
                </a:solidFill>
                <a:latin typeface="宋体"/>
                <a:cs typeface="宋体"/>
              </a:rPr>
              <a:t>【液体钙</a:t>
            </a:r>
            <a:r>
              <a:rPr sz="1000" spc="175">
                <a:solidFill>
                  <a:srgbClr val="FFF1CC"/>
                </a:solidFill>
                <a:latin typeface="宋体"/>
                <a:cs typeface="宋体"/>
              </a:rPr>
              <a:t>TO</a:t>
            </a:r>
            <a:r>
              <a:rPr sz="1000" spc="95">
                <a:solidFill>
                  <a:srgbClr val="FFF1CC"/>
                </a:solidFill>
                <a:latin typeface="宋体"/>
                <a:cs typeface="宋体"/>
              </a:rPr>
              <a:t>P</a:t>
            </a:r>
            <a:r>
              <a:rPr sz="1000" spc="-135">
                <a:solidFill>
                  <a:srgbClr val="FFF1CC"/>
                </a:solidFill>
                <a:latin typeface="宋体"/>
                <a:cs typeface="宋体"/>
              </a:rPr>
              <a:t>1</a:t>
            </a:r>
            <a:r>
              <a:rPr sz="1000" spc="-5">
                <a:solidFill>
                  <a:srgbClr val="FFF1CC"/>
                </a:solidFill>
                <a:latin typeface="宋体"/>
                <a:cs typeface="宋体"/>
              </a:rPr>
              <a:t>商品】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Wi</a:t>
            </a:r>
            <a:r>
              <a:rPr sz="1000" spc="-10">
                <a:solidFill>
                  <a:srgbClr val="FFFFFF"/>
                </a:solidFill>
                <a:latin typeface="宋体"/>
                <a:cs typeface="宋体"/>
              </a:rPr>
              <a:t>t</a:t>
            </a:r>
            <a:r>
              <a:rPr sz="1000" spc="-40">
                <a:solidFill>
                  <a:srgbClr val="FFFFFF"/>
                </a:solidFill>
                <a:latin typeface="宋体"/>
                <a:cs typeface="宋体"/>
              </a:rPr>
              <a:t>s</a:t>
            </a:r>
            <a:r>
              <a:rPr sz="1000" spc="85">
                <a:solidFill>
                  <a:srgbClr val="FFFFFF"/>
                </a:solidFill>
                <a:latin typeface="宋体"/>
                <a:cs typeface="宋体"/>
              </a:rPr>
              <a:t>b</a:t>
            </a:r>
            <a:r>
              <a:rPr sz="1000" spc="80">
                <a:solidFill>
                  <a:srgbClr val="FFFFFF"/>
                </a:solidFill>
                <a:latin typeface="宋体"/>
                <a:cs typeface="宋体"/>
              </a:rPr>
              <a:t>b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健敏思小蓝盒液体 钙软胶囊</a:t>
            </a:r>
            <a:endParaRPr sz="10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900">
              <a:latin typeface="宋体"/>
              <a:cs typeface="宋体"/>
            </a:endParaRPr>
          </a:p>
          <a:p>
            <a:pPr marL="1602740">
              <a:lnSpc>
                <a:spcPct val="100000"/>
              </a:lnSpc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卖点：</a:t>
            </a:r>
            <a:endParaRPr sz="1000">
              <a:latin typeface="宋体"/>
              <a:cs typeface="宋体"/>
            </a:endParaRPr>
          </a:p>
          <a:p>
            <a:pPr marL="1774825" indent="-172720">
              <a:lnSpc>
                <a:spcPct val="100000"/>
              </a:lnSpc>
              <a:spcBef>
                <a:spcPts val="600"/>
              </a:spcBef>
              <a:buFont typeface="Wingdings"/>
              <a:buChar char=""/>
              <a:tabLst>
                <a:tab pos="1775460"/>
              </a:tabLst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专利</a:t>
            </a:r>
            <a:r>
              <a:rPr sz="1000" spc="-5">
                <a:solidFill>
                  <a:srgbClr val="FFF1CC"/>
                </a:solidFill>
                <a:latin typeface="宋体"/>
                <a:cs typeface="宋体"/>
              </a:rPr>
              <a:t>无敏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配方</a:t>
            </a:r>
            <a:endParaRPr sz="1000">
              <a:latin typeface="宋体"/>
              <a:cs typeface="宋体"/>
            </a:endParaRPr>
          </a:p>
          <a:p>
            <a:pPr marL="1774825" marR="5080" indent="-172720">
              <a:lnSpc>
                <a:spcPct val="150000"/>
              </a:lnSpc>
              <a:spcBef>
                <a:spcPts val="5"/>
              </a:spcBef>
              <a:buFont typeface="Wingdings"/>
              <a:buChar char=""/>
              <a:tabLst>
                <a:tab pos="1775460"/>
              </a:tabLst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专利</a:t>
            </a:r>
            <a:r>
              <a:rPr sz="1000" spc="170">
                <a:solidFill>
                  <a:srgbClr val="FFFFFF"/>
                </a:solidFill>
                <a:latin typeface="宋体"/>
                <a:cs typeface="宋体"/>
              </a:rPr>
              <a:t>DK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维生素 组合，</a:t>
            </a:r>
            <a:r>
              <a:rPr sz="1000" spc="-5">
                <a:solidFill>
                  <a:srgbClr val="FFF1CC"/>
                </a:solidFill>
                <a:latin typeface="宋体"/>
                <a:cs typeface="宋体"/>
              </a:rPr>
              <a:t>有效补钙</a:t>
            </a:r>
            <a:endParaRPr sz="1000">
              <a:latin typeface="宋体"/>
              <a:cs typeface="宋体"/>
            </a:endParaRPr>
          </a:p>
          <a:p>
            <a:pPr marL="1774825" marR="5080" indent="-172720">
              <a:lnSpc>
                <a:spcPct val="150000"/>
              </a:lnSpc>
              <a:buFont typeface="Wingdings"/>
              <a:buChar char=""/>
              <a:tabLst>
                <a:tab pos="1775460"/>
              </a:tabLst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高钙含量，</a:t>
            </a:r>
            <a:r>
              <a:rPr sz="1000" spc="-5">
                <a:solidFill>
                  <a:srgbClr val="FFF1CC"/>
                </a:solidFill>
                <a:latin typeface="宋体"/>
                <a:cs typeface="宋体"/>
              </a:rPr>
              <a:t>足量 补钙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71" name="object 71"/>
          <p:cNvSpPr txBox="1"/>
          <p:nvPr/>
        </p:nvSpPr>
        <p:spPr>
          <a:xfrm>
            <a:off x="5836411" y="2438780"/>
            <a:ext cx="405130" cy="548005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 marR="5080">
              <a:lnSpc>
                <a:spcPts val="1190"/>
              </a:lnSpc>
              <a:spcBef>
                <a:spcPts val="140"/>
              </a:spcBef>
            </a:pPr>
            <a:r>
              <a:rPr sz="1000" b="1" spc="-5">
                <a:solidFill>
                  <a:srgbClr val="FFF1CC"/>
                </a:solidFill>
                <a:latin typeface="微软雅黑"/>
                <a:cs typeface="微软雅黑"/>
              </a:rPr>
              <a:t>高增长 强刚需</a:t>
            </a:r>
            <a:endParaRPr sz="1000">
              <a:latin typeface="微软雅黑"/>
              <a:cs typeface="微软雅黑"/>
            </a:endParaRPr>
          </a:p>
          <a:p>
            <a:pPr marL="22860">
              <a:lnSpc>
                <a:spcPct val="100000"/>
              </a:lnSpc>
              <a:spcBef>
                <a:spcPts val="495"/>
              </a:spcBef>
            </a:pPr>
            <a:r>
              <a:rPr sz="1000" b="0" spc="-5">
                <a:solidFill>
                  <a:srgbClr val="FFFFFF"/>
                </a:solidFill>
                <a:latin typeface="微软雅黑 Light"/>
                <a:cs typeface="微软雅黑 Light"/>
              </a:rPr>
              <a:t>372%</a:t>
            </a:r>
            <a:endParaRPr sz="1000">
              <a:latin typeface="微软雅黑 Light"/>
              <a:cs typeface="微软雅黑 Ligh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48462" y="1863979"/>
            <a:ext cx="368046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15">
                <a:solidFill>
                  <a:srgbClr val="FFFFFF"/>
                </a:solidFill>
                <a:latin typeface="微软雅黑"/>
                <a:cs typeface="微软雅黑"/>
              </a:rPr>
              <a:t>MAT2022-2023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抖音电商孕产妇营养品成分卖点表现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48462" y="730758"/>
            <a:ext cx="10693400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/>
              <a:t>孕产妇食品：补铁是主要营养需求，月子营养品类高端化，品牌可关注孕产妇奶粉分阶定制</a:t>
            </a:r>
            <a:endParaRPr sz="2100"/>
          </a:p>
        </p:txBody>
      </p:sp>
      <p:sp>
        <p:nvSpPr>
          <p:cNvPr id="4" name="object 4"/>
          <p:cNvSpPr txBox="1"/>
          <p:nvPr/>
        </p:nvSpPr>
        <p:spPr>
          <a:xfrm>
            <a:off x="454253" y="1184909"/>
            <a:ext cx="11917045" cy="5010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</a:pPr>
            <a:r>
              <a:rPr sz="1200" spc="10">
                <a:solidFill>
                  <a:srgbClr val="FFFFFF"/>
                </a:solidFill>
                <a:latin typeface="宋体"/>
                <a:cs typeface="宋体"/>
              </a:rPr>
              <a:t>孕产妇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营养品主导孕产妇食品市场。消费者关注补铁、补钙和肠胃健康的营养补充需求，益生菌成分和控脂控糖概念高增长，孕产妇既关注营养，也关注身材管理；孕产妇奶粉分 </a:t>
            </a:r>
            <a:r>
              <a:rPr sz="1200" spc="10">
                <a:solidFill>
                  <a:srgbClr val="FFFFFF"/>
                </a:solidFill>
                <a:latin typeface="宋体"/>
                <a:cs typeface="宋体"/>
              </a:rPr>
              <a:t>阶概念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显著但无对应定制产品，热卖产品均为全阶段适用奶粉，产品同质化明显；月子营养品商品平均单价涨势显著，热卖品由营养单品向月子套餐发展，品类高端化发展。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86155" y="3550920"/>
            <a:ext cx="93345" cy="381000"/>
          </a:xfrm>
          <a:custGeom>
            <a:rect l="l" t="t" r="r" b="b"/>
            <a:pathLst>
              <a:path w="93345" h="381000">
                <a:moveTo>
                  <a:pt x="92964" y="0"/>
                </a:moveTo>
                <a:lnTo>
                  <a:pt x="0" y="0"/>
                </a:lnTo>
                <a:lnTo>
                  <a:pt x="0" y="380999"/>
                </a:lnTo>
                <a:lnTo>
                  <a:pt x="92964" y="380999"/>
                </a:lnTo>
                <a:lnTo>
                  <a:pt x="92964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902208" y="3811523"/>
            <a:ext cx="93345" cy="120650"/>
          </a:xfrm>
          <a:custGeom>
            <a:rect l="l" t="t" r="r" b="b"/>
            <a:pathLst>
              <a:path w="93344" h="120650">
                <a:moveTo>
                  <a:pt x="92963" y="0"/>
                </a:moveTo>
                <a:lnTo>
                  <a:pt x="0" y="0"/>
                </a:lnTo>
                <a:lnTo>
                  <a:pt x="0" y="120396"/>
                </a:lnTo>
                <a:lnTo>
                  <a:pt x="92963" y="120396"/>
                </a:lnTo>
                <a:lnTo>
                  <a:pt x="92963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1318260" y="3895344"/>
            <a:ext cx="93345" cy="0"/>
          </a:xfrm>
          <a:custGeom>
            <a:rect l="l" t="t" r="r" b="b"/>
            <a:pathLst>
              <a:path w="93344">
                <a:moveTo>
                  <a:pt x="0" y="0"/>
                </a:moveTo>
                <a:lnTo>
                  <a:pt x="92964" y="0"/>
                </a:lnTo>
              </a:path>
            </a:pathLst>
          </a:custGeom>
          <a:ln w="73152">
            <a:solidFill>
              <a:srgbClr val="80D7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1734311" y="3832859"/>
            <a:ext cx="93345" cy="99060"/>
          </a:xfrm>
          <a:custGeom>
            <a:rect l="l" t="t" r="r" b="b"/>
            <a:pathLst>
              <a:path w="93344" h="99060">
                <a:moveTo>
                  <a:pt x="92963" y="0"/>
                </a:moveTo>
                <a:lnTo>
                  <a:pt x="0" y="0"/>
                </a:lnTo>
                <a:lnTo>
                  <a:pt x="0" y="99059"/>
                </a:lnTo>
                <a:lnTo>
                  <a:pt x="92963" y="99059"/>
                </a:lnTo>
                <a:lnTo>
                  <a:pt x="92963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2150364" y="3794759"/>
            <a:ext cx="93345" cy="137160"/>
          </a:xfrm>
          <a:custGeom>
            <a:rect l="l" t="t" r="r" b="b"/>
            <a:pathLst>
              <a:path w="93344" h="137160">
                <a:moveTo>
                  <a:pt x="92963" y="0"/>
                </a:moveTo>
                <a:lnTo>
                  <a:pt x="0" y="0"/>
                </a:lnTo>
                <a:lnTo>
                  <a:pt x="0" y="137159"/>
                </a:lnTo>
                <a:lnTo>
                  <a:pt x="92963" y="137159"/>
                </a:lnTo>
                <a:lnTo>
                  <a:pt x="92963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2566416" y="3915917"/>
            <a:ext cx="93345" cy="0"/>
          </a:xfrm>
          <a:custGeom>
            <a:rect l="l" t="t" r="r" b="b"/>
            <a:pathLst>
              <a:path w="93344">
                <a:moveTo>
                  <a:pt x="0" y="0"/>
                </a:moveTo>
                <a:lnTo>
                  <a:pt x="92963" y="0"/>
                </a:lnTo>
              </a:path>
            </a:pathLst>
          </a:custGeom>
          <a:ln w="32004">
            <a:solidFill>
              <a:srgbClr val="80D7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2982467" y="3920490"/>
            <a:ext cx="93345" cy="0"/>
          </a:xfrm>
          <a:custGeom>
            <a:rect l="l" t="t" r="r" b="b"/>
            <a:pathLst>
              <a:path w="93344">
                <a:moveTo>
                  <a:pt x="0" y="0"/>
                </a:moveTo>
                <a:lnTo>
                  <a:pt x="92963" y="0"/>
                </a:lnTo>
              </a:path>
            </a:pathLst>
          </a:custGeom>
          <a:ln w="22860">
            <a:solidFill>
              <a:srgbClr val="80D7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3398520" y="3926585"/>
            <a:ext cx="93345" cy="0"/>
          </a:xfrm>
          <a:custGeom>
            <a:rect l="l" t="t" r="r" b="b"/>
            <a:pathLst>
              <a:path w="93345">
                <a:moveTo>
                  <a:pt x="0" y="0"/>
                </a:moveTo>
                <a:lnTo>
                  <a:pt x="92963" y="0"/>
                </a:lnTo>
              </a:path>
            </a:pathLst>
          </a:custGeom>
          <a:ln w="10668">
            <a:solidFill>
              <a:srgbClr val="80D7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3814571" y="3931158"/>
            <a:ext cx="93345" cy="0"/>
          </a:xfrm>
          <a:custGeom>
            <a:rect l="l" t="t" r="r" b="b"/>
            <a:pathLst>
              <a:path w="93345">
                <a:moveTo>
                  <a:pt x="0" y="0"/>
                </a:moveTo>
                <a:lnTo>
                  <a:pt x="92963" y="0"/>
                </a:lnTo>
              </a:path>
            </a:pathLst>
          </a:custGeom>
          <a:ln w="3175">
            <a:solidFill>
              <a:srgbClr val="80D7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603504" y="2667000"/>
            <a:ext cx="94615" cy="1264920"/>
          </a:xfrm>
          <a:custGeom>
            <a:rect l="l" t="t" r="r" b="b"/>
            <a:pathLst>
              <a:path w="94615" h="1264920">
                <a:moveTo>
                  <a:pt x="94487" y="0"/>
                </a:moveTo>
                <a:lnTo>
                  <a:pt x="0" y="0"/>
                </a:lnTo>
                <a:lnTo>
                  <a:pt x="0" y="1264920"/>
                </a:lnTo>
                <a:lnTo>
                  <a:pt x="94487" y="1264920"/>
                </a:lnTo>
                <a:lnTo>
                  <a:pt x="94487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1021080" y="3396996"/>
            <a:ext cx="93345" cy="535305"/>
          </a:xfrm>
          <a:custGeom>
            <a:rect l="l" t="t" r="r" b="b"/>
            <a:pathLst>
              <a:path w="93344" h="535304">
                <a:moveTo>
                  <a:pt x="92963" y="0"/>
                </a:moveTo>
                <a:lnTo>
                  <a:pt x="0" y="0"/>
                </a:lnTo>
                <a:lnTo>
                  <a:pt x="0" y="534923"/>
                </a:lnTo>
                <a:lnTo>
                  <a:pt x="92963" y="534923"/>
                </a:lnTo>
                <a:lnTo>
                  <a:pt x="92963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1437132" y="3427476"/>
            <a:ext cx="93345" cy="504825"/>
          </a:xfrm>
          <a:custGeom>
            <a:rect l="l" t="t" r="r" b="b"/>
            <a:pathLst>
              <a:path w="93344" h="504825">
                <a:moveTo>
                  <a:pt x="92964" y="0"/>
                </a:moveTo>
                <a:lnTo>
                  <a:pt x="0" y="0"/>
                </a:lnTo>
                <a:lnTo>
                  <a:pt x="0" y="504444"/>
                </a:lnTo>
                <a:lnTo>
                  <a:pt x="92964" y="504444"/>
                </a:lnTo>
                <a:lnTo>
                  <a:pt x="92964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1853183" y="3441191"/>
            <a:ext cx="93345" cy="490855"/>
          </a:xfrm>
          <a:custGeom>
            <a:rect l="l" t="t" r="r" b="b"/>
            <a:pathLst>
              <a:path w="93344" h="490854">
                <a:moveTo>
                  <a:pt x="92964" y="0"/>
                </a:moveTo>
                <a:lnTo>
                  <a:pt x="0" y="0"/>
                </a:lnTo>
                <a:lnTo>
                  <a:pt x="0" y="490728"/>
                </a:lnTo>
                <a:lnTo>
                  <a:pt x="92964" y="490728"/>
                </a:lnTo>
                <a:lnTo>
                  <a:pt x="92964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2269235" y="3493008"/>
            <a:ext cx="93345" cy="439420"/>
          </a:xfrm>
          <a:custGeom>
            <a:rect l="l" t="t" r="r" b="b"/>
            <a:pathLst>
              <a:path w="93344" h="439420">
                <a:moveTo>
                  <a:pt x="92963" y="0"/>
                </a:moveTo>
                <a:lnTo>
                  <a:pt x="0" y="0"/>
                </a:lnTo>
                <a:lnTo>
                  <a:pt x="0" y="438911"/>
                </a:lnTo>
                <a:lnTo>
                  <a:pt x="92963" y="438911"/>
                </a:lnTo>
                <a:lnTo>
                  <a:pt x="92963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2685288" y="3774947"/>
            <a:ext cx="93345" cy="157480"/>
          </a:xfrm>
          <a:custGeom>
            <a:rect l="l" t="t" r="r" b="b"/>
            <a:pathLst>
              <a:path w="93344" h="157479">
                <a:moveTo>
                  <a:pt x="92963" y="0"/>
                </a:moveTo>
                <a:lnTo>
                  <a:pt x="0" y="0"/>
                </a:lnTo>
                <a:lnTo>
                  <a:pt x="0" y="156972"/>
                </a:lnTo>
                <a:lnTo>
                  <a:pt x="92963" y="156972"/>
                </a:lnTo>
                <a:lnTo>
                  <a:pt x="92963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3101339" y="3802379"/>
            <a:ext cx="93345" cy="129539"/>
          </a:xfrm>
          <a:custGeom>
            <a:rect l="l" t="t" r="r" b="b"/>
            <a:pathLst>
              <a:path w="93344" h="129538">
                <a:moveTo>
                  <a:pt x="92964" y="0"/>
                </a:moveTo>
                <a:lnTo>
                  <a:pt x="0" y="0"/>
                </a:lnTo>
                <a:lnTo>
                  <a:pt x="0" y="129539"/>
                </a:lnTo>
                <a:lnTo>
                  <a:pt x="92964" y="129539"/>
                </a:lnTo>
                <a:lnTo>
                  <a:pt x="92964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3517391" y="3889247"/>
            <a:ext cx="93345" cy="0"/>
          </a:xfrm>
          <a:custGeom>
            <a:rect l="l" t="t" r="r" b="b"/>
            <a:pathLst>
              <a:path w="93345">
                <a:moveTo>
                  <a:pt x="0" y="0"/>
                </a:moveTo>
                <a:lnTo>
                  <a:pt x="92963" y="0"/>
                </a:lnTo>
              </a:path>
            </a:pathLst>
          </a:custGeom>
          <a:ln w="85344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3933444" y="3906773"/>
            <a:ext cx="93345" cy="0"/>
          </a:xfrm>
          <a:custGeom>
            <a:rect l="l" t="t" r="r" b="b"/>
            <a:pathLst>
              <a:path w="93345">
                <a:moveTo>
                  <a:pt x="0" y="0"/>
                </a:moveTo>
                <a:lnTo>
                  <a:pt x="92963" y="0"/>
                </a:lnTo>
              </a:path>
            </a:pathLst>
          </a:custGeom>
          <a:ln w="50292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384047" y="3931920"/>
            <a:ext cx="3744595" cy="0"/>
          </a:xfrm>
          <a:custGeom>
            <a:rect l="l" t="t" r="r" b="b"/>
            <a:pathLst>
              <a:path w="3744595">
                <a:moveTo>
                  <a:pt x="0" y="0"/>
                </a:moveTo>
                <a:lnTo>
                  <a:pt x="3744467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592073" y="2498597"/>
            <a:ext cx="3328670" cy="1083945"/>
          </a:xfrm>
          <a:custGeom>
            <a:rect l="l" t="t" r="r" b="b"/>
            <a:pathLst>
              <a:path w="3328670" h="1083945">
                <a:moveTo>
                  <a:pt x="0" y="1063752"/>
                </a:moveTo>
                <a:lnTo>
                  <a:pt x="416052" y="883919"/>
                </a:lnTo>
                <a:lnTo>
                  <a:pt x="832104" y="484631"/>
                </a:lnTo>
                <a:lnTo>
                  <a:pt x="1248156" y="803147"/>
                </a:lnTo>
                <a:lnTo>
                  <a:pt x="1664208" y="1083564"/>
                </a:lnTo>
                <a:lnTo>
                  <a:pt x="2080259" y="816863"/>
                </a:lnTo>
                <a:lnTo>
                  <a:pt x="2496312" y="656844"/>
                </a:lnTo>
                <a:lnTo>
                  <a:pt x="2912364" y="210312"/>
                </a:lnTo>
                <a:lnTo>
                  <a:pt x="3328416" y="0"/>
                </a:lnTo>
              </a:path>
            </a:pathLst>
          </a:custGeom>
          <a:ln w="28575">
            <a:solidFill>
              <a:srgbClr val="FF6C6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 txBox="1"/>
          <p:nvPr/>
        </p:nvSpPr>
        <p:spPr>
          <a:xfrm>
            <a:off x="417677" y="3274314"/>
            <a:ext cx="34734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>
                <a:solidFill>
                  <a:srgbClr val="FFFFFF"/>
                </a:solidFill>
                <a:latin typeface="微软雅黑 Light"/>
                <a:cs typeface="微软雅黑 Light"/>
              </a:rPr>
              <a:t>2</a:t>
            </a:r>
            <a:r>
              <a:rPr sz="1000" b="0" spc="25">
                <a:solidFill>
                  <a:srgbClr val="FFFFFF"/>
                </a:solidFill>
                <a:latin typeface="微软雅黑 Light"/>
                <a:cs typeface="微软雅黑 Light"/>
              </a:rPr>
              <a:t>3</a:t>
            </a: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2</a:t>
            </a:r>
            <a:r>
              <a:rPr sz="1000" b="0" spc="-30">
                <a:solidFill>
                  <a:srgbClr val="FFFFFF"/>
                </a:solidFill>
                <a:latin typeface="微软雅黑 Light"/>
                <a:cs typeface="微软雅黑 Light"/>
              </a:rPr>
              <a:t>%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830986" y="3095625"/>
            <a:ext cx="35306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 spc="15">
                <a:solidFill>
                  <a:srgbClr val="FFFFFF"/>
                </a:solidFill>
                <a:latin typeface="微软雅黑 Light"/>
                <a:cs typeface="微软雅黑 Light"/>
              </a:rPr>
              <a:t>3</a:t>
            </a:r>
            <a:r>
              <a:rPr sz="1000" b="0" spc="25">
                <a:solidFill>
                  <a:srgbClr val="FFFFFF"/>
                </a:solidFill>
                <a:latin typeface="微软雅黑 Light"/>
                <a:cs typeface="微软雅黑 Light"/>
              </a:rPr>
              <a:t>4</a:t>
            </a:r>
            <a:r>
              <a:rPr sz="1000" b="0" spc="10">
                <a:solidFill>
                  <a:srgbClr val="FFFFFF"/>
                </a:solidFill>
                <a:latin typeface="微软雅黑 Light"/>
                <a:cs typeface="微软雅黑 Light"/>
              </a:rPr>
              <a:t>4</a:t>
            </a:r>
            <a:r>
              <a:rPr sz="1000" b="0" spc="-30">
                <a:solidFill>
                  <a:srgbClr val="FFFFFF"/>
                </a:solidFill>
                <a:latin typeface="微软雅黑 Light"/>
                <a:cs typeface="微软雅黑 Light"/>
              </a:rPr>
              <a:t>%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1245514" y="2695447"/>
            <a:ext cx="35623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 spc="35">
                <a:solidFill>
                  <a:srgbClr val="FFFFFF"/>
                </a:solidFill>
                <a:latin typeface="微软雅黑 Light"/>
                <a:cs typeface="微软雅黑 Light"/>
              </a:rPr>
              <a:t>5</a:t>
            </a:r>
            <a:r>
              <a:rPr sz="1000" b="0" spc="30">
                <a:solidFill>
                  <a:srgbClr val="FFFFFF"/>
                </a:solidFill>
                <a:latin typeface="微软雅黑 Light"/>
                <a:cs typeface="微软雅黑 Light"/>
              </a:rPr>
              <a:t>9</a:t>
            </a: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6%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1663064" y="3013963"/>
            <a:ext cx="35496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 spc="15">
                <a:solidFill>
                  <a:srgbClr val="FFFFFF"/>
                </a:solidFill>
                <a:latin typeface="微软雅黑 Light"/>
                <a:cs typeface="微软雅黑 Light"/>
              </a:rPr>
              <a:t>396%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2093214" y="3295269"/>
            <a:ext cx="32575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>
                <a:solidFill>
                  <a:srgbClr val="FFFFFF"/>
                </a:solidFill>
                <a:latin typeface="微软雅黑 Light"/>
                <a:cs typeface="微软雅黑 Light"/>
              </a:rPr>
              <a:t>2</a:t>
            </a: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1</a:t>
            </a:r>
            <a:r>
              <a:rPr sz="1000" b="0" spc="30">
                <a:solidFill>
                  <a:srgbClr val="FFFFFF"/>
                </a:solidFill>
                <a:latin typeface="微软雅黑 Light"/>
                <a:cs typeface="微软雅黑 Light"/>
              </a:rPr>
              <a:t>9</a:t>
            </a:r>
            <a:r>
              <a:rPr sz="1000" b="0" spc="-30">
                <a:solidFill>
                  <a:srgbClr val="FFFFFF"/>
                </a:solidFill>
                <a:latin typeface="微软雅黑 Light"/>
                <a:cs typeface="微软雅黑 Light"/>
              </a:rPr>
              <a:t>%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2498598" y="3027679"/>
            <a:ext cx="34861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 spc="45">
                <a:solidFill>
                  <a:srgbClr val="FFFFFF"/>
                </a:solidFill>
                <a:latin typeface="微软雅黑 Light"/>
                <a:cs typeface="微软雅黑 Light"/>
              </a:rPr>
              <a:t>3</a:t>
            </a:r>
            <a:r>
              <a:rPr sz="1000" b="0" spc="50">
                <a:solidFill>
                  <a:srgbClr val="FFFFFF"/>
                </a:solidFill>
                <a:latin typeface="微软雅黑 Light"/>
                <a:cs typeface="微软雅黑 Light"/>
              </a:rPr>
              <a:t>8</a:t>
            </a:r>
            <a:r>
              <a:rPr sz="1000" b="0" spc="-30">
                <a:solidFill>
                  <a:srgbClr val="FFFFFF"/>
                </a:solidFill>
                <a:latin typeface="微软雅黑 Light"/>
                <a:cs typeface="微软雅黑 Light"/>
              </a:rPr>
              <a:t>7%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2914650" y="2867913"/>
            <a:ext cx="34861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 spc="10">
                <a:solidFill>
                  <a:srgbClr val="FFFFFF"/>
                </a:solidFill>
                <a:latin typeface="微软雅黑 Light"/>
                <a:cs typeface="微软雅黑 Light"/>
              </a:rPr>
              <a:t>4</a:t>
            </a:r>
            <a:r>
              <a:rPr sz="1000" b="0" spc="60">
                <a:solidFill>
                  <a:srgbClr val="FFFFFF"/>
                </a:solidFill>
                <a:latin typeface="微软雅黑 Light"/>
                <a:cs typeface="微软雅黑 Light"/>
              </a:rPr>
              <a:t>8</a:t>
            </a:r>
            <a:r>
              <a:rPr sz="1000" b="0" spc="-30">
                <a:solidFill>
                  <a:srgbClr val="FFFFFF"/>
                </a:solidFill>
                <a:latin typeface="微软雅黑 Light"/>
                <a:cs typeface="微软雅黑 Light"/>
              </a:rPr>
              <a:t>7%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3329432" y="2420492"/>
            <a:ext cx="35052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 spc="25">
                <a:solidFill>
                  <a:srgbClr val="FFFFFF"/>
                </a:solidFill>
                <a:latin typeface="微软雅黑 Light"/>
                <a:cs typeface="微软雅黑 Light"/>
              </a:rPr>
              <a:t>768</a:t>
            </a:r>
            <a:r>
              <a:rPr sz="1000" b="0" spc="-30">
                <a:solidFill>
                  <a:srgbClr val="FFFFFF"/>
                </a:solidFill>
                <a:latin typeface="微软雅黑 Light"/>
                <a:cs typeface="微软雅黑 Light"/>
              </a:rPr>
              <a:t>%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3679952" y="2210180"/>
            <a:ext cx="4826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1</a:t>
            </a:r>
            <a:r>
              <a:rPr sz="1000" b="0" spc="35">
                <a:solidFill>
                  <a:srgbClr val="FFFFFF"/>
                </a:solidFill>
                <a:latin typeface="微软雅黑 Light"/>
                <a:cs typeface="微软雅黑 Light"/>
              </a:rPr>
              <a:t>5</a:t>
            </a:r>
            <a:r>
              <a:rPr sz="1000" b="0" spc="25">
                <a:solidFill>
                  <a:srgbClr val="FFFFFF"/>
                </a:solidFill>
                <a:latin typeface="微软雅黑 Light"/>
                <a:cs typeface="微软雅黑 Light"/>
              </a:rPr>
              <a:t>6</a:t>
            </a:r>
            <a:r>
              <a:rPr sz="1000" b="0" spc="30">
                <a:solidFill>
                  <a:srgbClr val="FFFFFF"/>
                </a:solidFill>
                <a:latin typeface="微软雅黑 Light"/>
                <a:cs typeface="微软雅黑 Light"/>
              </a:rPr>
              <a:t>4</a:t>
            </a: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6%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488797" y="4066070"/>
            <a:ext cx="131254" cy="115252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902246" y="4053052"/>
            <a:ext cx="966558" cy="46069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2060955" y="4057332"/>
            <a:ext cx="224408" cy="202082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2410586" y="4057510"/>
            <a:ext cx="288290" cy="289560"/>
          </a:xfrm>
          <a:custGeom>
            <a:rect l="l" t="t" r="r" b="b"/>
            <a:pathLst>
              <a:path w="288289" h="289560">
                <a:moveTo>
                  <a:pt x="67690" y="257086"/>
                </a:moveTo>
                <a:lnTo>
                  <a:pt x="48260" y="284886"/>
                </a:lnTo>
                <a:lnTo>
                  <a:pt x="54356" y="289496"/>
                </a:lnTo>
                <a:lnTo>
                  <a:pt x="73787" y="262343"/>
                </a:lnTo>
                <a:lnTo>
                  <a:pt x="67690" y="257086"/>
                </a:lnTo>
                <a:close/>
              </a:path>
              <a:path w="288289" h="289560">
                <a:moveTo>
                  <a:pt x="35496" y="237528"/>
                </a:moveTo>
                <a:lnTo>
                  <a:pt x="28193" y="237528"/>
                </a:lnTo>
                <a:lnTo>
                  <a:pt x="30027" y="245224"/>
                </a:lnTo>
                <a:lnTo>
                  <a:pt x="31527" y="252787"/>
                </a:lnTo>
                <a:lnTo>
                  <a:pt x="32694" y="260216"/>
                </a:lnTo>
                <a:lnTo>
                  <a:pt x="33527" y="267512"/>
                </a:lnTo>
                <a:lnTo>
                  <a:pt x="40005" y="271716"/>
                </a:lnTo>
                <a:lnTo>
                  <a:pt x="48879" y="259676"/>
                </a:lnTo>
                <a:lnTo>
                  <a:pt x="39877" y="259676"/>
                </a:lnTo>
                <a:lnTo>
                  <a:pt x="37591" y="247289"/>
                </a:lnTo>
                <a:lnTo>
                  <a:pt x="35496" y="237528"/>
                </a:lnTo>
                <a:close/>
              </a:path>
              <a:path w="288289" h="289560">
                <a:moveTo>
                  <a:pt x="56188" y="221361"/>
                </a:moveTo>
                <a:lnTo>
                  <a:pt x="44195" y="221361"/>
                </a:lnTo>
                <a:lnTo>
                  <a:pt x="89788" y="266865"/>
                </a:lnTo>
                <a:lnTo>
                  <a:pt x="94868" y="261696"/>
                </a:lnTo>
                <a:lnTo>
                  <a:pt x="88645" y="255397"/>
                </a:lnTo>
                <a:lnTo>
                  <a:pt x="93575" y="250456"/>
                </a:lnTo>
                <a:lnTo>
                  <a:pt x="83693" y="250456"/>
                </a:lnTo>
                <a:lnTo>
                  <a:pt x="71374" y="238175"/>
                </a:lnTo>
                <a:lnTo>
                  <a:pt x="76249" y="233324"/>
                </a:lnTo>
                <a:lnTo>
                  <a:pt x="66548" y="233324"/>
                </a:lnTo>
                <a:lnTo>
                  <a:pt x="55371" y="222173"/>
                </a:lnTo>
                <a:lnTo>
                  <a:pt x="56188" y="221361"/>
                </a:lnTo>
                <a:close/>
              </a:path>
              <a:path w="288289" h="289560">
                <a:moveTo>
                  <a:pt x="52069" y="243192"/>
                </a:moveTo>
                <a:lnTo>
                  <a:pt x="39877" y="259676"/>
                </a:lnTo>
                <a:lnTo>
                  <a:pt x="48879" y="259676"/>
                </a:lnTo>
                <a:lnTo>
                  <a:pt x="57276" y="248285"/>
                </a:lnTo>
                <a:lnTo>
                  <a:pt x="52069" y="243192"/>
                </a:lnTo>
                <a:close/>
              </a:path>
              <a:path w="288289" h="289560">
                <a:moveTo>
                  <a:pt x="6476" y="205930"/>
                </a:moveTo>
                <a:lnTo>
                  <a:pt x="0" y="208267"/>
                </a:lnTo>
                <a:lnTo>
                  <a:pt x="4212" y="220400"/>
                </a:lnTo>
                <a:lnTo>
                  <a:pt x="7508" y="231084"/>
                </a:lnTo>
                <a:lnTo>
                  <a:pt x="9876" y="240323"/>
                </a:lnTo>
                <a:lnTo>
                  <a:pt x="11302" y="248119"/>
                </a:lnTo>
                <a:lnTo>
                  <a:pt x="17399" y="251917"/>
                </a:lnTo>
                <a:lnTo>
                  <a:pt x="25583" y="241007"/>
                </a:lnTo>
                <a:lnTo>
                  <a:pt x="17144" y="241007"/>
                </a:lnTo>
                <a:lnTo>
                  <a:pt x="15549" y="234359"/>
                </a:lnTo>
                <a:lnTo>
                  <a:pt x="13171" y="226085"/>
                </a:lnTo>
                <a:lnTo>
                  <a:pt x="10215" y="216822"/>
                </a:lnTo>
                <a:lnTo>
                  <a:pt x="6476" y="205930"/>
                </a:lnTo>
                <a:close/>
              </a:path>
              <a:path w="288289" h="289560">
                <a:moveTo>
                  <a:pt x="96617" y="223139"/>
                </a:moveTo>
                <a:lnTo>
                  <a:pt x="86487" y="223139"/>
                </a:lnTo>
                <a:lnTo>
                  <a:pt x="98679" y="235432"/>
                </a:lnTo>
                <a:lnTo>
                  <a:pt x="83693" y="250456"/>
                </a:lnTo>
                <a:lnTo>
                  <a:pt x="93575" y="250456"/>
                </a:lnTo>
                <a:lnTo>
                  <a:pt x="113649" y="230339"/>
                </a:lnTo>
                <a:lnTo>
                  <a:pt x="103758" y="230339"/>
                </a:lnTo>
                <a:lnTo>
                  <a:pt x="96617" y="223139"/>
                </a:lnTo>
                <a:close/>
              </a:path>
              <a:path w="288289" h="289560">
                <a:moveTo>
                  <a:pt x="29590" y="215226"/>
                </a:moveTo>
                <a:lnTo>
                  <a:pt x="22479" y="217322"/>
                </a:lnTo>
                <a:lnTo>
                  <a:pt x="23832" y="221361"/>
                </a:lnTo>
                <a:lnTo>
                  <a:pt x="25018" y="225132"/>
                </a:lnTo>
                <a:lnTo>
                  <a:pt x="26162" y="229450"/>
                </a:lnTo>
                <a:lnTo>
                  <a:pt x="17144" y="241007"/>
                </a:lnTo>
                <a:lnTo>
                  <a:pt x="25583" y="241007"/>
                </a:lnTo>
                <a:lnTo>
                  <a:pt x="28193" y="237528"/>
                </a:lnTo>
                <a:lnTo>
                  <a:pt x="35496" y="237528"/>
                </a:lnTo>
                <a:lnTo>
                  <a:pt x="35035" y="235432"/>
                </a:lnTo>
                <a:lnTo>
                  <a:pt x="32448" y="225063"/>
                </a:lnTo>
                <a:lnTo>
                  <a:pt x="29590" y="215226"/>
                </a:lnTo>
                <a:close/>
              </a:path>
              <a:path w="288289" h="289560">
                <a:moveTo>
                  <a:pt x="27558" y="183057"/>
                </a:moveTo>
                <a:lnTo>
                  <a:pt x="21336" y="187172"/>
                </a:lnTo>
                <a:lnTo>
                  <a:pt x="24622" y="192771"/>
                </a:lnTo>
                <a:lnTo>
                  <a:pt x="27622" y="198481"/>
                </a:lnTo>
                <a:lnTo>
                  <a:pt x="39115" y="233730"/>
                </a:lnTo>
                <a:lnTo>
                  <a:pt x="47117" y="234454"/>
                </a:lnTo>
                <a:lnTo>
                  <a:pt x="46481" y="229984"/>
                </a:lnTo>
                <a:lnTo>
                  <a:pt x="45465" y="225628"/>
                </a:lnTo>
                <a:lnTo>
                  <a:pt x="44195" y="221361"/>
                </a:lnTo>
                <a:lnTo>
                  <a:pt x="56188" y="221361"/>
                </a:lnTo>
                <a:lnTo>
                  <a:pt x="60247" y="217322"/>
                </a:lnTo>
                <a:lnTo>
                  <a:pt x="50545" y="217322"/>
                </a:lnTo>
                <a:lnTo>
                  <a:pt x="39243" y="206006"/>
                </a:lnTo>
                <a:lnTo>
                  <a:pt x="46096" y="199136"/>
                </a:lnTo>
                <a:lnTo>
                  <a:pt x="36068" y="199136"/>
                </a:lnTo>
                <a:lnTo>
                  <a:pt x="33400" y="193370"/>
                </a:lnTo>
                <a:lnTo>
                  <a:pt x="30480" y="188010"/>
                </a:lnTo>
                <a:lnTo>
                  <a:pt x="27558" y="183057"/>
                </a:lnTo>
                <a:close/>
              </a:path>
              <a:path w="288289" h="289560">
                <a:moveTo>
                  <a:pt x="80663" y="207137"/>
                </a:moveTo>
                <a:lnTo>
                  <a:pt x="70485" y="207137"/>
                </a:lnTo>
                <a:lnTo>
                  <a:pt x="81533" y="218300"/>
                </a:lnTo>
                <a:lnTo>
                  <a:pt x="66548" y="233324"/>
                </a:lnTo>
                <a:lnTo>
                  <a:pt x="76249" y="233324"/>
                </a:lnTo>
                <a:lnTo>
                  <a:pt x="86487" y="223139"/>
                </a:lnTo>
                <a:lnTo>
                  <a:pt x="96617" y="223139"/>
                </a:lnTo>
                <a:lnTo>
                  <a:pt x="91567" y="218046"/>
                </a:lnTo>
                <a:lnTo>
                  <a:pt x="96383" y="213207"/>
                </a:lnTo>
                <a:lnTo>
                  <a:pt x="86740" y="213207"/>
                </a:lnTo>
                <a:lnTo>
                  <a:pt x="80663" y="207137"/>
                </a:lnTo>
                <a:close/>
              </a:path>
              <a:path w="288289" h="289560">
                <a:moveTo>
                  <a:pt x="119633" y="214579"/>
                </a:moveTo>
                <a:lnTo>
                  <a:pt x="103758" y="230339"/>
                </a:lnTo>
                <a:lnTo>
                  <a:pt x="113649" y="230339"/>
                </a:lnTo>
                <a:lnTo>
                  <a:pt x="124460" y="219506"/>
                </a:lnTo>
                <a:lnTo>
                  <a:pt x="119633" y="214579"/>
                </a:lnTo>
                <a:close/>
              </a:path>
              <a:path w="288289" h="289560">
                <a:moveTo>
                  <a:pt x="64453" y="190982"/>
                </a:moveTo>
                <a:lnTo>
                  <a:pt x="54229" y="190982"/>
                </a:lnTo>
                <a:lnTo>
                  <a:pt x="65531" y="202298"/>
                </a:lnTo>
                <a:lnTo>
                  <a:pt x="50545" y="217322"/>
                </a:lnTo>
                <a:lnTo>
                  <a:pt x="60247" y="217322"/>
                </a:lnTo>
                <a:lnTo>
                  <a:pt x="70485" y="207137"/>
                </a:lnTo>
                <a:lnTo>
                  <a:pt x="80663" y="207137"/>
                </a:lnTo>
                <a:lnTo>
                  <a:pt x="75564" y="202044"/>
                </a:lnTo>
                <a:lnTo>
                  <a:pt x="80381" y="197205"/>
                </a:lnTo>
                <a:lnTo>
                  <a:pt x="70738" y="197205"/>
                </a:lnTo>
                <a:lnTo>
                  <a:pt x="64453" y="190982"/>
                </a:lnTo>
                <a:close/>
              </a:path>
              <a:path w="288289" h="289560">
                <a:moveTo>
                  <a:pt x="100330" y="199542"/>
                </a:moveTo>
                <a:lnTo>
                  <a:pt x="86740" y="213207"/>
                </a:lnTo>
                <a:lnTo>
                  <a:pt x="96383" y="213207"/>
                </a:lnTo>
                <a:lnTo>
                  <a:pt x="105156" y="204393"/>
                </a:lnTo>
                <a:lnTo>
                  <a:pt x="100330" y="199542"/>
                </a:lnTo>
                <a:close/>
              </a:path>
              <a:path w="288289" h="289560">
                <a:moveTo>
                  <a:pt x="157443" y="152425"/>
                </a:moveTo>
                <a:lnTo>
                  <a:pt x="145795" y="152425"/>
                </a:lnTo>
                <a:lnTo>
                  <a:pt x="165607" y="172148"/>
                </a:lnTo>
                <a:lnTo>
                  <a:pt x="132969" y="204711"/>
                </a:lnTo>
                <a:lnTo>
                  <a:pt x="138302" y="210045"/>
                </a:lnTo>
                <a:lnTo>
                  <a:pt x="182040" y="166331"/>
                </a:lnTo>
                <a:lnTo>
                  <a:pt x="171323" y="166331"/>
                </a:lnTo>
                <a:lnTo>
                  <a:pt x="157443" y="152425"/>
                </a:lnTo>
                <a:close/>
              </a:path>
              <a:path w="288289" h="289560">
                <a:moveTo>
                  <a:pt x="38988" y="171335"/>
                </a:moveTo>
                <a:lnTo>
                  <a:pt x="36068" y="177647"/>
                </a:lnTo>
                <a:lnTo>
                  <a:pt x="40512" y="179362"/>
                </a:lnTo>
                <a:lnTo>
                  <a:pt x="45465" y="181597"/>
                </a:lnTo>
                <a:lnTo>
                  <a:pt x="50926" y="184353"/>
                </a:lnTo>
                <a:lnTo>
                  <a:pt x="36068" y="199136"/>
                </a:lnTo>
                <a:lnTo>
                  <a:pt x="46096" y="199136"/>
                </a:lnTo>
                <a:lnTo>
                  <a:pt x="54229" y="190982"/>
                </a:lnTo>
                <a:lnTo>
                  <a:pt x="64453" y="190982"/>
                </a:lnTo>
                <a:lnTo>
                  <a:pt x="59308" y="185889"/>
                </a:lnTo>
                <a:lnTo>
                  <a:pt x="66191" y="179019"/>
                </a:lnTo>
                <a:lnTo>
                  <a:pt x="56261" y="179019"/>
                </a:lnTo>
                <a:lnTo>
                  <a:pt x="38988" y="171335"/>
                </a:lnTo>
                <a:close/>
              </a:path>
              <a:path w="288289" h="289560">
                <a:moveTo>
                  <a:pt x="84327" y="183540"/>
                </a:moveTo>
                <a:lnTo>
                  <a:pt x="70738" y="197205"/>
                </a:lnTo>
                <a:lnTo>
                  <a:pt x="80381" y="197205"/>
                </a:lnTo>
                <a:lnTo>
                  <a:pt x="89154" y="188391"/>
                </a:lnTo>
                <a:lnTo>
                  <a:pt x="84327" y="183540"/>
                </a:lnTo>
                <a:close/>
              </a:path>
              <a:path w="288289" h="289560">
                <a:moveTo>
                  <a:pt x="69342" y="165925"/>
                </a:moveTo>
                <a:lnTo>
                  <a:pt x="56261" y="179019"/>
                </a:lnTo>
                <a:lnTo>
                  <a:pt x="66191" y="179019"/>
                </a:lnTo>
                <a:lnTo>
                  <a:pt x="74294" y="170929"/>
                </a:lnTo>
                <a:lnTo>
                  <a:pt x="69342" y="165925"/>
                </a:lnTo>
                <a:close/>
              </a:path>
              <a:path w="288289" h="289560">
                <a:moveTo>
                  <a:pt x="134979" y="129870"/>
                </a:moveTo>
                <a:lnTo>
                  <a:pt x="123317" y="129870"/>
                </a:lnTo>
                <a:lnTo>
                  <a:pt x="140462" y="147015"/>
                </a:lnTo>
                <a:lnTo>
                  <a:pt x="115062" y="172389"/>
                </a:lnTo>
                <a:lnTo>
                  <a:pt x="120523" y="177800"/>
                </a:lnTo>
                <a:lnTo>
                  <a:pt x="145795" y="152425"/>
                </a:lnTo>
                <a:lnTo>
                  <a:pt x="157443" y="152425"/>
                </a:lnTo>
                <a:lnTo>
                  <a:pt x="151637" y="146608"/>
                </a:lnTo>
                <a:lnTo>
                  <a:pt x="157052" y="141185"/>
                </a:lnTo>
                <a:lnTo>
                  <a:pt x="146304" y="141185"/>
                </a:lnTo>
                <a:lnTo>
                  <a:pt x="134979" y="129870"/>
                </a:lnTo>
                <a:close/>
              </a:path>
              <a:path w="288289" h="289560">
                <a:moveTo>
                  <a:pt x="92456" y="126238"/>
                </a:moveTo>
                <a:lnTo>
                  <a:pt x="85851" y="130365"/>
                </a:lnTo>
                <a:lnTo>
                  <a:pt x="90169" y="138010"/>
                </a:lnTo>
                <a:lnTo>
                  <a:pt x="93725" y="145415"/>
                </a:lnTo>
                <a:lnTo>
                  <a:pt x="96265" y="152590"/>
                </a:lnTo>
                <a:lnTo>
                  <a:pt x="98932" y="159753"/>
                </a:lnTo>
                <a:lnTo>
                  <a:pt x="100711" y="167055"/>
                </a:lnTo>
                <a:lnTo>
                  <a:pt x="101854" y="174485"/>
                </a:lnTo>
                <a:lnTo>
                  <a:pt x="109600" y="172631"/>
                </a:lnTo>
                <a:lnTo>
                  <a:pt x="108457" y="164820"/>
                </a:lnTo>
                <a:lnTo>
                  <a:pt x="106425" y="157137"/>
                </a:lnTo>
                <a:lnTo>
                  <a:pt x="103631" y="149593"/>
                </a:lnTo>
                <a:lnTo>
                  <a:pt x="111452" y="141757"/>
                </a:lnTo>
                <a:lnTo>
                  <a:pt x="100456" y="141757"/>
                </a:lnTo>
                <a:lnTo>
                  <a:pt x="98425" y="137439"/>
                </a:lnTo>
                <a:lnTo>
                  <a:pt x="95885" y="132270"/>
                </a:lnTo>
                <a:lnTo>
                  <a:pt x="92456" y="126238"/>
                </a:lnTo>
                <a:close/>
              </a:path>
              <a:path w="288289" h="289560">
                <a:moveTo>
                  <a:pt x="202183" y="135534"/>
                </a:moveTo>
                <a:lnTo>
                  <a:pt x="171323" y="166331"/>
                </a:lnTo>
                <a:lnTo>
                  <a:pt x="182040" y="166331"/>
                </a:lnTo>
                <a:lnTo>
                  <a:pt x="207518" y="140868"/>
                </a:lnTo>
                <a:lnTo>
                  <a:pt x="202183" y="135534"/>
                </a:lnTo>
                <a:close/>
              </a:path>
              <a:path w="288289" h="289560">
                <a:moveTo>
                  <a:pt x="107442" y="102400"/>
                </a:moveTo>
                <a:lnTo>
                  <a:pt x="101600" y="108216"/>
                </a:lnTo>
                <a:lnTo>
                  <a:pt x="117856" y="124383"/>
                </a:lnTo>
                <a:lnTo>
                  <a:pt x="100456" y="141757"/>
                </a:lnTo>
                <a:lnTo>
                  <a:pt x="111452" y="141757"/>
                </a:lnTo>
                <a:lnTo>
                  <a:pt x="123317" y="129870"/>
                </a:lnTo>
                <a:lnTo>
                  <a:pt x="134979" y="129870"/>
                </a:lnTo>
                <a:lnTo>
                  <a:pt x="129158" y="124053"/>
                </a:lnTo>
                <a:lnTo>
                  <a:pt x="134660" y="118554"/>
                </a:lnTo>
                <a:lnTo>
                  <a:pt x="123570" y="118554"/>
                </a:lnTo>
                <a:lnTo>
                  <a:pt x="107442" y="102400"/>
                </a:lnTo>
                <a:close/>
              </a:path>
              <a:path w="288289" h="289560">
                <a:moveTo>
                  <a:pt x="171323" y="116141"/>
                </a:moveTo>
                <a:lnTo>
                  <a:pt x="146304" y="141185"/>
                </a:lnTo>
                <a:lnTo>
                  <a:pt x="157052" y="141185"/>
                </a:lnTo>
                <a:lnTo>
                  <a:pt x="176656" y="121551"/>
                </a:lnTo>
                <a:lnTo>
                  <a:pt x="171323" y="116141"/>
                </a:lnTo>
                <a:close/>
              </a:path>
              <a:path w="288289" h="289560">
                <a:moveTo>
                  <a:pt x="225298" y="97383"/>
                </a:moveTo>
                <a:lnTo>
                  <a:pt x="214883" y="128333"/>
                </a:lnTo>
                <a:lnTo>
                  <a:pt x="221742" y="131013"/>
                </a:lnTo>
                <a:lnTo>
                  <a:pt x="225394" y="121551"/>
                </a:lnTo>
                <a:lnTo>
                  <a:pt x="228234" y="113406"/>
                </a:lnTo>
                <a:lnTo>
                  <a:pt x="230510" y="105893"/>
                </a:lnTo>
                <a:lnTo>
                  <a:pt x="232156" y="99237"/>
                </a:lnTo>
                <a:lnTo>
                  <a:pt x="225298" y="97383"/>
                </a:lnTo>
                <a:close/>
              </a:path>
              <a:path w="288289" h="289560">
                <a:moveTo>
                  <a:pt x="151383" y="90754"/>
                </a:moveTo>
                <a:lnTo>
                  <a:pt x="123570" y="118554"/>
                </a:lnTo>
                <a:lnTo>
                  <a:pt x="134660" y="118554"/>
                </a:lnTo>
                <a:lnTo>
                  <a:pt x="156971" y="96253"/>
                </a:lnTo>
                <a:lnTo>
                  <a:pt x="151383" y="90754"/>
                </a:lnTo>
                <a:close/>
              </a:path>
              <a:path w="288289" h="289560">
                <a:moveTo>
                  <a:pt x="246590" y="81788"/>
                </a:moveTo>
                <a:lnTo>
                  <a:pt x="236219" y="81788"/>
                </a:lnTo>
                <a:lnTo>
                  <a:pt x="245267" y="90868"/>
                </a:lnTo>
                <a:lnTo>
                  <a:pt x="246633" y="92189"/>
                </a:lnTo>
                <a:lnTo>
                  <a:pt x="247341" y="93662"/>
                </a:lnTo>
                <a:lnTo>
                  <a:pt x="247314" y="94208"/>
                </a:lnTo>
                <a:lnTo>
                  <a:pt x="247142" y="95123"/>
                </a:lnTo>
                <a:lnTo>
                  <a:pt x="247014" y="96469"/>
                </a:lnTo>
                <a:lnTo>
                  <a:pt x="245618" y="98348"/>
                </a:lnTo>
                <a:lnTo>
                  <a:pt x="236346" y="107645"/>
                </a:lnTo>
                <a:lnTo>
                  <a:pt x="242443" y="111848"/>
                </a:lnTo>
                <a:lnTo>
                  <a:pt x="252730" y="101638"/>
                </a:lnTo>
                <a:lnTo>
                  <a:pt x="254381" y="99491"/>
                </a:lnTo>
                <a:lnTo>
                  <a:pt x="256158" y="95935"/>
                </a:lnTo>
                <a:lnTo>
                  <a:pt x="256218" y="95123"/>
                </a:lnTo>
                <a:lnTo>
                  <a:pt x="256122" y="93776"/>
                </a:lnTo>
                <a:lnTo>
                  <a:pt x="255650" y="92532"/>
                </a:lnTo>
                <a:lnTo>
                  <a:pt x="255143" y="90868"/>
                </a:lnTo>
                <a:lnTo>
                  <a:pt x="253745" y="88950"/>
                </a:lnTo>
                <a:lnTo>
                  <a:pt x="246590" y="81788"/>
                </a:lnTo>
                <a:close/>
              </a:path>
              <a:path w="288289" h="289560">
                <a:moveTo>
                  <a:pt x="227443" y="71920"/>
                </a:moveTo>
                <a:lnTo>
                  <a:pt x="220980" y="71920"/>
                </a:lnTo>
                <a:lnTo>
                  <a:pt x="217477" y="79957"/>
                </a:lnTo>
                <a:lnTo>
                  <a:pt x="213629" y="88372"/>
                </a:lnTo>
                <a:lnTo>
                  <a:pt x="209318" y="97383"/>
                </a:lnTo>
                <a:lnTo>
                  <a:pt x="204850" y="106349"/>
                </a:lnTo>
                <a:lnTo>
                  <a:pt x="210185" y="110070"/>
                </a:lnTo>
                <a:lnTo>
                  <a:pt x="225289" y="93662"/>
                </a:lnTo>
                <a:lnTo>
                  <a:pt x="217677" y="93662"/>
                </a:lnTo>
                <a:lnTo>
                  <a:pt x="221325" y="85816"/>
                </a:lnTo>
                <a:lnTo>
                  <a:pt x="224662" y="78359"/>
                </a:lnTo>
                <a:lnTo>
                  <a:pt x="227443" y="71920"/>
                </a:lnTo>
                <a:close/>
              </a:path>
              <a:path w="288289" h="289560">
                <a:moveTo>
                  <a:pt x="211687" y="65062"/>
                </a:moveTo>
                <a:lnTo>
                  <a:pt x="205739" y="65062"/>
                </a:lnTo>
                <a:lnTo>
                  <a:pt x="203696" y="71575"/>
                </a:lnTo>
                <a:lnTo>
                  <a:pt x="201390" y="78027"/>
                </a:lnTo>
                <a:lnTo>
                  <a:pt x="198846" y="84419"/>
                </a:lnTo>
                <a:lnTo>
                  <a:pt x="196087" y="90754"/>
                </a:lnTo>
                <a:lnTo>
                  <a:pt x="200787" y="94068"/>
                </a:lnTo>
                <a:lnTo>
                  <a:pt x="212504" y="81216"/>
                </a:lnTo>
                <a:lnTo>
                  <a:pt x="205612" y="81216"/>
                </a:lnTo>
                <a:lnTo>
                  <a:pt x="208252" y="74510"/>
                </a:lnTo>
                <a:lnTo>
                  <a:pt x="210629" y="68127"/>
                </a:lnTo>
                <a:lnTo>
                  <a:pt x="211687" y="65062"/>
                </a:lnTo>
                <a:close/>
              </a:path>
              <a:path w="288289" h="289560">
                <a:moveTo>
                  <a:pt x="259252" y="56730"/>
                </a:moveTo>
                <a:lnTo>
                  <a:pt x="250698" y="56730"/>
                </a:lnTo>
                <a:lnTo>
                  <a:pt x="217677" y="93662"/>
                </a:lnTo>
                <a:lnTo>
                  <a:pt x="225289" y="93662"/>
                </a:lnTo>
                <a:lnTo>
                  <a:pt x="236219" y="81788"/>
                </a:lnTo>
                <a:lnTo>
                  <a:pt x="246590" y="81788"/>
                </a:lnTo>
                <a:lnTo>
                  <a:pt x="241173" y="76365"/>
                </a:lnTo>
                <a:lnTo>
                  <a:pt x="259252" y="56730"/>
                </a:lnTo>
                <a:close/>
              </a:path>
              <a:path w="288289" h="289560">
                <a:moveTo>
                  <a:pt x="212078" y="48895"/>
                </a:moveTo>
                <a:lnTo>
                  <a:pt x="201421" y="48895"/>
                </a:lnTo>
                <a:lnTo>
                  <a:pt x="207390" y="54876"/>
                </a:lnTo>
                <a:lnTo>
                  <a:pt x="174751" y="87528"/>
                </a:lnTo>
                <a:lnTo>
                  <a:pt x="178943" y="91808"/>
                </a:lnTo>
                <a:lnTo>
                  <a:pt x="205739" y="65062"/>
                </a:lnTo>
                <a:lnTo>
                  <a:pt x="211687" y="65062"/>
                </a:lnTo>
                <a:lnTo>
                  <a:pt x="212721" y="62065"/>
                </a:lnTo>
                <a:lnTo>
                  <a:pt x="214502" y="56324"/>
                </a:lnTo>
                <a:lnTo>
                  <a:pt x="221277" y="49542"/>
                </a:lnTo>
                <a:lnTo>
                  <a:pt x="212725" y="49542"/>
                </a:lnTo>
                <a:lnTo>
                  <a:pt x="212078" y="48895"/>
                </a:lnTo>
                <a:close/>
              </a:path>
              <a:path w="288289" h="289560">
                <a:moveTo>
                  <a:pt x="239140" y="39598"/>
                </a:moveTo>
                <a:lnTo>
                  <a:pt x="232282" y="40157"/>
                </a:lnTo>
                <a:lnTo>
                  <a:pt x="231267" y="44310"/>
                </a:lnTo>
                <a:lnTo>
                  <a:pt x="229488" y="50190"/>
                </a:lnTo>
                <a:lnTo>
                  <a:pt x="226694" y="57785"/>
                </a:lnTo>
                <a:lnTo>
                  <a:pt x="205612" y="81216"/>
                </a:lnTo>
                <a:lnTo>
                  <a:pt x="212504" y="81216"/>
                </a:lnTo>
                <a:lnTo>
                  <a:pt x="220980" y="71920"/>
                </a:lnTo>
                <a:lnTo>
                  <a:pt x="227443" y="71920"/>
                </a:lnTo>
                <a:lnTo>
                  <a:pt x="230584" y="64414"/>
                </a:lnTo>
                <a:lnTo>
                  <a:pt x="233287" y="57480"/>
                </a:lnTo>
                <a:lnTo>
                  <a:pt x="235299" y="51874"/>
                </a:lnTo>
                <a:lnTo>
                  <a:pt x="237327" y="45677"/>
                </a:lnTo>
                <a:lnTo>
                  <a:pt x="239140" y="39598"/>
                </a:lnTo>
                <a:close/>
              </a:path>
              <a:path w="288289" h="289560">
                <a:moveTo>
                  <a:pt x="285382" y="57897"/>
                </a:moveTo>
                <a:lnTo>
                  <a:pt x="267103" y="64655"/>
                </a:lnTo>
                <a:lnTo>
                  <a:pt x="252602" y="70065"/>
                </a:lnTo>
                <a:lnTo>
                  <a:pt x="254762" y="76860"/>
                </a:lnTo>
                <a:lnTo>
                  <a:pt x="265120" y="72819"/>
                </a:lnTo>
                <a:lnTo>
                  <a:pt x="274097" y="69438"/>
                </a:lnTo>
                <a:lnTo>
                  <a:pt x="281693" y="66718"/>
                </a:lnTo>
                <a:lnTo>
                  <a:pt x="287908" y="64655"/>
                </a:lnTo>
                <a:lnTo>
                  <a:pt x="285382" y="57897"/>
                </a:lnTo>
                <a:close/>
              </a:path>
              <a:path w="288289" h="289560">
                <a:moveTo>
                  <a:pt x="202011" y="38874"/>
                </a:moveTo>
                <a:lnTo>
                  <a:pt x="191388" y="38874"/>
                </a:lnTo>
                <a:lnTo>
                  <a:pt x="197231" y="44767"/>
                </a:lnTo>
                <a:lnTo>
                  <a:pt x="171576" y="70396"/>
                </a:lnTo>
                <a:lnTo>
                  <a:pt x="175768" y="74510"/>
                </a:lnTo>
                <a:lnTo>
                  <a:pt x="201421" y="48895"/>
                </a:lnTo>
                <a:lnTo>
                  <a:pt x="212078" y="48895"/>
                </a:lnTo>
                <a:lnTo>
                  <a:pt x="206756" y="43561"/>
                </a:lnTo>
                <a:lnTo>
                  <a:pt x="210873" y="39433"/>
                </a:lnTo>
                <a:lnTo>
                  <a:pt x="202564" y="39433"/>
                </a:lnTo>
                <a:lnTo>
                  <a:pt x="202011" y="38874"/>
                </a:lnTo>
                <a:close/>
              </a:path>
              <a:path w="288289" h="289560">
                <a:moveTo>
                  <a:pt x="186055" y="22872"/>
                </a:moveTo>
                <a:lnTo>
                  <a:pt x="180720" y="28206"/>
                </a:lnTo>
                <a:lnTo>
                  <a:pt x="187325" y="34823"/>
                </a:lnTo>
                <a:lnTo>
                  <a:pt x="157733" y="64414"/>
                </a:lnTo>
                <a:lnTo>
                  <a:pt x="161798" y="68453"/>
                </a:lnTo>
                <a:lnTo>
                  <a:pt x="191388" y="38874"/>
                </a:lnTo>
                <a:lnTo>
                  <a:pt x="202011" y="38874"/>
                </a:lnTo>
                <a:lnTo>
                  <a:pt x="196723" y="33540"/>
                </a:lnTo>
                <a:lnTo>
                  <a:pt x="200769" y="29489"/>
                </a:lnTo>
                <a:lnTo>
                  <a:pt x="192658" y="29489"/>
                </a:lnTo>
                <a:lnTo>
                  <a:pt x="186055" y="22872"/>
                </a:lnTo>
                <a:close/>
              </a:path>
              <a:path w="288289" h="289560">
                <a:moveTo>
                  <a:pt x="269875" y="48082"/>
                </a:moveTo>
                <a:lnTo>
                  <a:pt x="240283" y="51396"/>
                </a:lnTo>
                <a:lnTo>
                  <a:pt x="240537" y="57937"/>
                </a:lnTo>
                <a:lnTo>
                  <a:pt x="248665" y="56946"/>
                </a:lnTo>
                <a:lnTo>
                  <a:pt x="250698" y="56730"/>
                </a:lnTo>
                <a:lnTo>
                  <a:pt x="259252" y="56730"/>
                </a:lnTo>
                <a:lnTo>
                  <a:pt x="260223" y="55676"/>
                </a:lnTo>
                <a:lnTo>
                  <a:pt x="270890" y="54546"/>
                </a:lnTo>
                <a:lnTo>
                  <a:pt x="269875" y="48082"/>
                </a:lnTo>
                <a:close/>
              </a:path>
              <a:path w="288289" h="289560">
                <a:moveTo>
                  <a:pt x="286512" y="57480"/>
                </a:moveTo>
                <a:lnTo>
                  <a:pt x="285369" y="57861"/>
                </a:lnTo>
                <a:lnTo>
                  <a:pt x="286512" y="57480"/>
                </a:lnTo>
                <a:close/>
              </a:path>
              <a:path w="288289" h="289560">
                <a:moveTo>
                  <a:pt x="244982" y="17208"/>
                </a:moveTo>
                <a:lnTo>
                  <a:pt x="212725" y="49542"/>
                </a:lnTo>
                <a:lnTo>
                  <a:pt x="221277" y="49542"/>
                </a:lnTo>
                <a:lnTo>
                  <a:pt x="249300" y="21488"/>
                </a:lnTo>
                <a:lnTo>
                  <a:pt x="244982" y="17208"/>
                </a:lnTo>
                <a:close/>
              </a:path>
              <a:path w="288289" h="289560">
                <a:moveTo>
                  <a:pt x="228092" y="13970"/>
                </a:moveTo>
                <a:lnTo>
                  <a:pt x="202564" y="39433"/>
                </a:lnTo>
                <a:lnTo>
                  <a:pt x="210873" y="39433"/>
                </a:lnTo>
                <a:lnTo>
                  <a:pt x="232156" y="18097"/>
                </a:lnTo>
                <a:lnTo>
                  <a:pt x="228092" y="13970"/>
                </a:lnTo>
                <a:close/>
              </a:path>
              <a:path w="288289" h="289560">
                <a:moveTo>
                  <a:pt x="222123" y="0"/>
                </a:moveTo>
                <a:lnTo>
                  <a:pt x="192658" y="29489"/>
                </a:lnTo>
                <a:lnTo>
                  <a:pt x="200769" y="29489"/>
                </a:lnTo>
                <a:lnTo>
                  <a:pt x="226187" y="4038"/>
                </a:lnTo>
                <a:lnTo>
                  <a:pt x="22212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2905125" y="4065879"/>
            <a:ext cx="211327" cy="198907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3401314" y="4056888"/>
            <a:ext cx="545591" cy="449580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519683" y="2259329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74675">
            <a:solidFill>
              <a:srgbClr val="80D7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1613916" y="2259329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74675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 txBox="1"/>
          <p:nvPr/>
        </p:nvSpPr>
        <p:spPr>
          <a:xfrm>
            <a:off x="777341" y="2158441"/>
            <a:ext cx="168592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1106170"/>
              </a:tabLst>
            </a:pP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MAT2022	</a:t>
            </a:r>
            <a:r>
              <a:rPr sz="1000" b="0" spc="10">
                <a:solidFill>
                  <a:srgbClr val="FFFFFF"/>
                </a:solidFill>
                <a:latin typeface="微软雅黑 Light"/>
                <a:cs typeface="微软雅黑 Light"/>
              </a:rPr>
              <a:t>MAT2023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43" name="object 43"/>
          <p:cNvSpPr/>
          <p:nvPr/>
        </p:nvSpPr>
        <p:spPr>
          <a:xfrm>
            <a:off x="4927853" y="2349245"/>
            <a:ext cx="662940" cy="661670"/>
          </a:xfrm>
          <a:custGeom>
            <a:rect l="l" t="t" r="r" b="b"/>
            <a:pathLst>
              <a:path w="662939" h="661669">
                <a:moveTo>
                  <a:pt x="552704" y="0"/>
                </a:moveTo>
                <a:lnTo>
                  <a:pt x="110236" y="0"/>
                </a:lnTo>
                <a:lnTo>
                  <a:pt x="67347" y="8669"/>
                </a:lnTo>
                <a:lnTo>
                  <a:pt x="32305" y="32305"/>
                </a:lnTo>
                <a:lnTo>
                  <a:pt x="8669" y="67347"/>
                </a:lnTo>
                <a:lnTo>
                  <a:pt x="0" y="110236"/>
                </a:lnTo>
                <a:lnTo>
                  <a:pt x="0" y="551180"/>
                </a:lnTo>
                <a:lnTo>
                  <a:pt x="8669" y="594068"/>
                </a:lnTo>
                <a:lnTo>
                  <a:pt x="32305" y="629110"/>
                </a:lnTo>
                <a:lnTo>
                  <a:pt x="67347" y="652746"/>
                </a:lnTo>
                <a:lnTo>
                  <a:pt x="110236" y="661416"/>
                </a:lnTo>
                <a:lnTo>
                  <a:pt x="552704" y="661416"/>
                </a:lnTo>
                <a:lnTo>
                  <a:pt x="595592" y="652746"/>
                </a:lnTo>
                <a:lnTo>
                  <a:pt x="630634" y="629110"/>
                </a:lnTo>
                <a:lnTo>
                  <a:pt x="654270" y="594068"/>
                </a:lnTo>
                <a:lnTo>
                  <a:pt x="662940" y="551180"/>
                </a:lnTo>
                <a:lnTo>
                  <a:pt x="662940" y="110236"/>
                </a:lnTo>
                <a:lnTo>
                  <a:pt x="654270" y="67347"/>
                </a:lnTo>
                <a:lnTo>
                  <a:pt x="630634" y="32305"/>
                </a:lnTo>
                <a:lnTo>
                  <a:pt x="595592" y="8669"/>
                </a:lnTo>
                <a:lnTo>
                  <a:pt x="552704" y="0"/>
                </a:lnTo>
                <a:close/>
              </a:path>
            </a:pathLst>
          </a:custGeom>
          <a:solidFill>
            <a:srgbClr val="FFF1CC">
              <a:alpha val="5803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4927853" y="2349245"/>
            <a:ext cx="662940" cy="661670"/>
          </a:xfrm>
          <a:custGeom>
            <a:rect l="l" t="t" r="r" b="b"/>
            <a:pathLst>
              <a:path w="662939" h="661669">
                <a:moveTo>
                  <a:pt x="0" y="110236"/>
                </a:moveTo>
                <a:lnTo>
                  <a:pt x="8669" y="67347"/>
                </a:lnTo>
                <a:lnTo>
                  <a:pt x="32305" y="32305"/>
                </a:lnTo>
                <a:lnTo>
                  <a:pt x="67347" y="8669"/>
                </a:lnTo>
                <a:lnTo>
                  <a:pt x="110236" y="0"/>
                </a:lnTo>
                <a:lnTo>
                  <a:pt x="552704" y="0"/>
                </a:lnTo>
                <a:lnTo>
                  <a:pt x="595592" y="8669"/>
                </a:lnTo>
                <a:lnTo>
                  <a:pt x="630634" y="32305"/>
                </a:lnTo>
                <a:lnTo>
                  <a:pt x="654270" y="67347"/>
                </a:lnTo>
                <a:lnTo>
                  <a:pt x="662940" y="110236"/>
                </a:lnTo>
                <a:lnTo>
                  <a:pt x="662940" y="551180"/>
                </a:lnTo>
                <a:lnTo>
                  <a:pt x="654270" y="594068"/>
                </a:lnTo>
                <a:lnTo>
                  <a:pt x="630634" y="629110"/>
                </a:lnTo>
                <a:lnTo>
                  <a:pt x="595592" y="652746"/>
                </a:lnTo>
                <a:lnTo>
                  <a:pt x="552704" y="661416"/>
                </a:lnTo>
                <a:lnTo>
                  <a:pt x="110236" y="661416"/>
                </a:lnTo>
                <a:lnTo>
                  <a:pt x="67347" y="652746"/>
                </a:lnTo>
                <a:lnTo>
                  <a:pt x="32305" y="629110"/>
                </a:lnTo>
                <a:lnTo>
                  <a:pt x="8669" y="594068"/>
                </a:lnTo>
                <a:lnTo>
                  <a:pt x="0" y="551180"/>
                </a:lnTo>
                <a:lnTo>
                  <a:pt x="0" y="110236"/>
                </a:lnTo>
                <a:close/>
              </a:path>
            </a:pathLst>
          </a:custGeom>
          <a:ln w="38100">
            <a:solidFill>
              <a:srgbClr val="80D7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 txBox="1"/>
          <p:nvPr/>
        </p:nvSpPr>
        <p:spPr>
          <a:xfrm>
            <a:off x="4967478" y="2377224"/>
            <a:ext cx="556260" cy="570230"/>
          </a:xfrm>
          <a:prstGeom prst="rect">
            <a:avLst/>
          </a:prstGeom>
        </p:spPr>
        <p:txBody>
          <a:bodyPr vert="horz" wrap="square" lIns="0" tIns="9144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720"/>
              </a:spcBef>
            </a:pPr>
            <a:r>
              <a:rPr sz="1400" b="1">
                <a:solidFill>
                  <a:srgbClr val="FFFFFF"/>
                </a:solidFill>
                <a:latin typeface="微软雅黑"/>
                <a:cs typeface="微软雅黑"/>
              </a:rPr>
              <a:t>叶酸</a:t>
            </a:r>
            <a:endParaRPr sz="1400">
              <a:latin typeface="微软雅黑"/>
              <a:cs typeface="微软雅黑"/>
            </a:endParaRPr>
          </a:p>
          <a:p>
            <a:pPr marL="12700" marR="5080" algn="ctr">
              <a:lnSpc>
                <a:spcPct val="100000"/>
              </a:lnSpc>
              <a:spcBef>
                <a:spcPts val="305"/>
              </a:spcBef>
            </a:pPr>
            <a:r>
              <a:rPr sz="700" spc="-5">
                <a:solidFill>
                  <a:srgbClr val="FFFFFF"/>
                </a:solidFill>
                <a:latin typeface="宋体"/>
                <a:cs typeface="宋体"/>
              </a:rPr>
              <a:t>有助于胎儿正 常发育</a:t>
            </a:r>
            <a:endParaRPr sz="700">
              <a:latin typeface="宋体"/>
              <a:cs typeface="宋体"/>
            </a:endParaRPr>
          </a:p>
        </p:txBody>
      </p:sp>
      <p:sp>
        <p:nvSpPr>
          <p:cNvPr id="46" name="object 46"/>
          <p:cNvSpPr/>
          <p:nvPr/>
        </p:nvSpPr>
        <p:spPr>
          <a:xfrm>
            <a:off x="4386834" y="3092957"/>
            <a:ext cx="661670" cy="661670"/>
          </a:xfrm>
          <a:custGeom>
            <a:rect l="l" t="t" r="r" b="b"/>
            <a:pathLst>
              <a:path w="661670" h="661670">
                <a:moveTo>
                  <a:pt x="551179" y="0"/>
                </a:moveTo>
                <a:lnTo>
                  <a:pt x="110236" y="0"/>
                </a:lnTo>
                <a:lnTo>
                  <a:pt x="67347" y="8669"/>
                </a:lnTo>
                <a:lnTo>
                  <a:pt x="32305" y="32305"/>
                </a:lnTo>
                <a:lnTo>
                  <a:pt x="8669" y="67347"/>
                </a:lnTo>
                <a:lnTo>
                  <a:pt x="0" y="110236"/>
                </a:lnTo>
                <a:lnTo>
                  <a:pt x="0" y="551180"/>
                </a:lnTo>
                <a:lnTo>
                  <a:pt x="8669" y="594089"/>
                </a:lnTo>
                <a:lnTo>
                  <a:pt x="32305" y="629129"/>
                </a:lnTo>
                <a:lnTo>
                  <a:pt x="67347" y="652753"/>
                </a:lnTo>
                <a:lnTo>
                  <a:pt x="110236" y="661416"/>
                </a:lnTo>
                <a:lnTo>
                  <a:pt x="551179" y="661416"/>
                </a:lnTo>
                <a:lnTo>
                  <a:pt x="594068" y="652753"/>
                </a:lnTo>
                <a:lnTo>
                  <a:pt x="629110" y="629129"/>
                </a:lnTo>
                <a:lnTo>
                  <a:pt x="652746" y="594089"/>
                </a:lnTo>
                <a:lnTo>
                  <a:pt x="661415" y="551180"/>
                </a:lnTo>
                <a:lnTo>
                  <a:pt x="661415" y="110236"/>
                </a:lnTo>
                <a:lnTo>
                  <a:pt x="652746" y="67347"/>
                </a:lnTo>
                <a:lnTo>
                  <a:pt x="629110" y="32305"/>
                </a:lnTo>
                <a:lnTo>
                  <a:pt x="594068" y="8669"/>
                </a:lnTo>
                <a:lnTo>
                  <a:pt x="551179" y="0"/>
                </a:lnTo>
                <a:close/>
              </a:path>
            </a:pathLst>
          </a:custGeom>
          <a:solidFill>
            <a:srgbClr val="FFF1CC">
              <a:alpha val="5803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4386834" y="3092957"/>
            <a:ext cx="661670" cy="661670"/>
          </a:xfrm>
          <a:custGeom>
            <a:rect l="l" t="t" r="r" b="b"/>
            <a:pathLst>
              <a:path w="661670" h="661670">
                <a:moveTo>
                  <a:pt x="0" y="110236"/>
                </a:moveTo>
                <a:lnTo>
                  <a:pt x="8669" y="67347"/>
                </a:lnTo>
                <a:lnTo>
                  <a:pt x="32305" y="32305"/>
                </a:lnTo>
                <a:lnTo>
                  <a:pt x="67347" y="8669"/>
                </a:lnTo>
                <a:lnTo>
                  <a:pt x="110236" y="0"/>
                </a:lnTo>
                <a:lnTo>
                  <a:pt x="551179" y="0"/>
                </a:lnTo>
                <a:lnTo>
                  <a:pt x="594068" y="8669"/>
                </a:lnTo>
                <a:lnTo>
                  <a:pt x="629110" y="32305"/>
                </a:lnTo>
                <a:lnTo>
                  <a:pt x="652746" y="67347"/>
                </a:lnTo>
                <a:lnTo>
                  <a:pt x="661415" y="110236"/>
                </a:lnTo>
                <a:lnTo>
                  <a:pt x="661415" y="551180"/>
                </a:lnTo>
                <a:lnTo>
                  <a:pt x="652746" y="594089"/>
                </a:lnTo>
                <a:lnTo>
                  <a:pt x="629110" y="629129"/>
                </a:lnTo>
                <a:lnTo>
                  <a:pt x="594068" y="652753"/>
                </a:lnTo>
                <a:lnTo>
                  <a:pt x="551179" y="661416"/>
                </a:lnTo>
                <a:lnTo>
                  <a:pt x="110236" y="661416"/>
                </a:lnTo>
                <a:lnTo>
                  <a:pt x="67347" y="652753"/>
                </a:lnTo>
                <a:lnTo>
                  <a:pt x="32305" y="629129"/>
                </a:lnTo>
                <a:lnTo>
                  <a:pt x="8669" y="594089"/>
                </a:lnTo>
                <a:lnTo>
                  <a:pt x="0" y="551180"/>
                </a:lnTo>
                <a:lnTo>
                  <a:pt x="0" y="110236"/>
                </a:lnTo>
                <a:close/>
              </a:path>
            </a:pathLst>
          </a:custGeom>
          <a:ln w="38100">
            <a:solidFill>
              <a:srgbClr val="80D7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 txBox="1"/>
          <p:nvPr/>
        </p:nvSpPr>
        <p:spPr>
          <a:xfrm>
            <a:off x="4422394" y="3245611"/>
            <a:ext cx="560705" cy="421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>
                <a:solidFill>
                  <a:srgbClr val="FFFFFF"/>
                </a:solidFill>
                <a:latin typeface="微软雅黑"/>
                <a:cs typeface="微软雅黑"/>
              </a:rPr>
              <a:t>益生菌</a:t>
            </a:r>
            <a:endParaRPr sz="1400">
              <a:latin typeface="微软雅黑"/>
              <a:cs typeface="微软雅黑"/>
            </a:endParaRPr>
          </a:p>
          <a:p>
            <a:pPr marL="15240">
              <a:lnSpc>
                <a:spcPct val="100000"/>
              </a:lnSpc>
              <a:spcBef>
                <a:spcPts val="595"/>
              </a:spcBef>
            </a:pPr>
            <a:r>
              <a:rPr sz="700" spc="-5">
                <a:solidFill>
                  <a:srgbClr val="FFFFFF"/>
                </a:solidFill>
                <a:latin typeface="宋体"/>
                <a:cs typeface="宋体"/>
              </a:rPr>
              <a:t>呵护孕妇肠道</a:t>
            </a:r>
            <a:endParaRPr sz="700">
              <a:latin typeface="宋体"/>
              <a:cs typeface="宋体"/>
            </a:endParaRPr>
          </a:p>
        </p:txBody>
      </p:sp>
      <p:sp>
        <p:nvSpPr>
          <p:cNvPr id="49" name="object 49"/>
          <p:cNvSpPr/>
          <p:nvPr/>
        </p:nvSpPr>
        <p:spPr>
          <a:xfrm>
            <a:off x="4921758" y="3862577"/>
            <a:ext cx="662940" cy="661670"/>
          </a:xfrm>
          <a:custGeom>
            <a:rect l="l" t="t" r="r" b="b"/>
            <a:pathLst>
              <a:path w="662939" h="661670">
                <a:moveTo>
                  <a:pt x="552703" y="0"/>
                </a:moveTo>
                <a:lnTo>
                  <a:pt x="110236" y="0"/>
                </a:lnTo>
                <a:lnTo>
                  <a:pt x="67347" y="8662"/>
                </a:lnTo>
                <a:lnTo>
                  <a:pt x="32305" y="32286"/>
                </a:lnTo>
                <a:lnTo>
                  <a:pt x="8669" y="67326"/>
                </a:lnTo>
                <a:lnTo>
                  <a:pt x="0" y="110236"/>
                </a:lnTo>
                <a:lnTo>
                  <a:pt x="0" y="551180"/>
                </a:lnTo>
                <a:lnTo>
                  <a:pt x="8669" y="594089"/>
                </a:lnTo>
                <a:lnTo>
                  <a:pt x="32305" y="629129"/>
                </a:lnTo>
                <a:lnTo>
                  <a:pt x="67347" y="652753"/>
                </a:lnTo>
                <a:lnTo>
                  <a:pt x="110236" y="661416"/>
                </a:lnTo>
                <a:lnTo>
                  <a:pt x="552703" y="661416"/>
                </a:lnTo>
                <a:lnTo>
                  <a:pt x="595592" y="652753"/>
                </a:lnTo>
                <a:lnTo>
                  <a:pt x="630634" y="629129"/>
                </a:lnTo>
                <a:lnTo>
                  <a:pt x="654270" y="594089"/>
                </a:lnTo>
                <a:lnTo>
                  <a:pt x="662939" y="551180"/>
                </a:lnTo>
                <a:lnTo>
                  <a:pt x="662939" y="110236"/>
                </a:lnTo>
                <a:lnTo>
                  <a:pt x="654270" y="67326"/>
                </a:lnTo>
                <a:lnTo>
                  <a:pt x="630634" y="32286"/>
                </a:lnTo>
                <a:lnTo>
                  <a:pt x="595592" y="8662"/>
                </a:lnTo>
                <a:lnTo>
                  <a:pt x="552703" y="0"/>
                </a:lnTo>
                <a:close/>
              </a:path>
            </a:pathLst>
          </a:custGeom>
          <a:solidFill>
            <a:srgbClr val="FFF1CC">
              <a:alpha val="5803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4921758" y="3862577"/>
            <a:ext cx="662940" cy="661670"/>
          </a:xfrm>
          <a:custGeom>
            <a:rect l="l" t="t" r="r" b="b"/>
            <a:pathLst>
              <a:path w="662939" h="661670">
                <a:moveTo>
                  <a:pt x="0" y="110236"/>
                </a:moveTo>
                <a:lnTo>
                  <a:pt x="8669" y="67326"/>
                </a:lnTo>
                <a:lnTo>
                  <a:pt x="32305" y="32286"/>
                </a:lnTo>
                <a:lnTo>
                  <a:pt x="67347" y="8662"/>
                </a:lnTo>
                <a:lnTo>
                  <a:pt x="110236" y="0"/>
                </a:lnTo>
                <a:lnTo>
                  <a:pt x="552703" y="0"/>
                </a:lnTo>
                <a:lnTo>
                  <a:pt x="595592" y="8662"/>
                </a:lnTo>
                <a:lnTo>
                  <a:pt x="630634" y="32286"/>
                </a:lnTo>
                <a:lnTo>
                  <a:pt x="654270" y="67326"/>
                </a:lnTo>
                <a:lnTo>
                  <a:pt x="662939" y="110236"/>
                </a:lnTo>
                <a:lnTo>
                  <a:pt x="662939" y="551180"/>
                </a:lnTo>
                <a:lnTo>
                  <a:pt x="654270" y="594089"/>
                </a:lnTo>
                <a:lnTo>
                  <a:pt x="630634" y="629129"/>
                </a:lnTo>
                <a:lnTo>
                  <a:pt x="595592" y="652753"/>
                </a:lnTo>
                <a:lnTo>
                  <a:pt x="552703" y="661416"/>
                </a:lnTo>
                <a:lnTo>
                  <a:pt x="110236" y="661416"/>
                </a:lnTo>
                <a:lnTo>
                  <a:pt x="67347" y="652753"/>
                </a:lnTo>
                <a:lnTo>
                  <a:pt x="32305" y="629129"/>
                </a:lnTo>
                <a:lnTo>
                  <a:pt x="8669" y="594089"/>
                </a:lnTo>
                <a:lnTo>
                  <a:pt x="0" y="551180"/>
                </a:lnTo>
                <a:lnTo>
                  <a:pt x="0" y="110236"/>
                </a:lnTo>
                <a:close/>
              </a:path>
            </a:pathLst>
          </a:custGeom>
          <a:ln w="38100">
            <a:solidFill>
              <a:srgbClr val="80D7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 txBox="1"/>
          <p:nvPr/>
        </p:nvSpPr>
        <p:spPr>
          <a:xfrm>
            <a:off x="4958588" y="4014927"/>
            <a:ext cx="560705" cy="421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>
                <a:solidFill>
                  <a:srgbClr val="FFFFFF"/>
                </a:solidFill>
                <a:latin typeface="微软雅黑"/>
                <a:cs typeface="微软雅黑"/>
              </a:rPr>
              <a:t>维生素</a:t>
            </a:r>
            <a:endParaRPr sz="1400">
              <a:latin typeface="微软雅黑"/>
              <a:cs typeface="微软雅黑"/>
            </a:endParaRPr>
          </a:p>
          <a:p>
            <a:pPr marL="15240">
              <a:lnSpc>
                <a:spcPct val="100000"/>
              </a:lnSpc>
              <a:spcBef>
                <a:spcPts val="595"/>
              </a:spcBef>
            </a:pPr>
            <a:r>
              <a:rPr sz="700" spc="-5">
                <a:solidFill>
                  <a:srgbClr val="FFFFFF"/>
                </a:solidFill>
                <a:latin typeface="宋体"/>
                <a:cs typeface="宋体"/>
              </a:rPr>
              <a:t>提供均衡营养</a:t>
            </a:r>
            <a:endParaRPr sz="700">
              <a:latin typeface="宋体"/>
              <a:cs typeface="宋体"/>
            </a:endParaRPr>
          </a:p>
        </p:txBody>
      </p:sp>
      <p:sp>
        <p:nvSpPr>
          <p:cNvPr id="52" name="object 52"/>
          <p:cNvSpPr/>
          <p:nvPr/>
        </p:nvSpPr>
        <p:spPr>
          <a:xfrm>
            <a:off x="5698997" y="2359913"/>
            <a:ext cx="661670" cy="661670"/>
          </a:xfrm>
          <a:custGeom>
            <a:rect l="l" t="t" r="r" b="b"/>
            <a:pathLst>
              <a:path w="661670" h="661669">
                <a:moveTo>
                  <a:pt x="551179" y="0"/>
                </a:moveTo>
                <a:lnTo>
                  <a:pt x="110236" y="0"/>
                </a:lnTo>
                <a:lnTo>
                  <a:pt x="67347" y="8669"/>
                </a:lnTo>
                <a:lnTo>
                  <a:pt x="32305" y="32305"/>
                </a:lnTo>
                <a:lnTo>
                  <a:pt x="8669" y="67347"/>
                </a:lnTo>
                <a:lnTo>
                  <a:pt x="0" y="110236"/>
                </a:lnTo>
                <a:lnTo>
                  <a:pt x="0" y="551180"/>
                </a:lnTo>
                <a:lnTo>
                  <a:pt x="8669" y="594068"/>
                </a:lnTo>
                <a:lnTo>
                  <a:pt x="32305" y="629110"/>
                </a:lnTo>
                <a:lnTo>
                  <a:pt x="67347" y="652746"/>
                </a:lnTo>
                <a:lnTo>
                  <a:pt x="110236" y="661416"/>
                </a:lnTo>
                <a:lnTo>
                  <a:pt x="551179" y="661416"/>
                </a:lnTo>
                <a:lnTo>
                  <a:pt x="594068" y="652746"/>
                </a:lnTo>
                <a:lnTo>
                  <a:pt x="629110" y="629110"/>
                </a:lnTo>
                <a:lnTo>
                  <a:pt x="652746" y="594068"/>
                </a:lnTo>
                <a:lnTo>
                  <a:pt x="661415" y="551180"/>
                </a:lnTo>
                <a:lnTo>
                  <a:pt x="661415" y="110236"/>
                </a:lnTo>
                <a:lnTo>
                  <a:pt x="652746" y="67347"/>
                </a:lnTo>
                <a:lnTo>
                  <a:pt x="629110" y="32305"/>
                </a:lnTo>
                <a:lnTo>
                  <a:pt x="594068" y="8669"/>
                </a:lnTo>
                <a:lnTo>
                  <a:pt x="551179" y="0"/>
                </a:lnTo>
                <a:close/>
              </a:path>
            </a:pathLst>
          </a:custGeom>
          <a:solidFill>
            <a:srgbClr val="FFF1CC">
              <a:alpha val="5803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5698997" y="2359913"/>
            <a:ext cx="661670" cy="661670"/>
          </a:xfrm>
          <a:custGeom>
            <a:rect l="l" t="t" r="r" b="b"/>
            <a:pathLst>
              <a:path w="661670" h="661669">
                <a:moveTo>
                  <a:pt x="0" y="110236"/>
                </a:moveTo>
                <a:lnTo>
                  <a:pt x="8669" y="67347"/>
                </a:lnTo>
                <a:lnTo>
                  <a:pt x="32305" y="32305"/>
                </a:lnTo>
                <a:lnTo>
                  <a:pt x="67347" y="8669"/>
                </a:lnTo>
                <a:lnTo>
                  <a:pt x="110236" y="0"/>
                </a:lnTo>
                <a:lnTo>
                  <a:pt x="551179" y="0"/>
                </a:lnTo>
                <a:lnTo>
                  <a:pt x="594068" y="8669"/>
                </a:lnTo>
                <a:lnTo>
                  <a:pt x="629110" y="32305"/>
                </a:lnTo>
                <a:lnTo>
                  <a:pt x="652746" y="67347"/>
                </a:lnTo>
                <a:lnTo>
                  <a:pt x="661415" y="110236"/>
                </a:lnTo>
                <a:lnTo>
                  <a:pt x="661415" y="551180"/>
                </a:lnTo>
                <a:lnTo>
                  <a:pt x="652746" y="594068"/>
                </a:lnTo>
                <a:lnTo>
                  <a:pt x="629110" y="629110"/>
                </a:lnTo>
                <a:lnTo>
                  <a:pt x="594068" y="652746"/>
                </a:lnTo>
                <a:lnTo>
                  <a:pt x="551179" y="661416"/>
                </a:lnTo>
                <a:lnTo>
                  <a:pt x="110236" y="661416"/>
                </a:lnTo>
                <a:lnTo>
                  <a:pt x="67347" y="652746"/>
                </a:lnTo>
                <a:lnTo>
                  <a:pt x="32305" y="629110"/>
                </a:lnTo>
                <a:lnTo>
                  <a:pt x="8669" y="594068"/>
                </a:lnTo>
                <a:lnTo>
                  <a:pt x="0" y="551180"/>
                </a:lnTo>
                <a:lnTo>
                  <a:pt x="0" y="110236"/>
                </a:lnTo>
                <a:close/>
              </a:path>
            </a:pathLst>
          </a:custGeom>
          <a:ln w="38100">
            <a:solidFill>
              <a:srgbClr val="80D7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 txBox="1"/>
          <p:nvPr/>
        </p:nvSpPr>
        <p:spPr>
          <a:xfrm>
            <a:off x="5738621" y="2376646"/>
            <a:ext cx="556260" cy="571500"/>
          </a:xfrm>
          <a:prstGeom prst="rect">
            <a:avLst/>
          </a:prstGeom>
        </p:spPr>
        <p:txBody>
          <a:bodyPr vert="horz" wrap="square" lIns="0" tIns="9271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730"/>
              </a:spcBef>
            </a:pPr>
            <a:r>
              <a:rPr sz="1400" b="1" spc="5">
                <a:solidFill>
                  <a:srgbClr val="FFFFFF"/>
                </a:solidFill>
                <a:latin typeface="微软雅黑"/>
                <a:cs typeface="微软雅黑"/>
              </a:rPr>
              <a:t>钙</a:t>
            </a:r>
            <a:endParaRPr sz="1400">
              <a:latin typeface="微软雅黑"/>
              <a:cs typeface="微软雅黑"/>
            </a:endParaRPr>
          </a:p>
          <a:p>
            <a:pPr marL="12700" marR="5080" algn="ctr">
              <a:lnSpc>
                <a:spcPct val="100000"/>
              </a:lnSpc>
              <a:spcBef>
                <a:spcPts val="309"/>
              </a:spcBef>
            </a:pPr>
            <a:r>
              <a:rPr sz="700" spc="-5">
                <a:solidFill>
                  <a:srgbClr val="FFFFFF"/>
                </a:solidFill>
                <a:latin typeface="宋体"/>
                <a:cs typeface="宋体"/>
              </a:rPr>
              <a:t>有助于胎儿骨 骼和牙齿发育</a:t>
            </a:r>
            <a:endParaRPr sz="700">
              <a:latin typeface="宋体"/>
              <a:cs typeface="宋体"/>
            </a:endParaRPr>
          </a:p>
        </p:txBody>
      </p:sp>
      <p:sp>
        <p:nvSpPr>
          <p:cNvPr id="55" name="object 55"/>
          <p:cNvSpPr/>
          <p:nvPr/>
        </p:nvSpPr>
        <p:spPr>
          <a:xfrm>
            <a:off x="6218682" y="3092957"/>
            <a:ext cx="661670" cy="661670"/>
          </a:xfrm>
          <a:custGeom>
            <a:rect l="l" t="t" r="r" b="b"/>
            <a:pathLst>
              <a:path w="661670" h="661670">
                <a:moveTo>
                  <a:pt x="551179" y="0"/>
                </a:moveTo>
                <a:lnTo>
                  <a:pt x="110235" y="0"/>
                </a:lnTo>
                <a:lnTo>
                  <a:pt x="67347" y="8669"/>
                </a:lnTo>
                <a:lnTo>
                  <a:pt x="32305" y="32305"/>
                </a:lnTo>
                <a:lnTo>
                  <a:pt x="8669" y="67347"/>
                </a:lnTo>
                <a:lnTo>
                  <a:pt x="0" y="110236"/>
                </a:lnTo>
                <a:lnTo>
                  <a:pt x="0" y="551180"/>
                </a:lnTo>
                <a:lnTo>
                  <a:pt x="8669" y="594089"/>
                </a:lnTo>
                <a:lnTo>
                  <a:pt x="32305" y="629129"/>
                </a:lnTo>
                <a:lnTo>
                  <a:pt x="67347" y="652753"/>
                </a:lnTo>
                <a:lnTo>
                  <a:pt x="110235" y="661416"/>
                </a:lnTo>
                <a:lnTo>
                  <a:pt x="551179" y="661416"/>
                </a:lnTo>
                <a:lnTo>
                  <a:pt x="594068" y="652753"/>
                </a:lnTo>
                <a:lnTo>
                  <a:pt x="629110" y="629129"/>
                </a:lnTo>
                <a:lnTo>
                  <a:pt x="652746" y="594089"/>
                </a:lnTo>
                <a:lnTo>
                  <a:pt x="661415" y="551180"/>
                </a:lnTo>
                <a:lnTo>
                  <a:pt x="661415" y="110236"/>
                </a:lnTo>
                <a:lnTo>
                  <a:pt x="652746" y="67347"/>
                </a:lnTo>
                <a:lnTo>
                  <a:pt x="629110" y="32305"/>
                </a:lnTo>
                <a:lnTo>
                  <a:pt x="594068" y="8669"/>
                </a:lnTo>
                <a:lnTo>
                  <a:pt x="551179" y="0"/>
                </a:lnTo>
                <a:close/>
              </a:path>
            </a:pathLst>
          </a:custGeom>
          <a:solidFill>
            <a:srgbClr val="FFF1CC">
              <a:alpha val="5803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>
            <a:off x="6218682" y="3092957"/>
            <a:ext cx="661670" cy="661670"/>
          </a:xfrm>
          <a:custGeom>
            <a:rect l="l" t="t" r="r" b="b"/>
            <a:pathLst>
              <a:path w="661670" h="661670">
                <a:moveTo>
                  <a:pt x="0" y="110236"/>
                </a:moveTo>
                <a:lnTo>
                  <a:pt x="8669" y="67347"/>
                </a:lnTo>
                <a:lnTo>
                  <a:pt x="32305" y="32305"/>
                </a:lnTo>
                <a:lnTo>
                  <a:pt x="67347" y="8669"/>
                </a:lnTo>
                <a:lnTo>
                  <a:pt x="110235" y="0"/>
                </a:lnTo>
                <a:lnTo>
                  <a:pt x="551179" y="0"/>
                </a:lnTo>
                <a:lnTo>
                  <a:pt x="594068" y="8669"/>
                </a:lnTo>
                <a:lnTo>
                  <a:pt x="629110" y="32305"/>
                </a:lnTo>
                <a:lnTo>
                  <a:pt x="652746" y="67347"/>
                </a:lnTo>
                <a:lnTo>
                  <a:pt x="661415" y="110236"/>
                </a:lnTo>
                <a:lnTo>
                  <a:pt x="661415" y="551180"/>
                </a:lnTo>
                <a:lnTo>
                  <a:pt x="652746" y="594089"/>
                </a:lnTo>
                <a:lnTo>
                  <a:pt x="629110" y="629129"/>
                </a:lnTo>
                <a:lnTo>
                  <a:pt x="594068" y="652753"/>
                </a:lnTo>
                <a:lnTo>
                  <a:pt x="551179" y="661416"/>
                </a:lnTo>
                <a:lnTo>
                  <a:pt x="110235" y="661416"/>
                </a:lnTo>
                <a:lnTo>
                  <a:pt x="67347" y="652753"/>
                </a:lnTo>
                <a:lnTo>
                  <a:pt x="32305" y="629129"/>
                </a:lnTo>
                <a:lnTo>
                  <a:pt x="8669" y="594089"/>
                </a:lnTo>
                <a:lnTo>
                  <a:pt x="0" y="551180"/>
                </a:lnTo>
                <a:lnTo>
                  <a:pt x="0" y="110236"/>
                </a:lnTo>
                <a:close/>
              </a:path>
            </a:pathLst>
          </a:custGeom>
          <a:ln w="38100">
            <a:solidFill>
              <a:srgbClr val="80D7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 txBox="1"/>
          <p:nvPr/>
        </p:nvSpPr>
        <p:spPr>
          <a:xfrm>
            <a:off x="6257671" y="3111157"/>
            <a:ext cx="556260" cy="570230"/>
          </a:xfrm>
          <a:prstGeom prst="rect">
            <a:avLst/>
          </a:prstGeom>
        </p:spPr>
        <p:txBody>
          <a:bodyPr vert="horz" wrap="square" lIns="0" tIns="9144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720"/>
              </a:spcBef>
            </a:pPr>
            <a:r>
              <a:rPr sz="1400" b="1">
                <a:solidFill>
                  <a:srgbClr val="FFFFFF"/>
                </a:solidFill>
                <a:latin typeface="微软雅黑"/>
                <a:cs typeface="微软雅黑"/>
              </a:rPr>
              <a:t>铁</a:t>
            </a:r>
            <a:endParaRPr sz="14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305"/>
              </a:spcBef>
            </a:pPr>
            <a:r>
              <a:rPr sz="700" spc="-5">
                <a:solidFill>
                  <a:srgbClr val="FFFFFF"/>
                </a:solidFill>
                <a:latin typeface="宋体"/>
                <a:cs typeface="宋体"/>
              </a:rPr>
              <a:t>是血红细胞形</a:t>
            </a:r>
            <a:endParaRPr sz="700">
              <a:latin typeface="宋体"/>
              <a:cs typeface="宋体"/>
            </a:endParaRPr>
          </a:p>
          <a:p>
            <a:pPr algn="ctr">
              <a:lnSpc>
                <a:spcPct val="100000"/>
              </a:lnSpc>
            </a:pPr>
            <a:r>
              <a:rPr sz="700" spc="-10">
                <a:solidFill>
                  <a:srgbClr val="FFFFFF"/>
                </a:solidFill>
                <a:latin typeface="宋体"/>
                <a:cs typeface="宋体"/>
              </a:rPr>
              <a:t>成的必需元素</a:t>
            </a:r>
            <a:endParaRPr sz="700">
              <a:latin typeface="宋体"/>
              <a:cs typeface="宋体"/>
            </a:endParaRPr>
          </a:p>
        </p:txBody>
      </p:sp>
      <p:sp>
        <p:nvSpPr>
          <p:cNvPr id="58" name="object 58"/>
          <p:cNvSpPr/>
          <p:nvPr/>
        </p:nvSpPr>
        <p:spPr>
          <a:xfrm>
            <a:off x="5732526" y="3859529"/>
            <a:ext cx="661670" cy="661670"/>
          </a:xfrm>
          <a:custGeom>
            <a:rect l="l" t="t" r="r" b="b"/>
            <a:pathLst>
              <a:path w="661670" h="661670">
                <a:moveTo>
                  <a:pt x="551179" y="0"/>
                </a:moveTo>
                <a:lnTo>
                  <a:pt x="110236" y="0"/>
                </a:lnTo>
                <a:lnTo>
                  <a:pt x="67347" y="8662"/>
                </a:lnTo>
                <a:lnTo>
                  <a:pt x="32305" y="32286"/>
                </a:lnTo>
                <a:lnTo>
                  <a:pt x="8669" y="67326"/>
                </a:lnTo>
                <a:lnTo>
                  <a:pt x="0" y="110235"/>
                </a:lnTo>
                <a:lnTo>
                  <a:pt x="0" y="551179"/>
                </a:lnTo>
                <a:lnTo>
                  <a:pt x="8669" y="594089"/>
                </a:lnTo>
                <a:lnTo>
                  <a:pt x="32305" y="629129"/>
                </a:lnTo>
                <a:lnTo>
                  <a:pt x="67347" y="652753"/>
                </a:lnTo>
                <a:lnTo>
                  <a:pt x="110236" y="661415"/>
                </a:lnTo>
                <a:lnTo>
                  <a:pt x="551179" y="661415"/>
                </a:lnTo>
                <a:lnTo>
                  <a:pt x="594068" y="652753"/>
                </a:lnTo>
                <a:lnTo>
                  <a:pt x="629110" y="629129"/>
                </a:lnTo>
                <a:lnTo>
                  <a:pt x="652746" y="594089"/>
                </a:lnTo>
                <a:lnTo>
                  <a:pt x="661415" y="551179"/>
                </a:lnTo>
                <a:lnTo>
                  <a:pt x="661415" y="110235"/>
                </a:lnTo>
                <a:lnTo>
                  <a:pt x="652746" y="67326"/>
                </a:lnTo>
                <a:lnTo>
                  <a:pt x="629110" y="32286"/>
                </a:lnTo>
                <a:lnTo>
                  <a:pt x="594068" y="8662"/>
                </a:lnTo>
                <a:lnTo>
                  <a:pt x="551179" y="0"/>
                </a:lnTo>
                <a:close/>
              </a:path>
            </a:pathLst>
          </a:custGeom>
          <a:solidFill>
            <a:srgbClr val="FFF1CC">
              <a:alpha val="5803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/>
          <p:nvPr/>
        </p:nvSpPr>
        <p:spPr>
          <a:xfrm>
            <a:off x="5732526" y="3859529"/>
            <a:ext cx="661670" cy="661670"/>
          </a:xfrm>
          <a:custGeom>
            <a:rect l="l" t="t" r="r" b="b"/>
            <a:pathLst>
              <a:path w="661670" h="661670">
                <a:moveTo>
                  <a:pt x="0" y="110235"/>
                </a:moveTo>
                <a:lnTo>
                  <a:pt x="8669" y="67326"/>
                </a:lnTo>
                <a:lnTo>
                  <a:pt x="32305" y="32286"/>
                </a:lnTo>
                <a:lnTo>
                  <a:pt x="67347" y="8662"/>
                </a:lnTo>
                <a:lnTo>
                  <a:pt x="110236" y="0"/>
                </a:lnTo>
                <a:lnTo>
                  <a:pt x="551179" y="0"/>
                </a:lnTo>
                <a:lnTo>
                  <a:pt x="594068" y="8662"/>
                </a:lnTo>
                <a:lnTo>
                  <a:pt x="629110" y="32286"/>
                </a:lnTo>
                <a:lnTo>
                  <a:pt x="652746" y="67326"/>
                </a:lnTo>
                <a:lnTo>
                  <a:pt x="661415" y="110235"/>
                </a:lnTo>
                <a:lnTo>
                  <a:pt x="661415" y="551179"/>
                </a:lnTo>
                <a:lnTo>
                  <a:pt x="652746" y="594089"/>
                </a:lnTo>
                <a:lnTo>
                  <a:pt x="629110" y="629129"/>
                </a:lnTo>
                <a:lnTo>
                  <a:pt x="594068" y="652753"/>
                </a:lnTo>
                <a:lnTo>
                  <a:pt x="551179" y="661415"/>
                </a:lnTo>
                <a:lnTo>
                  <a:pt x="110236" y="661415"/>
                </a:lnTo>
                <a:lnTo>
                  <a:pt x="67347" y="652753"/>
                </a:lnTo>
                <a:lnTo>
                  <a:pt x="32305" y="629129"/>
                </a:lnTo>
                <a:lnTo>
                  <a:pt x="8669" y="594089"/>
                </a:lnTo>
                <a:lnTo>
                  <a:pt x="0" y="551179"/>
                </a:lnTo>
                <a:lnTo>
                  <a:pt x="0" y="110235"/>
                </a:lnTo>
                <a:close/>
              </a:path>
            </a:pathLst>
          </a:custGeom>
          <a:ln w="38100">
            <a:solidFill>
              <a:srgbClr val="80D7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 txBox="1"/>
          <p:nvPr/>
        </p:nvSpPr>
        <p:spPr>
          <a:xfrm>
            <a:off x="5768466" y="3877399"/>
            <a:ext cx="560705" cy="570230"/>
          </a:xfrm>
          <a:prstGeom prst="rect">
            <a:avLst/>
          </a:prstGeom>
        </p:spPr>
        <p:txBody>
          <a:bodyPr vert="horz" wrap="square" lIns="0" tIns="9144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720"/>
              </a:spcBef>
            </a:pPr>
            <a:r>
              <a:rPr sz="1400" b="1">
                <a:solidFill>
                  <a:srgbClr val="FFFFFF"/>
                </a:solidFill>
                <a:latin typeface="微软雅黑"/>
                <a:cs typeface="微软雅黑"/>
              </a:rPr>
              <a:t>脑黄金</a:t>
            </a:r>
            <a:endParaRPr sz="1400">
              <a:latin typeface="微软雅黑"/>
              <a:cs typeface="微软雅黑"/>
            </a:endParaRPr>
          </a:p>
          <a:p>
            <a:pPr marL="1270" algn="ctr">
              <a:lnSpc>
                <a:spcPct val="100000"/>
              </a:lnSpc>
              <a:spcBef>
                <a:spcPts val="305"/>
              </a:spcBef>
            </a:pPr>
            <a:r>
              <a:rPr sz="700" spc="-5">
                <a:solidFill>
                  <a:srgbClr val="FFFFFF"/>
                </a:solidFill>
                <a:latin typeface="宋体"/>
                <a:cs typeface="宋体"/>
              </a:rPr>
              <a:t>有助于胎儿脑</a:t>
            </a:r>
            <a:endParaRPr sz="700">
              <a:latin typeface="宋体"/>
              <a:cs typeface="宋体"/>
            </a:endParaRPr>
          </a:p>
          <a:p>
            <a:pPr marL="1270" algn="ctr">
              <a:lnSpc>
                <a:spcPct val="100000"/>
              </a:lnSpc>
            </a:pPr>
            <a:r>
              <a:rPr sz="700" spc="-10">
                <a:solidFill>
                  <a:srgbClr val="FFFFFF"/>
                </a:solidFill>
                <a:latin typeface="宋体"/>
                <a:cs typeface="宋体"/>
              </a:rPr>
              <a:t>部发育</a:t>
            </a:r>
            <a:endParaRPr sz="700">
              <a:latin typeface="宋体"/>
              <a:cs typeface="宋体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5275834" y="3208782"/>
            <a:ext cx="739140" cy="4527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400" b="1">
                <a:solidFill>
                  <a:srgbClr val="AD8D64"/>
                </a:solidFill>
                <a:latin typeface="微软雅黑"/>
                <a:cs typeface="微软雅黑"/>
              </a:rPr>
              <a:t>热卖商品 成分共性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62" name="object 62"/>
          <p:cNvSpPr/>
          <p:nvPr/>
        </p:nvSpPr>
        <p:spPr>
          <a:xfrm>
            <a:off x="6959345" y="2529077"/>
            <a:ext cx="661670" cy="661670"/>
          </a:xfrm>
          <a:custGeom>
            <a:rect l="l" t="t" r="r" b="b"/>
            <a:pathLst>
              <a:path w="661670" h="661669">
                <a:moveTo>
                  <a:pt x="330707" y="0"/>
                </a:moveTo>
                <a:lnTo>
                  <a:pt x="281842" y="3586"/>
                </a:lnTo>
                <a:lnTo>
                  <a:pt x="235202" y="14003"/>
                </a:lnTo>
                <a:lnTo>
                  <a:pt x="191298" y="30739"/>
                </a:lnTo>
                <a:lnTo>
                  <a:pt x="150642" y="53283"/>
                </a:lnTo>
                <a:lnTo>
                  <a:pt x="113746" y="81123"/>
                </a:lnTo>
                <a:lnTo>
                  <a:pt x="81123" y="113746"/>
                </a:lnTo>
                <a:lnTo>
                  <a:pt x="53283" y="150642"/>
                </a:lnTo>
                <a:lnTo>
                  <a:pt x="30739" y="191298"/>
                </a:lnTo>
                <a:lnTo>
                  <a:pt x="14003" y="235202"/>
                </a:lnTo>
                <a:lnTo>
                  <a:pt x="3586" y="281842"/>
                </a:lnTo>
                <a:lnTo>
                  <a:pt x="0" y="330707"/>
                </a:lnTo>
                <a:lnTo>
                  <a:pt x="3586" y="379573"/>
                </a:lnTo>
                <a:lnTo>
                  <a:pt x="14003" y="426213"/>
                </a:lnTo>
                <a:lnTo>
                  <a:pt x="30739" y="470117"/>
                </a:lnTo>
                <a:lnTo>
                  <a:pt x="53283" y="510773"/>
                </a:lnTo>
                <a:lnTo>
                  <a:pt x="81123" y="547669"/>
                </a:lnTo>
                <a:lnTo>
                  <a:pt x="113746" y="580292"/>
                </a:lnTo>
                <a:lnTo>
                  <a:pt x="150642" y="608132"/>
                </a:lnTo>
                <a:lnTo>
                  <a:pt x="191298" y="630676"/>
                </a:lnTo>
                <a:lnTo>
                  <a:pt x="235202" y="647412"/>
                </a:lnTo>
                <a:lnTo>
                  <a:pt x="281842" y="657829"/>
                </a:lnTo>
                <a:lnTo>
                  <a:pt x="330707" y="661415"/>
                </a:lnTo>
                <a:lnTo>
                  <a:pt x="379573" y="657829"/>
                </a:lnTo>
                <a:lnTo>
                  <a:pt x="426213" y="647412"/>
                </a:lnTo>
                <a:lnTo>
                  <a:pt x="470117" y="630676"/>
                </a:lnTo>
                <a:lnTo>
                  <a:pt x="510773" y="608132"/>
                </a:lnTo>
                <a:lnTo>
                  <a:pt x="547669" y="580292"/>
                </a:lnTo>
                <a:lnTo>
                  <a:pt x="580292" y="547669"/>
                </a:lnTo>
                <a:lnTo>
                  <a:pt x="608132" y="510773"/>
                </a:lnTo>
                <a:lnTo>
                  <a:pt x="630676" y="470117"/>
                </a:lnTo>
                <a:lnTo>
                  <a:pt x="647412" y="426213"/>
                </a:lnTo>
                <a:lnTo>
                  <a:pt x="657829" y="379573"/>
                </a:lnTo>
                <a:lnTo>
                  <a:pt x="661415" y="330707"/>
                </a:lnTo>
                <a:lnTo>
                  <a:pt x="657829" y="281842"/>
                </a:lnTo>
                <a:lnTo>
                  <a:pt x="647412" y="235202"/>
                </a:lnTo>
                <a:lnTo>
                  <a:pt x="630676" y="191298"/>
                </a:lnTo>
                <a:lnTo>
                  <a:pt x="608132" y="150642"/>
                </a:lnTo>
                <a:lnTo>
                  <a:pt x="580292" y="113746"/>
                </a:lnTo>
                <a:lnTo>
                  <a:pt x="547669" y="81123"/>
                </a:lnTo>
                <a:lnTo>
                  <a:pt x="510773" y="53283"/>
                </a:lnTo>
                <a:lnTo>
                  <a:pt x="470117" y="30739"/>
                </a:lnTo>
                <a:lnTo>
                  <a:pt x="426213" y="14003"/>
                </a:lnTo>
                <a:lnTo>
                  <a:pt x="379573" y="3586"/>
                </a:lnTo>
                <a:lnTo>
                  <a:pt x="330707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/>
          <p:nvPr/>
        </p:nvSpPr>
        <p:spPr>
          <a:xfrm>
            <a:off x="6959345" y="2529077"/>
            <a:ext cx="661670" cy="661670"/>
          </a:xfrm>
          <a:custGeom>
            <a:rect l="l" t="t" r="r" b="b"/>
            <a:pathLst>
              <a:path w="661670" h="661669">
                <a:moveTo>
                  <a:pt x="0" y="330707"/>
                </a:moveTo>
                <a:lnTo>
                  <a:pt x="3586" y="281842"/>
                </a:lnTo>
                <a:lnTo>
                  <a:pt x="14003" y="235202"/>
                </a:lnTo>
                <a:lnTo>
                  <a:pt x="30739" y="191298"/>
                </a:lnTo>
                <a:lnTo>
                  <a:pt x="53283" y="150642"/>
                </a:lnTo>
                <a:lnTo>
                  <a:pt x="81123" y="113746"/>
                </a:lnTo>
                <a:lnTo>
                  <a:pt x="113746" y="81123"/>
                </a:lnTo>
                <a:lnTo>
                  <a:pt x="150642" y="53283"/>
                </a:lnTo>
                <a:lnTo>
                  <a:pt x="191298" y="30739"/>
                </a:lnTo>
                <a:lnTo>
                  <a:pt x="235202" y="14003"/>
                </a:lnTo>
                <a:lnTo>
                  <a:pt x="281842" y="3586"/>
                </a:lnTo>
                <a:lnTo>
                  <a:pt x="330707" y="0"/>
                </a:lnTo>
                <a:lnTo>
                  <a:pt x="379573" y="3586"/>
                </a:lnTo>
                <a:lnTo>
                  <a:pt x="426213" y="14003"/>
                </a:lnTo>
                <a:lnTo>
                  <a:pt x="470117" y="30739"/>
                </a:lnTo>
                <a:lnTo>
                  <a:pt x="510773" y="53283"/>
                </a:lnTo>
                <a:lnTo>
                  <a:pt x="547669" y="81123"/>
                </a:lnTo>
                <a:lnTo>
                  <a:pt x="580292" y="113746"/>
                </a:lnTo>
                <a:lnTo>
                  <a:pt x="608132" y="150642"/>
                </a:lnTo>
                <a:lnTo>
                  <a:pt x="630676" y="191298"/>
                </a:lnTo>
                <a:lnTo>
                  <a:pt x="647412" y="235202"/>
                </a:lnTo>
                <a:lnTo>
                  <a:pt x="657829" y="281842"/>
                </a:lnTo>
                <a:lnTo>
                  <a:pt x="661415" y="330707"/>
                </a:lnTo>
                <a:lnTo>
                  <a:pt x="657829" y="379573"/>
                </a:lnTo>
                <a:lnTo>
                  <a:pt x="647412" y="426213"/>
                </a:lnTo>
                <a:lnTo>
                  <a:pt x="630676" y="470117"/>
                </a:lnTo>
                <a:lnTo>
                  <a:pt x="608132" y="510773"/>
                </a:lnTo>
                <a:lnTo>
                  <a:pt x="580292" y="547669"/>
                </a:lnTo>
                <a:lnTo>
                  <a:pt x="547669" y="580292"/>
                </a:lnTo>
                <a:lnTo>
                  <a:pt x="510773" y="608132"/>
                </a:lnTo>
                <a:lnTo>
                  <a:pt x="470117" y="630676"/>
                </a:lnTo>
                <a:lnTo>
                  <a:pt x="426213" y="647412"/>
                </a:lnTo>
                <a:lnTo>
                  <a:pt x="379573" y="657829"/>
                </a:lnTo>
                <a:lnTo>
                  <a:pt x="330707" y="661415"/>
                </a:lnTo>
                <a:lnTo>
                  <a:pt x="281842" y="657829"/>
                </a:lnTo>
                <a:lnTo>
                  <a:pt x="235202" y="647412"/>
                </a:lnTo>
                <a:lnTo>
                  <a:pt x="191298" y="630676"/>
                </a:lnTo>
                <a:lnTo>
                  <a:pt x="150642" y="608132"/>
                </a:lnTo>
                <a:lnTo>
                  <a:pt x="113746" y="580292"/>
                </a:lnTo>
                <a:lnTo>
                  <a:pt x="81123" y="547669"/>
                </a:lnTo>
                <a:lnTo>
                  <a:pt x="53283" y="510773"/>
                </a:lnTo>
                <a:lnTo>
                  <a:pt x="30739" y="470117"/>
                </a:lnTo>
                <a:lnTo>
                  <a:pt x="14003" y="426213"/>
                </a:lnTo>
                <a:lnTo>
                  <a:pt x="3586" y="379573"/>
                </a:lnTo>
                <a:lnTo>
                  <a:pt x="0" y="330707"/>
                </a:lnTo>
                <a:close/>
              </a:path>
            </a:pathLst>
          </a:custGeom>
          <a:ln w="28575">
            <a:solidFill>
              <a:srgbClr val="AD8D6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/>
          <p:nvPr/>
        </p:nvSpPr>
        <p:spPr>
          <a:xfrm>
            <a:off x="7908797" y="2439161"/>
            <a:ext cx="871855" cy="871855"/>
          </a:xfrm>
          <a:custGeom>
            <a:rect l="l" t="t" r="r" b="b"/>
            <a:pathLst>
              <a:path w="871853" h="871853">
                <a:moveTo>
                  <a:pt x="435863" y="0"/>
                </a:moveTo>
                <a:lnTo>
                  <a:pt x="388381" y="2558"/>
                </a:lnTo>
                <a:lnTo>
                  <a:pt x="342377" y="10055"/>
                </a:lnTo>
                <a:lnTo>
                  <a:pt x="298118" y="22226"/>
                </a:lnTo>
                <a:lnTo>
                  <a:pt x="255870" y="38803"/>
                </a:lnTo>
                <a:lnTo>
                  <a:pt x="215900" y="59520"/>
                </a:lnTo>
                <a:lnTo>
                  <a:pt x="178472" y="84112"/>
                </a:lnTo>
                <a:lnTo>
                  <a:pt x="143854" y="112312"/>
                </a:lnTo>
                <a:lnTo>
                  <a:pt x="112312" y="143854"/>
                </a:lnTo>
                <a:lnTo>
                  <a:pt x="84112" y="178472"/>
                </a:lnTo>
                <a:lnTo>
                  <a:pt x="59520" y="215900"/>
                </a:lnTo>
                <a:lnTo>
                  <a:pt x="38803" y="255870"/>
                </a:lnTo>
                <a:lnTo>
                  <a:pt x="22226" y="298118"/>
                </a:lnTo>
                <a:lnTo>
                  <a:pt x="10055" y="342377"/>
                </a:lnTo>
                <a:lnTo>
                  <a:pt x="2558" y="388381"/>
                </a:lnTo>
                <a:lnTo>
                  <a:pt x="0" y="435863"/>
                </a:lnTo>
                <a:lnTo>
                  <a:pt x="2558" y="483346"/>
                </a:lnTo>
                <a:lnTo>
                  <a:pt x="10055" y="529350"/>
                </a:lnTo>
                <a:lnTo>
                  <a:pt x="22226" y="573609"/>
                </a:lnTo>
                <a:lnTo>
                  <a:pt x="38803" y="615857"/>
                </a:lnTo>
                <a:lnTo>
                  <a:pt x="59520" y="655828"/>
                </a:lnTo>
                <a:lnTo>
                  <a:pt x="84112" y="693255"/>
                </a:lnTo>
                <a:lnTo>
                  <a:pt x="112312" y="727873"/>
                </a:lnTo>
                <a:lnTo>
                  <a:pt x="143854" y="759415"/>
                </a:lnTo>
                <a:lnTo>
                  <a:pt x="178472" y="787615"/>
                </a:lnTo>
                <a:lnTo>
                  <a:pt x="215900" y="812207"/>
                </a:lnTo>
                <a:lnTo>
                  <a:pt x="255870" y="832924"/>
                </a:lnTo>
                <a:lnTo>
                  <a:pt x="298118" y="849501"/>
                </a:lnTo>
                <a:lnTo>
                  <a:pt x="342377" y="861672"/>
                </a:lnTo>
                <a:lnTo>
                  <a:pt x="388381" y="869169"/>
                </a:lnTo>
                <a:lnTo>
                  <a:pt x="435863" y="871728"/>
                </a:lnTo>
                <a:lnTo>
                  <a:pt x="483346" y="869169"/>
                </a:lnTo>
                <a:lnTo>
                  <a:pt x="529350" y="861672"/>
                </a:lnTo>
                <a:lnTo>
                  <a:pt x="573609" y="849501"/>
                </a:lnTo>
                <a:lnTo>
                  <a:pt x="615857" y="832924"/>
                </a:lnTo>
                <a:lnTo>
                  <a:pt x="655827" y="812207"/>
                </a:lnTo>
                <a:lnTo>
                  <a:pt x="693255" y="787615"/>
                </a:lnTo>
                <a:lnTo>
                  <a:pt x="727873" y="759415"/>
                </a:lnTo>
                <a:lnTo>
                  <a:pt x="759415" y="727873"/>
                </a:lnTo>
                <a:lnTo>
                  <a:pt x="787615" y="693255"/>
                </a:lnTo>
                <a:lnTo>
                  <a:pt x="812207" y="655828"/>
                </a:lnTo>
                <a:lnTo>
                  <a:pt x="832924" y="615857"/>
                </a:lnTo>
                <a:lnTo>
                  <a:pt x="849501" y="573609"/>
                </a:lnTo>
                <a:lnTo>
                  <a:pt x="861672" y="529350"/>
                </a:lnTo>
                <a:lnTo>
                  <a:pt x="869169" y="483346"/>
                </a:lnTo>
                <a:lnTo>
                  <a:pt x="871727" y="435863"/>
                </a:lnTo>
                <a:lnTo>
                  <a:pt x="869169" y="388381"/>
                </a:lnTo>
                <a:lnTo>
                  <a:pt x="861672" y="342377"/>
                </a:lnTo>
                <a:lnTo>
                  <a:pt x="849501" y="298118"/>
                </a:lnTo>
                <a:lnTo>
                  <a:pt x="832924" y="255870"/>
                </a:lnTo>
                <a:lnTo>
                  <a:pt x="812207" y="215900"/>
                </a:lnTo>
                <a:lnTo>
                  <a:pt x="787615" y="178472"/>
                </a:lnTo>
                <a:lnTo>
                  <a:pt x="759415" y="143854"/>
                </a:lnTo>
                <a:lnTo>
                  <a:pt x="727873" y="112312"/>
                </a:lnTo>
                <a:lnTo>
                  <a:pt x="693255" y="84112"/>
                </a:lnTo>
                <a:lnTo>
                  <a:pt x="655827" y="59520"/>
                </a:lnTo>
                <a:lnTo>
                  <a:pt x="615857" y="38803"/>
                </a:lnTo>
                <a:lnTo>
                  <a:pt x="573609" y="22226"/>
                </a:lnTo>
                <a:lnTo>
                  <a:pt x="529350" y="10055"/>
                </a:lnTo>
                <a:lnTo>
                  <a:pt x="483346" y="2558"/>
                </a:lnTo>
                <a:lnTo>
                  <a:pt x="435863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/>
          <p:nvPr/>
        </p:nvSpPr>
        <p:spPr>
          <a:xfrm>
            <a:off x="7908797" y="2439161"/>
            <a:ext cx="871855" cy="871855"/>
          </a:xfrm>
          <a:custGeom>
            <a:rect l="l" t="t" r="r" b="b"/>
            <a:pathLst>
              <a:path w="871853" h="871853">
                <a:moveTo>
                  <a:pt x="0" y="435863"/>
                </a:moveTo>
                <a:lnTo>
                  <a:pt x="2558" y="388381"/>
                </a:lnTo>
                <a:lnTo>
                  <a:pt x="10055" y="342377"/>
                </a:lnTo>
                <a:lnTo>
                  <a:pt x="22226" y="298118"/>
                </a:lnTo>
                <a:lnTo>
                  <a:pt x="38803" y="255870"/>
                </a:lnTo>
                <a:lnTo>
                  <a:pt x="59520" y="215899"/>
                </a:lnTo>
                <a:lnTo>
                  <a:pt x="84112" y="178472"/>
                </a:lnTo>
                <a:lnTo>
                  <a:pt x="112312" y="143854"/>
                </a:lnTo>
                <a:lnTo>
                  <a:pt x="143854" y="112312"/>
                </a:lnTo>
                <a:lnTo>
                  <a:pt x="178472" y="84112"/>
                </a:lnTo>
                <a:lnTo>
                  <a:pt x="215900" y="59520"/>
                </a:lnTo>
                <a:lnTo>
                  <a:pt x="255870" y="38803"/>
                </a:lnTo>
                <a:lnTo>
                  <a:pt x="298118" y="22226"/>
                </a:lnTo>
                <a:lnTo>
                  <a:pt x="342377" y="10055"/>
                </a:lnTo>
                <a:lnTo>
                  <a:pt x="388381" y="2558"/>
                </a:lnTo>
                <a:lnTo>
                  <a:pt x="435863" y="0"/>
                </a:lnTo>
                <a:lnTo>
                  <a:pt x="483346" y="2558"/>
                </a:lnTo>
                <a:lnTo>
                  <a:pt x="529350" y="10055"/>
                </a:lnTo>
                <a:lnTo>
                  <a:pt x="573609" y="22226"/>
                </a:lnTo>
                <a:lnTo>
                  <a:pt x="615857" y="38803"/>
                </a:lnTo>
                <a:lnTo>
                  <a:pt x="655827" y="59520"/>
                </a:lnTo>
                <a:lnTo>
                  <a:pt x="693255" y="84112"/>
                </a:lnTo>
                <a:lnTo>
                  <a:pt x="727873" y="112312"/>
                </a:lnTo>
                <a:lnTo>
                  <a:pt x="759415" y="143854"/>
                </a:lnTo>
                <a:lnTo>
                  <a:pt x="787615" y="178472"/>
                </a:lnTo>
                <a:lnTo>
                  <a:pt x="812207" y="215900"/>
                </a:lnTo>
                <a:lnTo>
                  <a:pt x="832924" y="255870"/>
                </a:lnTo>
                <a:lnTo>
                  <a:pt x="849501" y="298118"/>
                </a:lnTo>
                <a:lnTo>
                  <a:pt x="861672" y="342377"/>
                </a:lnTo>
                <a:lnTo>
                  <a:pt x="869169" y="388381"/>
                </a:lnTo>
                <a:lnTo>
                  <a:pt x="871727" y="435863"/>
                </a:lnTo>
                <a:lnTo>
                  <a:pt x="869169" y="483346"/>
                </a:lnTo>
                <a:lnTo>
                  <a:pt x="861672" y="529350"/>
                </a:lnTo>
                <a:lnTo>
                  <a:pt x="849501" y="573609"/>
                </a:lnTo>
                <a:lnTo>
                  <a:pt x="832924" y="615857"/>
                </a:lnTo>
                <a:lnTo>
                  <a:pt x="812207" y="655828"/>
                </a:lnTo>
                <a:lnTo>
                  <a:pt x="787615" y="693255"/>
                </a:lnTo>
                <a:lnTo>
                  <a:pt x="759415" y="727873"/>
                </a:lnTo>
                <a:lnTo>
                  <a:pt x="727873" y="759415"/>
                </a:lnTo>
                <a:lnTo>
                  <a:pt x="693255" y="787615"/>
                </a:lnTo>
                <a:lnTo>
                  <a:pt x="655827" y="812207"/>
                </a:lnTo>
                <a:lnTo>
                  <a:pt x="615857" y="832924"/>
                </a:lnTo>
                <a:lnTo>
                  <a:pt x="573609" y="849501"/>
                </a:lnTo>
                <a:lnTo>
                  <a:pt x="529350" y="861672"/>
                </a:lnTo>
                <a:lnTo>
                  <a:pt x="483346" y="869169"/>
                </a:lnTo>
                <a:lnTo>
                  <a:pt x="435863" y="871728"/>
                </a:lnTo>
                <a:lnTo>
                  <a:pt x="388381" y="869169"/>
                </a:lnTo>
                <a:lnTo>
                  <a:pt x="342377" y="861672"/>
                </a:lnTo>
                <a:lnTo>
                  <a:pt x="298118" y="849501"/>
                </a:lnTo>
                <a:lnTo>
                  <a:pt x="255870" y="832924"/>
                </a:lnTo>
                <a:lnTo>
                  <a:pt x="215900" y="812207"/>
                </a:lnTo>
                <a:lnTo>
                  <a:pt x="178472" y="787615"/>
                </a:lnTo>
                <a:lnTo>
                  <a:pt x="143854" y="759415"/>
                </a:lnTo>
                <a:lnTo>
                  <a:pt x="112312" y="727873"/>
                </a:lnTo>
                <a:lnTo>
                  <a:pt x="84112" y="693255"/>
                </a:lnTo>
                <a:lnTo>
                  <a:pt x="59520" y="655828"/>
                </a:lnTo>
                <a:lnTo>
                  <a:pt x="38803" y="615857"/>
                </a:lnTo>
                <a:lnTo>
                  <a:pt x="22226" y="573609"/>
                </a:lnTo>
                <a:lnTo>
                  <a:pt x="10055" y="529350"/>
                </a:lnTo>
                <a:lnTo>
                  <a:pt x="2558" y="483346"/>
                </a:lnTo>
                <a:lnTo>
                  <a:pt x="0" y="435863"/>
                </a:lnTo>
                <a:close/>
              </a:path>
            </a:pathLst>
          </a:custGeom>
          <a:ln w="28575">
            <a:solidFill>
              <a:srgbClr val="AD8D6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 txBox="1"/>
          <p:nvPr/>
        </p:nvSpPr>
        <p:spPr>
          <a:xfrm>
            <a:off x="6967855" y="3561384"/>
            <a:ext cx="2174875" cy="9874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FFFFFF"/>
                </a:solidFill>
                <a:latin typeface="宋体"/>
                <a:cs typeface="宋体"/>
              </a:rPr>
              <a:t>孕早期</a:t>
            </a:r>
            <a:r>
              <a:rPr sz="900" spc="-13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900">
                <a:solidFill>
                  <a:srgbClr val="FFFFFF"/>
                </a:solidFill>
                <a:latin typeface="宋体"/>
                <a:cs typeface="宋体"/>
              </a:rPr>
              <a:t>：叶酸、维生素等</a:t>
            </a:r>
            <a:endParaRPr sz="9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900">
                <a:solidFill>
                  <a:srgbClr val="FFFFFF"/>
                </a:solidFill>
                <a:latin typeface="宋体"/>
                <a:cs typeface="宋体"/>
              </a:rPr>
              <a:t>孕中期：关键铁元素、钙</a:t>
            </a:r>
            <a:r>
              <a:rPr sz="900" b="0" spc="-60">
                <a:solidFill>
                  <a:srgbClr val="FFFFFF"/>
                </a:solidFill>
                <a:latin typeface="微软雅黑 Light"/>
                <a:cs typeface="微软雅黑 Light"/>
              </a:rPr>
              <a:t>&amp;</a:t>
            </a:r>
            <a:r>
              <a:rPr sz="900">
                <a:solidFill>
                  <a:srgbClr val="FFFFFF"/>
                </a:solidFill>
                <a:latin typeface="宋体"/>
                <a:cs typeface="宋体"/>
              </a:rPr>
              <a:t>维生素</a:t>
            </a:r>
            <a:r>
              <a:rPr sz="900" b="0" spc="15">
                <a:solidFill>
                  <a:srgbClr val="FFFFFF"/>
                </a:solidFill>
                <a:latin typeface="微软雅黑 Light"/>
                <a:cs typeface="微软雅黑 Light"/>
              </a:rPr>
              <a:t>D</a:t>
            </a:r>
            <a:r>
              <a:rPr sz="900">
                <a:solidFill>
                  <a:srgbClr val="FFFFFF"/>
                </a:solidFill>
                <a:latin typeface="宋体"/>
                <a:cs typeface="宋体"/>
              </a:rPr>
              <a:t>等</a:t>
            </a:r>
            <a:endParaRPr sz="900">
              <a:latin typeface="宋体"/>
              <a:cs typeface="宋体"/>
            </a:endParaRPr>
          </a:p>
          <a:p>
            <a:pPr marL="12700" marR="5080">
              <a:lnSpc>
                <a:spcPct val="200400"/>
              </a:lnSpc>
            </a:pPr>
            <a:r>
              <a:rPr sz="900">
                <a:solidFill>
                  <a:srgbClr val="FFFFFF"/>
                </a:solidFill>
                <a:latin typeface="宋体"/>
                <a:cs typeface="宋体"/>
              </a:rPr>
              <a:t>孕晚期：</a:t>
            </a:r>
            <a:r>
              <a:rPr sz="900" b="0" spc="10">
                <a:solidFill>
                  <a:srgbClr val="FFFFFF"/>
                </a:solidFill>
                <a:latin typeface="微软雅黑 Light"/>
                <a:cs typeface="微软雅黑 Light"/>
              </a:rPr>
              <a:t>D</a:t>
            </a:r>
            <a:r>
              <a:rPr sz="900" b="0" spc="-30">
                <a:solidFill>
                  <a:srgbClr val="FFFFFF"/>
                </a:solidFill>
                <a:latin typeface="微软雅黑 Light"/>
                <a:cs typeface="微软雅黑 Light"/>
              </a:rPr>
              <a:t>H</a:t>
            </a:r>
            <a:r>
              <a:rPr sz="900" b="0" spc="-25">
                <a:solidFill>
                  <a:srgbClr val="FFFFFF"/>
                </a:solidFill>
                <a:latin typeface="微软雅黑 Light"/>
                <a:cs typeface="微软雅黑 Light"/>
              </a:rPr>
              <a:t>A</a:t>
            </a:r>
            <a:r>
              <a:rPr sz="900">
                <a:solidFill>
                  <a:srgbClr val="FFFFFF"/>
                </a:solidFill>
                <a:latin typeface="宋体"/>
                <a:cs typeface="宋体"/>
              </a:rPr>
              <a:t>等脑黄金、益生菌</a:t>
            </a:r>
            <a:r>
              <a:rPr sz="900" b="0" spc="-55">
                <a:solidFill>
                  <a:srgbClr val="FFFFFF"/>
                </a:solidFill>
                <a:latin typeface="微软雅黑 Light"/>
                <a:cs typeface="微软雅黑 Light"/>
              </a:rPr>
              <a:t>&amp;</a:t>
            </a:r>
            <a:r>
              <a:rPr sz="900">
                <a:solidFill>
                  <a:srgbClr val="FFFFFF"/>
                </a:solidFill>
                <a:latin typeface="宋体"/>
                <a:cs typeface="宋体"/>
              </a:rPr>
              <a:t>益生元等 哺乳期：全面营养</a:t>
            </a:r>
            <a:endParaRPr sz="900">
              <a:latin typeface="宋体"/>
              <a:cs typeface="宋体"/>
            </a:endParaRPr>
          </a:p>
        </p:txBody>
      </p:sp>
      <p:sp>
        <p:nvSpPr>
          <p:cNvPr id="67" name="object 67"/>
          <p:cNvSpPr txBox="1"/>
          <p:nvPr/>
        </p:nvSpPr>
        <p:spPr>
          <a:xfrm>
            <a:off x="7011416" y="2586533"/>
            <a:ext cx="557530" cy="895985"/>
          </a:xfrm>
          <a:prstGeom prst="rect">
            <a:avLst/>
          </a:prstGeom>
        </p:spPr>
        <p:txBody>
          <a:bodyPr vert="horz" wrap="square" lIns="0" tIns="69215" rIns="0" bIns="0" rtlCol="0">
            <a:spAutoFit/>
          </a:bodyPr>
          <a:lstStyle/>
          <a:p>
            <a:pPr marL="31115">
              <a:lnSpc>
                <a:spcPct val="100000"/>
              </a:lnSpc>
              <a:spcBef>
                <a:spcPts val="545"/>
              </a:spcBef>
            </a:pPr>
            <a:r>
              <a:rPr sz="900" b="1" spc="-55">
                <a:solidFill>
                  <a:srgbClr val="AD8D64"/>
                </a:solidFill>
                <a:latin typeface="微软雅黑"/>
                <a:cs typeface="微软雅黑"/>
              </a:rPr>
              <a:t>MAT2022</a:t>
            </a:r>
            <a:endParaRPr sz="900">
              <a:latin typeface="微软雅黑"/>
              <a:cs typeface="微软雅黑"/>
            </a:endParaRPr>
          </a:p>
          <a:p>
            <a:pPr marL="151765">
              <a:lnSpc>
                <a:spcPct val="100000"/>
              </a:lnSpc>
              <a:spcBef>
                <a:spcPts val="785"/>
              </a:spcBef>
            </a:pPr>
            <a:r>
              <a:rPr sz="1600" b="1" spc="-160">
                <a:solidFill>
                  <a:srgbClr val="AD8D64"/>
                </a:solidFill>
                <a:latin typeface="微软雅黑"/>
                <a:cs typeface="微软雅黑"/>
              </a:rPr>
              <a:t>7%</a:t>
            </a:r>
            <a:endParaRPr sz="16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540"/>
              </a:spcBef>
            </a:pPr>
            <a:r>
              <a:rPr sz="900" b="1" spc="10">
                <a:solidFill>
                  <a:srgbClr val="AD8D64"/>
                </a:solidFill>
                <a:latin typeface="微软雅黑"/>
                <a:cs typeface="微软雅黑"/>
              </a:rPr>
              <a:t>阶段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68" name="object 68"/>
          <p:cNvSpPr txBox="1"/>
          <p:nvPr/>
        </p:nvSpPr>
        <p:spPr>
          <a:xfrm>
            <a:off x="7560309" y="2586533"/>
            <a:ext cx="1068070" cy="895985"/>
          </a:xfrm>
          <a:prstGeom prst="rect">
            <a:avLst/>
          </a:prstGeom>
        </p:spPr>
        <p:txBody>
          <a:bodyPr vert="horz" wrap="square" lIns="0" tIns="69215" rIns="0" bIns="0" rtlCol="0">
            <a:spAutoFit/>
          </a:bodyPr>
          <a:lstStyle/>
          <a:p>
            <a:pPr marL="539750">
              <a:lnSpc>
                <a:spcPct val="100000"/>
              </a:lnSpc>
              <a:spcBef>
                <a:spcPts val="545"/>
              </a:spcBef>
            </a:pPr>
            <a:r>
              <a:rPr sz="900" b="1" spc="-140">
                <a:solidFill>
                  <a:srgbClr val="AD8D64"/>
                </a:solidFill>
                <a:latin typeface="微软雅黑"/>
                <a:cs typeface="微软雅黑"/>
              </a:rPr>
              <a:t>M</a:t>
            </a:r>
            <a:r>
              <a:rPr sz="900" b="1" spc="-80">
                <a:solidFill>
                  <a:srgbClr val="AD8D64"/>
                </a:solidFill>
                <a:latin typeface="微软雅黑"/>
                <a:cs typeface="微软雅黑"/>
              </a:rPr>
              <a:t>A</a:t>
            </a:r>
            <a:r>
              <a:rPr sz="900" b="1" spc="-15">
                <a:solidFill>
                  <a:srgbClr val="AD8D64"/>
                </a:solidFill>
                <a:latin typeface="微软雅黑"/>
                <a:cs typeface="微软雅黑"/>
              </a:rPr>
              <a:t>T</a:t>
            </a:r>
            <a:r>
              <a:rPr sz="900" b="1" spc="-45">
                <a:solidFill>
                  <a:srgbClr val="AD8D64"/>
                </a:solidFill>
                <a:latin typeface="微软雅黑"/>
                <a:cs typeface="微软雅黑"/>
              </a:rPr>
              <a:t>2</a:t>
            </a:r>
            <a:r>
              <a:rPr sz="900" b="1" spc="-25">
                <a:solidFill>
                  <a:srgbClr val="AD8D64"/>
                </a:solidFill>
                <a:latin typeface="微软雅黑"/>
                <a:cs typeface="微软雅黑"/>
              </a:rPr>
              <a:t>023</a:t>
            </a:r>
            <a:endParaRPr sz="900">
              <a:latin typeface="微软雅黑"/>
              <a:cs typeface="微软雅黑"/>
            </a:endParaRPr>
          </a:p>
          <a:p>
            <a:pPr marL="591820">
              <a:lnSpc>
                <a:spcPct val="100000"/>
              </a:lnSpc>
              <a:spcBef>
                <a:spcPts val="785"/>
              </a:spcBef>
            </a:pPr>
            <a:r>
              <a:rPr sz="1600" b="1" spc="-80">
                <a:solidFill>
                  <a:srgbClr val="AD8D64"/>
                </a:solidFill>
                <a:latin typeface="微软雅黑"/>
                <a:cs typeface="微软雅黑"/>
              </a:rPr>
              <a:t>69%</a:t>
            </a:r>
            <a:endParaRPr sz="16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540"/>
              </a:spcBef>
            </a:pPr>
            <a:r>
              <a:rPr sz="900" b="1" spc="10">
                <a:solidFill>
                  <a:srgbClr val="AD8D64"/>
                </a:solidFill>
                <a:latin typeface="微软雅黑"/>
                <a:cs typeface="微软雅黑"/>
              </a:rPr>
              <a:t>主要营</a:t>
            </a:r>
            <a:r>
              <a:rPr sz="900" b="1">
                <a:solidFill>
                  <a:srgbClr val="AD8D64"/>
                </a:solidFill>
                <a:latin typeface="微软雅黑"/>
                <a:cs typeface="微软雅黑"/>
              </a:rPr>
              <a:t>养需求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69" name="object 69"/>
          <p:cNvSpPr txBox="1"/>
          <p:nvPr/>
        </p:nvSpPr>
        <p:spPr>
          <a:xfrm>
            <a:off x="4560570" y="1863979"/>
            <a:ext cx="7868284" cy="5219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657725"/>
              </a:tabLst>
            </a:pPr>
            <a:r>
              <a:rPr sz="1200" b="1" spc="30">
                <a:solidFill>
                  <a:srgbClr val="FFFFFF"/>
                </a:solidFill>
                <a:latin typeface="微软雅黑"/>
                <a:cs typeface="微软雅黑"/>
              </a:rPr>
              <a:t>2023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年抖音电商孕产妇奶粉主要成分卖点和分阶定制概念趋势	</a:t>
            </a:r>
            <a:r>
              <a:rPr sz="1200" b="1" spc="15">
                <a:solidFill>
                  <a:srgbClr val="FFFFFF"/>
                </a:solidFill>
                <a:latin typeface="微软雅黑"/>
                <a:cs typeface="微软雅黑"/>
              </a:rPr>
              <a:t>MAT2022-2023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年抖音电商月子营养市场趋势</a:t>
            </a:r>
            <a:endParaRPr sz="1200">
              <a:latin typeface="微软雅黑"/>
              <a:cs typeface="微软雅黑"/>
            </a:endParaRPr>
          </a:p>
          <a:p>
            <a:pPr marL="2364740">
              <a:lnSpc>
                <a:spcPct val="100000"/>
              </a:lnSpc>
              <a:spcBef>
                <a:spcPts val="1385"/>
              </a:spcBef>
            </a:pPr>
            <a:r>
              <a:rPr sz="900" b="1" spc="10">
                <a:solidFill>
                  <a:srgbClr val="AD8D64"/>
                </a:solidFill>
                <a:latin typeface="微软雅黑"/>
                <a:cs typeface="微软雅黑"/>
              </a:rPr>
              <a:t>抖音电</a:t>
            </a:r>
            <a:r>
              <a:rPr sz="900" b="1">
                <a:solidFill>
                  <a:srgbClr val="AD8D64"/>
                </a:solidFill>
                <a:latin typeface="微软雅黑"/>
                <a:cs typeface="微软雅黑"/>
              </a:rPr>
              <a:t>商分阶概念孕产妇奶粉渗透率变化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70" name="object 70"/>
          <p:cNvSpPr/>
          <p:nvPr/>
        </p:nvSpPr>
        <p:spPr>
          <a:xfrm>
            <a:off x="9649968" y="3055619"/>
            <a:ext cx="338455" cy="231775"/>
          </a:xfrm>
          <a:custGeom>
            <a:rect l="l" t="t" r="r" b="b"/>
            <a:pathLst>
              <a:path w="338454" h="231775">
                <a:moveTo>
                  <a:pt x="338327" y="0"/>
                </a:moveTo>
                <a:lnTo>
                  <a:pt x="0" y="0"/>
                </a:lnTo>
                <a:lnTo>
                  <a:pt x="0" y="231648"/>
                </a:lnTo>
                <a:lnTo>
                  <a:pt x="338327" y="231648"/>
                </a:lnTo>
                <a:lnTo>
                  <a:pt x="338327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1" name="object 71"/>
          <p:cNvSpPr/>
          <p:nvPr/>
        </p:nvSpPr>
        <p:spPr>
          <a:xfrm>
            <a:off x="10728959" y="3084576"/>
            <a:ext cx="338455" cy="203200"/>
          </a:xfrm>
          <a:custGeom>
            <a:rect l="l" t="t" r="r" b="b"/>
            <a:pathLst>
              <a:path w="338454" h="203200">
                <a:moveTo>
                  <a:pt x="338328" y="0"/>
                </a:moveTo>
                <a:lnTo>
                  <a:pt x="0" y="0"/>
                </a:lnTo>
                <a:lnTo>
                  <a:pt x="0" y="202692"/>
                </a:lnTo>
                <a:lnTo>
                  <a:pt x="338328" y="202692"/>
                </a:lnTo>
                <a:lnTo>
                  <a:pt x="338328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2" name="object 72"/>
          <p:cNvSpPr/>
          <p:nvPr/>
        </p:nvSpPr>
        <p:spPr>
          <a:xfrm>
            <a:off x="11807952" y="2522219"/>
            <a:ext cx="338455" cy="765175"/>
          </a:xfrm>
          <a:custGeom>
            <a:rect l="l" t="t" r="r" b="b"/>
            <a:pathLst>
              <a:path w="338454" h="765175">
                <a:moveTo>
                  <a:pt x="338327" y="0"/>
                </a:moveTo>
                <a:lnTo>
                  <a:pt x="0" y="0"/>
                </a:lnTo>
                <a:lnTo>
                  <a:pt x="0" y="765048"/>
                </a:lnTo>
                <a:lnTo>
                  <a:pt x="338327" y="765048"/>
                </a:lnTo>
                <a:lnTo>
                  <a:pt x="338327" y="0"/>
                </a:lnTo>
                <a:close/>
              </a:path>
            </a:pathLst>
          </a:custGeom>
          <a:solidFill>
            <a:srgbClr val="80D7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3" name="object 73"/>
          <p:cNvSpPr/>
          <p:nvPr/>
        </p:nvSpPr>
        <p:spPr>
          <a:xfrm>
            <a:off x="9279635" y="3287267"/>
            <a:ext cx="3237230" cy="0"/>
          </a:xfrm>
          <a:custGeom>
            <a:rect l="l" t="t" r="r" b="b"/>
            <a:pathLst>
              <a:path w="3237229">
                <a:moveTo>
                  <a:pt x="0" y="0"/>
                </a:moveTo>
                <a:lnTo>
                  <a:pt x="3236976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4" name="object 74"/>
          <p:cNvSpPr/>
          <p:nvPr/>
        </p:nvSpPr>
        <p:spPr>
          <a:xfrm>
            <a:off x="9818369" y="2530601"/>
            <a:ext cx="2158365" cy="628015"/>
          </a:xfrm>
          <a:custGeom>
            <a:rect l="l" t="t" r="r" b="b"/>
            <a:pathLst>
              <a:path w="2158365" h="628014">
                <a:moveTo>
                  <a:pt x="0" y="627888"/>
                </a:moveTo>
                <a:lnTo>
                  <a:pt x="1078991" y="536448"/>
                </a:lnTo>
                <a:lnTo>
                  <a:pt x="2157983" y="0"/>
                </a:lnTo>
              </a:path>
            </a:pathLst>
          </a:custGeom>
          <a:ln w="28575">
            <a:solidFill>
              <a:srgbClr val="FF6C6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5" name="object 75"/>
          <p:cNvSpPr txBox="1"/>
          <p:nvPr/>
        </p:nvSpPr>
        <p:spPr>
          <a:xfrm>
            <a:off x="9706736" y="2871596"/>
            <a:ext cx="224154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1</a:t>
            </a:r>
            <a:r>
              <a:rPr sz="1000" b="0" spc="20">
                <a:solidFill>
                  <a:srgbClr val="FFFFFF"/>
                </a:solidFill>
                <a:latin typeface="微软雅黑 Light"/>
                <a:cs typeface="微软雅黑 Light"/>
              </a:rPr>
              <a:t>34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76" name="object 76"/>
          <p:cNvSpPr txBox="1"/>
          <p:nvPr/>
        </p:nvSpPr>
        <p:spPr>
          <a:xfrm>
            <a:off x="10776584" y="2778709"/>
            <a:ext cx="243204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0" spc="15">
                <a:solidFill>
                  <a:srgbClr val="FFFFFF"/>
                </a:solidFill>
                <a:latin typeface="微软雅黑 Light"/>
                <a:cs typeface="微软雅黑 Light"/>
              </a:rPr>
              <a:t>23</a:t>
            </a:r>
            <a:r>
              <a:rPr sz="1000" b="0">
                <a:solidFill>
                  <a:srgbClr val="FFFFFF"/>
                </a:solidFill>
                <a:latin typeface="微软雅黑 Light"/>
                <a:cs typeface="微软雅黑 Light"/>
              </a:rPr>
              <a:t>2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77" name="object 77"/>
          <p:cNvSpPr txBox="1"/>
          <p:nvPr/>
        </p:nvSpPr>
        <p:spPr>
          <a:xfrm>
            <a:off x="9627489" y="3382517"/>
            <a:ext cx="38354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0" spc="20">
                <a:solidFill>
                  <a:srgbClr val="FFFFFF"/>
                </a:solidFill>
                <a:latin typeface="微软雅黑 Light"/>
                <a:cs typeface="微软雅黑 Light"/>
              </a:rPr>
              <a:t>20</a:t>
            </a:r>
            <a:r>
              <a:rPr sz="900" b="0" spc="15">
                <a:solidFill>
                  <a:srgbClr val="FFFFFF"/>
                </a:solidFill>
                <a:latin typeface="微软雅黑 Light"/>
                <a:cs typeface="微软雅黑 Light"/>
              </a:rPr>
              <a:t>2</a:t>
            </a:r>
            <a:r>
              <a:rPr sz="900" b="0" spc="-5">
                <a:solidFill>
                  <a:srgbClr val="FFFFFF"/>
                </a:solidFill>
                <a:latin typeface="微软雅黑 Light"/>
                <a:cs typeface="微软雅黑 Light"/>
              </a:rPr>
              <a:t>1</a:t>
            </a:r>
            <a:r>
              <a:rPr sz="900">
                <a:solidFill>
                  <a:srgbClr val="FFFFFF"/>
                </a:solidFill>
                <a:latin typeface="宋体"/>
                <a:cs typeface="宋体"/>
              </a:rPr>
              <a:t>年</a:t>
            </a:r>
            <a:endParaRPr sz="900">
              <a:latin typeface="宋体"/>
              <a:cs typeface="宋体"/>
            </a:endParaRPr>
          </a:p>
        </p:txBody>
      </p:sp>
      <p:sp>
        <p:nvSpPr>
          <p:cNvPr id="78" name="object 78"/>
          <p:cNvSpPr txBox="1"/>
          <p:nvPr/>
        </p:nvSpPr>
        <p:spPr>
          <a:xfrm>
            <a:off x="10697336" y="3382517"/>
            <a:ext cx="40386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0" spc="20">
                <a:solidFill>
                  <a:srgbClr val="FFFFFF"/>
                </a:solidFill>
                <a:latin typeface="微软雅黑 Light"/>
                <a:cs typeface="微软雅黑 Light"/>
              </a:rPr>
              <a:t>20</a:t>
            </a:r>
            <a:r>
              <a:rPr sz="900" b="0" spc="15">
                <a:solidFill>
                  <a:srgbClr val="FFFFFF"/>
                </a:solidFill>
                <a:latin typeface="微软雅黑 Light"/>
                <a:cs typeface="微软雅黑 Light"/>
              </a:rPr>
              <a:t>2</a:t>
            </a:r>
            <a:r>
              <a:rPr sz="900" b="0">
                <a:solidFill>
                  <a:srgbClr val="FFFFFF"/>
                </a:solidFill>
                <a:latin typeface="微软雅黑 Light"/>
                <a:cs typeface="微软雅黑 Light"/>
              </a:rPr>
              <a:t>2</a:t>
            </a:r>
            <a:r>
              <a:rPr sz="900">
                <a:solidFill>
                  <a:srgbClr val="FFFFFF"/>
                </a:solidFill>
                <a:latin typeface="宋体"/>
                <a:cs typeface="宋体"/>
              </a:rPr>
              <a:t>年</a:t>
            </a:r>
            <a:endParaRPr sz="900">
              <a:latin typeface="宋体"/>
              <a:cs typeface="宋体"/>
            </a:endParaRPr>
          </a:p>
        </p:txBody>
      </p:sp>
      <p:sp>
        <p:nvSpPr>
          <p:cNvPr id="79" name="object 79"/>
          <p:cNvSpPr txBox="1"/>
          <p:nvPr/>
        </p:nvSpPr>
        <p:spPr>
          <a:xfrm>
            <a:off x="11628501" y="3382517"/>
            <a:ext cx="69786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0" spc="20">
                <a:solidFill>
                  <a:srgbClr val="FFFFFF"/>
                </a:solidFill>
                <a:latin typeface="微软雅黑 Light"/>
                <a:cs typeface="微软雅黑 Light"/>
              </a:rPr>
              <a:t>2023</a:t>
            </a:r>
            <a:r>
              <a:rPr sz="900">
                <a:solidFill>
                  <a:srgbClr val="FFFFFF"/>
                </a:solidFill>
                <a:latin typeface="宋体"/>
                <a:cs typeface="宋体"/>
              </a:rPr>
              <a:t>年</a:t>
            </a:r>
            <a:r>
              <a:rPr sz="900" b="0" spc="-15">
                <a:solidFill>
                  <a:srgbClr val="FFFFFF"/>
                </a:solidFill>
                <a:latin typeface="微软雅黑 Light"/>
                <a:cs typeface="微软雅黑 Light"/>
              </a:rPr>
              <a:t>1-11</a:t>
            </a:r>
            <a:r>
              <a:rPr sz="900">
                <a:solidFill>
                  <a:srgbClr val="FFFFFF"/>
                </a:solidFill>
                <a:latin typeface="宋体"/>
                <a:cs typeface="宋体"/>
              </a:rPr>
              <a:t>月</a:t>
            </a:r>
            <a:endParaRPr sz="900">
              <a:latin typeface="宋体"/>
              <a:cs typeface="宋体"/>
            </a:endParaRPr>
          </a:p>
        </p:txBody>
      </p:sp>
      <p:sp>
        <p:nvSpPr>
          <p:cNvPr id="80" name="object 80"/>
          <p:cNvSpPr/>
          <p:nvPr/>
        </p:nvSpPr>
        <p:spPr>
          <a:xfrm>
            <a:off x="9336023" y="2346960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76200">
            <a:solidFill>
              <a:srgbClr val="80D7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1" name="object 81"/>
          <p:cNvSpPr/>
          <p:nvPr/>
        </p:nvSpPr>
        <p:spPr>
          <a:xfrm>
            <a:off x="10274045" y="2346197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28575">
            <a:solidFill>
              <a:srgbClr val="FF6C6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2" name="object 82"/>
          <p:cNvSpPr txBox="1"/>
          <p:nvPr/>
        </p:nvSpPr>
        <p:spPr>
          <a:xfrm>
            <a:off x="9593706" y="2251913"/>
            <a:ext cx="250507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950594"/>
                <a:tab pos="2275840"/>
              </a:tabLst>
            </a:pPr>
            <a:r>
              <a:rPr sz="1500" spc="-15" baseline="2777">
                <a:solidFill>
                  <a:srgbClr val="FFFFFF"/>
                </a:solidFill>
                <a:latin typeface="宋体"/>
                <a:cs typeface="宋体"/>
              </a:rPr>
              <a:t>市场规</a:t>
            </a:r>
            <a:r>
              <a:rPr sz="1500" spc="-7" baseline="2777">
                <a:solidFill>
                  <a:srgbClr val="FFFFFF"/>
                </a:solidFill>
                <a:latin typeface="宋体"/>
                <a:cs typeface="宋体"/>
              </a:rPr>
              <a:t>模</a:t>
            </a:r>
            <a:r>
              <a:rPr sz="1500" baseline="2777">
                <a:solidFill>
                  <a:srgbClr val="FFFFFF"/>
                </a:solidFill>
                <a:latin typeface="宋体"/>
                <a:cs typeface="宋体"/>
              </a:rPr>
              <a:t>	</a:t>
            </a:r>
            <a:r>
              <a:rPr sz="1500" spc="-15" baseline="2777">
                <a:solidFill>
                  <a:srgbClr val="FFFFFF"/>
                </a:solidFill>
                <a:latin typeface="宋体"/>
                <a:cs typeface="宋体"/>
              </a:rPr>
              <a:t>件单价（元</a:t>
            </a:r>
            <a:r>
              <a:rPr sz="1500" spc="-7" baseline="2777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r>
              <a:rPr sz="1500" baseline="2777">
                <a:solidFill>
                  <a:srgbClr val="FFFFFF"/>
                </a:solidFill>
                <a:latin typeface="宋体"/>
                <a:cs typeface="宋体"/>
              </a:rPr>
              <a:t>	</a:t>
            </a:r>
            <a:r>
              <a:rPr sz="1000" b="0" spc="5">
                <a:solidFill>
                  <a:srgbClr val="FFFFFF"/>
                </a:solidFill>
                <a:latin typeface="微软雅黑 Light"/>
                <a:cs typeface="微软雅黑 Light"/>
              </a:rPr>
              <a:t>7</a:t>
            </a:r>
            <a:r>
              <a:rPr sz="1000" b="0">
                <a:solidFill>
                  <a:srgbClr val="FFFFFF"/>
                </a:solidFill>
                <a:latin typeface="微软雅黑 Light"/>
                <a:cs typeface="微软雅黑 Light"/>
              </a:rPr>
              <a:t>9</a:t>
            </a:r>
            <a:r>
              <a:rPr sz="1000" b="0" spc="35">
                <a:solidFill>
                  <a:srgbClr val="FFFFFF"/>
                </a:solidFill>
                <a:latin typeface="微软雅黑 Light"/>
                <a:cs typeface="微软雅黑 Light"/>
              </a:rPr>
              <a:t>5</a:t>
            </a:r>
            <a:endParaRPr sz="1000">
              <a:latin typeface="微软雅黑 Light"/>
              <a:cs typeface="微软雅黑 Light"/>
            </a:endParaRPr>
          </a:p>
        </p:txBody>
      </p:sp>
      <p:sp>
        <p:nvSpPr>
          <p:cNvPr id="83" name="object 83"/>
          <p:cNvSpPr/>
          <p:nvPr/>
        </p:nvSpPr>
        <p:spPr>
          <a:xfrm>
            <a:off x="9521952" y="3595115"/>
            <a:ext cx="646176" cy="646176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4" name="object 84"/>
          <p:cNvSpPr/>
          <p:nvPr/>
        </p:nvSpPr>
        <p:spPr>
          <a:xfrm>
            <a:off x="10599419" y="3593591"/>
            <a:ext cx="646176" cy="649224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5" name="object 85"/>
          <p:cNvSpPr/>
          <p:nvPr/>
        </p:nvSpPr>
        <p:spPr>
          <a:xfrm>
            <a:off x="11678411" y="3593591"/>
            <a:ext cx="647700" cy="649224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6" name="object 86"/>
          <p:cNvSpPr txBox="1"/>
          <p:nvPr/>
        </p:nvSpPr>
        <p:spPr>
          <a:xfrm>
            <a:off x="11618721" y="4316679"/>
            <a:ext cx="1014730" cy="23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z="700" spc="5">
                <a:solidFill>
                  <a:srgbClr val="FFFFFF"/>
                </a:solidFill>
                <a:latin typeface="宋体"/>
                <a:cs typeface="宋体"/>
              </a:rPr>
              <a:t>广</a:t>
            </a:r>
            <a:r>
              <a:rPr sz="700" spc="-5">
                <a:solidFill>
                  <a:srgbClr val="FFFFFF"/>
                </a:solidFill>
                <a:latin typeface="宋体"/>
                <a:cs typeface="宋体"/>
              </a:rPr>
              <a:t>禾堂</a:t>
            </a:r>
            <a:r>
              <a:rPr sz="700" spc="5">
                <a:solidFill>
                  <a:srgbClr val="FFFFFF"/>
                </a:solidFill>
                <a:latin typeface="宋体"/>
                <a:cs typeface="宋体"/>
              </a:rPr>
              <a:t>【</a:t>
            </a:r>
            <a:r>
              <a:rPr sz="700" spc="35">
                <a:solidFill>
                  <a:srgbClr val="FFFFFF"/>
                </a:solidFill>
                <a:latin typeface="宋体"/>
                <a:cs typeface="宋体"/>
              </a:rPr>
              <a:t>42</a:t>
            </a:r>
            <a:r>
              <a:rPr sz="700" spc="5">
                <a:solidFill>
                  <a:srgbClr val="FFFFFF"/>
                </a:solidFill>
                <a:latin typeface="宋体"/>
                <a:cs typeface="宋体"/>
              </a:rPr>
              <a:t>天</a:t>
            </a:r>
            <a:r>
              <a:rPr sz="700" spc="-5">
                <a:solidFill>
                  <a:srgbClr val="FFFFFF"/>
                </a:solidFill>
                <a:latin typeface="宋体"/>
                <a:cs typeface="宋体"/>
              </a:rPr>
              <a:t>月之</a:t>
            </a:r>
            <a:r>
              <a:rPr sz="700" spc="5">
                <a:solidFill>
                  <a:srgbClr val="FFFFFF"/>
                </a:solidFill>
                <a:latin typeface="宋体"/>
                <a:cs typeface="宋体"/>
              </a:rPr>
              <a:t>精</a:t>
            </a:r>
            <a:r>
              <a:rPr sz="700" spc="-5">
                <a:solidFill>
                  <a:srgbClr val="FFFFFF"/>
                </a:solidFill>
                <a:latin typeface="宋体"/>
                <a:cs typeface="宋体"/>
              </a:rPr>
              <a:t>华】 </a:t>
            </a:r>
            <a:r>
              <a:rPr sz="700" spc="5">
                <a:solidFill>
                  <a:srgbClr val="FFFFFF"/>
                </a:solidFill>
                <a:latin typeface="宋体"/>
                <a:cs typeface="宋体"/>
              </a:rPr>
              <a:t>产后营养补</a:t>
            </a:r>
            <a:r>
              <a:rPr sz="700" spc="-5">
                <a:solidFill>
                  <a:srgbClr val="FFFFFF"/>
                </a:solidFill>
                <a:latin typeface="宋体"/>
                <a:cs typeface="宋体"/>
              </a:rPr>
              <a:t>品</a:t>
            </a:r>
            <a:r>
              <a:rPr sz="700" spc="-50">
                <a:solidFill>
                  <a:srgbClr val="FFFFFF"/>
                </a:solidFill>
                <a:latin typeface="宋体"/>
                <a:cs typeface="宋体"/>
              </a:rPr>
              <a:t>112</a:t>
            </a:r>
            <a:r>
              <a:rPr sz="700" spc="-5">
                <a:solidFill>
                  <a:srgbClr val="FFFFFF"/>
                </a:solidFill>
                <a:latin typeface="宋体"/>
                <a:cs typeface="宋体"/>
              </a:rPr>
              <a:t>包</a:t>
            </a:r>
            <a:endParaRPr sz="700">
              <a:latin typeface="宋体"/>
              <a:cs typeface="宋体"/>
            </a:endParaRPr>
          </a:p>
        </p:txBody>
      </p:sp>
      <p:sp>
        <p:nvSpPr>
          <p:cNvPr id="87" name="object 87"/>
          <p:cNvSpPr txBox="1"/>
          <p:nvPr/>
        </p:nvSpPr>
        <p:spPr>
          <a:xfrm>
            <a:off x="10551032" y="4312716"/>
            <a:ext cx="757555" cy="23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>
                <a:solidFill>
                  <a:srgbClr val="FFFFFF"/>
                </a:solidFill>
                <a:latin typeface="宋体"/>
                <a:cs typeface="宋体"/>
              </a:rPr>
              <a:t>艾佳人月子</a:t>
            </a:r>
            <a:r>
              <a:rPr sz="700" spc="-10">
                <a:solidFill>
                  <a:srgbClr val="FFFFFF"/>
                </a:solidFill>
                <a:latin typeface="宋体"/>
                <a:cs typeface="宋体"/>
              </a:rPr>
              <a:t>粥</a:t>
            </a:r>
            <a:r>
              <a:rPr sz="700" spc="60">
                <a:solidFill>
                  <a:srgbClr val="FFFFFF"/>
                </a:solidFill>
                <a:latin typeface="宋体"/>
                <a:cs typeface="宋体"/>
              </a:rPr>
              <a:t>30</a:t>
            </a:r>
            <a:r>
              <a:rPr sz="700" spc="-5">
                <a:solidFill>
                  <a:srgbClr val="FFFFFF"/>
                </a:solidFill>
                <a:latin typeface="宋体"/>
                <a:cs typeface="宋体"/>
              </a:rPr>
              <a:t>天</a:t>
            </a:r>
            <a:endParaRPr sz="7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700" spc="5">
                <a:solidFill>
                  <a:srgbClr val="FFFFFF"/>
                </a:solidFill>
                <a:latin typeface="宋体"/>
                <a:cs typeface="宋体"/>
              </a:rPr>
              <a:t>不重样</a:t>
            </a:r>
            <a:r>
              <a:rPr sz="700" spc="25">
                <a:solidFill>
                  <a:srgbClr val="FFFFFF"/>
                </a:solidFill>
                <a:latin typeface="宋体"/>
                <a:cs typeface="宋体"/>
              </a:rPr>
              <a:t>100g*30</a:t>
            </a:r>
            <a:r>
              <a:rPr sz="700" spc="-5">
                <a:solidFill>
                  <a:srgbClr val="FFFFFF"/>
                </a:solidFill>
                <a:latin typeface="宋体"/>
                <a:cs typeface="宋体"/>
              </a:rPr>
              <a:t>袋</a:t>
            </a:r>
            <a:endParaRPr sz="700">
              <a:latin typeface="宋体"/>
              <a:cs typeface="宋体"/>
            </a:endParaRPr>
          </a:p>
        </p:txBody>
      </p:sp>
      <p:sp>
        <p:nvSpPr>
          <p:cNvPr id="88" name="object 88"/>
          <p:cNvSpPr txBox="1"/>
          <p:nvPr/>
        </p:nvSpPr>
        <p:spPr>
          <a:xfrm>
            <a:off x="9470263" y="4318508"/>
            <a:ext cx="859155" cy="23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spc="5">
                <a:solidFill>
                  <a:srgbClr val="FFFFFF"/>
                </a:solidFill>
                <a:latin typeface="宋体"/>
                <a:cs typeface="宋体"/>
              </a:rPr>
              <a:t>澳乐乳月子</a:t>
            </a:r>
            <a:r>
              <a:rPr sz="700" spc="-5">
                <a:solidFill>
                  <a:srgbClr val="FFFFFF"/>
                </a:solidFill>
                <a:latin typeface="宋体"/>
                <a:cs typeface="宋体"/>
              </a:rPr>
              <a:t>营养</a:t>
            </a:r>
            <a:r>
              <a:rPr sz="700" spc="-19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700" spc="5">
                <a:solidFill>
                  <a:srgbClr val="FFFFFF"/>
                </a:solidFill>
                <a:latin typeface="宋体"/>
                <a:cs typeface="宋体"/>
              </a:rPr>
              <a:t>孕产</a:t>
            </a:r>
            <a:endParaRPr sz="7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700">
                <a:solidFill>
                  <a:srgbClr val="FFFFFF"/>
                </a:solidFill>
                <a:latin typeface="宋体"/>
                <a:cs typeface="宋体"/>
              </a:rPr>
              <a:t>妇营养</a:t>
            </a:r>
            <a:r>
              <a:rPr sz="700" spc="-5">
                <a:solidFill>
                  <a:srgbClr val="FFFFFF"/>
                </a:solidFill>
                <a:latin typeface="宋体"/>
                <a:cs typeface="宋体"/>
              </a:rPr>
              <a:t>品</a:t>
            </a:r>
            <a:r>
              <a:rPr sz="700" spc="-14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700" spc="70">
                <a:solidFill>
                  <a:srgbClr val="FFFFFF"/>
                </a:solidFill>
                <a:latin typeface="宋体"/>
                <a:cs typeface="宋体"/>
              </a:rPr>
              <a:t>60</a:t>
            </a:r>
            <a:r>
              <a:rPr sz="700">
                <a:solidFill>
                  <a:srgbClr val="FFFFFF"/>
                </a:solidFill>
                <a:latin typeface="宋体"/>
                <a:cs typeface="宋体"/>
              </a:rPr>
              <a:t>粒</a:t>
            </a:r>
            <a:r>
              <a:rPr sz="700" spc="-80">
                <a:solidFill>
                  <a:srgbClr val="FFFFFF"/>
                </a:solidFill>
                <a:latin typeface="宋体"/>
                <a:cs typeface="宋体"/>
              </a:rPr>
              <a:t>/</a:t>
            </a:r>
            <a:r>
              <a:rPr sz="700" spc="-5">
                <a:solidFill>
                  <a:srgbClr val="FFFFFF"/>
                </a:solidFill>
                <a:latin typeface="宋体"/>
                <a:cs typeface="宋体"/>
              </a:rPr>
              <a:t>瓶</a:t>
            </a:r>
            <a:endParaRPr sz="700">
              <a:latin typeface="宋体"/>
              <a:cs typeface="宋体"/>
            </a:endParaRPr>
          </a:p>
        </p:txBody>
      </p:sp>
      <p:sp>
        <p:nvSpPr>
          <p:cNvPr id="89" name="object 89"/>
          <p:cNvSpPr/>
          <p:nvPr/>
        </p:nvSpPr>
        <p:spPr>
          <a:xfrm>
            <a:off x="9424034" y="3575050"/>
            <a:ext cx="483108" cy="298577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0" name="object 90"/>
          <p:cNvSpPr/>
          <p:nvPr/>
        </p:nvSpPr>
        <p:spPr>
          <a:xfrm>
            <a:off x="10461752" y="3528695"/>
            <a:ext cx="482980" cy="298653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1" name="object 91"/>
          <p:cNvSpPr/>
          <p:nvPr/>
        </p:nvSpPr>
        <p:spPr>
          <a:xfrm>
            <a:off x="9549638" y="3627373"/>
            <a:ext cx="244093" cy="155105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2" name="object 92"/>
          <p:cNvSpPr/>
          <p:nvPr/>
        </p:nvSpPr>
        <p:spPr>
          <a:xfrm>
            <a:off x="10587228" y="3581146"/>
            <a:ext cx="244094" cy="155054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3" name="object 93"/>
          <p:cNvSpPr/>
          <p:nvPr/>
        </p:nvSpPr>
        <p:spPr>
          <a:xfrm>
            <a:off x="11495913" y="3513073"/>
            <a:ext cx="482980" cy="298665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4" name="object 94"/>
          <p:cNvSpPr/>
          <p:nvPr/>
        </p:nvSpPr>
        <p:spPr>
          <a:xfrm>
            <a:off x="11621516" y="3565525"/>
            <a:ext cx="243966" cy="155067"/>
          </a:xfrm>
          <a:prstGeom prst="rect">
            <a:avLst/>
          </a:prstGeom>
          <a:blipFill>
            <a:blip r:embed="rId1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5" name="object 95"/>
          <p:cNvSpPr txBox="1"/>
          <p:nvPr/>
        </p:nvSpPr>
        <p:spPr>
          <a:xfrm>
            <a:off x="402742" y="4622684"/>
            <a:ext cx="2436495" cy="1270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600" spc="5">
                <a:solidFill>
                  <a:srgbClr val="FFFFFF"/>
                </a:solidFill>
                <a:latin typeface="宋体"/>
                <a:cs typeface="宋体"/>
              </a:rPr>
              <a:t>数据来</a:t>
            </a:r>
            <a:r>
              <a:rPr sz="600" spc="-5">
                <a:solidFill>
                  <a:srgbClr val="FFFFFF"/>
                </a:solidFill>
                <a:latin typeface="宋体"/>
                <a:cs typeface="宋体"/>
              </a:rPr>
              <a:t>源：蝉魔</a:t>
            </a:r>
            <a:r>
              <a:rPr sz="600">
                <a:solidFill>
                  <a:srgbClr val="FFFFFF"/>
                </a:solidFill>
                <a:latin typeface="宋体"/>
                <a:cs typeface="宋体"/>
              </a:rPr>
              <a:t>方</a:t>
            </a:r>
            <a:r>
              <a:rPr sz="600" spc="-13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600" spc="35">
                <a:solidFill>
                  <a:srgbClr val="FFFFFF"/>
                </a:solidFill>
                <a:latin typeface="宋体"/>
                <a:cs typeface="宋体"/>
              </a:rPr>
              <a:t>chanmofang.com</a:t>
            </a:r>
            <a:r>
              <a:rPr sz="600" spc="-13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600" spc="5">
                <a:solidFill>
                  <a:srgbClr val="FFFFFF"/>
                </a:solidFill>
                <a:latin typeface="宋体"/>
                <a:cs typeface="宋体"/>
              </a:rPr>
              <a:t>（蝉妈</a:t>
            </a:r>
            <a:r>
              <a:rPr sz="600" spc="-5">
                <a:solidFill>
                  <a:srgbClr val="FFFFFF"/>
                </a:solidFill>
                <a:latin typeface="宋体"/>
                <a:cs typeface="宋体"/>
              </a:rPr>
              <a:t>妈旗下行业研究数据平台</a:t>
            </a:r>
            <a:r>
              <a:rPr sz="60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endParaRPr sz="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9195816" y="2383535"/>
            <a:ext cx="3195955" cy="2071370"/>
          </a:xfrm>
          <a:custGeom>
            <a:rect l="l" t="t" r="r" b="b"/>
            <a:pathLst>
              <a:path w="3195954" h="2071370">
                <a:moveTo>
                  <a:pt x="3195828" y="0"/>
                </a:moveTo>
                <a:lnTo>
                  <a:pt x="0" y="2071115"/>
                </a:lnTo>
                <a:lnTo>
                  <a:pt x="3195828" y="2071115"/>
                </a:lnTo>
                <a:lnTo>
                  <a:pt x="3195828" y="0"/>
                </a:lnTo>
                <a:close/>
              </a:path>
            </a:pathLst>
          </a:custGeom>
          <a:solidFill>
            <a:srgbClr val="FFF1CC">
              <a:alpha val="1803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8518443" y="2949701"/>
            <a:ext cx="220877" cy="22098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8010906" y="3763517"/>
            <a:ext cx="218440" cy="218440"/>
          </a:xfrm>
          <a:custGeom>
            <a:rect l="l" t="t" r="r" b="b"/>
            <a:pathLst>
              <a:path w="218440" h="218439">
                <a:moveTo>
                  <a:pt x="108966" y="0"/>
                </a:moveTo>
                <a:lnTo>
                  <a:pt x="66544" y="8562"/>
                </a:lnTo>
                <a:lnTo>
                  <a:pt x="31908" y="31913"/>
                </a:lnTo>
                <a:lnTo>
                  <a:pt x="8560" y="66549"/>
                </a:lnTo>
                <a:lnTo>
                  <a:pt x="0" y="108966"/>
                </a:lnTo>
                <a:lnTo>
                  <a:pt x="8560" y="151382"/>
                </a:lnTo>
                <a:lnTo>
                  <a:pt x="31908" y="186018"/>
                </a:lnTo>
                <a:lnTo>
                  <a:pt x="66544" y="209369"/>
                </a:lnTo>
                <a:lnTo>
                  <a:pt x="108966" y="217932"/>
                </a:lnTo>
                <a:lnTo>
                  <a:pt x="151387" y="209369"/>
                </a:lnTo>
                <a:lnTo>
                  <a:pt x="186023" y="186018"/>
                </a:lnTo>
                <a:lnTo>
                  <a:pt x="209371" y="151382"/>
                </a:lnTo>
                <a:lnTo>
                  <a:pt x="217932" y="108966"/>
                </a:lnTo>
                <a:lnTo>
                  <a:pt x="209371" y="66549"/>
                </a:lnTo>
                <a:lnTo>
                  <a:pt x="186023" y="31913"/>
                </a:lnTo>
                <a:lnTo>
                  <a:pt x="151387" y="8562"/>
                </a:lnTo>
                <a:lnTo>
                  <a:pt x="108966" y="0"/>
                </a:lnTo>
                <a:close/>
              </a:path>
            </a:pathLst>
          </a:custGeom>
          <a:solidFill>
            <a:srgbClr val="FFF1CC">
              <a:alpha val="5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8009425" y="3761994"/>
            <a:ext cx="220979" cy="220979"/>
          </a:xfrm>
          <a:custGeom>
            <a:rect l="l" t="t" r="r" b="b"/>
            <a:pathLst>
              <a:path w="220977" h="220977">
                <a:moveTo>
                  <a:pt x="110446" y="0"/>
                </a:moveTo>
                <a:lnTo>
                  <a:pt x="67520" y="8661"/>
                </a:lnTo>
                <a:lnTo>
                  <a:pt x="32341" y="32385"/>
                </a:lnTo>
                <a:lnTo>
                  <a:pt x="8592" y="67525"/>
                </a:lnTo>
                <a:lnTo>
                  <a:pt x="0" y="109524"/>
                </a:lnTo>
                <a:lnTo>
                  <a:pt x="0" y="111455"/>
                </a:lnTo>
                <a:lnTo>
                  <a:pt x="464" y="121818"/>
                </a:lnTo>
                <a:lnTo>
                  <a:pt x="13291" y="163156"/>
                </a:lnTo>
                <a:lnTo>
                  <a:pt x="40088" y="195732"/>
                </a:lnTo>
                <a:lnTo>
                  <a:pt x="77553" y="216027"/>
                </a:lnTo>
                <a:lnTo>
                  <a:pt x="110446" y="220980"/>
                </a:lnTo>
                <a:lnTo>
                  <a:pt x="121749" y="220408"/>
                </a:lnTo>
                <a:lnTo>
                  <a:pt x="163151" y="207645"/>
                </a:lnTo>
                <a:lnTo>
                  <a:pt x="172512" y="201955"/>
                </a:lnTo>
                <a:lnTo>
                  <a:pt x="109430" y="201955"/>
                </a:lnTo>
                <a:lnTo>
                  <a:pt x="100159" y="201383"/>
                </a:lnTo>
                <a:lnTo>
                  <a:pt x="58630" y="185864"/>
                </a:lnTo>
                <a:lnTo>
                  <a:pt x="29547" y="153314"/>
                </a:lnTo>
                <a:lnTo>
                  <a:pt x="19006" y="109524"/>
                </a:lnTo>
                <a:lnTo>
                  <a:pt x="19514" y="100215"/>
                </a:lnTo>
                <a:lnTo>
                  <a:pt x="35135" y="58699"/>
                </a:lnTo>
                <a:lnTo>
                  <a:pt x="67647" y="29591"/>
                </a:lnTo>
                <a:lnTo>
                  <a:pt x="111462" y="19024"/>
                </a:lnTo>
                <a:lnTo>
                  <a:pt x="172512" y="19024"/>
                </a:lnTo>
                <a:lnTo>
                  <a:pt x="172295" y="18859"/>
                </a:lnTo>
                <a:lnTo>
                  <a:pt x="132671" y="2286"/>
                </a:lnTo>
                <a:lnTo>
                  <a:pt x="121749" y="571"/>
                </a:lnTo>
                <a:lnTo>
                  <a:pt x="110446" y="0"/>
                </a:lnTo>
                <a:close/>
              </a:path>
              <a:path w="220977" h="220977">
                <a:moveTo>
                  <a:pt x="172512" y="19024"/>
                </a:moveTo>
                <a:lnTo>
                  <a:pt x="111462" y="19024"/>
                </a:lnTo>
                <a:lnTo>
                  <a:pt x="120860" y="19596"/>
                </a:lnTo>
                <a:lnTo>
                  <a:pt x="129750" y="21107"/>
                </a:lnTo>
                <a:lnTo>
                  <a:pt x="169247" y="40462"/>
                </a:lnTo>
                <a:lnTo>
                  <a:pt x="195155" y="75780"/>
                </a:lnTo>
                <a:lnTo>
                  <a:pt x="201886" y="111455"/>
                </a:lnTo>
                <a:lnTo>
                  <a:pt x="201378" y="120865"/>
                </a:lnTo>
                <a:lnTo>
                  <a:pt x="185757" y="162458"/>
                </a:lnTo>
                <a:lnTo>
                  <a:pt x="153245" y="191338"/>
                </a:lnTo>
                <a:lnTo>
                  <a:pt x="109430" y="201955"/>
                </a:lnTo>
                <a:lnTo>
                  <a:pt x="172512" y="201955"/>
                </a:lnTo>
                <a:lnTo>
                  <a:pt x="202013" y="172300"/>
                </a:lnTo>
                <a:lnTo>
                  <a:pt x="218650" y="132778"/>
                </a:lnTo>
                <a:lnTo>
                  <a:pt x="220882" y="111455"/>
                </a:lnTo>
                <a:lnTo>
                  <a:pt x="220882" y="109524"/>
                </a:lnTo>
                <a:lnTo>
                  <a:pt x="212300" y="67525"/>
                </a:lnTo>
                <a:lnTo>
                  <a:pt x="188551" y="32385"/>
                </a:lnTo>
                <a:lnTo>
                  <a:pt x="180677" y="25234"/>
                </a:lnTo>
                <a:lnTo>
                  <a:pt x="172512" y="19024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6511335" y="3188969"/>
            <a:ext cx="220877" cy="22098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6287305" y="3697985"/>
            <a:ext cx="220882" cy="220979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6177579" y="2567177"/>
            <a:ext cx="219353" cy="220979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5872777" y="4232909"/>
            <a:ext cx="219357" cy="219455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5729523" y="2725673"/>
            <a:ext cx="330605" cy="330707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7920228" y="3790188"/>
            <a:ext cx="200025" cy="82550"/>
          </a:xfrm>
          <a:custGeom>
            <a:rect l="l" t="t" r="r" b="b"/>
            <a:pathLst>
              <a:path w="200025" h="82550">
                <a:moveTo>
                  <a:pt x="199644" y="82296"/>
                </a:moveTo>
                <a:lnTo>
                  <a:pt x="0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7655814" y="3524199"/>
            <a:ext cx="5314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等线"/>
                <a:cs typeface="等线"/>
              </a:rPr>
              <a:t>婴童尿裤</a:t>
            </a:r>
            <a:endParaRPr sz="1000">
              <a:latin typeface="等线"/>
              <a:cs typeface="等线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430136" y="3022498"/>
            <a:ext cx="405130" cy="3670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2000"/>
              </a:lnSpc>
              <a:spcBef>
                <a:spcPts val="100"/>
              </a:spcBef>
            </a:pPr>
            <a:r>
              <a:rPr sz="1000" spc="-5">
                <a:solidFill>
                  <a:srgbClr val="FFFFFF"/>
                </a:solidFill>
                <a:latin typeface="等线"/>
                <a:cs typeface="等线"/>
              </a:rPr>
              <a:t>婴童饮 食用品</a:t>
            </a:r>
            <a:endParaRPr sz="1000">
              <a:latin typeface="等线"/>
              <a:cs typeface="等线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793485" y="3715308"/>
            <a:ext cx="78486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0">
                <a:solidFill>
                  <a:srgbClr val="FFFFFF"/>
                </a:solidFill>
                <a:latin typeface="等线"/>
                <a:cs typeface="等线"/>
              </a:rPr>
              <a:t>婴童床上用品</a:t>
            </a:r>
            <a:endParaRPr sz="1000">
              <a:latin typeface="等线"/>
              <a:cs typeface="等线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5928105" y="2538171"/>
            <a:ext cx="78486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0">
                <a:solidFill>
                  <a:srgbClr val="FFFFFF"/>
                </a:solidFill>
                <a:latin typeface="等线"/>
                <a:cs typeface="等线"/>
              </a:rPr>
              <a:t>婴童出行用品</a:t>
            </a:r>
            <a:endParaRPr sz="1000">
              <a:latin typeface="等线"/>
              <a:cs typeface="等线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5690108" y="4031386"/>
            <a:ext cx="5314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0">
                <a:solidFill>
                  <a:srgbClr val="FFFFFF"/>
                </a:solidFill>
                <a:latin typeface="等线"/>
                <a:cs typeface="等线"/>
              </a:rPr>
              <a:t>婴童配饰</a:t>
            </a:r>
            <a:endParaRPr sz="1000">
              <a:latin typeface="等线"/>
              <a:cs typeface="等线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5465190" y="2909696"/>
            <a:ext cx="65786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等线"/>
                <a:cs typeface="等线"/>
              </a:rPr>
              <a:t>孕产妇用品</a:t>
            </a:r>
            <a:endParaRPr sz="1000">
              <a:latin typeface="等线"/>
              <a:cs typeface="等线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5275579" y="2666491"/>
            <a:ext cx="5314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等线"/>
                <a:cs typeface="等线"/>
              </a:rPr>
              <a:t>婴童家具</a:t>
            </a:r>
            <a:endParaRPr sz="1000">
              <a:latin typeface="等线"/>
              <a:cs typeface="等线"/>
            </a:endParaRPr>
          </a:p>
        </p:txBody>
      </p:sp>
      <p:sp>
        <p:nvSpPr>
          <p:cNvPr id="19" name="object 19"/>
          <p:cNvSpPr txBox="1">
            <a:spLocks noGrp="1"/>
          </p:cNvSpPr>
          <p:nvPr>
            <p:ph type="title"/>
          </p:nvPr>
        </p:nvSpPr>
        <p:spPr>
          <a:xfrm>
            <a:off x="448462" y="730758"/>
            <a:ext cx="9093200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/>
              <a:t>母婴用品：婴童日常消耗品品类高规模，婴童出行用品消费升级，品类高增长</a:t>
            </a:r>
            <a:endParaRPr sz="2100"/>
          </a:p>
        </p:txBody>
      </p:sp>
      <p:sp>
        <p:nvSpPr>
          <p:cNvPr id="20" name="object 20"/>
          <p:cNvSpPr txBox="1"/>
          <p:nvPr/>
        </p:nvSpPr>
        <p:spPr>
          <a:xfrm>
            <a:off x="454253" y="1184909"/>
            <a:ext cx="11925300" cy="5010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</a:pPr>
            <a:r>
              <a:rPr sz="1200" spc="10">
                <a:solidFill>
                  <a:srgbClr val="FFFFFF"/>
                </a:solidFill>
                <a:latin typeface="宋体"/>
                <a:cs typeface="宋体"/>
              </a:rPr>
              <a:t>母婴用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品作为母婴行业规</a:t>
            </a:r>
            <a:r>
              <a:rPr sz="1200" spc="5">
                <a:solidFill>
                  <a:srgbClr val="FFFFFF"/>
                </a:solidFill>
                <a:latin typeface="宋体"/>
                <a:cs typeface="宋体"/>
              </a:rPr>
              <a:t>模</a:t>
            </a:r>
            <a:r>
              <a:rPr sz="1200" spc="-60">
                <a:solidFill>
                  <a:srgbClr val="FFFFFF"/>
                </a:solidFill>
                <a:latin typeface="宋体"/>
                <a:cs typeface="宋体"/>
              </a:rPr>
              <a:t>t</a:t>
            </a:r>
            <a:r>
              <a:rPr sz="1200" spc="-50">
                <a:solidFill>
                  <a:srgbClr val="FFFFFF"/>
                </a:solidFill>
                <a:latin typeface="宋体"/>
                <a:cs typeface="宋体"/>
              </a:rPr>
              <a:t>o</a:t>
            </a:r>
            <a:r>
              <a:rPr sz="1200" spc="85">
                <a:solidFill>
                  <a:srgbClr val="FFFFFF"/>
                </a:solidFill>
                <a:latin typeface="宋体"/>
                <a:cs typeface="宋体"/>
              </a:rPr>
              <a:t>p</a:t>
            </a:r>
            <a:r>
              <a:rPr sz="1200" spc="80">
                <a:solidFill>
                  <a:srgbClr val="FFFFFF"/>
                </a:solidFill>
                <a:latin typeface="宋体"/>
                <a:cs typeface="宋体"/>
              </a:rPr>
              <a:t>2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品类，保持较高增速增长。婴童市场仍为贡献主力，其中洗护日用、尿裤、饮食器具此类基础消耗品市场规模最大，其中婴童洗护日用处于明星赛 </a:t>
            </a:r>
            <a:r>
              <a:rPr sz="1200" spc="10">
                <a:solidFill>
                  <a:srgbClr val="FFFFFF"/>
                </a:solidFill>
                <a:latin typeface="宋体"/>
                <a:cs typeface="宋体"/>
              </a:rPr>
              <a:t>道。婴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童出行、婴童家具和孕产妇用品高增长，其中婴童出行用品平均单价增速高，品类消费升级趋势显著，母婴消费者关注婴童出行陪伴。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4094988" y="2551176"/>
            <a:ext cx="356870" cy="1548765"/>
          </a:xfrm>
          <a:custGeom>
            <a:rect l="l" t="t" r="r" b="b"/>
            <a:pathLst>
              <a:path w="356870" h="1548764">
                <a:moveTo>
                  <a:pt x="0" y="1548384"/>
                </a:moveTo>
                <a:lnTo>
                  <a:pt x="356615" y="1548384"/>
                </a:lnTo>
                <a:lnTo>
                  <a:pt x="356615" y="0"/>
                </a:lnTo>
                <a:lnTo>
                  <a:pt x="0" y="0"/>
                </a:lnTo>
                <a:lnTo>
                  <a:pt x="0" y="1548384"/>
                </a:lnTo>
                <a:close/>
              </a:path>
            </a:pathLst>
          </a:custGeom>
          <a:solidFill>
            <a:srgbClr val="FFF1CC">
              <a:alpha val="3490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2729483" y="3227832"/>
            <a:ext cx="483234" cy="890269"/>
          </a:xfrm>
          <a:custGeom>
            <a:rect l="l" t="t" r="r" b="b"/>
            <a:pathLst>
              <a:path w="483234" h="890269">
                <a:moveTo>
                  <a:pt x="0" y="890016"/>
                </a:moveTo>
                <a:lnTo>
                  <a:pt x="483107" y="890016"/>
                </a:lnTo>
                <a:lnTo>
                  <a:pt x="483107" y="0"/>
                </a:lnTo>
                <a:lnTo>
                  <a:pt x="0" y="0"/>
                </a:lnTo>
                <a:lnTo>
                  <a:pt x="0" y="890016"/>
                </a:lnTo>
                <a:close/>
              </a:path>
            </a:pathLst>
          </a:custGeom>
          <a:solidFill>
            <a:srgbClr val="FFF1CC">
              <a:alpha val="3490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1365503" y="3622547"/>
            <a:ext cx="483234" cy="477520"/>
          </a:xfrm>
          <a:custGeom>
            <a:rect l="l" t="t" r="r" b="b"/>
            <a:pathLst>
              <a:path w="483234" h="477520">
                <a:moveTo>
                  <a:pt x="0" y="477011"/>
                </a:moveTo>
                <a:lnTo>
                  <a:pt x="483108" y="477011"/>
                </a:lnTo>
                <a:lnTo>
                  <a:pt x="483108" y="0"/>
                </a:lnTo>
                <a:lnTo>
                  <a:pt x="0" y="0"/>
                </a:lnTo>
                <a:lnTo>
                  <a:pt x="0" y="477011"/>
                </a:lnTo>
                <a:close/>
              </a:path>
            </a:pathLst>
          </a:custGeom>
          <a:solidFill>
            <a:srgbClr val="FFF1CC">
              <a:alpha val="3490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 flipH="1">
            <a:off x="523494" y="3995927"/>
            <a:ext cx="0" cy="105410"/>
          </a:xfrm>
          <a:custGeom>
            <a:rect l="l" t="t" r="r" b="b"/>
            <a:pathLst>
              <a:path h="105410">
                <a:moveTo>
                  <a:pt x="0" y="0"/>
                </a:moveTo>
                <a:lnTo>
                  <a:pt x="0" y="105156"/>
                </a:lnTo>
              </a:path>
            </a:pathLst>
          </a:custGeom>
          <a:ln w="35051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620268" y="4026408"/>
            <a:ext cx="35560" cy="74930"/>
          </a:xfrm>
          <a:custGeom>
            <a:rect l="l" t="t" r="r" b="b"/>
            <a:pathLst>
              <a:path w="35559" h="74929">
                <a:moveTo>
                  <a:pt x="35051" y="0"/>
                </a:moveTo>
                <a:lnTo>
                  <a:pt x="0" y="0"/>
                </a:lnTo>
                <a:lnTo>
                  <a:pt x="0" y="74675"/>
                </a:lnTo>
                <a:lnTo>
                  <a:pt x="35051" y="74675"/>
                </a:lnTo>
                <a:lnTo>
                  <a:pt x="35051" y="0"/>
                </a:lnTo>
                <a:close/>
              </a:path>
            </a:pathLst>
          </a:custGeom>
          <a:solidFill>
            <a:srgbClr val="F8DCB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 flipH="1">
            <a:off x="751331" y="3939540"/>
            <a:ext cx="0" cy="161925"/>
          </a:xfrm>
          <a:custGeom>
            <a:rect l="l" t="t" r="r" b="b"/>
            <a:pathLst>
              <a:path h="161925">
                <a:moveTo>
                  <a:pt x="0" y="0"/>
                </a:moveTo>
                <a:lnTo>
                  <a:pt x="0" y="161544"/>
                </a:lnTo>
              </a:path>
            </a:pathLst>
          </a:custGeom>
          <a:ln w="36576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 flipH="1">
            <a:off x="864869" y="3927347"/>
            <a:ext cx="0" cy="173990"/>
          </a:xfrm>
          <a:custGeom>
            <a:rect l="l" t="t" r="r" b="b"/>
            <a:pathLst>
              <a:path h="173989">
                <a:moveTo>
                  <a:pt x="0" y="0"/>
                </a:moveTo>
                <a:lnTo>
                  <a:pt x="0" y="173735"/>
                </a:lnTo>
              </a:path>
            </a:pathLst>
          </a:custGeom>
          <a:ln w="35052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 flipH="1">
            <a:off x="979169" y="3874008"/>
            <a:ext cx="0" cy="227329"/>
          </a:xfrm>
          <a:custGeom>
            <a:rect l="l" t="t" r="r" b="b"/>
            <a:pathLst>
              <a:path h="227327">
                <a:moveTo>
                  <a:pt x="0" y="0"/>
                </a:moveTo>
                <a:lnTo>
                  <a:pt x="0" y="227075"/>
                </a:lnTo>
              </a:path>
            </a:pathLst>
          </a:custGeom>
          <a:ln w="35052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 flipH="1">
            <a:off x="1092708" y="3870959"/>
            <a:ext cx="0" cy="230504"/>
          </a:xfrm>
          <a:custGeom>
            <a:rect l="l" t="t" r="r" b="b"/>
            <a:pathLst>
              <a:path h="230502">
                <a:moveTo>
                  <a:pt x="0" y="0"/>
                </a:moveTo>
                <a:lnTo>
                  <a:pt x="0" y="230123"/>
                </a:lnTo>
              </a:path>
            </a:pathLst>
          </a:custGeom>
          <a:ln w="36576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 flipH="1">
            <a:off x="1207008" y="3877055"/>
            <a:ext cx="0" cy="224154"/>
          </a:xfrm>
          <a:custGeom>
            <a:rect l="l" t="t" r="r" b="b"/>
            <a:pathLst>
              <a:path h="224152">
                <a:moveTo>
                  <a:pt x="0" y="0"/>
                </a:moveTo>
                <a:lnTo>
                  <a:pt x="0" y="224027"/>
                </a:lnTo>
              </a:path>
            </a:pathLst>
          </a:custGeom>
          <a:ln w="36576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 flipH="1">
            <a:off x="1320546" y="3803903"/>
            <a:ext cx="0" cy="297180"/>
          </a:xfrm>
          <a:custGeom>
            <a:rect l="l" t="t" r="r" b="b"/>
            <a:pathLst>
              <a:path h="297179">
                <a:moveTo>
                  <a:pt x="0" y="0"/>
                </a:moveTo>
                <a:lnTo>
                  <a:pt x="0" y="297180"/>
                </a:lnTo>
              </a:path>
            </a:pathLst>
          </a:custGeom>
          <a:ln w="35052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 flipH="1">
            <a:off x="1434846" y="3768852"/>
            <a:ext cx="0" cy="332740"/>
          </a:xfrm>
          <a:custGeom>
            <a:rect l="l" t="t" r="r" b="b"/>
            <a:pathLst>
              <a:path h="332739">
                <a:moveTo>
                  <a:pt x="0" y="0"/>
                </a:moveTo>
                <a:lnTo>
                  <a:pt x="0" y="332232"/>
                </a:lnTo>
              </a:path>
            </a:pathLst>
          </a:custGeom>
          <a:ln w="35052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 flipH="1">
            <a:off x="1548383" y="3601211"/>
            <a:ext cx="0" cy="500380"/>
          </a:xfrm>
          <a:custGeom>
            <a:rect l="l" t="t" r="r" b="b"/>
            <a:pathLst>
              <a:path h="500379">
                <a:moveTo>
                  <a:pt x="0" y="0"/>
                </a:moveTo>
                <a:lnTo>
                  <a:pt x="0" y="499872"/>
                </a:lnTo>
              </a:path>
            </a:pathLst>
          </a:custGeom>
          <a:ln w="36575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 flipH="1">
            <a:off x="1661922" y="3587496"/>
            <a:ext cx="0" cy="513715"/>
          </a:xfrm>
          <a:custGeom>
            <a:rect l="l" t="t" r="r" b="b"/>
            <a:pathLst>
              <a:path h="513714">
                <a:moveTo>
                  <a:pt x="0" y="0"/>
                </a:moveTo>
                <a:lnTo>
                  <a:pt x="0" y="513587"/>
                </a:lnTo>
              </a:path>
            </a:pathLst>
          </a:custGeom>
          <a:ln w="35052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 flipH="1">
            <a:off x="1776222" y="3582923"/>
            <a:ext cx="0" cy="518159"/>
          </a:xfrm>
          <a:custGeom>
            <a:rect l="l" t="t" r="r" b="b"/>
            <a:pathLst>
              <a:path h="518159">
                <a:moveTo>
                  <a:pt x="0" y="0"/>
                </a:moveTo>
                <a:lnTo>
                  <a:pt x="0" y="518159"/>
                </a:lnTo>
              </a:path>
            </a:pathLst>
          </a:custGeom>
          <a:ln w="35052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 flipH="1">
            <a:off x="1889760" y="3630167"/>
            <a:ext cx="0" cy="471170"/>
          </a:xfrm>
          <a:custGeom>
            <a:rect l="l" t="t" r="r" b="b"/>
            <a:pathLst>
              <a:path h="471170">
                <a:moveTo>
                  <a:pt x="0" y="0"/>
                </a:moveTo>
                <a:lnTo>
                  <a:pt x="0" y="470916"/>
                </a:lnTo>
              </a:path>
            </a:pathLst>
          </a:custGeom>
          <a:ln w="36575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 flipH="1">
            <a:off x="2004060" y="3579876"/>
            <a:ext cx="0" cy="521334"/>
          </a:xfrm>
          <a:custGeom>
            <a:rect l="l" t="t" r="r" b="b"/>
            <a:pathLst>
              <a:path h="521334">
                <a:moveTo>
                  <a:pt x="0" y="0"/>
                </a:moveTo>
                <a:lnTo>
                  <a:pt x="0" y="521208"/>
                </a:lnTo>
              </a:path>
            </a:pathLst>
          </a:custGeom>
          <a:ln w="36575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 flipH="1">
            <a:off x="2117598" y="3457955"/>
            <a:ext cx="0" cy="643255"/>
          </a:xfrm>
          <a:custGeom>
            <a:rect l="l" t="t" r="r" b="b"/>
            <a:pathLst>
              <a:path h="643254">
                <a:moveTo>
                  <a:pt x="0" y="0"/>
                </a:moveTo>
                <a:lnTo>
                  <a:pt x="0" y="643127"/>
                </a:lnTo>
              </a:path>
            </a:pathLst>
          </a:custGeom>
          <a:ln w="35051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 flipH="1">
            <a:off x="2231898" y="3403091"/>
            <a:ext cx="0" cy="698500"/>
          </a:xfrm>
          <a:custGeom>
            <a:rect l="l" t="t" r="r" b="b"/>
            <a:pathLst>
              <a:path h="698500">
                <a:moveTo>
                  <a:pt x="0" y="0"/>
                </a:moveTo>
                <a:lnTo>
                  <a:pt x="0" y="697992"/>
                </a:lnTo>
              </a:path>
            </a:pathLst>
          </a:custGeom>
          <a:ln w="35051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 flipH="1">
            <a:off x="2345435" y="3281171"/>
            <a:ext cx="0" cy="820419"/>
          </a:xfrm>
          <a:custGeom>
            <a:rect l="l" t="t" r="r" b="b"/>
            <a:pathLst>
              <a:path h="820419">
                <a:moveTo>
                  <a:pt x="0" y="0"/>
                </a:moveTo>
                <a:lnTo>
                  <a:pt x="0" y="819911"/>
                </a:lnTo>
              </a:path>
            </a:pathLst>
          </a:custGeom>
          <a:ln w="36575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 flipH="1">
            <a:off x="2458973" y="3392423"/>
            <a:ext cx="0" cy="708660"/>
          </a:xfrm>
          <a:custGeom>
            <a:rect l="l" t="t" r="r" b="b"/>
            <a:pathLst>
              <a:path h="708660">
                <a:moveTo>
                  <a:pt x="0" y="0"/>
                </a:moveTo>
                <a:lnTo>
                  <a:pt x="0" y="708660"/>
                </a:lnTo>
              </a:path>
            </a:pathLst>
          </a:custGeom>
          <a:ln w="35051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 flipH="1">
            <a:off x="2573273" y="3486911"/>
            <a:ext cx="0" cy="614680"/>
          </a:xfrm>
          <a:custGeom>
            <a:rect l="l" t="t" r="r" b="b"/>
            <a:pathLst>
              <a:path h="614679">
                <a:moveTo>
                  <a:pt x="0" y="0"/>
                </a:moveTo>
                <a:lnTo>
                  <a:pt x="0" y="614172"/>
                </a:lnTo>
              </a:path>
            </a:pathLst>
          </a:custGeom>
          <a:ln w="35051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 flipH="1">
            <a:off x="2686811" y="3392423"/>
            <a:ext cx="0" cy="708660"/>
          </a:xfrm>
          <a:custGeom>
            <a:rect l="l" t="t" r="r" b="b"/>
            <a:pathLst>
              <a:path h="708660">
                <a:moveTo>
                  <a:pt x="0" y="0"/>
                </a:moveTo>
                <a:lnTo>
                  <a:pt x="0" y="708660"/>
                </a:lnTo>
              </a:path>
            </a:pathLst>
          </a:custGeom>
          <a:ln w="36575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 flipH="1">
            <a:off x="2800350" y="3346703"/>
            <a:ext cx="0" cy="754380"/>
          </a:xfrm>
          <a:custGeom>
            <a:rect l="l" t="t" r="r" b="b"/>
            <a:pathLst>
              <a:path h="754379">
                <a:moveTo>
                  <a:pt x="0" y="0"/>
                </a:moveTo>
                <a:lnTo>
                  <a:pt x="0" y="754380"/>
                </a:lnTo>
              </a:path>
            </a:pathLst>
          </a:custGeom>
          <a:ln w="35051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 flipH="1">
            <a:off x="2914650" y="3115055"/>
            <a:ext cx="0" cy="986155"/>
          </a:xfrm>
          <a:custGeom>
            <a:rect l="l" t="t" r="r" b="b"/>
            <a:pathLst>
              <a:path h="986153">
                <a:moveTo>
                  <a:pt x="0" y="0"/>
                </a:moveTo>
                <a:lnTo>
                  <a:pt x="0" y="986028"/>
                </a:lnTo>
              </a:path>
            </a:pathLst>
          </a:custGeom>
          <a:ln w="35051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 flipH="1">
            <a:off x="3028188" y="3305555"/>
            <a:ext cx="0" cy="795655"/>
          </a:xfrm>
          <a:custGeom>
            <a:rect l="l" t="t" r="r" b="b"/>
            <a:pathLst>
              <a:path h="795654">
                <a:moveTo>
                  <a:pt x="0" y="0"/>
                </a:moveTo>
                <a:lnTo>
                  <a:pt x="0" y="795527"/>
                </a:lnTo>
              </a:path>
            </a:pathLst>
          </a:custGeom>
          <a:ln w="36575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 flipH="1">
            <a:off x="3142488" y="3070860"/>
            <a:ext cx="0" cy="1030605"/>
          </a:xfrm>
          <a:custGeom>
            <a:rect l="l" t="t" r="r" b="b"/>
            <a:pathLst>
              <a:path h="1030603">
                <a:moveTo>
                  <a:pt x="0" y="0"/>
                </a:moveTo>
                <a:lnTo>
                  <a:pt x="0" y="1030223"/>
                </a:lnTo>
              </a:path>
            </a:pathLst>
          </a:custGeom>
          <a:ln w="36575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 flipH="1">
            <a:off x="3256026" y="3465576"/>
            <a:ext cx="0" cy="635635"/>
          </a:xfrm>
          <a:custGeom>
            <a:rect l="l" t="t" r="r" b="b"/>
            <a:pathLst>
              <a:path h="635635">
                <a:moveTo>
                  <a:pt x="0" y="0"/>
                </a:moveTo>
                <a:lnTo>
                  <a:pt x="0" y="635508"/>
                </a:lnTo>
              </a:path>
            </a:pathLst>
          </a:custGeom>
          <a:ln w="35051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 flipH="1">
            <a:off x="3370326" y="3191255"/>
            <a:ext cx="0" cy="909955"/>
          </a:xfrm>
          <a:custGeom>
            <a:rect l="l" t="t" r="r" b="b"/>
            <a:pathLst>
              <a:path h="909953">
                <a:moveTo>
                  <a:pt x="0" y="0"/>
                </a:moveTo>
                <a:lnTo>
                  <a:pt x="0" y="909828"/>
                </a:lnTo>
              </a:path>
            </a:pathLst>
          </a:custGeom>
          <a:ln w="35051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 flipH="1">
            <a:off x="3483864" y="2985516"/>
            <a:ext cx="0" cy="1115695"/>
          </a:xfrm>
          <a:custGeom>
            <a:rect l="l" t="t" r="r" b="b"/>
            <a:pathLst>
              <a:path h="1115695">
                <a:moveTo>
                  <a:pt x="0" y="0"/>
                </a:moveTo>
                <a:lnTo>
                  <a:pt x="0" y="1115567"/>
                </a:lnTo>
              </a:path>
            </a:pathLst>
          </a:custGeom>
          <a:ln w="36575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 flipH="1">
            <a:off x="3597402" y="2857500"/>
            <a:ext cx="0" cy="1243965"/>
          </a:xfrm>
          <a:custGeom>
            <a:rect l="l" t="t" r="r" b="b"/>
            <a:pathLst>
              <a:path h="1243964">
                <a:moveTo>
                  <a:pt x="0" y="0"/>
                </a:moveTo>
                <a:lnTo>
                  <a:pt x="0" y="1243584"/>
                </a:lnTo>
              </a:path>
            </a:pathLst>
          </a:custGeom>
          <a:ln w="35051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 flipH="1">
            <a:off x="3711702" y="2740151"/>
            <a:ext cx="0" cy="1361440"/>
          </a:xfrm>
          <a:custGeom>
            <a:rect l="l" t="t" r="r" b="b"/>
            <a:pathLst>
              <a:path h="1361439">
                <a:moveTo>
                  <a:pt x="0" y="0"/>
                </a:moveTo>
                <a:lnTo>
                  <a:pt x="0" y="1360932"/>
                </a:lnTo>
              </a:path>
            </a:pathLst>
          </a:custGeom>
          <a:ln w="35051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 flipH="1">
            <a:off x="3825240" y="2884932"/>
            <a:ext cx="0" cy="1216660"/>
          </a:xfrm>
          <a:custGeom>
            <a:rect l="l" t="t" r="r" b="b"/>
            <a:pathLst>
              <a:path h="1216660">
                <a:moveTo>
                  <a:pt x="0" y="0"/>
                </a:moveTo>
                <a:lnTo>
                  <a:pt x="0" y="1216152"/>
                </a:lnTo>
              </a:path>
            </a:pathLst>
          </a:custGeom>
          <a:ln w="36575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 flipH="1">
            <a:off x="3939540" y="3073907"/>
            <a:ext cx="0" cy="1027430"/>
          </a:xfrm>
          <a:custGeom>
            <a:rect l="l" t="t" r="r" b="b"/>
            <a:pathLst>
              <a:path h="1027428">
                <a:moveTo>
                  <a:pt x="0" y="0"/>
                </a:moveTo>
                <a:lnTo>
                  <a:pt x="0" y="1027176"/>
                </a:lnTo>
              </a:path>
            </a:pathLst>
          </a:custGeom>
          <a:ln w="36575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 flipH="1">
            <a:off x="4053078" y="2918460"/>
            <a:ext cx="0" cy="1183005"/>
          </a:xfrm>
          <a:custGeom>
            <a:rect l="l" t="t" r="r" b="b"/>
            <a:pathLst>
              <a:path h="1183004">
                <a:moveTo>
                  <a:pt x="0" y="0"/>
                </a:moveTo>
                <a:lnTo>
                  <a:pt x="0" y="1182623"/>
                </a:lnTo>
              </a:path>
            </a:pathLst>
          </a:custGeom>
          <a:ln w="35051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 flipH="1">
            <a:off x="4167378" y="2784347"/>
            <a:ext cx="0" cy="1316990"/>
          </a:xfrm>
          <a:custGeom>
            <a:rect l="l" t="t" r="r" b="b"/>
            <a:pathLst>
              <a:path h="1316989">
                <a:moveTo>
                  <a:pt x="0" y="0"/>
                </a:moveTo>
                <a:lnTo>
                  <a:pt x="0" y="1316736"/>
                </a:lnTo>
              </a:path>
            </a:pathLst>
          </a:custGeom>
          <a:ln w="35051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/>
          <p:nvPr/>
        </p:nvSpPr>
        <p:spPr>
          <a:xfrm flipH="1">
            <a:off x="4280915" y="2474976"/>
            <a:ext cx="0" cy="1626235"/>
          </a:xfrm>
          <a:custGeom>
            <a:rect l="l" t="t" r="r" b="b"/>
            <a:pathLst>
              <a:path h="1626235">
                <a:moveTo>
                  <a:pt x="0" y="0"/>
                </a:moveTo>
                <a:lnTo>
                  <a:pt x="0" y="1626108"/>
                </a:lnTo>
              </a:path>
            </a:pathLst>
          </a:custGeom>
          <a:ln w="36575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/>
          <p:nvPr/>
        </p:nvSpPr>
        <p:spPr>
          <a:xfrm flipH="1">
            <a:off x="4394453" y="2604516"/>
            <a:ext cx="0" cy="1496695"/>
          </a:xfrm>
          <a:custGeom>
            <a:rect l="l" t="t" r="r" b="b"/>
            <a:pathLst>
              <a:path h="1496695">
                <a:moveTo>
                  <a:pt x="0" y="0"/>
                </a:moveTo>
                <a:lnTo>
                  <a:pt x="0" y="1496567"/>
                </a:lnTo>
              </a:path>
            </a:pathLst>
          </a:custGeom>
          <a:ln w="35051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/>
          <p:nvPr/>
        </p:nvSpPr>
        <p:spPr>
          <a:xfrm>
            <a:off x="524255" y="2471465"/>
            <a:ext cx="3870960" cy="915669"/>
          </a:xfrm>
          <a:custGeom>
            <a:rect l="l" t="t" r="r" b="b"/>
            <a:pathLst>
              <a:path w="3870960" h="915669">
                <a:moveTo>
                  <a:pt x="0" y="406989"/>
                </a:moveTo>
                <a:lnTo>
                  <a:pt x="28460" y="378606"/>
                </a:lnTo>
                <a:lnTo>
                  <a:pt x="56922" y="346426"/>
                </a:lnTo>
                <a:lnTo>
                  <a:pt x="85387" y="321889"/>
                </a:lnTo>
                <a:lnTo>
                  <a:pt x="113855" y="316438"/>
                </a:lnTo>
                <a:lnTo>
                  <a:pt x="142316" y="340250"/>
                </a:lnTo>
                <a:lnTo>
                  <a:pt x="170776" y="384923"/>
                </a:lnTo>
                <a:lnTo>
                  <a:pt x="199237" y="433738"/>
                </a:lnTo>
                <a:lnTo>
                  <a:pt x="227698" y="469981"/>
                </a:lnTo>
                <a:lnTo>
                  <a:pt x="256166" y="486584"/>
                </a:lnTo>
                <a:lnTo>
                  <a:pt x="284630" y="493269"/>
                </a:lnTo>
                <a:lnTo>
                  <a:pt x="313092" y="498788"/>
                </a:lnTo>
                <a:lnTo>
                  <a:pt x="341553" y="511891"/>
                </a:lnTo>
                <a:lnTo>
                  <a:pt x="370016" y="539805"/>
                </a:lnTo>
                <a:lnTo>
                  <a:pt x="398481" y="576232"/>
                </a:lnTo>
                <a:lnTo>
                  <a:pt x="426946" y="609635"/>
                </a:lnTo>
                <a:lnTo>
                  <a:pt x="455409" y="628477"/>
                </a:lnTo>
                <a:lnTo>
                  <a:pt x="483870" y="624766"/>
                </a:lnTo>
                <a:lnTo>
                  <a:pt x="512332" y="606220"/>
                </a:lnTo>
                <a:lnTo>
                  <a:pt x="540796" y="585150"/>
                </a:lnTo>
                <a:lnTo>
                  <a:pt x="569264" y="573867"/>
                </a:lnTo>
                <a:lnTo>
                  <a:pt x="597725" y="581326"/>
                </a:lnTo>
                <a:lnTo>
                  <a:pt x="626186" y="599156"/>
                </a:lnTo>
                <a:lnTo>
                  <a:pt x="654646" y="613390"/>
                </a:lnTo>
                <a:lnTo>
                  <a:pt x="683107" y="610062"/>
                </a:lnTo>
                <a:lnTo>
                  <a:pt x="711560" y="578272"/>
                </a:lnTo>
                <a:lnTo>
                  <a:pt x="740006" y="527861"/>
                </a:lnTo>
                <a:lnTo>
                  <a:pt x="768457" y="475974"/>
                </a:lnTo>
                <a:lnTo>
                  <a:pt x="796925" y="439755"/>
                </a:lnTo>
                <a:lnTo>
                  <a:pt x="825404" y="429898"/>
                </a:lnTo>
                <a:lnTo>
                  <a:pt x="853884" y="435199"/>
                </a:lnTo>
                <a:lnTo>
                  <a:pt x="882364" y="439951"/>
                </a:lnTo>
                <a:lnTo>
                  <a:pt x="910844" y="428452"/>
                </a:lnTo>
                <a:lnTo>
                  <a:pt x="933614" y="397619"/>
                </a:lnTo>
                <a:lnTo>
                  <a:pt x="956366" y="352236"/>
                </a:lnTo>
                <a:lnTo>
                  <a:pt x="979113" y="303536"/>
                </a:lnTo>
                <a:lnTo>
                  <a:pt x="1001865" y="262754"/>
                </a:lnTo>
                <a:lnTo>
                  <a:pt x="1024635" y="241127"/>
                </a:lnTo>
                <a:lnTo>
                  <a:pt x="1053115" y="246643"/>
                </a:lnTo>
                <a:lnTo>
                  <a:pt x="1081595" y="274972"/>
                </a:lnTo>
                <a:lnTo>
                  <a:pt x="1110075" y="312350"/>
                </a:lnTo>
                <a:lnTo>
                  <a:pt x="1138555" y="345013"/>
                </a:lnTo>
                <a:lnTo>
                  <a:pt x="1167014" y="378031"/>
                </a:lnTo>
                <a:lnTo>
                  <a:pt x="1195451" y="415895"/>
                </a:lnTo>
                <a:lnTo>
                  <a:pt x="1223887" y="443686"/>
                </a:lnTo>
                <a:lnTo>
                  <a:pt x="1252346" y="446486"/>
                </a:lnTo>
                <a:lnTo>
                  <a:pt x="1275130" y="418294"/>
                </a:lnTo>
                <a:lnTo>
                  <a:pt x="1297914" y="367163"/>
                </a:lnTo>
                <a:lnTo>
                  <a:pt x="1320698" y="308283"/>
                </a:lnTo>
                <a:lnTo>
                  <a:pt x="1343482" y="256847"/>
                </a:lnTo>
                <a:lnTo>
                  <a:pt x="1366266" y="228046"/>
                </a:lnTo>
                <a:lnTo>
                  <a:pt x="1394672" y="228320"/>
                </a:lnTo>
                <a:lnTo>
                  <a:pt x="1423114" y="252144"/>
                </a:lnTo>
                <a:lnTo>
                  <a:pt x="1451580" y="287446"/>
                </a:lnTo>
                <a:lnTo>
                  <a:pt x="1480058" y="322153"/>
                </a:lnTo>
                <a:lnTo>
                  <a:pt x="1508537" y="362775"/>
                </a:lnTo>
                <a:lnTo>
                  <a:pt x="1537017" y="412529"/>
                </a:lnTo>
                <a:lnTo>
                  <a:pt x="1565497" y="454402"/>
                </a:lnTo>
                <a:lnTo>
                  <a:pt x="1593977" y="471378"/>
                </a:lnTo>
                <a:lnTo>
                  <a:pt x="1616698" y="454264"/>
                </a:lnTo>
                <a:lnTo>
                  <a:pt x="1639445" y="414724"/>
                </a:lnTo>
                <a:lnTo>
                  <a:pt x="1662209" y="367941"/>
                </a:lnTo>
                <a:lnTo>
                  <a:pt x="1684986" y="329101"/>
                </a:lnTo>
                <a:lnTo>
                  <a:pt x="1707769" y="313390"/>
                </a:lnTo>
                <a:lnTo>
                  <a:pt x="1730552" y="329049"/>
                </a:lnTo>
                <a:lnTo>
                  <a:pt x="1753336" y="366033"/>
                </a:lnTo>
                <a:lnTo>
                  <a:pt x="1776120" y="411862"/>
                </a:lnTo>
                <a:lnTo>
                  <a:pt x="1798904" y="454057"/>
                </a:lnTo>
                <a:lnTo>
                  <a:pt x="1821688" y="480141"/>
                </a:lnTo>
                <a:lnTo>
                  <a:pt x="1850094" y="482742"/>
                </a:lnTo>
                <a:lnTo>
                  <a:pt x="1878536" y="467330"/>
                </a:lnTo>
                <a:lnTo>
                  <a:pt x="1907002" y="451369"/>
                </a:lnTo>
                <a:lnTo>
                  <a:pt x="1935480" y="452328"/>
                </a:lnTo>
                <a:lnTo>
                  <a:pt x="1992423" y="506160"/>
                </a:lnTo>
                <a:lnTo>
                  <a:pt x="2020865" y="549394"/>
                </a:lnTo>
                <a:lnTo>
                  <a:pt x="2049271" y="602569"/>
                </a:lnTo>
                <a:lnTo>
                  <a:pt x="2065546" y="644622"/>
                </a:lnTo>
                <a:lnTo>
                  <a:pt x="2081820" y="699805"/>
                </a:lnTo>
                <a:lnTo>
                  <a:pt x="2098094" y="760766"/>
                </a:lnTo>
                <a:lnTo>
                  <a:pt x="2114368" y="820154"/>
                </a:lnTo>
                <a:lnTo>
                  <a:pt x="2130642" y="870618"/>
                </a:lnTo>
                <a:lnTo>
                  <a:pt x="2146916" y="904807"/>
                </a:lnTo>
                <a:lnTo>
                  <a:pt x="2163191" y="915370"/>
                </a:lnTo>
                <a:lnTo>
                  <a:pt x="2177430" y="901276"/>
                </a:lnTo>
                <a:lnTo>
                  <a:pt x="2191668" y="868580"/>
                </a:lnTo>
                <a:lnTo>
                  <a:pt x="2205903" y="822088"/>
                </a:lnTo>
                <a:lnTo>
                  <a:pt x="2220134" y="766605"/>
                </a:lnTo>
                <a:lnTo>
                  <a:pt x="2234359" y="706937"/>
                </a:lnTo>
                <a:lnTo>
                  <a:pt x="2248576" y="647890"/>
                </a:lnTo>
                <a:lnTo>
                  <a:pt x="2262785" y="594269"/>
                </a:lnTo>
                <a:lnTo>
                  <a:pt x="2276983" y="550880"/>
                </a:lnTo>
                <a:lnTo>
                  <a:pt x="2299766" y="494131"/>
                </a:lnTo>
                <a:lnTo>
                  <a:pt x="2322550" y="442076"/>
                </a:lnTo>
                <a:lnTo>
                  <a:pt x="2345334" y="396209"/>
                </a:lnTo>
                <a:lnTo>
                  <a:pt x="2368118" y="358023"/>
                </a:lnTo>
                <a:lnTo>
                  <a:pt x="2418754" y="316815"/>
                </a:lnTo>
                <a:lnTo>
                  <a:pt x="2447798" y="323264"/>
                </a:lnTo>
                <a:lnTo>
                  <a:pt x="2476841" y="328332"/>
                </a:lnTo>
                <a:lnTo>
                  <a:pt x="2504694" y="311993"/>
                </a:lnTo>
                <a:lnTo>
                  <a:pt x="2523680" y="276783"/>
                </a:lnTo>
                <a:lnTo>
                  <a:pt x="2542667" y="225172"/>
                </a:lnTo>
                <a:lnTo>
                  <a:pt x="2561653" y="166562"/>
                </a:lnTo>
                <a:lnTo>
                  <a:pt x="2580640" y="110354"/>
                </a:lnTo>
                <a:lnTo>
                  <a:pt x="2599626" y="65951"/>
                </a:lnTo>
                <a:lnTo>
                  <a:pt x="2618613" y="42753"/>
                </a:lnTo>
                <a:lnTo>
                  <a:pt x="2641383" y="48266"/>
                </a:lnTo>
                <a:lnTo>
                  <a:pt x="2664135" y="79144"/>
                </a:lnTo>
                <a:lnTo>
                  <a:pt x="2686882" y="122836"/>
                </a:lnTo>
                <a:lnTo>
                  <a:pt x="2709634" y="166790"/>
                </a:lnTo>
                <a:lnTo>
                  <a:pt x="2732405" y="198455"/>
                </a:lnTo>
                <a:lnTo>
                  <a:pt x="2760884" y="217890"/>
                </a:lnTo>
                <a:lnTo>
                  <a:pt x="2789364" y="228490"/>
                </a:lnTo>
                <a:lnTo>
                  <a:pt x="2817844" y="238424"/>
                </a:lnTo>
                <a:lnTo>
                  <a:pt x="2846323" y="255859"/>
                </a:lnTo>
                <a:lnTo>
                  <a:pt x="2874783" y="286980"/>
                </a:lnTo>
                <a:lnTo>
                  <a:pt x="2903220" y="326137"/>
                </a:lnTo>
                <a:lnTo>
                  <a:pt x="2931656" y="363462"/>
                </a:lnTo>
                <a:lnTo>
                  <a:pt x="2960116" y="389082"/>
                </a:lnTo>
                <a:lnTo>
                  <a:pt x="2988595" y="393914"/>
                </a:lnTo>
                <a:lnTo>
                  <a:pt x="3017075" y="385351"/>
                </a:lnTo>
                <a:lnTo>
                  <a:pt x="3045555" y="378241"/>
                </a:lnTo>
                <a:lnTo>
                  <a:pt x="3074035" y="387431"/>
                </a:lnTo>
                <a:lnTo>
                  <a:pt x="3096805" y="418908"/>
                </a:lnTo>
                <a:lnTo>
                  <a:pt x="3119557" y="467733"/>
                </a:lnTo>
                <a:lnTo>
                  <a:pt x="3142304" y="518766"/>
                </a:lnTo>
                <a:lnTo>
                  <a:pt x="3165056" y="556863"/>
                </a:lnTo>
                <a:lnTo>
                  <a:pt x="3206813" y="544228"/>
                </a:lnTo>
                <a:lnTo>
                  <a:pt x="3225800" y="498387"/>
                </a:lnTo>
                <a:lnTo>
                  <a:pt x="3244786" y="440056"/>
                </a:lnTo>
                <a:lnTo>
                  <a:pt x="3263773" y="379938"/>
                </a:lnTo>
                <a:lnTo>
                  <a:pt x="3282759" y="328730"/>
                </a:lnTo>
                <a:lnTo>
                  <a:pt x="3301746" y="297134"/>
                </a:lnTo>
                <a:lnTo>
                  <a:pt x="3330152" y="290790"/>
                </a:lnTo>
                <a:lnTo>
                  <a:pt x="3358594" y="311818"/>
                </a:lnTo>
                <a:lnTo>
                  <a:pt x="3387060" y="338300"/>
                </a:lnTo>
                <a:lnTo>
                  <a:pt x="3415538" y="348315"/>
                </a:lnTo>
                <a:lnTo>
                  <a:pt x="3444017" y="334406"/>
                </a:lnTo>
                <a:lnTo>
                  <a:pt x="3472497" y="308865"/>
                </a:lnTo>
                <a:lnTo>
                  <a:pt x="3500977" y="279110"/>
                </a:lnTo>
                <a:lnTo>
                  <a:pt x="3529456" y="252557"/>
                </a:lnTo>
                <a:lnTo>
                  <a:pt x="3557863" y="232654"/>
                </a:lnTo>
                <a:lnTo>
                  <a:pt x="3586305" y="214870"/>
                </a:lnTo>
                <a:lnTo>
                  <a:pt x="3614771" y="194943"/>
                </a:lnTo>
                <a:lnTo>
                  <a:pt x="3643249" y="168610"/>
                </a:lnTo>
                <a:lnTo>
                  <a:pt x="3671728" y="128414"/>
                </a:lnTo>
                <a:lnTo>
                  <a:pt x="3700208" y="78789"/>
                </a:lnTo>
                <a:lnTo>
                  <a:pt x="3728688" y="33021"/>
                </a:lnTo>
                <a:lnTo>
                  <a:pt x="3757168" y="4399"/>
                </a:lnTo>
                <a:lnTo>
                  <a:pt x="3785574" y="0"/>
                </a:lnTo>
                <a:lnTo>
                  <a:pt x="3814016" y="11495"/>
                </a:lnTo>
                <a:lnTo>
                  <a:pt x="3842482" y="29348"/>
                </a:lnTo>
                <a:lnTo>
                  <a:pt x="3870959" y="44023"/>
                </a:lnTo>
              </a:path>
            </a:pathLst>
          </a:custGeom>
          <a:ln w="12699">
            <a:solidFill>
              <a:srgbClr val="FF8D7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/>
          <p:nvPr/>
        </p:nvSpPr>
        <p:spPr>
          <a:xfrm>
            <a:off x="513613" y="2680969"/>
            <a:ext cx="3881120" cy="320040"/>
          </a:xfrm>
          <a:custGeom>
            <a:rect l="l" t="t" r="r" b="b"/>
            <a:pathLst>
              <a:path w="3881120" h="320039">
                <a:moveTo>
                  <a:pt x="14465" y="299974"/>
                </a:moveTo>
                <a:lnTo>
                  <a:pt x="3949" y="300736"/>
                </a:lnTo>
                <a:lnTo>
                  <a:pt x="0" y="305308"/>
                </a:lnTo>
                <a:lnTo>
                  <a:pt x="762" y="315849"/>
                </a:lnTo>
                <a:lnTo>
                  <a:pt x="5308" y="319786"/>
                </a:lnTo>
                <a:lnTo>
                  <a:pt x="15824" y="319024"/>
                </a:lnTo>
                <a:lnTo>
                  <a:pt x="19773" y="314452"/>
                </a:lnTo>
                <a:lnTo>
                  <a:pt x="19024" y="303911"/>
                </a:lnTo>
                <a:lnTo>
                  <a:pt x="14465" y="299974"/>
                </a:lnTo>
                <a:close/>
              </a:path>
              <a:path w="3881120" h="320039">
                <a:moveTo>
                  <a:pt x="52489" y="297306"/>
                </a:moveTo>
                <a:lnTo>
                  <a:pt x="41973" y="298069"/>
                </a:lnTo>
                <a:lnTo>
                  <a:pt x="38023" y="302641"/>
                </a:lnTo>
                <a:lnTo>
                  <a:pt x="38773" y="313055"/>
                </a:lnTo>
                <a:lnTo>
                  <a:pt x="43332" y="316992"/>
                </a:lnTo>
                <a:lnTo>
                  <a:pt x="53848" y="316230"/>
                </a:lnTo>
                <a:lnTo>
                  <a:pt x="57797" y="311658"/>
                </a:lnTo>
                <a:lnTo>
                  <a:pt x="57048" y="301244"/>
                </a:lnTo>
                <a:lnTo>
                  <a:pt x="52489" y="297306"/>
                </a:lnTo>
                <a:close/>
              </a:path>
              <a:path w="3881120" h="320039">
                <a:moveTo>
                  <a:pt x="90512" y="294513"/>
                </a:moveTo>
                <a:lnTo>
                  <a:pt x="79997" y="295275"/>
                </a:lnTo>
                <a:lnTo>
                  <a:pt x="76047" y="299847"/>
                </a:lnTo>
                <a:lnTo>
                  <a:pt x="76796" y="310388"/>
                </a:lnTo>
                <a:lnTo>
                  <a:pt x="81356" y="314325"/>
                </a:lnTo>
                <a:lnTo>
                  <a:pt x="91871" y="313563"/>
                </a:lnTo>
                <a:lnTo>
                  <a:pt x="95821" y="308991"/>
                </a:lnTo>
                <a:lnTo>
                  <a:pt x="95072" y="298450"/>
                </a:lnTo>
                <a:lnTo>
                  <a:pt x="90512" y="294513"/>
                </a:lnTo>
                <a:close/>
              </a:path>
              <a:path w="3881120" h="320039">
                <a:moveTo>
                  <a:pt x="128536" y="291846"/>
                </a:moveTo>
                <a:lnTo>
                  <a:pt x="118021" y="292608"/>
                </a:lnTo>
                <a:lnTo>
                  <a:pt x="114071" y="297180"/>
                </a:lnTo>
                <a:lnTo>
                  <a:pt x="114820" y="307594"/>
                </a:lnTo>
                <a:lnTo>
                  <a:pt x="119379" y="311531"/>
                </a:lnTo>
                <a:lnTo>
                  <a:pt x="129895" y="310769"/>
                </a:lnTo>
                <a:lnTo>
                  <a:pt x="133845" y="306324"/>
                </a:lnTo>
                <a:lnTo>
                  <a:pt x="133083" y="295783"/>
                </a:lnTo>
                <a:lnTo>
                  <a:pt x="128536" y="291846"/>
                </a:lnTo>
                <a:close/>
              </a:path>
              <a:path w="3881120" h="320039">
                <a:moveTo>
                  <a:pt x="166547" y="289052"/>
                </a:moveTo>
                <a:lnTo>
                  <a:pt x="156044" y="289814"/>
                </a:lnTo>
                <a:lnTo>
                  <a:pt x="152095" y="294386"/>
                </a:lnTo>
                <a:lnTo>
                  <a:pt x="152844" y="304927"/>
                </a:lnTo>
                <a:lnTo>
                  <a:pt x="157403" y="308864"/>
                </a:lnTo>
                <a:lnTo>
                  <a:pt x="167919" y="308102"/>
                </a:lnTo>
                <a:lnTo>
                  <a:pt x="171856" y="303530"/>
                </a:lnTo>
                <a:lnTo>
                  <a:pt x="171107" y="293116"/>
                </a:lnTo>
                <a:lnTo>
                  <a:pt x="166547" y="289052"/>
                </a:lnTo>
                <a:close/>
              </a:path>
              <a:path w="3881120" h="320039">
                <a:moveTo>
                  <a:pt x="204571" y="286385"/>
                </a:moveTo>
                <a:lnTo>
                  <a:pt x="194056" y="287147"/>
                </a:lnTo>
                <a:lnTo>
                  <a:pt x="190106" y="291719"/>
                </a:lnTo>
                <a:lnTo>
                  <a:pt x="190868" y="302133"/>
                </a:lnTo>
                <a:lnTo>
                  <a:pt x="195427" y="306197"/>
                </a:lnTo>
                <a:lnTo>
                  <a:pt x="205930" y="305435"/>
                </a:lnTo>
                <a:lnTo>
                  <a:pt x="209880" y="300863"/>
                </a:lnTo>
                <a:lnTo>
                  <a:pt x="209130" y="290322"/>
                </a:lnTo>
                <a:lnTo>
                  <a:pt x="204571" y="286385"/>
                </a:lnTo>
                <a:close/>
              </a:path>
              <a:path w="3881120" h="320039">
                <a:moveTo>
                  <a:pt x="242595" y="283718"/>
                </a:moveTo>
                <a:lnTo>
                  <a:pt x="237350" y="283972"/>
                </a:lnTo>
                <a:lnTo>
                  <a:pt x="232079" y="284353"/>
                </a:lnTo>
                <a:lnTo>
                  <a:pt x="228130" y="288925"/>
                </a:lnTo>
                <a:lnTo>
                  <a:pt x="228879" y="299466"/>
                </a:lnTo>
                <a:lnTo>
                  <a:pt x="233438" y="303403"/>
                </a:lnTo>
                <a:lnTo>
                  <a:pt x="243954" y="302641"/>
                </a:lnTo>
                <a:lnTo>
                  <a:pt x="247904" y="298069"/>
                </a:lnTo>
                <a:lnTo>
                  <a:pt x="247154" y="287655"/>
                </a:lnTo>
                <a:lnTo>
                  <a:pt x="242595" y="283718"/>
                </a:lnTo>
                <a:close/>
              </a:path>
              <a:path w="3881120" h="320039">
                <a:moveTo>
                  <a:pt x="280619" y="280924"/>
                </a:moveTo>
                <a:lnTo>
                  <a:pt x="270103" y="281686"/>
                </a:lnTo>
                <a:lnTo>
                  <a:pt x="266153" y="286258"/>
                </a:lnTo>
                <a:lnTo>
                  <a:pt x="266903" y="296799"/>
                </a:lnTo>
                <a:lnTo>
                  <a:pt x="271462" y="300736"/>
                </a:lnTo>
                <a:lnTo>
                  <a:pt x="281978" y="299974"/>
                </a:lnTo>
                <a:lnTo>
                  <a:pt x="285927" y="295402"/>
                </a:lnTo>
                <a:lnTo>
                  <a:pt x="285178" y="284861"/>
                </a:lnTo>
                <a:lnTo>
                  <a:pt x="280619" y="280924"/>
                </a:lnTo>
                <a:close/>
              </a:path>
              <a:path w="3881120" h="320039">
                <a:moveTo>
                  <a:pt x="318642" y="278256"/>
                </a:moveTo>
                <a:lnTo>
                  <a:pt x="308127" y="279019"/>
                </a:lnTo>
                <a:lnTo>
                  <a:pt x="304177" y="283464"/>
                </a:lnTo>
                <a:lnTo>
                  <a:pt x="304927" y="294005"/>
                </a:lnTo>
                <a:lnTo>
                  <a:pt x="309486" y="297942"/>
                </a:lnTo>
                <a:lnTo>
                  <a:pt x="320001" y="297180"/>
                </a:lnTo>
                <a:lnTo>
                  <a:pt x="323951" y="292608"/>
                </a:lnTo>
                <a:lnTo>
                  <a:pt x="323202" y="282194"/>
                </a:lnTo>
                <a:lnTo>
                  <a:pt x="318642" y="278256"/>
                </a:lnTo>
                <a:close/>
              </a:path>
              <a:path w="3881120" h="320039">
                <a:moveTo>
                  <a:pt x="356654" y="275463"/>
                </a:moveTo>
                <a:lnTo>
                  <a:pt x="346151" y="276225"/>
                </a:lnTo>
                <a:lnTo>
                  <a:pt x="342201" y="280797"/>
                </a:lnTo>
                <a:lnTo>
                  <a:pt x="342950" y="291338"/>
                </a:lnTo>
                <a:lnTo>
                  <a:pt x="347510" y="295275"/>
                </a:lnTo>
                <a:lnTo>
                  <a:pt x="358025" y="294513"/>
                </a:lnTo>
                <a:lnTo>
                  <a:pt x="361975" y="289941"/>
                </a:lnTo>
                <a:lnTo>
                  <a:pt x="361213" y="279400"/>
                </a:lnTo>
                <a:lnTo>
                  <a:pt x="356654" y="275463"/>
                </a:lnTo>
                <a:close/>
              </a:path>
              <a:path w="3881120" h="320039">
                <a:moveTo>
                  <a:pt x="394677" y="272796"/>
                </a:moveTo>
                <a:lnTo>
                  <a:pt x="384162" y="273558"/>
                </a:lnTo>
                <a:lnTo>
                  <a:pt x="380225" y="278130"/>
                </a:lnTo>
                <a:lnTo>
                  <a:pt x="380974" y="288544"/>
                </a:lnTo>
                <a:lnTo>
                  <a:pt x="385533" y="292481"/>
                </a:lnTo>
                <a:lnTo>
                  <a:pt x="396036" y="291719"/>
                </a:lnTo>
                <a:lnTo>
                  <a:pt x="399986" y="287147"/>
                </a:lnTo>
                <a:lnTo>
                  <a:pt x="399237" y="276733"/>
                </a:lnTo>
                <a:lnTo>
                  <a:pt x="394677" y="272796"/>
                </a:lnTo>
                <a:close/>
              </a:path>
              <a:path w="3881120" h="320039">
                <a:moveTo>
                  <a:pt x="432701" y="270002"/>
                </a:moveTo>
                <a:lnTo>
                  <a:pt x="422186" y="270764"/>
                </a:lnTo>
                <a:lnTo>
                  <a:pt x="418236" y="275336"/>
                </a:lnTo>
                <a:lnTo>
                  <a:pt x="418998" y="285877"/>
                </a:lnTo>
                <a:lnTo>
                  <a:pt x="423545" y="289814"/>
                </a:lnTo>
                <a:lnTo>
                  <a:pt x="434060" y="289052"/>
                </a:lnTo>
                <a:lnTo>
                  <a:pt x="438010" y="284480"/>
                </a:lnTo>
                <a:lnTo>
                  <a:pt x="437261" y="273939"/>
                </a:lnTo>
                <a:lnTo>
                  <a:pt x="432701" y="270002"/>
                </a:lnTo>
                <a:close/>
              </a:path>
              <a:path w="3881120" h="320039">
                <a:moveTo>
                  <a:pt x="470725" y="267335"/>
                </a:moveTo>
                <a:lnTo>
                  <a:pt x="460209" y="268097"/>
                </a:lnTo>
                <a:lnTo>
                  <a:pt x="456260" y="272669"/>
                </a:lnTo>
                <a:lnTo>
                  <a:pt x="457009" y="283083"/>
                </a:lnTo>
                <a:lnTo>
                  <a:pt x="461568" y="287019"/>
                </a:lnTo>
                <a:lnTo>
                  <a:pt x="472084" y="286258"/>
                </a:lnTo>
                <a:lnTo>
                  <a:pt x="476034" y="281813"/>
                </a:lnTo>
                <a:lnTo>
                  <a:pt x="475284" y="271272"/>
                </a:lnTo>
                <a:lnTo>
                  <a:pt x="470725" y="267335"/>
                </a:lnTo>
                <a:close/>
              </a:path>
              <a:path w="3881120" h="320039">
                <a:moveTo>
                  <a:pt x="508749" y="264541"/>
                </a:moveTo>
                <a:lnTo>
                  <a:pt x="498233" y="265303"/>
                </a:lnTo>
                <a:lnTo>
                  <a:pt x="494283" y="269875"/>
                </a:lnTo>
                <a:lnTo>
                  <a:pt x="495033" y="280416"/>
                </a:lnTo>
                <a:lnTo>
                  <a:pt x="499592" y="284353"/>
                </a:lnTo>
                <a:lnTo>
                  <a:pt x="510108" y="283591"/>
                </a:lnTo>
                <a:lnTo>
                  <a:pt x="514057" y="279019"/>
                </a:lnTo>
                <a:lnTo>
                  <a:pt x="513308" y="268478"/>
                </a:lnTo>
                <a:lnTo>
                  <a:pt x="508749" y="264541"/>
                </a:lnTo>
                <a:close/>
              </a:path>
              <a:path w="3881120" h="320039">
                <a:moveTo>
                  <a:pt x="546773" y="261874"/>
                </a:moveTo>
                <a:lnTo>
                  <a:pt x="536257" y="262636"/>
                </a:lnTo>
                <a:lnTo>
                  <a:pt x="532307" y="267208"/>
                </a:lnTo>
                <a:lnTo>
                  <a:pt x="533057" y="277622"/>
                </a:lnTo>
                <a:lnTo>
                  <a:pt x="537616" y="281559"/>
                </a:lnTo>
                <a:lnTo>
                  <a:pt x="542861" y="281178"/>
                </a:lnTo>
                <a:lnTo>
                  <a:pt x="548132" y="280924"/>
                </a:lnTo>
                <a:lnTo>
                  <a:pt x="552081" y="276352"/>
                </a:lnTo>
                <a:lnTo>
                  <a:pt x="551332" y="265811"/>
                </a:lnTo>
                <a:lnTo>
                  <a:pt x="546773" y="261874"/>
                </a:lnTo>
                <a:close/>
              </a:path>
              <a:path w="3881120" h="320039">
                <a:moveTo>
                  <a:pt x="584784" y="259080"/>
                </a:moveTo>
                <a:lnTo>
                  <a:pt x="574281" y="259842"/>
                </a:lnTo>
                <a:lnTo>
                  <a:pt x="570331" y="264414"/>
                </a:lnTo>
                <a:lnTo>
                  <a:pt x="571080" y="274955"/>
                </a:lnTo>
                <a:lnTo>
                  <a:pt x="575640" y="278892"/>
                </a:lnTo>
                <a:lnTo>
                  <a:pt x="586155" y="278130"/>
                </a:lnTo>
                <a:lnTo>
                  <a:pt x="590092" y="273558"/>
                </a:lnTo>
                <a:lnTo>
                  <a:pt x="589343" y="263144"/>
                </a:lnTo>
                <a:lnTo>
                  <a:pt x="584784" y="259080"/>
                </a:lnTo>
                <a:close/>
              </a:path>
              <a:path w="3881120" h="320039">
                <a:moveTo>
                  <a:pt x="622808" y="256412"/>
                </a:moveTo>
                <a:lnTo>
                  <a:pt x="612292" y="257175"/>
                </a:lnTo>
                <a:lnTo>
                  <a:pt x="608355" y="261747"/>
                </a:lnTo>
                <a:lnTo>
                  <a:pt x="609104" y="272161"/>
                </a:lnTo>
                <a:lnTo>
                  <a:pt x="613664" y="276225"/>
                </a:lnTo>
                <a:lnTo>
                  <a:pt x="624166" y="275463"/>
                </a:lnTo>
                <a:lnTo>
                  <a:pt x="628116" y="270891"/>
                </a:lnTo>
                <a:lnTo>
                  <a:pt x="627367" y="260350"/>
                </a:lnTo>
                <a:lnTo>
                  <a:pt x="622808" y="256412"/>
                </a:lnTo>
                <a:close/>
              </a:path>
              <a:path w="3881120" h="320039">
                <a:moveTo>
                  <a:pt x="660831" y="253746"/>
                </a:moveTo>
                <a:lnTo>
                  <a:pt x="655586" y="254127"/>
                </a:lnTo>
                <a:lnTo>
                  <a:pt x="650316" y="254381"/>
                </a:lnTo>
                <a:lnTo>
                  <a:pt x="646366" y="258953"/>
                </a:lnTo>
                <a:lnTo>
                  <a:pt x="647115" y="269494"/>
                </a:lnTo>
                <a:lnTo>
                  <a:pt x="651675" y="273431"/>
                </a:lnTo>
                <a:lnTo>
                  <a:pt x="662190" y="272669"/>
                </a:lnTo>
                <a:lnTo>
                  <a:pt x="666140" y="268097"/>
                </a:lnTo>
                <a:lnTo>
                  <a:pt x="665391" y="257683"/>
                </a:lnTo>
                <a:lnTo>
                  <a:pt x="660831" y="253746"/>
                </a:lnTo>
                <a:close/>
              </a:path>
              <a:path w="3881120" h="320039">
                <a:moveTo>
                  <a:pt x="698855" y="250952"/>
                </a:moveTo>
                <a:lnTo>
                  <a:pt x="688340" y="251714"/>
                </a:lnTo>
                <a:lnTo>
                  <a:pt x="684390" y="256286"/>
                </a:lnTo>
                <a:lnTo>
                  <a:pt x="685139" y="266827"/>
                </a:lnTo>
                <a:lnTo>
                  <a:pt x="689698" y="270764"/>
                </a:lnTo>
                <a:lnTo>
                  <a:pt x="700214" y="270002"/>
                </a:lnTo>
                <a:lnTo>
                  <a:pt x="704164" y="265430"/>
                </a:lnTo>
                <a:lnTo>
                  <a:pt x="703414" y="254889"/>
                </a:lnTo>
                <a:lnTo>
                  <a:pt x="698855" y="250952"/>
                </a:lnTo>
                <a:close/>
              </a:path>
              <a:path w="3881120" h="320039">
                <a:moveTo>
                  <a:pt x="736879" y="248285"/>
                </a:moveTo>
                <a:lnTo>
                  <a:pt x="726363" y="249047"/>
                </a:lnTo>
                <a:lnTo>
                  <a:pt x="722414" y="253492"/>
                </a:lnTo>
                <a:lnTo>
                  <a:pt x="723163" y="264033"/>
                </a:lnTo>
                <a:lnTo>
                  <a:pt x="727722" y="267969"/>
                </a:lnTo>
                <a:lnTo>
                  <a:pt x="738238" y="267208"/>
                </a:lnTo>
                <a:lnTo>
                  <a:pt x="742188" y="262636"/>
                </a:lnTo>
                <a:lnTo>
                  <a:pt x="741438" y="252222"/>
                </a:lnTo>
                <a:lnTo>
                  <a:pt x="736879" y="248285"/>
                </a:lnTo>
                <a:close/>
              </a:path>
              <a:path w="3881120" h="320039">
                <a:moveTo>
                  <a:pt x="774928" y="245491"/>
                </a:moveTo>
                <a:lnTo>
                  <a:pt x="764387" y="246253"/>
                </a:lnTo>
                <a:lnTo>
                  <a:pt x="760450" y="250825"/>
                </a:lnTo>
                <a:lnTo>
                  <a:pt x="761212" y="261366"/>
                </a:lnTo>
                <a:lnTo>
                  <a:pt x="765784" y="265303"/>
                </a:lnTo>
                <a:lnTo>
                  <a:pt x="776198" y="264541"/>
                </a:lnTo>
                <a:lnTo>
                  <a:pt x="780262" y="259969"/>
                </a:lnTo>
                <a:lnTo>
                  <a:pt x="779500" y="249428"/>
                </a:lnTo>
                <a:lnTo>
                  <a:pt x="774928" y="245491"/>
                </a:lnTo>
                <a:close/>
              </a:path>
              <a:path w="3881120" h="320039">
                <a:moveTo>
                  <a:pt x="812901" y="242824"/>
                </a:moveTo>
                <a:lnTo>
                  <a:pt x="802360" y="243586"/>
                </a:lnTo>
                <a:lnTo>
                  <a:pt x="798423" y="248158"/>
                </a:lnTo>
                <a:lnTo>
                  <a:pt x="799185" y="258572"/>
                </a:lnTo>
                <a:lnTo>
                  <a:pt x="803757" y="262509"/>
                </a:lnTo>
                <a:lnTo>
                  <a:pt x="814298" y="261747"/>
                </a:lnTo>
                <a:lnTo>
                  <a:pt x="818235" y="257175"/>
                </a:lnTo>
                <a:lnTo>
                  <a:pt x="817473" y="246761"/>
                </a:lnTo>
                <a:lnTo>
                  <a:pt x="812901" y="242824"/>
                </a:lnTo>
                <a:close/>
              </a:path>
              <a:path w="3881120" h="320039">
                <a:moveTo>
                  <a:pt x="851001" y="240030"/>
                </a:moveTo>
                <a:lnTo>
                  <a:pt x="840460" y="240792"/>
                </a:lnTo>
                <a:lnTo>
                  <a:pt x="836523" y="245364"/>
                </a:lnTo>
                <a:lnTo>
                  <a:pt x="837285" y="255905"/>
                </a:lnTo>
                <a:lnTo>
                  <a:pt x="841730" y="259842"/>
                </a:lnTo>
                <a:lnTo>
                  <a:pt x="852271" y="259080"/>
                </a:lnTo>
                <a:lnTo>
                  <a:pt x="856208" y="254508"/>
                </a:lnTo>
                <a:lnTo>
                  <a:pt x="855446" y="243967"/>
                </a:lnTo>
                <a:lnTo>
                  <a:pt x="851001" y="240030"/>
                </a:lnTo>
                <a:close/>
              </a:path>
              <a:path w="3881120" h="320039">
                <a:moveTo>
                  <a:pt x="888974" y="237362"/>
                </a:moveTo>
                <a:lnTo>
                  <a:pt x="878433" y="238125"/>
                </a:lnTo>
                <a:lnTo>
                  <a:pt x="874496" y="242697"/>
                </a:lnTo>
                <a:lnTo>
                  <a:pt x="875258" y="253111"/>
                </a:lnTo>
                <a:lnTo>
                  <a:pt x="879830" y="257048"/>
                </a:lnTo>
                <a:lnTo>
                  <a:pt x="890371" y="256286"/>
                </a:lnTo>
                <a:lnTo>
                  <a:pt x="894308" y="251841"/>
                </a:lnTo>
                <a:lnTo>
                  <a:pt x="893546" y="241300"/>
                </a:lnTo>
                <a:lnTo>
                  <a:pt x="888974" y="237362"/>
                </a:lnTo>
                <a:close/>
              </a:path>
              <a:path w="3881120" h="320039">
                <a:moveTo>
                  <a:pt x="926947" y="234569"/>
                </a:moveTo>
                <a:lnTo>
                  <a:pt x="916533" y="235331"/>
                </a:lnTo>
                <a:lnTo>
                  <a:pt x="912469" y="239903"/>
                </a:lnTo>
                <a:lnTo>
                  <a:pt x="913231" y="250444"/>
                </a:lnTo>
                <a:lnTo>
                  <a:pt x="917803" y="254381"/>
                </a:lnTo>
                <a:lnTo>
                  <a:pt x="928344" y="253619"/>
                </a:lnTo>
                <a:lnTo>
                  <a:pt x="932281" y="249047"/>
                </a:lnTo>
                <a:lnTo>
                  <a:pt x="931519" y="238506"/>
                </a:lnTo>
                <a:lnTo>
                  <a:pt x="926947" y="234569"/>
                </a:lnTo>
                <a:close/>
              </a:path>
              <a:path w="3881120" h="320039">
                <a:moveTo>
                  <a:pt x="965047" y="231902"/>
                </a:moveTo>
                <a:lnTo>
                  <a:pt x="954506" y="232664"/>
                </a:lnTo>
                <a:lnTo>
                  <a:pt x="950569" y="237236"/>
                </a:lnTo>
                <a:lnTo>
                  <a:pt x="951331" y="247650"/>
                </a:lnTo>
                <a:lnTo>
                  <a:pt x="955903" y="251587"/>
                </a:lnTo>
                <a:lnTo>
                  <a:pt x="961110" y="251333"/>
                </a:lnTo>
                <a:lnTo>
                  <a:pt x="966317" y="250952"/>
                </a:lnTo>
                <a:lnTo>
                  <a:pt x="970254" y="246380"/>
                </a:lnTo>
                <a:lnTo>
                  <a:pt x="970000" y="241046"/>
                </a:lnTo>
                <a:lnTo>
                  <a:pt x="969619" y="235839"/>
                </a:lnTo>
                <a:lnTo>
                  <a:pt x="965047" y="231902"/>
                </a:lnTo>
                <a:close/>
              </a:path>
              <a:path w="3881120" h="320039">
                <a:moveTo>
                  <a:pt x="1003020" y="229108"/>
                </a:moveTo>
                <a:lnTo>
                  <a:pt x="992479" y="229869"/>
                </a:lnTo>
                <a:lnTo>
                  <a:pt x="988542" y="234442"/>
                </a:lnTo>
                <a:lnTo>
                  <a:pt x="989304" y="244983"/>
                </a:lnTo>
                <a:lnTo>
                  <a:pt x="993876" y="248919"/>
                </a:lnTo>
                <a:lnTo>
                  <a:pt x="1004417" y="248158"/>
                </a:lnTo>
                <a:lnTo>
                  <a:pt x="1008354" y="243586"/>
                </a:lnTo>
                <a:lnTo>
                  <a:pt x="1007592" y="233172"/>
                </a:lnTo>
                <a:lnTo>
                  <a:pt x="1003020" y="229108"/>
                </a:lnTo>
                <a:close/>
              </a:path>
              <a:path w="3881120" h="320039">
                <a:moveTo>
                  <a:pt x="1040993" y="226441"/>
                </a:moveTo>
                <a:lnTo>
                  <a:pt x="1030579" y="227203"/>
                </a:lnTo>
                <a:lnTo>
                  <a:pt x="1026642" y="231775"/>
                </a:lnTo>
                <a:lnTo>
                  <a:pt x="1027023" y="236981"/>
                </a:lnTo>
                <a:lnTo>
                  <a:pt x="1027277" y="242189"/>
                </a:lnTo>
                <a:lnTo>
                  <a:pt x="1031849" y="246253"/>
                </a:lnTo>
                <a:lnTo>
                  <a:pt x="1042390" y="245491"/>
                </a:lnTo>
                <a:lnTo>
                  <a:pt x="1046327" y="240919"/>
                </a:lnTo>
                <a:lnTo>
                  <a:pt x="1045565" y="230378"/>
                </a:lnTo>
                <a:lnTo>
                  <a:pt x="1040993" y="226441"/>
                </a:lnTo>
                <a:close/>
              </a:path>
              <a:path w="3881120" h="320039">
                <a:moveTo>
                  <a:pt x="1079093" y="223774"/>
                </a:moveTo>
                <a:lnTo>
                  <a:pt x="1073886" y="224155"/>
                </a:lnTo>
                <a:lnTo>
                  <a:pt x="1068552" y="224409"/>
                </a:lnTo>
                <a:lnTo>
                  <a:pt x="1064615" y="228981"/>
                </a:lnTo>
                <a:lnTo>
                  <a:pt x="1065377" y="239522"/>
                </a:lnTo>
                <a:lnTo>
                  <a:pt x="1069949" y="243459"/>
                </a:lnTo>
                <a:lnTo>
                  <a:pt x="1080490" y="242697"/>
                </a:lnTo>
                <a:lnTo>
                  <a:pt x="1084427" y="238125"/>
                </a:lnTo>
                <a:lnTo>
                  <a:pt x="1083665" y="227711"/>
                </a:lnTo>
                <a:lnTo>
                  <a:pt x="1079093" y="223774"/>
                </a:lnTo>
                <a:close/>
              </a:path>
              <a:path w="3881120" h="320039">
                <a:moveTo>
                  <a:pt x="1117066" y="220980"/>
                </a:moveTo>
                <a:lnTo>
                  <a:pt x="1106525" y="221742"/>
                </a:lnTo>
                <a:lnTo>
                  <a:pt x="1102588" y="226314"/>
                </a:lnTo>
                <a:lnTo>
                  <a:pt x="1103350" y="236855"/>
                </a:lnTo>
                <a:lnTo>
                  <a:pt x="1107922" y="240792"/>
                </a:lnTo>
                <a:lnTo>
                  <a:pt x="1118463" y="240030"/>
                </a:lnTo>
                <a:lnTo>
                  <a:pt x="1122400" y="235458"/>
                </a:lnTo>
                <a:lnTo>
                  <a:pt x="1121638" y="224917"/>
                </a:lnTo>
                <a:lnTo>
                  <a:pt x="1117066" y="220980"/>
                </a:lnTo>
                <a:close/>
              </a:path>
              <a:path w="3881120" h="320039">
                <a:moveTo>
                  <a:pt x="1155166" y="218312"/>
                </a:moveTo>
                <a:lnTo>
                  <a:pt x="1144625" y="219075"/>
                </a:lnTo>
                <a:lnTo>
                  <a:pt x="1140688" y="223519"/>
                </a:lnTo>
                <a:lnTo>
                  <a:pt x="1141450" y="234061"/>
                </a:lnTo>
                <a:lnTo>
                  <a:pt x="1146022" y="237998"/>
                </a:lnTo>
                <a:lnTo>
                  <a:pt x="1156436" y="237236"/>
                </a:lnTo>
                <a:lnTo>
                  <a:pt x="1160373" y="232664"/>
                </a:lnTo>
                <a:lnTo>
                  <a:pt x="1159611" y="222250"/>
                </a:lnTo>
                <a:lnTo>
                  <a:pt x="1155166" y="218312"/>
                </a:lnTo>
                <a:close/>
              </a:path>
              <a:path w="3881120" h="320039">
                <a:moveTo>
                  <a:pt x="1193139" y="215519"/>
                </a:moveTo>
                <a:lnTo>
                  <a:pt x="1182598" y="216281"/>
                </a:lnTo>
                <a:lnTo>
                  <a:pt x="1178661" y="220853"/>
                </a:lnTo>
                <a:lnTo>
                  <a:pt x="1179423" y="231394"/>
                </a:lnTo>
                <a:lnTo>
                  <a:pt x="1183995" y="235331"/>
                </a:lnTo>
                <a:lnTo>
                  <a:pt x="1194536" y="234569"/>
                </a:lnTo>
                <a:lnTo>
                  <a:pt x="1198473" y="229997"/>
                </a:lnTo>
                <a:lnTo>
                  <a:pt x="1197711" y="219456"/>
                </a:lnTo>
                <a:lnTo>
                  <a:pt x="1193139" y="215519"/>
                </a:lnTo>
                <a:close/>
              </a:path>
              <a:path w="3881120" h="320039">
                <a:moveTo>
                  <a:pt x="1231112" y="212852"/>
                </a:moveTo>
                <a:lnTo>
                  <a:pt x="1220698" y="213614"/>
                </a:lnTo>
                <a:lnTo>
                  <a:pt x="1216634" y="218186"/>
                </a:lnTo>
                <a:lnTo>
                  <a:pt x="1217396" y="228600"/>
                </a:lnTo>
                <a:lnTo>
                  <a:pt x="1221968" y="232537"/>
                </a:lnTo>
                <a:lnTo>
                  <a:pt x="1232509" y="231775"/>
                </a:lnTo>
                <a:lnTo>
                  <a:pt x="1236446" y="227203"/>
                </a:lnTo>
                <a:lnTo>
                  <a:pt x="1235684" y="216789"/>
                </a:lnTo>
                <a:lnTo>
                  <a:pt x="1231112" y="212852"/>
                </a:lnTo>
                <a:close/>
              </a:path>
              <a:path w="3881120" h="320039">
                <a:moveTo>
                  <a:pt x="1269212" y="210058"/>
                </a:moveTo>
                <a:lnTo>
                  <a:pt x="1258671" y="210819"/>
                </a:lnTo>
                <a:lnTo>
                  <a:pt x="1254734" y="215392"/>
                </a:lnTo>
                <a:lnTo>
                  <a:pt x="1255496" y="225933"/>
                </a:lnTo>
                <a:lnTo>
                  <a:pt x="1260068" y="229869"/>
                </a:lnTo>
                <a:lnTo>
                  <a:pt x="1270482" y="229108"/>
                </a:lnTo>
                <a:lnTo>
                  <a:pt x="1274546" y="224536"/>
                </a:lnTo>
                <a:lnTo>
                  <a:pt x="1273784" y="213994"/>
                </a:lnTo>
                <a:lnTo>
                  <a:pt x="1269212" y="210058"/>
                </a:lnTo>
                <a:close/>
              </a:path>
              <a:path w="3881120" h="320039">
                <a:moveTo>
                  <a:pt x="1307185" y="207391"/>
                </a:moveTo>
                <a:lnTo>
                  <a:pt x="1296644" y="208153"/>
                </a:lnTo>
                <a:lnTo>
                  <a:pt x="1292707" y="212725"/>
                </a:lnTo>
                <a:lnTo>
                  <a:pt x="1293469" y="223139"/>
                </a:lnTo>
                <a:lnTo>
                  <a:pt x="1298041" y="227075"/>
                </a:lnTo>
                <a:lnTo>
                  <a:pt x="1308582" y="226314"/>
                </a:lnTo>
                <a:lnTo>
                  <a:pt x="1312519" y="221869"/>
                </a:lnTo>
                <a:lnTo>
                  <a:pt x="1311757" y="211328"/>
                </a:lnTo>
                <a:lnTo>
                  <a:pt x="1307185" y="207391"/>
                </a:lnTo>
                <a:close/>
              </a:path>
              <a:path w="3881120" h="320039">
                <a:moveTo>
                  <a:pt x="1345158" y="204597"/>
                </a:moveTo>
                <a:lnTo>
                  <a:pt x="1334744" y="205359"/>
                </a:lnTo>
                <a:lnTo>
                  <a:pt x="1330807" y="209931"/>
                </a:lnTo>
                <a:lnTo>
                  <a:pt x="1331569" y="220472"/>
                </a:lnTo>
                <a:lnTo>
                  <a:pt x="1336014" y="224409"/>
                </a:lnTo>
                <a:lnTo>
                  <a:pt x="1346555" y="223647"/>
                </a:lnTo>
                <a:lnTo>
                  <a:pt x="1350492" y="219075"/>
                </a:lnTo>
                <a:lnTo>
                  <a:pt x="1349730" y="208661"/>
                </a:lnTo>
                <a:lnTo>
                  <a:pt x="1345158" y="204597"/>
                </a:lnTo>
                <a:close/>
              </a:path>
              <a:path w="3881120" h="320039">
                <a:moveTo>
                  <a:pt x="1383258" y="201930"/>
                </a:moveTo>
                <a:lnTo>
                  <a:pt x="1372717" y="202692"/>
                </a:lnTo>
                <a:lnTo>
                  <a:pt x="1368780" y="207264"/>
                </a:lnTo>
                <a:lnTo>
                  <a:pt x="1369542" y="217678"/>
                </a:lnTo>
                <a:lnTo>
                  <a:pt x="1374114" y="221742"/>
                </a:lnTo>
                <a:lnTo>
                  <a:pt x="1384655" y="220980"/>
                </a:lnTo>
                <a:lnTo>
                  <a:pt x="1388592" y="216408"/>
                </a:lnTo>
                <a:lnTo>
                  <a:pt x="1387830" y="205867"/>
                </a:lnTo>
                <a:lnTo>
                  <a:pt x="1383258" y="201930"/>
                </a:lnTo>
                <a:close/>
              </a:path>
              <a:path w="3881120" h="320039">
                <a:moveTo>
                  <a:pt x="1421231" y="199262"/>
                </a:moveTo>
                <a:lnTo>
                  <a:pt x="1416024" y="199517"/>
                </a:lnTo>
                <a:lnTo>
                  <a:pt x="1410690" y="199898"/>
                </a:lnTo>
                <a:lnTo>
                  <a:pt x="1406753" y="204469"/>
                </a:lnTo>
                <a:lnTo>
                  <a:pt x="1407515" y="215011"/>
                </a:lnTo>
                <a:lnTo>
                  <a:pt x="1412087" y="218948"/>
                </a:lnTo>
                <a:lnTo>
                  <a:pt x="1422628" y="218186"/>
                </a:lnTo>
                <a:lnTo>
                  <a:pt x="1426565" y="213614"/>
                </a:lnTo>
                <a:lnTo>
                  <a:pt x="1425803" y="203200"/>
                </a:lnTo>
                <a:lnTo>
                  <a:pt x="1421231" y="199262"/>
                </a:lnTo>
                <a:close/>
              </a:path>
              <a:path w="3881120" h="320039">
                <a:moveTo>
                  <a:pt x="1459331" y="196469"/>
                </a:moveTo>
                <a:lnTo>
                  <a:pt x="1448790" y="197231"/>
                </a:lnTo>
                <a:lnTo>
                  <a:pt x="1444853" y="201803"/>
                </a:lnTo>
                <a:lnTo>
                  <a:pt x="1445615" y="212344"/>
                </a:lnTo>
                <a:lnTo>
                  <a:pt x="1450187" y="216281"/>
                </a:lnTo>
                <a:lnTo>
                  <a:pt x="1460601" y="215519"/>
                </a:lnTo>
                <a:lnTo>
                  <a:pt x="1464538" y="210947"/>
                </a:lnTo>
                <a:lnTo>
                  <a:pt x="1464157" y="205612"/>
                </a:lnTo>
                <a:lnTo>
                  <a:pt x="1463903" y="200406"/>
                </a:lnTo>
                <a:lnTo>
                  <a:pt x="1459331" y="196469"/>
                </a:lnTo>
                <a:close/>
              </a:path>
              <a:path w="3881120" h="320039">
                <a:moveTo>
                  <a:pt x="1497304" y="193802"/>
                </a:moveTo>
                <a:lnTo>
                  <a:pt x="1486763" y="194564"/>
                </a:lnTo>
                <a:lnTo>
                  <a:pt x="1482826" y="199009"/>
                </a:lnTo>
                <a:lnTo>
                  <a:pt x="1483588" y="209550"/>
                </a:lnTo>
                <a:lnTo>
                  <a:pt x="1488160" y="213487"/>
                </a:lnTo>
                <a:lnTo>
                  <a:pt x="1498701" y="212725"/>
                </a:lnTo>
                <a:lnTo>
                  <a:pt x="1502638" y="208153"/>
                </a:lnTo>
                <a:lnTo>
                  <a:pt x="1501876" y="197739"/>
                </a:lnTo>
                <a:lnTo>
                  <a:pt x="1497304" y="193802"/>
                </a:lnTo>
                <a:close/>
              </a:path>
              <a:path w="3881120" h="320039">
                <a:moveTo>
                  <a:pt x="1535277" y="191008"/>
                </a:moveTo>
                <a:lnTo>
                  <a:pt x="1524863" y="191769"/>
                </a:lnTo>
                <a:lnTo>
                  <a:pt x="1520926" y="196342"/>
                </a:lnTo>
                <a:lnTo>
                  <a:pt x="1521180" y="201549"/>
                </a:lnTo>
                <a:lnTo>
                  <a:pt x="1521561" y="206883"/>
                </a:lnTo>
                <a:lnTo>
                  <a:pt x="1526133" y="210819"/>
                </a:lnTo>
                <a:lnTo>
                  <a:pt x="1536674" y="210058"/>
                </a:lnTo>
                <a:lnTo>
                  <a:pt x="1540611" y="205486"/>
                </a:lnTo>
                <a:lnTo>
                  <a:pt x="1539849" y="194944"/>
                </a:lnTo>
                <a:lnTo>
                  <a:pt x="1535277" y="191008"/>
                </a:lnTo>
                <a:close/>
              </a:path>
              <a:path w="3881120" h="320039">
                <a:moveTo>
                  <a:pt x="1573377" y="188341"/>
                </a:moveTo>
                <a:lnTo>
                  <a:pt x="1562836" y="189103"/>
                </a:lnTo>
                <a:lnTo>
                  <a:pt x="1558899" y="193675"/>
                </a:lnTo>
                <a:lnTo>
                  <a:pt x="1559661" y="204089"/>
                </a:lnTo>
                <a:lnTo>
                  <a:pt x="1564233" y="208025"/>
                </a:lnTo>
                <a:lnTo>
                  <a:pt x="1574774" y="207264"/>
                </a:lnTo>
                <a:lnTo>
                  <a:pt x="1578711" y="202692"/>
                </a:lnTo>
                <a:lnTo>
                  <a:pt x="1577949" y="192278"/>
                </a:lnTo>
                <a:lnTo>
                  <a:pt x="1573377" y="188341"/>
                </a:lnTo>
                <a:close/>
              </a:path>
              <a:path w="3881120" h="320039">
                <a:moveTo>
                  <a:pt x="1611350" y="185547"/>
                </a:moveTo>
                <a:lnTo>
                  <a:pt x="1600809" y="186309"/>
                </a:lnTo>
                <a:lnTo>
                  <a:pt x="1596872" y="190881"/>
                </a:lnTo>
                <a:lnTo>
                  <a:pt x="1597634" y="201422"/>
                </a:lnTo>
                <a:lnTo>
                  <a:pt x="1602206" y="205359"/>
                </a:lnTo>
                <a:lnTo>
                  <a:pt x="1612747" y="204597"/>
                </a:lnTo>
                <a:lnTo>
                  <a:pt x="1616684" y="200025"/>
                </a:lnTo>
                <a:lnTo>
                  <a:pt x="1615922" y="189484"/>
                </a:lnTo>
                <a:lnTo>
                  <a:pt x="1611350" y="185547"/>
                </a:lnTo>
                <a:close/>
              </a:path>
              <a:path w="3881120" h="320039">
                <a:moveTo>
                  <a:pt x="1649450" y="182880"/>
                </a:moveTo>
                <a:lnTo>
                  <a:pt x="1638909" y="183642"/>
                </a:lnTo>
                <a:lnTo>
                  <a:pt x="1634972" y="188214"/>
                </a:lnTo>
                <a:lnTo>
                  <a:pt x="1635734" y="198628"/>
                </a:lnTo>
                <a:lnTo>
                  <a:pt x="1640179" y="202565"/>
                </a:lnTo>
                <a:lnTo>
                  <a:pt x="1650720" y="201803"/>
                </a:lnTo>
                <a:lnTo>
                  <a:pt x="1654657" y="197358"/>
                </a:lnTo>
                <a:lnTo>
                  <a:pt x="1653895" y="186817"/>
                </a:lnTo>
                <a:lnTo>
                  <a:pt x="1649450" y="182880"/>
                </a:lnTo>
                <a:close/>
              </a:path>
              <a:path w="3881120" h="320039">
                <a:moveTo>
                  <a:pt x="1687423" y="180086"/>
                </a:moveTo>
                <a:lnTo>
                  <a:pt x="1676882" y="180848"/>
                </a:lnTo>
                <a:lnTo>
                  <a:pt x="1672945" y="185419"/>
                </a:lnTo>
                <a:lnTo>
                  <a:pt x="1673707" y="195961"/>
                </a:lnTo>
                <a:lnTo>
                  <a:pt x="1678279" y="199898"/>
                </a:lnTo>
                <a:lnTo>
                  <a:pt x="1688820" y="199136"/>
                </a:lnTo>
                <a:lnTo>
                  <a:pt x="1692757" y="194564"/>
                </a:lnTo>
                <a:lnTo>
                  <a:pt x="1691995" y="184023"/>
                </a:lnTo>
                <a:lnTo>
                  <a:pt x="1687423" y="180086"/>
                </a:lnTo>
                <a:close/>
              </a:path>
              <a:path w="3881120" h="320039">
                <a:moveTo>
                  <a:pt x="1725396" y="177419"/>
                </a:moveTo>
                <a:lnTo>
                  <a:pt x="1714982" y="178181"/>
                </a:lnTo>
                <a:lnTo>
                  <a:pt x="1710918" y="182753"/>
                </a:lnTo>
                <a:lnTo>
                  <a:pt x="1711680" y="193167"/>
                </a:lnTo>
                <a:lnTo>
                  <a:pt x="1716252" y="197104"/>
                </a:lnTo>
                <a:lnTo>
                  <a:pt x="1721586" y="196723"/>
                </a:lnTo>
                <a:lnTo>
                  <a:pt x="1726793" y="196469"/>
                </a:lnTo>
                <a:lnTo>
                  <a:pt x="1730730" y="191897"/>
                </a:lnTo>
                <a:lnTo>
                  <a:pt x="1729968" y="181356"/>
                </a:lnTo>
                <a:lnTo>
                  <a:pt x="1725396" y="177419"/>
                </a:lnTo>
                <a:close/>
              </a:path>
              <a:path w="3881120" h="320039">
                <a:moveTo>
                  <a:pt x="1763496" y="174625"/>
                </a:moveTo>
                <a:lnTo>
                  <a:pt x="1752955" y="175387"/>
                </a:lnTo>
                <a:lnTo>
                  <a:pt x="1749018" y="179959"/>
                </a:lnTo>
                <a:lnTo>
                  <a:pt x="1749780" y="190500"/>
                </a:lnTo>
                <a:lnTo>
                  <a:pt x="1754352" y="194437"/>
                </a:lnTo>
                <a:lnTo>
                  <a:pt x="1764766" y="193675"/>
                </a:lnTo>
                <a:lnTo>
                  <a:pt x="1768830" y="189103"/>
                </a:lnTo>
                <a:lnTo>
                  <a:pt x="1768068" y="178689"/>
                </a:lnTo>
                <a:lnTo>
                  <a:pt x="1763496" y="174625"/>
                </a:lnTo>
                <a:close/>
              </a:path>
              <a:path w="3881120" h="320039">
                <a:moveTo>
                  <a:pt x="1801469" y="171958"/>
                </a:moveTo>
                <a:lnTo>
                  <a:pt x="1790928" y="172719"/>
                </a:lnTo>
                <a:lnTo>
                  <a:pt x="1786991" y="177292"/>
                </a:lnTo>
                <a:lnTo>
                  <a:pt x="1787753" y="187706"/>
                </a:lnTo>
                <a:lnTo>
                  <a:pt x="1792325" y="191769"/>
                </a:lnTo>
                <a:lnTo>
                  <a:pt x="1802866" y="191008"/>
                </a:lnTo>
                <a:lnTo>
                  <a:pt x="1806803" y="186436"/>
                </a:lnTo>
                <a:lnTo>
                  <a:pt x="1806041" y="175894"/>
                </a:lnTo>
                <a:lnTo>
                  <a:pt x="1801469" y="171958"/>
                </a:lnTo>
                <a:close/>
              </a:path>
              <a:path w="3881120" h="320039">
                <a:moveTo>
                  <a:pt x="1839442" y="169291"/>
                </a:moveTo>
                <a:lnTo>
                  <a:pt x="1834235" y="169544"/>
                </a:lnTo>
                <a:lnTo>
                  <a:pt x="1834235" y="169672"/>
                </a:lnTo>
                <a:lnTo>
                  <a:pt x="1829028" y="169925"/>
                </a:lnTo>
                <a:lnTo>
                  <a:pt x="1825091" y="174498"/>
                </a:lnTo>
                <a:lnTo>
                  <a:pt x="1825853" y="185039"/>
                </a:lnTo>
                <a:lnTo>
                  <a:pt x="1830298" y="188975"/>
                </a:lnTo>
                <a:lnTo>
                  <a:pt x="1840839" y="188214"/>
                </a:lnTo>
                <a:lnTo>
                  <a:pt x="1844776" y="183642"/>
                </a:lnTo>
                <a:lnTo>
                  <a:pt x="1844014" y="173228"/>
                </a:lnTo>
                <a:lnTo>
                  <a:pt x="1839442" y="169291"/>
                </a:lnTo>
                <a:close/>
              </a:path>
              <a:path w="3881120" h="320039">
                <a:moveTo>
                  <a:pt x="1877542" y="166497"/>
                </a:moveTo>
                <a:lnTo>
                  <a:pt x="1867001" y="167259"/>
                </a:lnTo>
                <a:lnTo>
                  <a:pt x="1863064" y="171831"/>
                </a:lnTo>
                <a:lnTo>
                  <a:pt x="1863826" y="182372"/>
                </a:lnTo>
                <a:lnTo>
                  <a:pt x="1868398" y="186309"/>
                </a:lnTo>
                <a:lnTo>
                  <a:pt x="1878939" y="185547"/>
                </a:lnTo>
                <a:lnTo>
                  <a:pt x="1882876" y="180975"/>
                </a:lnTo>
                <a:lnTo>
                  <a:pt x="1882114" y="170434"/>
                </a:lnTo>
                <a:lnTo>
                  <a:pt x="1877542" y="166497"/>
                </a:lnTo>
                <a:close/>
              </a:path>
              <a:path w="3881120" h="320039">
                <a:moveTo>
                  <a:pt x="1915515" y="163830"/>
                </a:moveTo>
                <a:lnTo>
                  <a:pt x="1904974" y="164592"/>
                </a:lnTo>
                <a:lnTo>
                  <a:pt x="1901037" y="169037"/>
                </a:lnTo>
                <a:lnTo>
                  <a:pt x="1901799" y="179578"/>
                </a:lnTo>
                <a:lnTo>
                  <a:pt x="1906371" y="183515"/>
                </a:lnTo>
                <a:lnTo>
                  <a:pt x="1916912" y="182753"/>
                </a:lnTo>
                <a:lnTo>
                  <a:pt x="1920849" y="178181"/>
                </a:lnTo>
                <a:lnTo>
                  <a:pt x="1920087" y="167767"/>
                </a:lnTo>
                <a:lnTo>
                  <a:pt x="1915515" y="163830"/>
                </a:lnTo>
                <a:close/>
              </a:path>
              <a:path w="3881120" h="320039">
                <a:moveTo>
                  <a:pt x="1953615" y="161036"/>
                </a:moveTo>
                <a:lnTo>
                  <a:pt x="1943074" y="161798"/>
                </a:lnTo>
                <a:lnTo>
                  <a:pt x="1939137" y="166369"/>
                </a:lnTo>
                <a:lnTo>
                  <a:pt x="1939899" y="176911"/>
                </a:lnTo>
                <a:lnTo>
                  <a:pt x="1944471" y="180848"/>
                </a:lnTo>
                <a:lnTo>
                  <a:pt x="1954885" y="180086"/>
                </a:lnTo>
                <a:lnTo>
                  <a:pt x="1958822" y="175514"/>
                </a:lnTo>
                <a:lnTo>
                  <a:pt x="1958441" y="170306"/>
                </a:lnTo>
                <a:lnTo>
                  <a:pt x="1958187" y="164973"/>
                </a:lnTo>
                <a:lnTo>
                  <a:pt x="1953615" y="161036"/>
                </a:lnTo>
                <a:close/>
              </a:path>
              <a:path w="3881120" h="320039">
                <a:moveTo>
                  <a:pt x="1991588" y="158369"/>
                </a:moveTo>
                <a:lnTo>
                  <a:pt x="1981047" y="159131"/>
                </a:lnTo>
                <a:lnTo>
                  <a:pt x="1977110" y="163703"/>
                </a:lnTo>
                <a:lnTo>
                  <a:pt x="1977872" y="174117"/>
                </a:lnTo>
                <a:lnTo>
                  <a:pt x="1982444" y="178054"/>
                </a:lnTo>
                <a:lnTo>
                  <a:pt x="1992985" y="177292"/>
                </a:lnTo>
                <a:lnTo>
                  <a:pt x="1996922" y="172719"/>
                </a:lnTo>
                <a:lnTo>
                  <a:pt x="1996160" y="162306"/>
                </a:lnTo>
                <a:lnTo>
                  <a:pt x="1991588" y="158369"/>
                </a:lnTo>
                <a:close/>
              </a:path>
              <a:path w="3881120" h="320039">
                <a:moveTo>
                  <a:pt x="2029561" y="155575"/>
                </a:moveTo>
                <a:lnTo>
                  <a:pt x="2019147" y="156337"/>
                </a:lnTo>
                <a:lnTo>
                  <a:pt x="2015210" y="160909"/>
                </a:lnTo>
                <a:lnTo>
                  <a:pt x="2015464" y="166116"/>
                </a:lnTo>
                <a:lnTo>
                  <a:pt x="2015845" y="171450"/>
                </a:lnTo>
                <a:lnTo>
                  <a:pt x="2020417" y="175387"/>
                </a:lnTo>
                <a:lnTo>
                  <a:pt x="2030958" y="174625"/>
                </a:lnTo>
                <a:lnTo>
                  <a:pt x="2034895" y="170053"/>
                </a:lnTo>
                <a:lnTo>
                  <a:pt x="2034133" y="159512"/>
                </a:lnTo>
                <a:lnTo>
                  <a:pt x="2029561" y="155575"/>
                </a:lnTo>
                <a:close/>
              </a:path>
              <a:path w="3881120" h="320039">
                <a:moveTo>
                  <a:pt x="2067661" y="152908"/>
                </a:moveTo>
                <a:lnTo>
                  <a:pt x="2057120" y="153669"/>
                </a:lnTo>
                <a:lnTo>
                  <a:pt x="2053183" y="158242"/>
                </a:lnTo>
                <a:lnTo>
                  <a:pt x="2053945" y="168656"/>
                </a:lnTo>
                <a:lnTo>
                  <a:pt x="2058517" y="172593"/>
                </a:lnTo>
                <a:lnTo>
                  <a:pt x="2068931" y="171831"/>
                </a:lnTo>
                <a:lnTo>
                  <a:pt x="2072995" y="167386"/>
                </a:lnTo>
                <a:lnTo>
                  <a:pt x="2072233" y="156844"/>
                </a:lnTo>
                <a:lnTo>
                  <a:pt x="2067661" y="152908"/>
                </a:lnTo>
                <a:close/>
              </a:path>
              <a:path w="3881120" h="320039">
                <a:moveTo>
                  <a:pt x="2105634" y="150114"/>
                </a:moveTo>
                <a:lnTo>
                  <a:pt x="2095093" y="150875"/>
                </a:lnTo>
                <a:lnTo>
                  <a:pt x="2091156" y="155448"/>
                </a:lnTo>
                <a:lnTo>
                  <a:pt x="2091918" y="165989"/>
                </a:lnTo>
                <a:lnTo>
                  <a:pt x="2096490" y="169925"/>
                </a:lnTo>
                <a:lnTo>
                  <a:pt x="2107031" y="169164"/>
                </a:lnTo>
                <a:lnTo>
                  <a:pt x="2110968" y="164592"/>
                </a:lnTo>
                <a:lnTo>
                  <a:pt x="2110206" y="154050"/>
                </a:lnTo>
                <a:lnTo>
                  <a:pt x="2105634" y="150114"/>
                </a:lnTo>
                <a:close/>
              </a:path>
              <a:path w="3881120" h="320039">
                <a:moveTo>
                  <a:pt x="2143734" y="147447"/>
                </a:moveTo>
                <a:lnTo>
                  <a:pt x="2133193" y="148209"/>
                </a:lnTo>
                <a:lnTo>
                  <a:pt x="2129256" y="152781"/>
                </a:lnTo>
                <a:lnTo>
                  <a:pt x="2130018" y="163194"/>
                </a:lnTo>
                <a:lnTo>
                  <a:pt x="2134463" y="167131"/>
                </a:lnTo>
                <a:lnTo>
                  <a:pt x="2139797" y="166878"/>
                </a:lnTo>
                <a:lnTo>
                  <a:pt x="2139797" y="166750"/>
                </a:lnTo>
                <a:lnTo>
                  <a:pt x="2145004" y="166497"/>
                </a:lnTo>
                <a:lnTo>
                  <a:pt x="2148941" y="161925"/>
                </a:lnTo>
                <a:lnTo>
                  <a:pt x="2148179" y="151384"/>
                </a:lnTo>
                <a:lnTo>
                  <a:pt x="2143734" y="147447"/>
                </a:lnTo>
                <a:close/>
              </a:path>
              <a:path w="3881120" h="320039">
                <a:moveTo>
                  <a:pt x="2181707" y="144653"/>
                </a:moveTo>
                <a:lnTo>
                  <a:pt x="2171166" y="145415"/>
                </a:lnTo>
                <a:lnTo>
                  <a:pt x="2167229" y="149987"/>
                </a:lnTo>
                <a:lnTo>
                  <a:pt x="2167991" y="160528"/>
                </a:lnTo>
                <a:lnTo>
                  <a:pt x="2172563" y="164465"/>
                </a:lnTo>
                <a:lnTo>
                  <a:pt x="2183104" y="163703"/>
                </a:lnTo>
                <a:lnTo>
                  <a:pt x="2187041" y="159131"/>
                </a:lnTo>
                <a:lnTo>
                  <a:pt x="2186279" y="148717"/>
                </a:lnTo>
                <a:lnTo>
                  <a:pt x="2181707" y="144653"/>
                </a:lnTo>
                <a:close/>
              </a:path>
              <a:path w="3881120" h="320039">
                <a:moveTo>
                  <a:pt x="2219680" y="141986"/>
                </a:moveTo>
                <a:lnTo>
                  <a:pt x="2209266" y="142748"/>
                </a:lnTo>
                <a:lnTo>
                  <a:pt x="2205202" y="147319"/>
                </a:lnTo>
                <a:lnTo>
                  <a:pt x="2205964" y="157734"/>
                </a:lnTo>
                <a:lnTo>
                  <a:pt x="2210536" y="161798"/>
                </a:lnTo>
                <a:lnTo>
                  <a:pt x="2221077" y="161036"/>
                </a:lnTo>
                <a:lnTo>
                  <a:pt x="2225014" y="156464"/>
                </a:lnTo>
                <a:lnTo>
                  <a:pt x="2224252" y="145923"/>
                </a:lnTo>
                <a:lnTo>
                  <a:pt x="2219680" y="141986"/>
                </a:lnTo>
                <a:close/>
              </a:path>
              <a:path w="3881120" h="320039">
                <a:moveTo>
                  <a:pt x="2257780" y="139319"/>
                </a:moveTo>
                <a:lnTo>
                  <a:pt x="2252446" y="139700"/>
                </a:lnTo>
                <a:lnTo>
                  <a:pt x="2247239" y="139954"/>
                </a:lnTo>
                <a:lnTo>
                  <a:pt x="2243302" y="144525"/>
                </a:lnTo>
                <a:lnTo>
                  <a:pt x="2244064" y="155067"/>
                </a:lnTo>
                <a:lnTo>
                  <a:pt x="2248636" y="159004"/>
                </a:lnTo>
                <a:lnTo>
                  <a:pt x="2259050" y="158242"/>
                </a:lnTo>
                <a:lnTo>
                  <a:pt x="2262987" y="153669"/>
                </a:lnTo>
                <a:lnTo>
                  <a:pt x="2262733" y="148462"/>
                </a:lnTo>
                <a:lnTo>
                  <a:pt x="2262352" y="143256"/>
                </a:lnTo>
                <a:lnTo>
                  <a:pt x="2257780" y="139319"/>
                </a:lnTo>
                <a:close/>
              </a:path>
              <a:path w="3881120" h="320039">
                <a:moveTo>
                  <a:pt x="2295753" y="136525"/>
                </a:moveTo>
                <a:lnTo>
                  <a:pt x="2285212" y="137287"/>
                </a:lnTo>
                <a:lnTo>
                  <a:pt x="2281275" y="141859"/>
                </a:lnTo>
                <a:lnTo>
                  <a:pt x="2282037" y="152400"/>
                </a:lnTo>
                <a:lnTo>
                  <a:pt x="2286609" y="156337"/>
                </a:lnTo>
                <a:lnTo>
                  <a:pt x="2297150" y="155575"/>
                </a:lnTo>
                <a:lnTo>
                  <a:pt x="2301087" y="151003"/>
                </a:lnTo>
                <a:lnTo>
                  <a:pt x="2300325" y="140462"/>
                </a:lnTo>
                <a:lnTo>
                  <a:pt x="2295753" y="136525"/>
                </a:lnTo>
                <a:close/>
              </a:path>
              <a:path w="3881120" h="320039">
                <a:moveTo>
                  <a:pt x="2333726" y="133858"/>
                </a:moveTo>
                <a:lnTo>
                  <a:pt x="2323312" y="134619"/>
                </a:lnTo>
                <a:lnTo>
                  <a:pt x="2319375" y="139065"/>
                </a:lnTo>
                <a:lnTo>
                  <a:pt x="2319756" y="144399"/>
                </a:lnTo>
                <a:lnTo>
                  <a:pt x="2320010" y="149606"/>
                </a:lnTo>
                <a:lnTo>
                  <a:pt x="2324582" y="153543"/>
                </a:lnTo>
                <a:lnTo>
                  <a:pt x="2335123" y="152781"/>
                </a:lnTo>
                <a:lnTo>
                  <a:pt x="2339060" y="148209"/>
                </a:lnTo>
                <a:lnTo>
                  <a:pt x="2338298" y="137794"/>
                </a:lnTo>
                <a:lnTo>
                  <a:pt x="2333726" y="133858"/>
                </a:lnTo>
                <a:close/>
              </a:path>
              <a:path w="3881120" h="320039">
                <a:moveTo>
                  <a:pt x="2371826" y="131064"/>
                </a:moveTo>
                <a:lnTo>
                  <a:pt x="2361285" y="131825"/>
                </a:lnTo>
                <a:lnTo>
                  <a:pt x="2357348" y="136398"/>
                </a:lnTo>
                <a:lnTo>
                  <a:pt x="2358110" y="146939"/>
                </a:lnTo>
                <a:lnTo>
                  <a:pt x="2362682" y="150875"/>
                </a:lnTo>
                <a:lnTo>
                  <a:pt x="2373223" y="150114"/>
                </a:lnTo>
                <a:lnTo>
                  <a:pt x="2377160" y="145542"/>
                </a:lnTo>
                <a:lnTo>
                  <a:pt x="2376398" y="135000"/>
                </a:lnTo>
                <a:lnTo>
                  <a:pt x="2371826" y="131064"/>
                </a:lnTo>
                <a:close/>
              </a:path>
              <a:path w="3881120" h="320039">
                <a:moveTo>
                  <a:pt x="2409799" y="128397"/>
                </a:moveTo>
                <a:lnTo>
                  <a:pt x="2399258" y="129159"/>
                </a:lnTo>
                <a:lnTo>
                  <a:pt x="2395321" y="133731"/>
                </a:lnTo>
                <a:lnTo>
                  <a:pt x="2396083" y="144144"/>
                </a:lnTo>
                <a:lnTo>
                  <a:pt x="2400655" y="148081"/>
                </a:lnTo>
                <a:lnTo>
                  <a:pt x="2411196" y="147319"/>
                </a:lnTo>
                <a:lnTo>
                  <a:pt x="2415133" y="142748"/>
                </a:lnTo>
                <a:lnTo>
                  <a:pt x="2414371" y="132334"/>
                </a:lnTo>
                <a:lnTo>
                  <a:pt x="2409799" y="128397"/>
                </a:lnTo>
                <a:close/>
              </a:path>
              <a:path w="3881120" h="320039">
                <a:moveTo>
                  <a:pt x="2447899" y="125603"/>
                </a:moveTo>
                <a:lnTo>
                  <a:pt x="2437358" y="126365"/>
                </a:lnTo>
                <a:lnTo>
                  <a:pt x="2433421" y="130937"/>
                </a:lnTo>
                <a:lnTo>
                  <a:pt x="2434183" y="141478"/>
                </a:lnTo>
                <a:lnTo>
                  <a:pt x="2438755" y="145415"/>
                </a:lnTo>
                <a:lnTo>
                  <a:pt x="2449169" y="144653"/>
                </a:lnTo>
                <a:lnTo>
                  <a:pt x="2453106" y="140081"/>
                </a:lnTo>
                <a:lnTo>
                  <a:pt x="2452725" y="134874"/>
                </a:lnTo>
                <a:lnTo>
                  <a:pt x="2452471" y="129540"/>
                </a:lnTo>
                <a:lnTo>
                  <a:pt x="2447899" y="125603"/>
                </a:lnTo>
                <a:close/>
              </a:path>
              <a:path w="3881120" h="320039">
                <a:moveTo>
                  <a:pt x="2485872" y="122936"/>
                </a:moveTo>
                <a:lnTo>
                  <a:pt x="2475331" y="123698"/>
                </a:lnTo>
                <a:lnTo>
                  <a:pt x="2471394" y="128269"/>
                </a:lnTo>
                <a:lnTo>
                  <a:pt x="2472156" y="138684"/>
                </a:lnTo>
                <a:lnTo>
                  <a:pt x="2476728" y="142621"/>
                </a:lnTo>
                <a:lnTo>
                  <a:pt x="2487269" y="141859"/>
                </a:lnTo>
                <a:lnTo>
                  <a:pt x="2491206" y="137414"/>
                </a:lnTo>
                <a:lnTo>
                  <a:pt x="2490444" y="126873"/>
                </a:lnTo>
                <a:lnTo>
                  <a:pt x="2485872" y="122936"/>
                </a:lnTo>
                <a:close/>
              </a:path>
              <a:path w="3881120" h="320039">
                <a:moveTo>
                  <a:pt x="2523845" y="120142"/>
                </a:moveTo>
                <a:lnTo>
                  <a:pt x="2513431" y="120904"/>
                </a:lnTo>
                <a:lnTo>
                  <a:pt x="2509367" y="125475"/>
                </a:lnTo>
                <a:lnTo>
                  <a:pt x="2510129" y="136017"/>
                </a:lnTo>
                <a:lnTo>
                  <a:pt x="2514701" y="139954"/>
                </a:lnTo>
                <a:lnTo>
                  <a:pt x="2525242" y="139192"/>
                </a:lnTo>
                <a:lnTo>
                  <a:pt x="2529179" y="134619"/>
                </a:lnTo>
                <a:lnTo>
                  <a:pt x="2528417" y="124206"/>
                </a:lnTo>
                <a:lnTo>
                  <a:pt x="2523845" y="120142"/>
                </a:lnTo>
                <a:close/>
              </a:path>
              <a:path w="3881120" h="320039">
                <a:moveTo>
                  <a:pt x="2561945" y="117475"/>
                </a:moveTo>
                <a:lnTo>
                  <a:pt x="2551404" y="118237"/>
                </a:lnTo>
                <a:lnTo>
                  <a:pt x="2547467" y="122809"/>
                </a:lnTo>
                <a:lnTo>
                  <a:pt x="2548229" y="133223"/>
                </a:lnTo>
                <a:lnTo>
                  <a:pt x="2552801" y="137160"/>
                </a:lnTo>
                <a:lnTo>
                  <a:pt x="2558008" y="136906"/>
                </a:lnTo>
                <a:lnTo>
                  <a:pt x="2563215" y="136525"/>
                </a:lnTo>
                <a:lnTo>
                  <a:pt x="2567279" y="131953"/>
                </a:lnTo>
                <a:lnTo>
                  <a:pt x="2566517" y="121412"/>
                </a:lnTo>
                <a:lnTo>
                  <a:pt x="2561945" y="117475"/>
                </a:lnTo>
                <a:close/>
              </a:path>
              <a:path w="3881120" h="320039">
                <a:moveTo>
                  <a:pt x="2599918" y="114808"/>
                </a:moveTo>
                <a:lnTo>
                  <a:pt x="2594711" y="115062"/>
                </a:lnTo>
                <a:lnTo>
                  <a:pt x="2589377" y="115443"/>
                </a:lnTo>
                <a:lnTo>
                  <a:pt x="2585440" y="120015"/>
                </a:lnTo>
                <a:lnTo>
                  <a:pt x="2586202" y="130556"/>
                </a:lnTo>
                <a:lnTo>
                  <a:pt x="2590774" y="134493"/>
                </a:lnTo>
                <a:lnTo>
                  <a:pt x="2601315" y="133731"/>
                </a:lnTo>
                <a:lnTo>
                  <a:pt x="2605252" y="129159"/>
                </a:lnTo>
                <a:lnTo>
                  <a:pt x="2604490" y="118744"/>
                </a:lnTo>
                <a:lnTo>
                  <a:pt x="2599918" y="114808"/>
                </a:lnTo>
                <a:close/>
              </a:path>
              <a:path w="3881120" h="320039">
                <a:moveTo>
                  <a:pt x="2638018" y="112014"/>
                </a:moveTo>
                <a:lnTo>
                  <a:pt x="2627477" y="112775"/>
                </a:lnTo>
                <a:lnTo>
                  <a:pt x="2623540" y="117348"/>
                </a:lnTo>
                <a:lnTo>
                  <a:pt x="2624302" y="127762"/>
                </a:lnTo>
                <a:lnTo>
                  <a:pt x="2628747" y="131825"/>
                </a:lnTo>
                <a:lnTo>
                  <a:pt x="2639288" y="131064"/>
                </a:lnTo>
                <a:lnTo>
                  <a:pt x="2643225" y="126492"/>
                </a:lnTo>
                <a:lnTo>
                  <a:pt x="2642463" y="115950"/>
                </a:lnTo>
                <a:lnTo>
                  <a:pt x="2638018" y="112014"/>
                </a:lnTo>
                <a:close/>
              </a:path>
              <a:path w="3881120" h="320039">
                <a:moveTo>
                  <a:pt x="2675991" y="109347"/>
                </a:moveTo>
                <a:lnTo>
                  <a:pt x="2665450" y="110109"/>
                </a:lnTo>
                <a:lnTo>
                  <a:pt x="2661513" y="114554"/>
                </a:lnTo>
                <a:lnTo>
                  <a:pt x="2662275" y="125094"/>
                </a:lnTo>
                <a:lnTo>
                  <a:pt x="2666847" y="129031"/>
                </a:lnTo>
                <a:lnTo>
                  <a:pt x="2677388" y="128269"/>
                </a:lnTo>
                <a:lnTo>
                  <a:pt x="2681325" y="123698"/>
                </a:lnTo>
                <a:lnTo>
                  <a:pt x="2680563" y="113284"/>
                </a:lnTo>
                <a:lnTo>
                  <a:pt x="2675991" y="109347"/>
                </a:lnTo>
                <a:close/>
              </a:path>
              <a:path w="3881120" h="320039">
                <a:moveTo>
                  <a:pt x="2713964" y="106553"/>
                </a:moveTo>
                <a:lnTo>
                  <a:pt x="2703550" y="107315"/>
                </a:lnTo>
                <a:lnTo>
                  <a:pt x="2699486" y="111887"/>
                </a:lnTo>
                <a:lnTo>
                  <a:pt x="2700248" y="122428"/>
                </a:lnTo>
                <a:lnTo>
                  <a:pt x="2704820" y="126365"/>
                </a:lnTo>
                <a:lnTo>
                  <a:pt x="2715361" y="125603"/>
                </a:lnTo>
                <a:lnTo>
                  <a:pt x="2719298" y="121031"/>
                </a:lnTo>
                <a:lnTo>
                  <a:pt x="2718536" y="110490"/>
                </a:lnTo>
                <a:lnTo>
                  <a:pt x="2713964" y="106553"/>
                </a:lnTo>
                <a:close/>
              </a:path>
              <a:path w="3881120" h="320039">
                <a:moveTo>
                  <a:pt x="2752064" y="103886"/>
                </a:moveTo>
                <a:lnTo>
                  <a:pt x="2741523" y="104648"/>
                </a:lnTo>
                <a:lnTo>
                  <a:pt x="2737586" y="109219"/>
                </a:lnTo>
                <a:lnTo>
                  <a:pt x="2738348" y="119634"/>
                </a:lnTo>
                <a:lnTo>
                  <a:pt x="2742920" y="123571"/>
                </a:lnTo>
                <a:lnTo>
                  <a:pt x="2753334" y="122809"/>
                </a:lnTo>
                <a:lnTo>
                  <a:pt x="2757271" y="118237"/>
                </a:lnTo>
                <a:lnTo>
                  <a:pt x="2757017" y="113030"/>
                </a:lnTo>
                <a:lnTo>
                  <a:pt x="2756636" y="107823"/>
                </a:lnTo>
                <a:lnTo>
                  <a:pt x="2752064" y="103886"/>
                </a:lnTo>
                <a:close/>
              </a:path>
              <a:path w="3881120" h="320039">
                <a:moveTo>
                  <a:pt x="2790037" y="101092"/>
                </a:moveTo>
                <a:lnTo>
                  <a:pt x="2779496" y="101854"/>
                </a:lnTo>
                <a:lnTo>
                  <a:pt x="2775559" y="106425"/>
                </a:lnTo>
                <a:lnTo>
                  <a:pt x="2776321" y="116967"/>
                </a:lnTo>
                <a:lnTo>
                  <a:pt x="2780893" y="120904"/>
                </a:lnTo>
                <a:lnTo>
                  <a:pt x="2791434" y="120142"/>
                </a:lnTo>
                <a:lnTo>
                  <a:pt x="2795371" y="115569"/>
                </a:lnTo>
                <a:lnTo>
                  <a:pt x="2794609" y="105029"/>
                </a:lnTo>
                <a:lnTo>
                  <a:pt x="2790037" y="101092"/>
                </a:lnTo>
                <a:close/>
              </a:path>
              <a:path w="3881120" h="320039">
                <a:moveTo>
                  <a:pt x="2828010" y="98425"/>
                </a:moveTo>
                <a:lnTo>
                  <a:pt x="2817596" y="99187"/>
                </a:lnTo>
                <a:lnTo>
                  <a:pt x="2813659" y="103759"/>
                </a:lnTo>
                <a:lnTo>
                  <a:pt x="2814040" y="108966"/>
                </a:lnTo>
                <a:lnTo>
                  <a:pt x="2814294" y="114173"/>
                </a:lnTo>
                <a:lnTo>
                  <a:pt x="2818866" y="118110"/>
                </a:lnTo>
                <a:lnTo>
                  <a:pt x="2829407" y="117348"/>
                </a:lnTo>
                <a:lnTo>
                  <a:pt x="2833344" y="112903"/>
                </a:lnTo>
                <a:lnTo>
                  <a:pt x="2832582" y="102362"/>
                </a:lnTo>
                <a:lnTo>
                  <a:pt x="2828010" y="98425"/>
                </a:lnTo>
                <a:close/>
              </a:path>
              <a:path w="3881120" h="320039">
                <a:moveTo>
                  <a:pt x="2866110" y="95631"/>
                </a:moveTo>
                <a:lnTo>
                  <a:pt x="2855569" y="96393"/>
                </a:lnTo>
                <a:lnTo>
                  <a:pt x="2851632" y="100965"/>
                </a:lnTo>
                <a:lnTo>
                  <a:pt x="2852394" y="111506"/>
                </a:lnTo>
                <a:lnTo>
                  <a:pt x="2856966" y="115443"/>
                </a:lnTo>
                <a:lnTo>
                  <a:pt x="2867507" y="114681"/>
                </a:lnTo>
                <a:lnTo>
                  <a:pt x="2871444" y="110109"/>
                </a:lnTo>
                <a:lnTo>
                  <a:pt x="2870682" y="99568"/>
                </a:lnTo>
                <a:lnTo>
                  <a:pt x="2866110" y="95631"/>
                </a:lnTo>
                <a:close/>
              </a:path>
              <a:path w="3881120" h="320039">
                <a:moveTo>
                  <a:pt x="2904083" y="92964"/>
                </a:moveTo>
                <a:lnTo>
                  <a:pt x="2893542" y="93725"/>
                </a:lnTo>
                <a:lnTo>
                  <a:pt x="2889605" y="98298"/>
                </a:lnTo>
                <a:lnTo>
                  <a:pt x="2890367" y="108712"/>
                </a:lnTo>
                <a:lnTo>
                  <a:pt x="2894939" y="112649"/>
                </a:lnTo>
                <a:lnTo>
                  <a:pt x="2900146" y="112268"/>
                </a:lnTo>
                <a:lnTo>
                  <a:pt x="2905480" y="112014"/>
                </a:lnTo>
                <a:lnTo>
                  <a:pt x="2909417" y="107442"/>
                </a:lnTo>
                <a:lnTo>
                  <a:pt x="2908655" y="96900"/>
                </a:lnTo>
                <a:lnTo>
                  <a:pt x="2904083" y="92964"/>
                </a:lnTo>
                <a:close/>
              </a:path>
              <a:path w="3881120" h="320039">
                <a:moveTo>
                  <a:pt x="2942183" y="90169"/>
                </a:moveTo>
                <a:lnTo>
                  <a:pt x="2931642" y="90931"/>
                </a:lnTo>
                <a:lnTo>
                  <a:pt x="2927705" y="95504"/>
                </a:lnTo>
                <a:lnTo>
                  <a:pt x="2928467" y="106044"/>
                </a:lnTo>
                <a:lnTo>
                  <a:pt x="2933039" y="109981"/>
                </a:lnTo>
                <a:lnTo>
                  <a:pt x="2943453" y="109219"/>
                </a:lnTo>
                <a:lnTo>
                  <a:pt x="2947390" y="104648"/>
                </a:lnTo>
                <a:lnTo>
                  <a:pt x="2946628" y="94234"/>
                </a:lnTo>
                <a:lnTo>
                  <a:pt x="2942183" y="90169"/>
                </a:lnTo>
                <a:close/>
              </a:path>
              <a:path w="3881120" h="320039">
                <a:moveTo>
                  <a:pt x="2980156" y="87503"/>
                </a:moveTo>
                <a:lnTo>
                  <a:pt x="2969615" y="88265"/>
                </a:lnTo>
                <a:lnTo>
                  <a:pt x="2965678" y="92837"/>
                </a:lnTo>
                <a:lnTo>
                  <a:pt x="2966440" y="103250"/>
                </a:lnTo>
                <a:lnTo>
                  <a:pt x="2971012" y="107315"/>
                </a:lnTo>
                <a:lnTo>
                  <a:pt x="2981553" y="106553"/>
                </a:lnTo>
                <a:lnTo>
                  <a:pt x="2985490" y="101981"/>
                </a:lnTo>
                <a:lnTo>
                  <a:pt x="2984728" y="91440"/>
                </a:lnTo>
                <a:lnTo>
                  <a:pt x="2980156" y="87503"/>
                </a:lnTo>
                <a:close/>
              </a:path>
              <a:path w="3881120" h="320039">
                <a:moveTo>
                  <a:pt x="3018129" y="84836"/>
                </a:moveTo>
                <a:lnTo>
                  <a:pt x="3012922" y="85090"/>
                </a:lnTo>
                <a:lnTo>
                  <a:pt x="3007715" y="85471"/>
                </a:lnTo>
                <a:lnTo>
                  <a:pt x="3003651" y="90043"/>
                </a:lnTo>
                <a:lnTo>
                  <a:pt x="3004413" y="100584"/>
                </a:lnTo>
                <a:lnTo>
                  <a:pt x="3008985" y="104521"/>
                </a:lnTo>
                <a:lnTo>
                  <a:pt x="3019526" y="103759"/>
                </a:lnTo>
                <a:lnTo>
                  <a:pt x="3023463" y="99187"/>
                </a:lnTo>
                <a:lnTo>
                  <a:pt x="3022701" y="88773"/>
                </a:lnTo>
                <a:lnTo>
                  <a:pt x="3018129" y="84836"/>
                </a:lnTo>
                <a:close/>
              </a:path>
              <a:path w="3881120" h="320039">
                <a:moveTo>
                  <a:pt x="3056229" y="82042"/>
                </a:moveTo>
                <a:lnTo>
                  <a:pt x="3045688" y="82804"/>
                </a:lnTo>
                <a:lnTo>
                  <a:pt x="3041751" y="87375"/>
                </a:lnTo>
                <a:lnTo>
                  <a:pt x="3042513" y="97917"/>
                </a:lnTo>
                <a:lnTo>
                  <a:pt x="3047085" y="101854"/>
                </a:lnTo>
                <a:lnTo>
                  <a:pt x="3057499" y="101092"/>
                </a:lnTo>
                <a:lnTo>
                  <a:pt x="3061563" y="96519"/>
                </a:lnTo>
                <a:lnTo>
                  <a:pt x="3060801" y="85979"/>
                </a:lnTo>
                <a:lnTo>
                  <a:pt x="3056229" y="82042"/>
                </a:lnTo>
                <a:close/>
              </a:path>
              <a:path w="3881120" h="320039">
                <a:moveTo>
                  <a:pt x="3094202" y="79375"/>
                </a:moveTo>
                <a:lnTo>
                  <a:pt x="3083661" y="80137"/>
                </a:lnTo>
                <a:lnTo>
                  <a:pt x="3079724" y="84581"/>
                </a:lnTo>
                <a:lnTo>
                  <a:pt x="3080486" y="95123"/>
                </a:lnTo>
                <a:lnTo>
                  <a:pt x="3085058" y="99060"/>
                </a:lnTo>
                <a:lnTo>
                  <a:pt x="3095599" y="98298"/>
                </a:lnTo>
                <a:lnTo>
                  <a:pt x="3099536" y="93725"/>
                </a:lnTo>
                <a:lnTo>
                  <a:pt x="3098774" y="83312"/>
                </a:lnTo>
                <a:lnTo>
                  <a:pt x="3094202" y="79375"/>
                </a:lnTo>
                <a:close/>
              </a:path>
              <a:path w="3881120" h="320039">
                <a:moveTo>
                  <a:pt x="3132302" y="76581"/>
                </a:moveTo>
                <a:lnTo>
                  <a:pt x="3121761" y="77343"/>
                </a:lnTo>
                <a:lnTo>
                  <a:pt x="3117824" y="81915"/>
                </a:lnTo>
                <a:lnTo>
                  <a:pt x="3118586" y="92456"/>
                </a:lnTo>
                <a:lnTo>
                  <a:pt x="3123031" y="96393"/>
                </a:lnTo>
                <a:lnTo>
                  <a:pt x="3133572" y="95631"/>
                </a:lnTo>
                <a:lnTo>
                  <a:pt x="3137509" y="91059"/>
                </a:lnTo>
                <a:lnTo>
                  <a:pt x="3136747" y="80518"/>
                </a:lnTo>
                <a:lnTo>
                  <a:pt x="3132302" y="76581"/>
                </a:lnTo>
                <a:close/>
              </a:path>
              <a:path w="3881120" h="320039">
                <a:moveTo>
                  <a:pt x="3170275" y="73914"/>
                </a:moveTo>
                <a:lnTo>
                  <a:pt x="3159734" y="74675"/>
                </a:lnTo>
                <a:lnTo>
                  <a:pt x="3155797" y="79248"/>
                </a:lnTo>
                <a:lnTo>
                  <a:pt x="3156559" y="89662"/>
                </a:lnTo>
                <a:lnTo>
                  <a:pt x="3161131" y="93599"/>
                </a:lnTo>
                <a:lnTo>
                  <a:pt x="3171672" y="92837"/>
                </a:lnTo>
                <a:lnTo>
                  <a:pt x="3175609" y="88265"/>
                </a:lnTo>
                <a:lnTo>
                  <a:pt x="3174847" y="77850"/>
                </a:lnTo>
                <a:lnTo>
                  <a:pt x="3170275" y="73914"/>
                </a:lnTo>
                <a:close/>
              </a:path>
              <a:path w="3881120" h="320039">
                <a:moveTo>
                  <a:pt x="3208248" y="71119"/>
                </a:moveTo>
                <a:lnTo>
                  <a:pt x="3197834" y="71881"/>
                </a:lnTo>
                <a:lnTo>
                  <a:pt x="3193770" y="76454"/>
                </a:lnTo>
                <a:lnTo>
                  <a:pt x="3194532" y="86994"/>
                </a:lnTo>
                <a:lnTo>
                  <a:pt x="3199104" y="90931"/>
                </a:lnTo>
                <a:lnTo>
                  <a:pt x="3209645" y="90169"/>
                </a:lnTo>
                <a:lnTo>
                  <a:pt x="3213582" y="85598"/>
                </a:lnTo>
                <a:lnTo>
                  <a:pt x="3212820" y="75056"/>
                </a:lnTo>
                <a:lnTo>
                  <a:pt x="3208248" y="71119"/>
                </a:lnTo>
                <a:close/>
              </a:path>
              <a:path w="3881120" h="320039">
                <a:moveTo>
                  <a:pt x="3246348" y="68453"/>
                </a:moveTo>
                <a:lnTo>
                  <a:pt x="3235807" y="69215"/>
                </a:lnTo>
                <a:lnTo>
                  <a:pt x="3231870" y="73787"/>
                </a:lnTo>
                <a:lnTo>
                  <a:pt x="3232632" y="84200"/>
                </a:lnTo>
                <a:lnTo>
                  <a:pt x="3237204" y="88137"/>
                </a:lnTo>
                <a:lnTo>
                  <a:pt x="3247618" y="87375"/>
                </a:lnTo>
                <a:lnTo>
                  <a:pt x="3251555" y="82931"/>
                </a:lnTo>
                <a:lnTo>
                  <a:pt x="3251301" y="77597"/>
                </a:lnTo>
                <a:lnTo>
                  <a:pt x="3250920" y="72390"/>
                </a:lnTo>
                <a:lnTo>
                  <a:pt x="3246348" y="68453"/>
                </a:lnTo>
                <a:close/>
              </a:path>
              <a:path w="3881120" h="320039">
                <a:moveTo>
                  <a:pt x="3284321" y="65659"/>
                </a:moveTo>
                <a:lnTo>
                  <a:pt x="3273780" y="66421"/>
                </a:lnTo>
                <a:lnTo>
                  <a:pt x="3269843" y="70993"/>
                </a:lnTo>
                <a:lnTo>
                  <a:pt x="3270605" y="81534"/>
                </a:lnTo>
                <a:lnTo>
                  <a:pt x="3275177" y="85471"/>
                </a:lnTo>
                <a:lnTo>
                  <a:pt x="3285718" y="84709"/>
                </a:lnTo>
                <a:lnTo>
                  <a:pt x="3289655" y="80137"/>
                </a:lnTo>
                <a:lnTo>
                  <a:pt x="3288893" y="69596"/>
                </a:lnTo>
                <a:lnTo>
                  <a:pt x="3284321" y="65659"/>
                </a:lnTo>
                <a:close/>
              </a:path>
              <a:path w="3881120" h="320039">
                <a:moveTo>
                  <a:pt x="3322294" y="62992"/>
                </a:moveTo>
                <a:lnTo>
                  <a:pt x="3311880" y="63754"/>
                </a:lnTo>
                <a:lnTo>
                  <a:pt x="3307943" y="68325"/>
                </a:lnTo>
                <a:lnTo>
                  <a:pt x="3308324" y="73533"/>
                </a:lnTo>
                <a:lnTo>
                  <a:pt x="3308578" y="78740"/>
                </a:lnTo>
                <a:lnTo>
                  <a:pt x="3313150" y="82677"/>
                </a:lnTo>
                <a:lnTo>
                  <a:pt x="3318484" y="82296"/>
                </a:lnTo>
                <a:lnTo>
                  <a:pt x="3323691" y="82042"/>
                </a:lnTo>
                <a:lnTo>
                  <a:pt x="3327628" y="77469"/>
                </a:lnTo>
                <a:lnTo>
                  <a:pt x="3326866" y="66929"/>
                </a:lnTo>
                <a:lnTo>
                  <a:pt x="3322294" y="62992"/>
                </a:lnTo>
                <a:close/>
              </a:path>
              <a:path w="3881120" h="320039">
                <a:moveTo>
                  <a:pt x="3360394" y="60198"/>
                </a:moveTo>
                <a:lnTo>
                  <a:pt x="3349853" y="60960"/>
                </a:lnTo>
                <a:lnTo>
                  <a:pt x="3345916" y="65531"/>
                </a:lnTo>
                <a:lnTo>
                  <a:pt x="3346678" y="76073"/>
                </a:lnTo>
                <a:lnTo>
                  <a:pt x="3351250" y="80010"/>
                </a:lnTo>
                <a:lnTo>
                  <a:pt x="3361791" y="79248"/>
                </a:lnTo>
                <a:lnTo>
                  <a:pt x="3365728" y="74675"/>
                </a:lnTo>
                <a:lnTo>
                  <a:pt x="3364966" y="64262"/>
                </a:lnTo>
                <a:lnTo>
                  <a:pt x="3360394" y="60198"/>
                </a:lnTo>
                <a:close/>
              </a:path>
              <a:path w="3881120" h="320039">
                <a:moveTo>
                  <a:pt x="3398367" y="57531"/>
                </a:moveTo>
                <a:lnTo>
                  <a:pt x="3387826" y="58293"/>
                </a:lnTo>
                <a:lnTo>
                  <a:pt x="3383889" y="62865"/>
                </a:lnTo>
                <a:lnTo>
                  <a:pt x="3384651" y="73279"/>
                </a:lnTo>
                <a:lnTo>
                  <a:pt x="3389223" y="77343"/>
                </a:lnTo>
                <a:lnTo>
                  <a:pt x="3399764" y="76581"/>
                </a:lnTo>
                <a:lnTo>
                  <a:pt x="3403701" y="72009"/>
                </a:lnTo>
                <a:lnTo>
                  <a:pt x="3402939" y="61468"/>
                </a:lnTo>
                <a:lnTo>
                  <a:pt x="3398367" y="57531"/>
                </a:lnTo>
                <a:close/>
              </a:path>
              <a:path w="3881120" h="320039">
                <a:moveTo>
                  <a:pt x="3436467" y="54864"/>
                </a:moveTo>
                <a:lnTo>
                  <a:pt x="3431133" y="55244"/>
                </a:lnTo>
                <a:lnTo>
                  <a:pt x="3425926" y="55499"/>
                </a:lnTo>
                <a:lnTo>
                  <a:pt x="3421989" y="60071"/>
                </a:lnTo>
                <a:lnTo>
                  <a:pt x="3422751" y="70612"/>
                </a:lnTo>
                <a:lnTo>
                  <a:pt x="3427323" y="74549"/>
                </a:lnTo>
                <a:lnTo>
                  <a:pt x="3437737" y="73787"/>
                </a:lnTo>
                <a:lnTo>
                  <a:pt x="3441674" y="69215"/>
                </a:lnTo>
                <a:lnTo>
                  <a:pt x="3440912" y="58800"/>
                </a:lnTo>
                <a:lnTo>
                  <a:pt x="3436467" y="54864"/>
                </a:lnTo>
                <a:close/>
              </a:path>
              <a:path w="3881120" h="320039">
                <a:moveTo>
                  <a:pt x="3474440" y="52069"/>
                </a:moveTo>
                <a:lnTo>
                  <a:pt x="3463899" y="52831"/>
                </a:lnTo>
                <a:lnTo>
                  <a:pt x="3459962" y="57404"/>
                </a:lnTo>
                <a:lnTo>
                  <a:pt x="3460724" y="67944"/>
                </a:lnTo>
                <a:lnTo>
                  <a:pt x="3465296" y="71881"/>
                </a:lnTo>
                <a:lnTo>
                  <a:pt x="3475837" y="71119"/>
                </a:lnTo>
                <a:lnTo>
                  <a:pt x="3479774" y="66548"/>
                </a:lnTo>
                <a:lnTo>
                  <a:pt x="3479012" y="56006"/>
                </a:lnTo>
                <a:lnTo>
                  <a:pt x="3474440" y="52069"/>
                </a:lnTo>
                <a:close/>
              </a:path>
              <a:path w="3881120" h="320039">
                <a:moveTo>
                  <a:pt x="3512413" y="49403"/>
                </a:moveTo>
                <a:lnTo>
                  <a:pt x="3501999" y="50165"/>
                </a:lnTo>
                <a:lnTo>
                  <a:pt x="3497935" y="54610"/>
                </a:lnTo>
                <a:lnTo>
                  <a:pt x="3498697" y="65150"/>
                </a:lnTo>
                <a:lnTo>
                  <a:pt x="3503269" y="69087"/>
                </a:lnTo>
                <a:lnTo>
                  <a:pt x="3513810" y="68325"/>
                </a:lnTo>
                <a:lnTo>
                  <a:pt x="3517747" y="63754"/>
                </a:lnTo>
                <a:lnTo>
                  <a:pt x="3516985" y="53340"/>
                </a:lnTo>
                <a:lnTo>
                  <a:pt x="3512413" y="49403"/>
                </a:lnTo>
                <a:close/>
              </a:path>
              <a:path w="3881120" h="320039">
                <a:moveTo>
                  <a:pt x="3550513" y="46609"/>
                </a:moveTo>
                <a:lnTo>
                  <a:pt x="3539972" y="47371"/>
                </a:lnTo>
                <a:lnTo>
                  <a:pt x="3536035" y="51943"/>
                </a:lnTo>
                <a:lnTo>
                  <a:pt x="3536797" y="62484"/>
                </a:lnTo>
                <a:lnTo>
                  <a:pt x="3541369" y="66421"/>
                </a:lnTo>
                <a:lnTo>
                  <a:pt x="3551783" y="65659"/>
                </a:lnTo>
                <a:lnTo>
                  <a:pt x="3555847" y="61087"/>
                </a:lnTo>
                <a:lnTo>
                  <a:pt x="3555085" y="50546"/>
                </a:lnTo>
                <a:lnTo>
                  <a:pt x="3550513" y="46609"/>
                </a:lnTo>
                <a:close/>
              </a:path>
              <a:path w="3881120" h="320039">
                <a:moveTo>
                  <a:pt x="3588486" y="43942"/>
                </a:moveTo>
                <a:lnTo>
                  <a:pt x="3577945" y="44704"/>
                </a:lnTo>
                <a:lnTo>
                  <a:pt x="3574008" y="49275"/>
                </a:lnTo>
                <a:lnTo>
                  <a:pt x="3574770" y="59690"/>
                </a:lnTo>
                <a:lnTo>
                  <a:pt x="3579342" y="63627"/>
                </a:lnTo>
                <a:lnTo>
                  <a:pt x="3589883" y="62865"/>
                </a:lnTo>
                <a:lnTo>
                  <a:pt x="3593820" y="58293"/>
                </a:lnTo>
                <a:lnTo>
                  <a:pt x="3593058" y="47879"/>
                </a:lnTo>
                <a:lnTo>
                  <a:pt x="3588486" y="43942"/>
                </a:lnTo>
                <a:close/>
              </a:path>
              <a:path w="3881120" h="320039">
                <a:moveTo>
                  <a:pt x="3626586" y="41148"/>
                </a:moveTo>
                <a:lnTo>
                  <a:pt x="3616045" y="41910"/>
                </a:lnTo>
                <a:lnTo>
                  <a:pt x="3612108" y="46481"/>
                </a:lnTo>
                <a:lnTo>
                  <a:pt x="3612870" y="57023"/>
                </a:lnTo>
                <a:lnTo>
                  <a:pt x="3617315" y="60960"/>
                </a:lnTo>
                <a:lnTo>
                  <a:pt x="3627856" y="60198"/>
                </a:lnTo>
                <a:lnTo>
                  <a:pt x="3631793" y="55625"/>
                </a:lnTo>
                <a:lnTo>
                  <a:pt x="3631031" y="45085"/>
                </a:lnTo>
                <a:lnTo>
                  <a:pt x="3626586" y="41148"/>
                </a:lnTo>
                <a:close/>
              </a:path>
              <a:path w="3881120" h="320039">
                <a:moveTo>
                  <a:pt x="3664559" y="38481"/>
                </a:moveTo>
                <a:lnTo>
                  <a:pt x="3654018" y="39243"/>
                </a:lnTo>
                <a:lnTo>
                  <a:pt x="3650081" y="43815"/>
                </a:lnTo>
                <a:lnTo>
                  <a:pt x="3650843" y="54229"/>
                </a:lnTo>
                <a:lnTo>
                  <a:pt x="3655415" y="58166"/>
                </a:lnTo>
                <a:lnTo>
                  <a:pt x="3665956" y="57404"/>
                </a:lnTo>
                <a:lnTo>
                  <a:pt x="3669893" y="52959"/>
                </a:lnTo>
                <a:lnTo>
                  <a:pt x="3669131" y="42418"/>
                </a:lnTo>
                <a:lnTo>
                  <a:pt x="3664559" y="38481"/>
                </a:lnTo>
                <a:close/>
              </a:path>
              <a:path w="3881120" h="320039">
                <a:moveTo>
                  <a:pt x="3702532" y="35687"/>
                </a:moveTo>
                <a:lnTo>
                  <a:pt x="3692118" y="36449"/>
                </a:lnTo>
                <a:lnTo>
                  <a:pt x="3688054" y="41021"/>
                </a:lnTo>
                <a:lnTo>
                  <a:pt x="3688816" y="51562"/>
                </a:lnTo>
                <a:lnTo>
                  <a:pt x="3693388" y="55499"/>
                </a:lnTo>
                <a:lnTo>
                  <a:pt x="3703929" y="54737"/>
                </a:lnTo>
                <a:lnTo>
                  <a:pt x="3707866" y="50165"/>
                </a:lnTo>
                <a:lnTo>
                  <a:pt x="3707104" y="39750"/>
                </a:lnTo>
                <a:lnTo>
                  <a:pt x="3702532" y="35687"/>
                </a:lnTo>
                <a:close/>
              </a:path>
              <a:path w="3881120" h="320039">
                <a:moveTo>
                  <a:pt x="3740632" y="33019"/>
                </a:moveTo>
                <a:lnTo>
                  <a:pt x="3730091" y="33781"/>
                </a:lnTo>
                <a:lnTo>
                  <a:pt x="3726154" y="38354"/>
                </a:lnTo>
                <a:lnTo>
                  <a:pt x="3726916" y="48768"/>
                </a:lnTo>
                <a:lnTo>
                  <a:pt x="3731488" y="52705"/>
                </a:lnTo>
                <a:lnTo>
                  <a:pt x="3736695" y="52450"/>
                </a:lnTo>
                <a:lnTo>
                  <a:pt x="3741902" y="52069"/>
                </a:lnTo>
                <a:lnTo>
                  <a:pt x="3745839" y="47498"/>
                </a:lnTo>
                <a:lnTo>
                  <a:pt x="3745585" y="42164"/>
                </a:lnTo>
                <a:lnTo>
                  <a:pt x="3745204" y="36956"/>
                </a:lnTo>
                <a:lnTo>
                  <a:pt x="3740632" y="33019"/>
                </a:lnTo>
                <a:close/>
              </a:path>
              <a:path w="3881120" h="320039">
                <a:moveTo>
                  <a:pt x="3778605" y="30353"/>
                </a:moveTo>
                <a:lnTo>
                  <a:pt x="3773398" y="30606"/>
                </a:lnTo>
                <a:lnTo>
                  <a:pt x="3768064" y="30987"/>
                </a:lnTo>
                <a:lnTo>
                  <a:pt x="3764127" y="35560"/>
                </a:lnTo>
                <a:lnTo>
                  <a:pt x="3764889" y="46100"/>
                </a:lnTo>
                <a:lnTo>
                  <a:pt x="3769461" y="50037"/>
                </a:lnTo>
                <a:lnTo>
                  <a:pt x="3780002" y="49275"/>
                </a:lnTo>
                <a:lnTo>
                  <a:pt x="3783939" y="44704"/>
                </a:lnTo>
                <a:lnTo>
                  <a:pt x="3783177" y="34290"/>
                </a:lnTo>
                <a:lnTo>
                  <a:pt x="3778605" y="30353"/>
                </a:lnTo>
                <a:close/>
              </a:path>
              <a:path w="3881120" h="320039">
                <a:moveTo>
                  <a:pt x="3805375" y="45540"/>
                </a:moveTo>
                <a:lnTo>
                  <a:pt x="3807561" y="75946"/>
                </a:lnTo>
                <a:lnTo>
                  <a:pt x="3855771" y="47371"/>
                </a:lnTo>
                <a:lnTo>
                  <a:pt x="3807434" y="47371"/>
                </a:lnTo>
                <a:lnTo>
                  <a:pt x="3805375" y="45540"/>
                </a:lnTo>
                <a:close/>
              </a:path>
              <a:path w="3881120" h="320039">
                <a:moveTo>
                  <a:pt x="3816705" y="27559"/>
                </a:moveTo>
                <a:lnTo>
                  <a:pt x="3806164" y="28321"/>
                </a:lnTo>
                <a:lnTo>
                  <a:pt x="3804293" y="30494"/>
                </a:lnTo>
                <a:lnTo>
                  <a:pt x="3805375" y="45540"/>
                </a:lnTo>
                <a:lnTo>
                  <a:pt x="3807434" y="47371"/>
                </a:lnTo>
                <a:lnTo>
                  <a:pt x="3817975" y="46609"/>
                </a:lnTo>
                <a:lnTo>
                  <a:pt x="3821912" y="42037"/>
                </a:lnTo>
                <a:lnTo>
                  <a:pt x="3821150" y="31496"/>
                </a:lnTo>
                <a:lnTo>
                  <a:pt x="3816705" y="27559"/>
                </a:lnTo>
                <a:close/>
              </a:path>
              <a:path w="3881120" h="320039">
                <a:moveTo>
                  <a:pt x="3868845" y="27559"/>
                </a:moveTo>
                <a:lnTo>
                  <a:pt x="3816705" y="27559"/>
                </a:lnTo>
                <a:lnTo>
                  <a:pt x="3821150" y="31496"/>
                </a:lnTo>
                <a:lnTo>
                  <a:pt x="3821912" y="42037"/>
                </a:lnTo>
                <a:lnTo>
                  <a:pt x="3817975" y="46609"/>
                </a:lnTo>
                <a:lnTo>
                  <a:pt x="3807434" y="47371"/>
                </a:lnTo>
                <a:lnTo>
                  <a:pt x="3855771" y="47371"/>
                </a:lnTo>
                <a:lnTo>
                  <a:pt x="3880840" y="32512"/>
                </a:lnTo>
                <a:lnTo>
                  <a:pt x="3868845" y="27559"/>
                </a:lnTo>
                <a:close/>
              </a:path>
              <a:path w="3881120" h="320039">
                <a:moveTo>
                  <a:pt x="3804293" y="30494"/>
                </a:moveTo>
                <a:lnTo>
                  <a:pt x="3802227" y="32893"/>
                </a:lnTo>
                <a:lnTo>
                  <a:pt x="3802608" y="38100"/>
                </a:lnTo>
                <a:lnTo>
                  <a:pt x="3802862" y="43306"/>
                </a:lnTo>
                <a:lnTo>
                  <a:pt x="3805375" y="45540"/>
                </a:lnTo>
                <a:lnTo>
                  <a:pt x="3804293" y="30494"/>
                </a:lnTo>
                <a:close/>
              </a:path>
              <a:path w="3881120" h="320039">
                <a:moveTo>
                  <a:pt x="3802100" y="0"/>
                </a:moveTo>
                <a:lnTo>
                  <a:pt x="3804293" y="30494"/>
                </a:lnTo>
                <a:lnTo>
                  <a:pt x="3806164" y="28321"/>
                </a:lnTo>
                <a:lnTo>
                  <a:pt x="3816705" y="27559"/>
                </a:lnTo>
                <a:lnTo>
                  <a:pt x="3868845" y="27559"/>
                </a:lnTo>
                <a:lnTo>
                  <a:pt x="3802100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1" name="object 61"/>
          <p:cNvSpPr txBox="1"/>
          <p:nvPr/>
        </p:nvSpPr>
        <p:spPr>
          <a:xfrm>
            <a:off x="4567809" y="4001515"/>
            <a:ext cx="10287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105">
                <a:solidFill>
                  <a:srgbClr val="FFFFFF"/>
                </a:solidFill>
                <a:latin typeface="宋体"/>
                <a:cs typeface="宋体"/>
              </a:rPr>
              <a:t>0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62" name="object 62"/>
          <p:cNvSpPr txBox="1"/>
          <p:nvPr/>
        </p:nvSpPr>
        <p:spPr>
          <a:xfrm>
            <a:off x="4567809" y="3651300"/>
            <a:ext cx="1504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5">
                <a:solidFill>
                  <a:srgbClr val="FFFFFF"/>
                </a:solidFill>
                <a:latin typeface="宋体"/>
                <a:cs typeface="宋体"/>
              </a:rPr>
              <a:t>10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63" name="object 63"/>
          <p:cNvSpPr txBox="1"/>
          <p:nvPr/>
        </p:nvSpPr>
        <p:spPr>
          <a:xfrm>
            <a:off x="4567809" y="2600705"/>
            <a:ext cx="17653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90">
                <a:solidFill>
                  <a:srgbClr val="FFFFFF"/>
                </a:solidFill>
                <a:latin typeface="宋体"/>
                <a:cs typeface="宋体"/>
              </a:rPr>
              <a:t>40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64" name="object 64"/>
          <p:cNvSpPr txBox="1"/>
          <p:nvPr/>
        </p:nvSpPr>
        <p:spPr>
          <a:xfrm>
            <a:off x="427351" y="4178831"/>
            <a:ext cx="4065270" cy="370205"/>
          </a:xfrm>
          <a:prstGeom prst="rect">
            <a:avLst/>
          </a:prstGeom>
        </p:spPr>
        <p:txBody>
          <a:bodyPr vert="vert270" wrap="square" lIns="0" tIns="17780" rIns="0" bIns="0" rtlCol="0">
            <a:spAutoFit/>
          </a:bodyPr>
          <a:lstStyle/>
          <a:p>
            <a:pPr marL="66040">
              <a:lnSpc>
                <a:spcPct val="100000"/>
              </a:lnSpc>
              <a:spcBef>
                <a:spcPts val="140"/>
              </a:spcBef>
            </a:pP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21-01</a:t>
            </a:r>
            <a:endParaRPr sz="1000">
              <a:latin typeface="宋体"/>
              <a:cs typeface="宋体"/>
            </a:endParaRPr>
          </a:p>
          <a:p>
            <a:pPr marL="39370">
              <a:lnSpc>
                <a:spcPct val="100000"/>
              </a:lnSpc>
              <a:spcBef>
                <a:spcPts val="590"/>
              </a:spcBef>
            </a:pP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21-03</a:t>
            </a:r>
            <a:endParaRPr sz="1000">
              <a:latin typeface="宋体"/>
              <a:cs typeface="宋体"/>
            </a:endParaRPr>
          </a:p>
          <a:p>
            <a:pPr marL="39370">
              <a:lnSpc>
                <a:spcPct val="100000"/>
              </a:lnSpc>
              <a:spcBef>
                <a:spcPts val="595"/>
              </a:spcBef>
            </a:pP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21-05</a:t>
            </a:r>
            <a:endParaRPr sz="1000">
              <a:latin typeface="宋体"/>
              <a:cs typeface="宋体"/>
            </a:endParaRPr>
          </a:p>
          <a:p>
            <a:pPr marL="50165">
              <a:lnSpc>
                <a:spcPct val="100000"/>
              </a:lnSpc>
              <a:spcBef>
                <a:spcPts val="595"/>
              </a:spcBef>
            </a:pP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21-07</a:t>
            </a:r>
            <a:endParaRPr sz="1000">
              <a:latin typeface="宋体"/>
              <a:cs typeface="宋体"/>
            </a:endParaRPr>
          </a:p>
          <a:p>
            <a:pPr marL="38735">
              <a:lnSpc>
                <a:spcPct val="100000"/>
              </a:lnSpc>
              <a:spcBef>
                <a:spcPts val="590"/>
              </a:spcBef>
            </a:pP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21-09</a:t>
            </a:r>
            <a:endParaRPr sz="1000">
              <a:latin typeface="宋体"/>
              <a:cs typeface="宋体"/>
            </a:endParaRPr>
          </a:p>
          <a:p>
            <a:pPr marL="96520">
              <a:lnSpc>
                <a:spcPct val="100000"/>
              </a:lnSpc>
              <a:spcBef>
                <a:spcPts val="595"/>
              </a:spcBef>
            </a:pP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21-11</a:t>
            </a:r>
            <a:endParaRPr sz="1000">
              <a:latin typeface="宋体"/>
              <a:cs typeface="宋体"/>
            </a:endParaRPr>
          </a:p>
          <a:p>
            <a:pPr marL="43180">
              <a:lnSpc>
                <a:spcPct val="100000"/>
              </a:lnSpc>
              <a:spcBef>
                <a:spcPts val="595"/>
              </a:spcBef>
            </a:pP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22-01</a:t>
            </a:r>
            <a:endParaRPr sz="1000">
              <a:latin typeface="宋体"/>
              <a:cs typeface="宋体"/>
            </a:endParaRPr>
          </a:p>
          <a:p>
            <a:pPr marL="16510">
              <a:lnSpc>
                <a:spcPct val="100000"/>
              </a:lnSpc>
              <a:spcBef>
                <a:spcPts val="590"/>
              </a:spcBef>
            </a:pP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22-03</a:t>
            </a:r>
            <a:endParaRPr sz="1000">
              <a:latin typeface="宋体"/>
              <a:cs typeface="宋体"/>
            </a:endParaRPr>
          </a:p>
          <a:p>
            <a:pPr marL="15875">
              <a:lnSpc>
                <a:spcPct val="100000"/>
              </a:lnSpc>
              <a:spcBef>
                <a:spcPts val="595"/>
              </a:spcBef>
            </a:pPr>
            <a:r>
              <a:rPr sz="1000" spc="30">
                <a:solidFill>
                  <a:srgbClr val="FFFFFF"/>
                </a:solidFill>
                <a:latin typeface="宋体"/>
                <a:cs typeface="宋体"/>
              </a:rPr>
              <a:t>22-05</a:t>
            </a:r>
            <a:endParaRPr sz="1000">
              <a:latin typeface="宋体"/>
              <a:cs typeface="宋体"/>
            </a:endParaRPr>
          </a:p>
          <a:p>
            <a:pPr marL="26670">
              <a:lnSpc>
                <a:spcPct val="100000"/>
              </a:lnSpc>
              <a:spcBef>
                <a:spcPts val="595"/>
              </a:spcBef>
            </a:pP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22-07</a:t>
            </a:r>
            <a:endParaRPr sz="1000">
              <a:latin typeface="宋体"/>
              <a:cs typeface="宋体"/>
            </a:endParaRPr>
          </a:p>
          <a:p>
            <a:pPr marL="15875">
              <a:lnSpc>
                <a:spcPct val="100000"/>
              </a:lnSpc>
              <a:spcBef>
                <a:spcPts val="590"/>
              </a:spcBef>
            </a:pP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22-09</a:t>
            </a:r>
            <a:endParaRPr sz="1000">
              <a:latin typeface="宋体"/>
              <a:cs typeface="宋体"/>
            </a:endParaRPr>
          </a:p>
          <a:p>
            <a:pPr marL="73660">
              <a:lnSpc>
                <a:spcPct val="100000"/>
              </a:lnSpc>
              <a:spcBef>
                <a:spcPts val="595"/>
              </a:spcBef>
            </a:pP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22-11</a:t>
            </a:r>
            <a:endParaRPr sz="1000">
              <a:latin typeface="宋体"/>
              <a:cs typeface="宋体"/>
            </a:endParaRPr>
          </a:p>
          <a:p>
            <a:pPr marL="39370">
              <a:lnSpc>
                <a:spcPct val="100000"/>
              </a:lnSpc>
              <a:spcBef>
                <a:spcPts val="590"/>
              </a:spcBef>
            </a:pP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23</a:t>
            </a:r>
            <a:r>
              <a:rPr sz="1000" spc="10">
                <a:solidFill>
                  <a:srgbClr val="FFFFFF"/>
                </a:solidFill>
                <a:latin typeface="宋体"/>
                <a:cs typeface="宋体"/>
              </a:rPr>
              <a:t>-</a:t>
            </a:r>
            <a:r>
              <a:rPr sz="1000" spc="-10">
                <a:solidFill>
                  <a:srgbClr val="FFFFFF"/>
                </a:solidFill>
                <a:latin typeface="宋体"/>
                <a:cs typeface="宋体"/>
              </a:rPr>
              <a:t>0</a:t>
            </a: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1</a:t>
            </a:r>
            <a:endParaRPr sz="10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595"/>
              </a:spcBef>
            </a:pPr>
            <a:r>
              <a:rPr sz="1000" spc="35">
                <a:solidFill>
                  <a:srgbClr val="FFFFFF"/>
                </a:solidFill>
                <a:latin typeface="宋体"/>
                <a:cs typeface="宋体"/>
              </a:rPr>
              <a:t>23-03</a:t>
            </a:r>
            <a:endParaRPr sz="10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595"/>
              </a:spcBef>
            </a:pPr>
            <a:r>
              <a:rPr sz="1000" spc="35">
                <a:solidFill>
                  <a:srgbClr val="FFFFFF"/>
                </a:solidFill>
                <a:latin typeface="宋体"/>
                <a:cs typeface="宋体"/>
              </a:rPr>
              <a:t>23-05</a:t>
            </a:r>
            <a:endParaRPr sz="1000">
              <a:latin typeface="宋体"/>
              <a:cs typeface="宋体"/>
            </a:endParaRPr>
          </a:p>
          <a:p>
            <a:pPr marL="23495">
              <a:lnSpc>
                <a:spcPct val="100000"/>
              </a:lnSpc>
              <a:spcBef>
                <a:spcPts val="595"/>
              </a:spcBef>
            </a:pP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23</a:t>
            </a:r>
            <a:r>
              <a:rPr sz="1000" spc="10">
                <a:solidFill>
                  <a:srgbClr val="FFFFFF"/>
                </a:solidFill>
                <a:latin typeface="宋体"/>
                <a:cs typeface="宋体"/>
              </a:rPr>
              <a:t>-</a:t>
            </a:r>
            <a:r>
              <a:rPr sz="1000" spc="-10">
                <a:solidFill>
                  <a:srgbClr val="FFFFFF"/>
                </a:solidFill>
                <a:latin typeface="宋体"/>
                <a:cs typeface="宋体"/>
              </a:rPr>
              <a:t>0</a:t>
            </a: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7</a:t>
            </a:r>
            <a:endParaRPr sz="10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590"/>
              </a:spcBef>
            </a:pP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23</a:t>
            </a:r>
            <a:r>
              <a:rPr sz="1000" spc="10">
                <a:solidFill>
                  <a:srgbClr val="FFFFFF"/>
                </a:solidFill>
                <a:latin typeface="宋体"/>
                <a:cs typeface="宋体"/>
              </a:rPr>
              <a:t>-</a:t>
            </a:r>
            <a:r>
              <a:rPr sz="1000" spc="-10">
                <a:solidFill>
                  <a:srgbClr val="FFFFFF"/>
                </a:solidFill>
                <a:latin typeface="宋体"/>
                <a:cs typeface="宋体"/>
              </a:rPr>
              <a:t>0</a:t>
            </a: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9</a:t>
            </a:r>
            <a:endParaRPr sz="1000">
              <a:latin typeface="宋体"/>
              <a:cs typeface="宋体"/>
            </a:endParaRPr>
          </a:p>
          <a:p>
            <a:pPr marL="69850">
              <a:lnSpc>
                <a:spcPct val="100000"/>
              </a:lnSpc>
              <a:spcBef>
                <a:spcPts val="595"/>
              </a:spcBef>
            </a:pP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23</a:t>
            </a:r>
            <a:r>
              <a:rPr sz="1000" spc="10">
                <a:solidFill>
                  <a:srgbClr val="FFFFFF"/>
                </a:solidFill>
                <a:latin typeface="宋体"/>
                <a:cs typeface="宋体"/>
              </a:rPr>
              <a:t>-</a:t>
            </a:r>
            <a:r>
              <a:rPr sz="1000" spc="-10">
                <a:solidFill>
                  <a:srgbClr val="FFFFFF"/>
                </a:solidFill>
                <a:latin typeface="宋体"/>
                <a:cs typeface="宋体"/>
              </a:rPr>
              <a:t>1</a:t>
            </a: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1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65" name="object 65"/>
          <p:cNvSpPr txBox="1"/>
          <p:nvPr/>
        </p:nvSpPr>
        <p:spPr>
          <a:xfrm>
            <a:off x="4542409" y="2950844"/>
            <a:ext cx="41084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95"/>
              </a:spcBef>
            </a:pPr>
            <a:r>
              <a:rPr sz="1000" spc="90">
                <a:solidFill>
                  <a:srgbClr val="FFFFFF"/>
                </a:solidFill>
                <a:latin typeface="宋体"/>
                <a:cs typeface="宋体"/>
              </a:rPr>
              <a:t>30</a:t>
            </a:r>
            <a:r>
              <a:rPr sz="1000" spc="-11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1500" spc="-7" baseline="47222">
                <a:solidFill>
                  <a:srgbClr val="FFFFFF"/>
                </a:solidFill>
                <a:latin typeface="宋体"/>
                <a:cs typeface="宋体"/>
              </a:rPr>
              <a:t>件</a:t>
            </a:r>
            <a:endParaRPr sz="1500" baseline="47222">
              <a:latin typeface="宋体"/>
              <a:cs typeface="宋体"/>
            </a:endParaRPr>
          </a:p>
        </p:txBody>
      </p:sp>
      <p:sp>
        <p:nvSpPr>
          <p:cNvPr id="66" name="object 66"/>
          <p:cNvSpPr txBox="1"/>
          <p:nvPr/>
        </p:nvSpPr>
        <p:spPr>
          <a:xfrm>
            <a:off x="4775961" y="2966516"/>
            <a:ext cx="152400" cy="304165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 marR="5080">
              <a:lnSpc>
                <a:spcPts val="1000"/>
              </a:lnSpc>
              <a:spcBef>
                <a:spcPts val="2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单 价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67" name="object 67"/>
          <p:cNvSpPr txBox="1"/>
          <p:nvPr/>
        </p:nvSpPr>
        <p:spPr>
          <a:xfrm>
            <a:off x="4542409" y="3301110"/>
            <a:ext cx="41084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95"/>
              </a:spcBef>
            </a:pPr>
            <a:r>
              <a:rPr sz="1000" spc="75">
                <a:solidFill>
                  <a:srgbClr val="FFFFFF"/>
                </a:solidFill>
                <a:latin typeface="宋体"/>
                <a:cs typeface="宋体"/>
              </a:rPr>
              <a:t>20</a:t>
            </a:r>
            <a:r>
              <a:rPr sz="1000" spc="-8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1500" spc="-7" baseline="36111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endParaRPr sz="1500" baseline="36111">
              <a:latin typeface="宋体"/>
              <a:cs typeface="宋体"/>
            </a:endParaRPr>
          </a:p>
        </p:txBody>
      </p:sp>
      <p:sp>
        <p:nvSpPr>
          <p:cNvPr id="68" name="object 68"/>
          <p:cNvSpPr txBox="1"/>
          <p:nvPr/>
        </p:nvSpPr>
        <p:spPr>
          <a:xfrm>
            <a:off x="4775961" y="3346906"/>
            <a:ext cx="152400" cy="304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11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元</a:t>
            </a:r>
            <a:endParaRPr sz="1000">
              <a:latin typeface="宋体"/>
              <a:cs typeface="宋体"/>
            </a:endParaRPr>
          </a:p>
          <a:p>
            <a:pPr marL="12700">
              <a:lnSpc>
                <a:spcPts val="1100"/>
              </a:lnSpc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69" name="object 69"/>
          <p:cNvSpPr txBox="1"/>
          <p:nvPr/>
        </p:nvSpPr>
        <p:spPr>
          <a:xfrm>
            <a:off x="355180" y="2966465"/>
            <a:ext cx="152400" cy="556895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 marR="5080" algn="just">
              <a:lnSpc>
                <a:spcPts val="1000"/>
              </a:lnSpc>
              <a:spcBef>
                <a:spcPts val="2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市 场 规 模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70" name="object 70"/>
          <p:cNvSpPr/>
          <p:nvPr/>
        </p:nvSpPr>
        <p:spPr>
          <a:xfrm>
            <a:off x="454151" y="2219705"/>
            <a:ext cx="320040" cy="0"/>
          </a:xfrm>
          <a:custGeom>
            <a:rect l="l" t="t" r="r" b="b"/>
            <a:pathLst>
              <a:path w="320040">
                <a:moveTo>
                  <a:pt x="0" y="0"/>
                </a:moveTo>
                <a:lnTo>
                  <a:pt x="320039" y="0"/>
                </a:lnTo>
              </a:path>
            </a:pathLst>
          </a:custGeom>
          <a:ln w="74675">
            <a:solidFill>
              <a:srgbClr val="F8DCB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1" name="object 71"/>
          <p:cNvSpPr/>
          <p:nvPr/>
        </p:nvSpPr>
        <p:spPr>
          <a:xfrm>
            <a:off x="1403603" y="2220467"/>
            <a:ext cx="320040" cy="0"/>
          </a:xfrm>
          <a:custGeom>
            <a:rect l="l" t="t" r="r" b="b"/>
            <a:pathLst>
              <a:path w="320039">
                <a:moveTo>
                  <a:pt x="0" y="0"/>
                </a:moveTo>
                <a:lnTo>
                  <a:pt x="320040" y="0"/>
                </a:lnTo>
              </a:path>
            </a:pathLst>
          </a:custGeom>
          <a:ln w="12700">
            <a:solidFill>
              <a:srgbClr val="FF8D7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2" name="object 72"/>
          <p:cNvSpPr txBox="1"/>
          <p:nvPr/>
        </p:nvSpPr>
        <p:spPr>
          <a:xfrm>
            <a:off x="797458" y="2127249"/>
            <a:ext cx="160655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960755"/>
              </a:tabLst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市场规模	平均件单价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73" name="object 73"/>
          <p:cNvSpPr/>
          <p:nvPr/>
        </p:nvSpPr>
        <p:spPr>
          <a:xfrm>
            <a:off x="2469260" y="2181605"/>
            <a:ext cx="329565" cy="76200"/>
          </a:xfrm>
          <a:custGeom>
            <a:rect l="l" t="t" r="r" b="b"/>
            <a:pathLst>
              <a:path w="329564" h="76200">
                <a:moveTo>
                  <a:pt x="14858" y="28575"/>
                </a:moveTo>
                <a:lnTo>
                  <a:pt x="4318" y="28575"/>
                </a:lnTo>
                <a:lnTo>
                  <a:pt x="0" y="32893"/>
                </a:lnTo>
                <a:lnTo>
                  <a:pt x="0" y="43306"/>
                </a:lnTo>
                <a:lnTo>
                  <a:pt x="4318" y="47625"/>
                </a:lnTo>
                <a:lnTo>
                  <a:pt x="14858" y="47625"/>
                </a:lnTo>
                <a:lnTo>
                  <a:pt x="19050" y="43306"/>
                </a:lnTo>
                <a:lnTo>
                  <a:pt x="19050" y="32893"/>
                </a:lnTo>
                <a:lnTo>
                  <a:pt x="14858" y="28575"/>
                </a:lnTo>
                <a:close/>
              </a:path>
              <a:path w="329564" h="76200">
                <a:moveTo>
                  <a:pt x="52958" y="28575"/>
                </a:moveTo>
                <a:lnTo>
                  <a:pt x="42418" y="28575"/>
                </a:lnTo>
                <a:lnTo>
                  <a:pt x="38100" y="32893"/>
                </a:lnTo>
                <a:lnTo>
                  <a:pt x="38100" y="43306"/>
                </a:lnTo>
                <a:lnTo>
                  <a:pt x="42418" y="47625"/>
                </a:lnTo>
                <a:lnTo>
                  <a:pt x="52958" y="47625"/>
                </a:lnTo>
                <a:lnTo>
                  <a:pt x="57150" y="43306"/>
                </a:lnTo>
                <a:lnTo>
                  <a:pt x="57150" y="32893"/>
                </a:lnTo>
                <a:lnTo>
                  <a:pt x="52958" y="28575"/>
                </a:lnTo>
                <a:close/>
              </a:path>
              <a:path w="329564" h="76200">
                <a:moveTo>
                  <a:pt x="91058" y="28575"/>
                </a:moveTo>
                <a:lnTo>
                  <a:pt x="80518" y="28575"/>
                </a:lnTo>
                <a:lnTo>
                  <a:pt x="76200" y="32893"/>
                </a:lnTo>
                <a:lnTo>
                  <a:pt x="76200" y="43306"/>
                </a:lnTo>
                <a:lnTo>
                  <a:pt x="80518" y="47625"/>
                </a:lnTo>
                <a:lnTo>
                  <a:pt x="91058" y="47625"/>
                </a:lnTo>
                <a:lnTo>
                  <a:pt x="95250" y="43306"/>
                </a:lnTo>
                <a:lnTo>
                  <a:pt x="95250" y="32893"/>
                </a:lnTo>
                <a:lnTo>
                  <a:pt x="91058" y="28575"/>
                </a:lnTo>
                <a:close/>
              </a:path>
              <a:path w="329564" h="76200">
                <a:moveTo>
                  <a:pt x="129158" y="28575"/>
                </a:moveTo>
                <a:lnTo>
                  <a:pt x="118618" y="28575"/>
                </a:lnTo>
                <a:lnTo>
                  <a:pt x="114300" y="32893"/>
                </a:lnTo>
                <a:lnTo>
                  <a:pt x="114300" y="43306"/>
                </a:lnTo>
                <a:lnTo>
                  <a:pt x="118618" y="47625"/>
                </a:lnTo>
                <a:lnTo>
                  <a:pt x="129158" y="47625"/>
                </a:lnTo>
                <a:lnTo>
                  <a:pt x="133476" y="43306"/>
                </a:lnTo>
                <a:lnTo>
                  <a:pt x="133476" y="32893"/>
                </a:lnTo>
                <a:lnTo>
                  <a:pt x="129158" y="28575"/>
                </a:lnTo>
                <a:close/>
              </a:path>
              <a:path w="329564" h="76200">
                <a:moveTo>
                  <a:pt x="167258" y="28575"/>
                </a:moveTo>
                <a:lnTo>
                  <a:pt x="156718" y="28575"/>
                </a:lnTo>
                <a:lnTo>
                  <a:pt x="152526" y="32893"/>
                </a:lnTo>
                <a:lnTo>
                  <a:pt x="152526" y="43306"/>
                </a:lnTo>
                <a:lnTo>
                  <a:pt x="156718" y="47625"/>
                </a:lnTo>
                <a:lnTo>
                  <a:pt x="167258" y="47625"/>
                </a:lnTo>
                <a:lnTo>
                  <a:pt x="171576" y="43306"/>
                </a:lnTo>
                <a:lnTo>
                  <a:pt x="171576" y="32893"/>
                </a:lnTo>
                <a:lnTo>
                  <a:pt x="167258" y="28575"/>
                </a:lnTo>
                <a:close/>
              </a:path>
              <a:path w="329564" h="76200">
                <a:moveTo>
                  <a:pt x="205358" y="28575"/>
                </a:moveTo>
                <a:lnTo>
                  <a:pt x="194818" y="28575"/>
                </a:lnTo>
                <a:lnTo>
                  <a:pt x="190626" y="32893"/>
                </a:lnTo>
                <a:lnTo>
                  <a:pt x="190626" y="43306"/>
                </a:lnTo>
                <a:lnTo>
                  <a:pt x="194818" y="47625"/>
                </a:lnTo>
                <a:lnTo>
                  <a:pt x="205358" y="47625"/>
                </a:lnTo>
                <a:lnTo>
                  <a:pt x="209676" y="43306"/>
                </a:lnTo>
                <a:lnTo>
                  <a:pt x="209676" y="32893"/>
                </a:lnTo>
                <a:lnTo>
                  <a:pt x="205358" y="28575"/>
                </a:lnTo>
                <a:close/>
              </a:path>
              <a:path w="329564" h="76200">
                <a:moveTo>
                  <a:pt x="243458" y="28575"/>
                </a:moveTo>
                <a:lnTo>
                  <a:pt x="232918" y="28575"/>
                </a:lnTo>
                <a:lnTo>
                  <a:pt x="228726" y="32893"/>
                </a:lnTo>
                <a:lnTo>
                  <a:pt x="228726" y="43306"/>
                </a:lnTo>
                <a:lnTo>
                  <a:pt x="232918" y="47625"/>
                </a:lnTo>
                <a:lnTo>
                  <a:pt x="243458" y="47625"/>
                </a:lnTo>
                <a:lnTo>
                  <a:pt x="247776" y="43306"/>
                </a:lnTo>
                <a:lnTo>
                  <a:pt x="247776" y="32893"/>
                </a:lnTo>
                <a:lnTo>
                  <a:pt x="243458" y="28575"/>
                </a:lnTo>
                <a:close/>
              </a:path>
              <a:path w="329564" h="76200">
                <a:moveTo>
                  <a:pt x="253364" y="0"/>
                </a:moveTo>
                <a:lnTo>
                  <a:pt x="253364" y="76200"/>
                </a:lnTo>
                <a:lnTo>
                  <a:pt x="329564" y="38100"/>
                </a:lnTo>
                <a:lnTo>
                  <a:pt x="253364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4" name="object 74"/>
          <p:cNvSpPr txBox="1"/>
          <p:nvPr/>
        </p:nvSpPr>
        <p:spPr>
          <a:xfrm>
            <a:off x="1834133" y="2468371"/>
            <a:ext cx="8001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80">
                <a:solidFill>
                  <a:srgbClr val="FFFFFF"/>
                </a:solidFill>
                <a:latin typeface="宋体"/>
                <a:cs typeface="宋体"/>
              </a:rPr>
              <a:t>2</a:t>
            </a:r>
            <a:r>
              <a:rPr sz="1000" spc="110">
                <a:solidFill>
                  <a:srgbClr val="FFFFFF"/>
                </a:solidFill>
                <a:latin typeface="宋体"/>
                <a:cs typeface="宋体"/>
              </a:rPr>
              <a:t>0</a:t>
            </a:r>
            <a:r>
              <a:rPr sz="1000" spc="114">
                <a:solidFill>
                  <a:srgbClr val="FFFFFF"/>
                </a:solidFill>
                <a:latin typeface="宋体"/>
                <a:cs typeface="宋体"/>
              </a:rPr>
              <a:t>2</a:t>
            </a:r>
            <a:r>
              <a:rPr sz="1000" spc="85">
                <a:solidFill>
                  <a:srgbClr val="FFFFFF"/>
                </a:solidFill>
                <a:latin typeface="宋体"/>
                <a:cs typeface="宋体"/>
              </a:rPr>
              <a:t>2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年</a:t>
            </a:r>
            <a:r>
              <a:rPr sz="1000" spc="-70">
                <a:solidFill>
                  <a:srgbClr val="FFFFFF"/>
                </a:solidFill>
                <a:latin typeface="宋体"/>
                <a:cs typeface="宋体"/>
              </a:rPr>
              <a:t>1</a:t>
            </a:r>
            <a:r>
              <a:rPr sz="1000" spc="-110">
                <a:solidFill>
                  <a:srgbClr val="FFFFFF"/>
                </a:solidFill>
                <a:latin typeface="宋体"/>
                <a:cs typeface="宋体"/>
              </a:rPr>
              <a:t>-</a:t>
            </a:r>
            <a:r>
              <a:rPr sz="1000" spc="-70">
                <a:solidFill>
                  <a:srgbClr val="FFFFFF"/>
                </a:solidFill>
                <a:latin typeface="宋体"/>
                <a:cs typeface="宋体"/>
              </a:rPr>
              <a:t>11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月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75" name="object 75"/>
          <p:cNvSpPr txBox="1"/>
          <p:nvPr/>
        </p:nvSpPr>
        <p:spPr>
          <a:xfrm>
            <a:off x="1834133" y="2617723"/>
            <a:ext cx="10420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275">
                <a:solidFill>
                  <a:srgbClr val="FFFFFF"/>
                </a:solidFill>
                <a:latin typeface="宋体"/>
                <a:cs typeface="宋体"/>
              </a:rPr>
              <a:t>GMV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同比</a:t>
            </a:r>
            <a:r>
              <a:rPr sz="1200" spc="130">
                <a:solidFill>
                  <a:srgbClr val="80D7CE"/>
                </a:solidFill>
                <a:latin typeface="宋体"/>
                <a:cs typeface="宋体"/>
              </a:rPr>
              <a:t>+172%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76" name="object 76"/>
          <p:cNvSpPr txBox="1"/>
          <p:nvPr/>
        </p:nvSpPr>
        <p:spPr>
          <a:xfrm>
            <a:off x="2821685" y="2108352"/>
            <a:ext cx="1262380" cy="367030"/>
          </a:xfrm>
          <a:prstGeom prst="rect">
            <a:avLst/>
          </a:prstGeom>
        </p:spPr>
        <p:txBody>
          <a:bodyPr vert="horz" wrap="square" lIns="0" tIns="3111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44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线性</a:t>
            </a:r>
            <a:r>
              <a:rPr sz="1000" spc="-15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1000" spc="-220">
                <a:solidFill>
                  <a:srgbClr val="FFFFFF"/>
                </a:solidFill>
                <a:latin typeface="宋体"/>
                <a:cs typeface="宋体"/>
              </a:rPr>
              <a:t>(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平均件单价</a:t>
            </a:r>
            <a:r>
              <a:rPr sz="1000" spc="-220">
                <a:solidFill>
                  <a:srgbClr val="FFFFFF"/>
                </a:solidFill>
                <a:latin typeface="宋体"/>
                <a:cs typeface="宋体"/>
              </a:rPr>
              <a:t>)</a:t>
            </a:r>
            <a:endParaRPr sz="1000">
              <a:latin typeface="宋体"/>
              <a:cs typeface="宋体"/>
            </a:endParaRPr>
          </a:p>
          <a:p>
            <a:pPr marL="473075">
              <a:lnSpc>
                <a:spcPct val="100000"/>
              </a:lnSpc>
              <a:spcBef>
                <a:spcPts val="140"/>
              </a:spcBef>
            </a:pPr>
            <a:r>
              <a:rPr sz="1000" spc="100">
                <a:solidFill>
                  <a:srgbClr val="FFFFFF"/>
                </a:solidFill>
                <a:latin typeface="宋体"/>
                <a:cs typeface="宋体"/>
              </a:rPr>
              <a:t>2023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年</a:t>
            </a:r>
            <a:r>
              <a:rPr sz="1000" spc="-80">
                <a:solidFill>
                  <a:srgbClr val="FFFFFF"/>
                </a:solidFill>
                <a:latin typeface="宋体"/>
                <a:cs typeface="宋体"/>
              </a:rPr>
              <a:t>1-11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月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77" name="object 77"/>
          <p:cNvSpPr txBox="1"/>
          <p:nvPr/>
        </p:nvSpPr>
        <p:spPr>
          <a:xfrm>
            <a:off x="3282441" y="2447289"/>
            <a:ext cx="98361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280">
                <a:solidFill>
                  <a:srgbClr val="FFFFFF"/>
                </a:solidFill>
                <a:latin typeface="宋体"/>
                <a:cs typeface="宋体"/>
              </a:rPr>
              <a:t>GM</a:t>
            </a:r>
            <a:r>
              <a:rPr sz="1000" spc="270">
                <a:solidFill>
                  <a:srgbClr val="FFFFFF"/>
                </a:solidFill>
                <a:latin typeface="宋体"/>
                <a:cs typeface="宋体"/>
              </a:rPr>
              <a:t>V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同比</a:t>
            </a:r>
            <a:r>
              <a:rPr sz="1200" spc="150">
                <a:solidFill>
                  <a:srgbClr val="80D7CE"/>
                </a:solidFill>
                <a:latin typeface="宋体"/>
                <a:cs typeface="宋体"/>
              </a:rPr>
              <a:t>+</a:t>
            </a:r>
            <a:r>
              <a:rPr sz="1200" spc="55">
                <a:solidFill>
                  <a:srgbClr val="80D7CE"/>
                </a:solidFill>
                <a:latin typeface="宋体"/>
                <a:cs typeface="宋体"/>
              </a:rPr>
              <a:t>7</a:t>
            </a:r>
            <a:r>
              <a:rPr sz="1200" spc="295">
                <a:solidFill>
                  <a:srgbClr val="80D7CE"/>
                </a:solidFill>
                <a:latin typeface="宋体"/>
                <a:cs typeface="宋体"/>
              </a:rPr>
              <a:t>0%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78" name="object 78"/>
          <p:cNvSpPr txBox="1"/>
          <p:nvPr/>
        </p:nvSpPr>
        <p:spPr>
          <a:xfrm>
            <a:off x="448462" y="1865502"/>
            <a:ext cx="76879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626610"/>
              </a:tabLst>
            </a:pPr>
            <a:r>
              <a:rPr sz="1200" b="1" spc="10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r>
              <a:rPr sz="1200" b="1" spc="45">
                <a:solidFill>
                  <a:srgbClr val="FFFFFF"/>
                </a:solidFill>
                <a:latin typeface="微软雅黑"/>
                <a:cs typeface="微软雅黑"/>
              </a:rPr>
              <a:t>0</a:t>
            </a:r>
            <a:r>
              <a:rPr sz="1200" b="1" spc="40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r>
              <a:rPr sz="1200" b="1" spc="10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r>
              <a:rPr sz="1200" b="1" spc="-35">
                <a:solidFill>
                  <a:srgbClr val="FFFFFF"/>
                </a:solidFill>
                <a:latin typeface="微软雅黑"/>
                <a:cs typeface="微软雅黑"/>
              </a:rPr>
              <a:t>-</a:t>
            </a:r>
            <a:r>
              <a:rPr sz="1200" b="1" spc="10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r>
              <a:rPr sz="1200" b="1" spc="45">
                <a:solidFill>
                  <a:srgbClr val="FFFFFF"/>
                </a:solidFill>
                <a:latin typeface="微软雅黑"/>
                <a:cs typeface="微软雅黑"/>
              </a:rPr>
              <a:t>0</a:t>
            </a:r>
            <a:r>
              <a:rPr sz="1200" b="1" spc="40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r>
              <a:rPr sz="1200" b="1" spc="20">
                <a:solidFill>
                  <a:srgbClr val="FFFFFF"/>
                </a:solidFill>
                <a:latin typeface="微软雅黑"/>
                <a:cs typeface="微软雅黑"/>
              </a:rPr>
              <a:t>3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年</a:t>
            </a:r>
            <a:r>
              <a:rPr sz="1200" b="1" spc="-130">
                <a:solidFill>
                  <a:srgbClr val="FFFFFF"/>
                </a:solidFill>
                <a:latin typeface="微软雅黑"/>
                <a:cs typeface="微软雅黑"/>
              </a:rPr>
              <a:t>11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月抖音电商母婴用品市场增长情况	MAT</a:t>
            </a:r>
            <a:r>
              <a:rPr sz="1200" b="1" spc="10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r>
              <a:rPr sz="1200" b="1" spc="45">
                <a:solidFill>
                  <a:srgbClr val="FFFFFF"/>
                </a:solidFill>
                <a:latin typeface="微软雅黑"/>
                <a:cs typeface="微软雅黑"/>
              </a:rPr>
              <a:t>0</a:t>
            </a:r>
            <a:r>
              <a:rPr sz="1200" b="1" spc="40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r>
              <a:rPr sz="1200" b="1" spc="20">
                <a:solidFill>
                  <a:srgbClr val="FFFFFF"/>
                </a:solidFill>
                <a:latin typeface="微软雅黑"/>
                <a:cs typeface="微软雅黑"/>
              </a:rPr>
              <a:t>3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年抖音电商母婴用品品类增长情况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79" name="object 79"/>
          <p:cNvSpPr/>
          <p:nvPr/>
        </p:nvSpPr>
        <p:spPr>
          <a:xfrm>
            <a:off x="5091684" y="2202179"/>
            <a:ext cx="76200" cy="2280920"/>
          </a:xfrm>
          <a:custGeom>
            <a:rect l="l" t="t" r="r" b="b"/>
            <a:pathLst>
              <a:path w="76200" h="2280920">
                <a:moveTo>
                  <a:pt x="44450" y="63500"/>
                </a:moveTo>
                <a:lnTo>
                  <a:pt x="31750" y="63500"/>
                </a:lnTo>
                <a:lnTo>
                  <a:pt x="31750" y="2280297"/>
                </a:lnTo>
                <a:lnTo>
                  <a:pt x="44450" y="2280297"/>
                </a:lnTo>
                <a:lnTo>
                  <a:pt x="44450" y="63500"/>
                </a:lnTo>
                <a:close/>
              </a:path>
              <a:path w="76200" h="2280920">
                <a:moveTo>
                  <a:pt x="38100" y="0"/>
                </a:moveTo>
                <a:lnTo>
                  <a:pt x="0" y="76200"/>
                </a:lnTo>
                <a:lnTo>
                  <a:pt x="31750" y="76200"/>
                </a:lnTo>
                <a:lnTo>
                  <a:pt x="31750" y="63500"/>
                </a:lnTo>
                <a:lnTo>
                  <a:pt x="69850" y="63500"/>
                </a:lnTo>
                <a:lnTo>
                  <a:pt x="38100" y="0"/>
                </a:lnTo>
                <a:close/>
              </a:path>
              <a:path w="76200" h="2280920">
                <a:moveTo>
                  <a:pt x="69850" y="63500"/>
                </a:moveTo>
                <a:lnTo>
                  <a:pt x="44450" y="63500"/>
                </a:lnTo>
                <a:lnTo>
                  <a:pt x="44450" y="76200"/>
                </a:lnTo>
                <a:lnTo>
                  <a:pt x="76200" y="76200"/>
                </a:lnTo>
                <a:lnTo>
                  <a:pt x="69850" y="6350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0" name="object 80"/>
          <p:cNvSpPr/>
          <p:nvPr/>
        </p:nvSpPr>
        <p:spPr>
          <a:xfrm>
            <a:off x="5129784" y="4443983"/>
            <a:ext cx="3663950" cy="76200"/>
          </a:xfrm>
          <a:custGeom>
            <a:rect l="l" t="t" r="r" b="b"/>
            <a:pathLst>
              <a:path w="3663950" h="76200">
                <a:moveTo>
                  <a:pt x="3587241" y="0"/>
                </a:moveTo>
                <a:lnTo>
                  <a:pt x="3587241" y="76199"/>
                </a:lnTo>
                <a:lnTo>
                  <a:pt x="3650741" y="44449"/>
                </a:lnTo>
                <a:lnTo>
                  <a:pt x="3599941" y="44449"/>
                </a:lnTo>
                <a:lnTo>
                  <a:pt x="3599941" y="31749"/>
                </a:lnTo>
                <a:lnTo>
                  <a:pt x="3650741" y="31749"/>
                </a:lnTo>
                <a:lnTo>
                  <a:pt x="3587241" y="0"/>
                </a:lnTo>
                <a:close/>
              </a:path>
              <a:path w="3663950" h="76200">
                <a:moveTo>
                  <a:pt x="3587241" y="31749"/>
                </a:moveTo>
                <a:lnTo>
                  <a:pt x="0" y="31749"/>
                </a:lnTo>
                <a:lnTo>
                  <a:pt x="0" y="44449"/>
                </a:lnTo>
                <a:lnTo>
                  <a:pt x="3587241" y="44449"/>
                </a:lnTo>
                <a:lnTo>
                  <a:pt x="3587241" y="31749"/>
                </a:lnTo>
                <a:close/>
              </a:path>
              <a:path w="3663950" h="76200">
                <a:moveTo>
                  <a:pt x="3650741" y="31749"/>
                </a:moveTo>
                <a:lnTo>
                  <a:pt x="3599941" y="31749"/>
                </a:lnTo>
                <a:lnTo>
                  <a:pt x="3599941" y="44449"/>
                </a:lnTo>
                <a:lnTo>
                  <a:pt x="3650741" y="44449"/>
                </a:lnTo>
                <a:lnTo>
                  <a:pt x="3663441" y="38099"/>
                </a:lnTo>
                <a:lnTo>
                  <a:pt x="3650741" y="31749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1" name="object 81"/>
          <p:cNvSpPr/>
          <p:nvPr/>
        </p:nvSpPr>
        <p:spPr>
          <a:xfrm flipH="1">
            <a:off x="6821423" y="2424683"/>
            <a:ext cx="0" cy="2058670"/>
          </a:xfrm>
          <a:custGeom>
            <a:rect l="l" t="t" r="r" b="b"/>
            <a:pathLst>
              <a:path h="2058670">
                <a:moveTo>
                  <a:pt x="0" y="2058250"/>
                </a:moveTo>
                <a:lnTo>
                  <a:pt x="0" y="0"/>
                </a:lnTo>
              </a:path>
            </a:pathLst>
          </a:custGeom>
          <a:ln w="6350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2" name="object 82"/>
          <p:cNvSpPr/>
          <p:nvPr/>
        </p:nvSpPr>
        <p:spPr>
          <a:xfrm>
            <a:off x="5129784" y="3454908"/>
            <a:ext cx="3606165" cy="0"/>
          </a:xfrm>
          <a:custGeom>
            <a:rect l="l" t="t" r="r" b="b"/>
            <a:pathLst>
              <a:path w="3606165">
                <a:moveTo>
                  <a:pt x="0" y="0"/>
                </a:moveTo>
                <a:lnTo>
                  <a:pt x="3605784" y="0"/>
                </a:lnTo>
              </a:path>
            </a:pathLst>
          </a:custGeom>
          <a:ln w="6350">
            <a:solidFill>
              <a:srgbClr val="FFF1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3" name="object 83"/>
          <p:cNvSpPr txBox="1"/>
          <p:nvPr/>
        </p:nvSpPr>
        <p:spPr>
          <a:xfrm>
            <a:off x="4903089" y="2333116"/>
            <a:ext cx="152400" cy="556895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 marR="5080" algn="just">
              <a:lnSpc>
                <a:spcPts val="1000"/>
              </a:lnSpc>
              <a:spcBef>
                <a:spcPts val="295"/>
              </a:spcBef>
            </a:pPr>
            <a:r>
              <a:rPr sz="1000" spc="-5">
                <a:solidFill>
                  <a:srgbClr val="FFF1CC"/>
                </a:solidFill>
                <a:latin typeface="宋体"/>
                <a:cs typeface="宋体"/>
              </a:rPr>
              <a:t>同 比 增 速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84" name="object 84"/>
          <p:cNvSpPr txBox="1"/>
          <p:nvPr/>
        </p:nvSpPr>
        <p:spPr>
          <a:xfrm>
            <a:off x="8348598" y="4482794"/>
            <a:ext cx="5314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1CC"/>
                </a:solidFill>
                <a:latin typeface="宋体"/>
                <a:cs typeface="宋体"/>
              </a:rPr>
              <a:t>市场规模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85" name="object 85"/>
          <p:cNvSpPr txBox="1"/>
          <p:nvPr/>
        </p:nvSpPr>
        <p:spPr>
          <a:xfrm>
            <a:off x="6369558" y="2198877"/>
            <a:ext cx="78486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1CC"/>
                </a:solidFill>
                <a:latin typeface="宋体"/>
                <a:cs typeface="宋体"/>
              </a:rPr>
              <a:t>行业平均规模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86" name="object 86"/>
          <p:cNvSpPr/>
          <p:nvPr/>
        </p:nvSpPr>
        <p:spPr>
          <a:xfrm>
            <a:off x="5213603" y="2243327"/>
            <a:ext cx="727075" cy="181610"/>
          </a:xfrm>
          <a:custGeom>
            <a:rect l="l" t="t" r="r" b="b"/>
            <a:pathLst>
              <a:path w="727075" h="181610">
                <a:moveTo>
                  <a:pt x="696722" y="0"/>
                </a:moveTo>
                <a:lnTo>
                  <a:pt x="30225" y="0"/>
                </a:lnTo>
                <a:lnTo>
                  <a:pt x="18484" y="2383"/>
                </a:lnTo>
                <a:lnTo>
                  <a:pt x="8874" y="8874"/>
                </a:lnTo>
                <a:lnTo>
                  <a:pt x="2383" y="18484"/>
                </a:lnTo>
                <a:lnTo>
                  <a:pt x="0" y="30225"/>
                </a:lnTo>
                <a:lnTo>
                  <a:pt x="0" y="151129"/>
                </a:lnTo>
                <a:lnTo>
                  <a:pt x="2383" y="162871"/>
                </a:lnTo>
                <a:lnTo>
                  <a:pt x="8874" y="172481"/>
                </a:lnTo>
                <a:lnTo>
                  <a:pt x="18484" y="178972"/>
                </a:lnTo>
                <a:lnTo>
                  <a:pt x="30225" y="181356"/>
                </a:lnTo>
                <a:lnTo>
                  <a:pt x="696722" y="181356"/>
                </a:lnTo>
                <a:lnTo>
                  <a:pt x="708463" y="178972"/>
                </a:lnTo>
                <a:lnTo>
                  <a:pt x="718073" y="172481"/>
                </a:lnTo>
                <a:lnTo>
                  <a:pt x="724564" y="162871"/>
                </a:lnTo>
                <a:lnTo>
                  <a:pt x="726948" y="151129"/>
                </a:lnTo>
                <a:lnTo>
                  <a:pt x="726948" y="30225"/>
                </a:lnTo>
                <a:lnTo>
                  <a:pt x="724564" y="18484"/>
                </a:lnTo>
                <a:lnTo>
                  <a:pt x="718073" y="8874"/>
                </a:lnTo>
                <a:lnTo>
                  <a:pt x="708463" y="2383"/>
                </a:lnTo>
                <a:lnTo>
                  <a:pt x="696722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7" name="object 87"/>
          <p:cNvSpPr txBox="1"/>
          <p:nvPr/>
        </p:nvSpPr>
        <p:spPr>
          <a:xfrm>
            <a:off x="4567809" y="2250439"/>
            <a:ext cx="127508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756285"/>
              </a:tabLst>
            </a:pPr>
            <a:r>
              <a:rPr sz="1000" spc="85">
                <a:solidFill>
                  <a:srgbClr val="FFFFFF"/>
                </a:solidFill>
                <a:latin typeface="宋体"/>
                <a:cs typeface="宋体"/>
              </a:rPr>
              <a:t>5</a:t>
            </a:r>
            <a:r>
              <a:rPr sz="1000" spc="90">
                <a:solidFill>
                  <a:srgbClr val="FFFFFF"/>
                </a:solidFill>
                <a:latin typeface="宋体"/>
                <a:cs typeface="宋体"/>
              </a:rPr>
              <a:t>0</a:t>
            </a:r>
            <a:r>
              <a:rPr sz="1000">
                <a:solidFill>
                  <a:srgbClr val="FFFFFF"/>
                </a:solidFill>
                <a:latin typeface="宋体"/>
                <a:cs typeface="宋体"/>
              </a:rPr>
              <a:t>	</a:t>
            </a:r>
            <a:r>
              <a:rPr sz="1500" spc="-7" baseline="5555">
                <a:solidFill>
                  <a:srgbClr val="0D544E"/>
                </a:solidFill>
                <a:latin typeface="宋体"/>
                <a:cs typeface="宋体"/>
              </a:rPr>
              <a:t>潜力赛道</a:t>
            </a:r>
            <a:endParaRPr sz="1500" baseline="5555">
              <a:latin typeface="宋体"/>
              <a:cs typeface="宋体"/>
            </a:endParaRPr>
          </a:p>
        </p:txBody>
      </p:sp>
      <p:sp>
        <p:nvSpPr>
          <p:cNvPr id="88" name="object 88"/>
          <p:cNvSpPr/>
          <p:nvPr/>
        </p:nvSpPr>
        <p:spPr>
          <a:xfrm>
            <a:off x="7848600" y="2244851"/>
            <a:ext cx="718185" cy="182880"/>
          </a:xfrm>
          <a:custGeom>
            <a:rect l="l" t="t" r="r" b="b"/>
            <a:pathLst>
              <a:path w="718184" h="182880">
                <a:moveTo>
                  <a:pt x="687324" y="0"/>
                </a:moveTo>
                <a:lnTo>
                  <a:pt x="30479" y="0"/>
                </a:lnTo>
                <a:lnTo>
                  <a:pt x="18591" y="2387"/>
                </a:lnTo>
                <a:lnTo>
                  <a:pt x="8905" y="8905"/>
                </a:lnTo>
                <a:lnTo>
                  <a:pt x="2387" y="18591"/>
                </a:lnTo>
                <a:lnTo>
                  <a:pt x="0" y="30480"/>
                </a:lnTo>
                <a:lnTo>
                  <a:pt x="0" y="152400"/>
                </a:lnTo>
                <a:lnTo>
                  <a:pt x="2387" y="164288"/>
                </a:lnTo>
                <a:lnTo>
                  <a:pt x="8905" y="173974"/>
                </a:lnTo>
                <a:lnTo>
                  <a:pt x="18591" y="180492"/>
                </a:lnTo>
                <a:lnTo>
                  <a:pt x="30479" y="182880"/>
                </a:lnTo>
                <a:lnTo>
                  <a:pt x="687324" y="182880"/>
                </a:lnTo>
                <a:lnTo>
                  <a:pt x="699212" y="180492"/>
                </a:lnTo>
                <a:lnTo>
                  <a:pt x="708898" y="173974"/>
                </a:lnTo>
                <a:lnTo>
                  <a:pt x="715416" y="164288"/>
                </a:lnTo>
                <a:lnTo>
                  <a:pt x="717803" y="152400"/>
                </a:lnTo>
                <a:lnTo>
                  <a:pt x="717803" y="30480"/>
                </a:lnTo>
                <a:lnTo>
                  <a:pt x="715416" y="18591"/>
                </a:lnTo>
                <a:lnTo>
                  <a:pt x="708898" y="8905"/>
                </a:lnTo>
                <a:lnTo>
                  <a:pt x="699212" y="2387"/>
                </a:lnTo>
                <a:lnTo>
                  <a:pt x="687324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9" name="object 89"/>
          <p:cNvSpPr txBox="1"/>
          <p:nvPr/>
        </p:nvSpPr>
        <p:spPr>
          <a:xfrm>
            <a:off x="7942580" y="2242565"/>
            <a:ext cx="5314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0D544E"/>
                </a:solidFill>
                <a:latin typeface="宋体"/>
                <a:cs typeface="宋体"/>
              </a:rPr>
              <a:t>明星赛道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90" name="object 90"/>
          <p:cNvSpPr/>
          <p:nvPr/>
        </p:nvSpPr>
        <p:spPr>
          <a:xfrm>
            <a:off x="7844028" y="4154423"/>
            <a:ext cx="728980" cy="181610"/>
          </a:xfrm>
          <a:custGeom>
            <a:rect l="l" t="t" r="r" b="b"/>
            <a:pathLst>
              <a:path w="728979" h="181610">
                <a:moveTo>
                  <a:pt x="698246" y="0"/>
                </a:moveTo>
                <a:lnTo>
                  <a:pt x="30225" y="0"/>
                </a:lnTo>
                <a:lnTo>
                  <a:pt x="18484" y="2376"/>
                </a:lnTo>
                <a:lnTo>
                  <a:pt x="8874" y="8855"/>
                </a:lnTo>
                <a:lnTo>
                  <a:pt x="2383" y="18463"/>
                </a:lnTo>
                <a:lnTo>
                  <a:pt x="0" y="30225"/>
                </a:lnTo>
                <a:lnTo>
                  <a:pt x="0" y="151129"/>
                </a:lnTo>
                <a:lnTo>
                  <a:pt x="2383" y="162892"/>
                </a:lnTo>
                <a:lnTo>
                  <a:pt x="8874" y="172500"/>
                </a:lnTo>
                <a:lnTo>
                  <a:pt x="18484" y="178979"/>
                </a:lnTo>
                <a:lnTo>
                  <a:pt x="30225" y="181356"/>
                </a:lnTo>
                <a:lnTo>
                  <a:pt x="698246" y="181356"/>
                </a:lnTo>
                <a:lnTo>
                  <a:pt x="709987" y="178979"/>
                </a:lnTo>
                <a:lnTo>
                  <a:pt x="719597" y="172500"/>
                </a:lnTo>
                <a:lnTo>
                  <a:pt x="726088" y="162892"/>
                </a:lnTo>
                <a:lnTo>
                  <a:pt x="728472" y="151129"/>
                </a:lnTo>
                <a:lnTo>
                  <a:pt x="728472" y="30225"/>
                </a:lnTo>
                <a:lnTo>
                  <a:pt x="726088" y="18463"/>
                </a:lnTo>
                <a:lnTo>
                  <a:pt x="719597" y="8855"/>
                </a:lnTo>
                <a:lnTo>
                  <a:pt x="709987" y="2376"/>
                </a:lnTo>
                <a:lnTo>
                  <a:pt x="698246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1" name="object 91"/>
          <p:cNvSpPr txBox="1"/>
          <p:nvPr/>
        </p:nvSpPr>
        <p:spPr>
          <a:xfrm>
            <a:off x="7942833" y="4152087"/>
            <a:ext cx="5314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0D544E"/>
                </a:solidFill>
                <a:latin typeface="宋体"/>
                <a:cs typeface="宋体"/>
              </a:rPr>
              <a:t>成熟赛道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92" name="object 92"/>
          <p:cNvSpPr/>
          <p:nvPr/>
        </p:nvSpPr>
        <p:spPr>
          <a:xfrm>
            <a:off x="9185147" y="2383535"/>
            <a:ext cx="3206750" cy="2070735"/>
          </a:xfrm>
          <a:custGeom>
            <a:rect l="l" t="t" r="r" b="b"/>
            <a:pathLst>
              <a:path w="3206750" h="2070735">
                <a:moveTo>
                  <a:pt x="0" y="2070582"/>
                </a:moveTo>
                <a:lnTo>
                  <a:pt x="3206242" y="0"/>
                </a:lnTo>
              </a:path>
            </a:pathLst>
          </a:custGeom>
          <a:ln w="63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3" name="object 93"/>
          <p:cNvSpPr/>
          <p:nvPr/>
        </p:nvSpPr>
        <p:spPr>
          <a:xfrm>
            <a:off x="10617707" y="2624327"/>
            <a:ext cx="788035" cy="231775"/>
          </a:xfrm>
          <a:custGeom>
            <a:rect l="l" t="t" r="r" b="b"/>
            <a:pathLst>
              <a:path w="788034" h="231775">
                <a:moveTo>
                  <a:pt x="749300" y="0"/>
                </a:moveTo>
                <a:lnTo>
                  <a:pt x="38608" y="0"/>
                </a:lnTo>
                <a:lnTo>
                  <a:pt x="23574" y="3032"/>
                </a:lnTo>
                <a:lnTo>
                  <a:pt x="11302" y="11303"/>
                </a:lnTo>
                <a:lnTo>
                  <a:pt x="3032" y="23574"/>
                </a:lnTo>
                <a:lnTo>
                  <a:pt x="0" y="38607"/>
                </a:lnTo>
                <a:lnTo>
                  <a:pt x="0" y="193039"/>
                </a:lnTo>
                <a:lnTo>
                  <a:pt x="3032" y="208073"/>
                </a:lnTo>
                <a:lnTo>
                  <a:pt x="11302" y="220344"/>
                </a:lnTo>
                <a:lnTo>
                  <a:pt x="23574" y="228615"/>
                </a:lnTo>
                <a:lnTo>
                  <a:pt x="38608" y="231647"/>
                </a:lnTo>
                <a:lnTo>
                  <a:pt x="749300" y="231647"/>
                </a:lnTo>
                <a:lnTo>
                  <a:pt x="764333" y="228615"/>
                </a:lnTo>
                <a:lnTo>
                  <a:pt x="776605" y="220344"/>
                </a:lnTo>
                <a:lnTo>
                  <a:pt x="784875" y="208073"/>
                </a:lnTo>
                <a:lnTo>
                  <a:pt x="787908" y="193039"/>
                </a:lnTo>
                <a:lnTo>
                  <a:pt x="787908" y="38607"/>
                </a:lnTo>
                <a:lnTo>
                  <a:pt x="784875" y="23574"/>
                </a:lnTo>
                <a:lnTo>
                  <a:pt x="776605" y="11303"/>
                </a:lnTo>
                <a:lnTo>
                  <a:pt x="764333" y="3032"/>
                </a:lnTo>
                <a:lnTo>
                  <a:pt x="74930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4" name="object 94"/>
          <p:cNvSpPr/>
          <p:nvPr/>
        </p:nvSpPr>
        <p:spPr>
          <a:xfrm>
            <a:off x="10617707" y="2624327"/>
            <a:ext cx="788035" cy="231775"/>
          </a:xfrm>
          <a:custGeom>
            <a:rect l="l" t="t" r="r" b="b"/>
            <a:pathLst>
              <a:path w="788034" h="231775">
                <a:moveTo>
                  <a:pt x="0" y="38607"/>
                </a:moveTo>
                <a:lnTo>
                  <a:pt x="3032" y="23574"/>
                </a:lnTo>
                <a:lnTo>
                  <a:pt x="11302" y="11302"/>
                </a:lnTo>
                <a:lnTo>
                  <a:pt x="23574" y="3032"/>
                </a:lnTo>
                <a:lnTo>
                  <a:pt x="38608" y="0"/>
                </a:lnTo>
                <a:lnTo>
                  <a:pt x="749300" y="0"/>
                </a:lnTo>
                <a:lnTo>
                  <a:pt x="764333" y="3032"/>
                </a:lnTo>
                <a:lnTo>
                  <a:pt x="776605" y="11303"/>
                </a:lnTo>
                <a:lnTo>
                  <a:pt x="784875" y="23574"/>
                </a:lnTo>
                <a:lnTo>
                  <a:pt x="787908" y="38607"/>
                </a:lnTo>
                <a:lnTo>
                  <a:pt x="787908" y="193039"/>
                </a:lnTo>
                <a:lnTo>
                  <a:pt x="784875" y="208073"/>
                </a:lnTo>
                <a:lnTo>
                  <a:pt x="776605" y="220344"/>
                </a:lnTo>
                <a:lnTo>
                  <a:pt x="764333" y="228615"/>
                </a:lnTo>
                <a:lnTo>
                  <a:pt x="749300" y="231647"/>
                </a:lnTo>
                <a:lnTo>
                  <a:pt x="38608" y="231647"/>
                </a:lnTo>
                <a:lnTo>
                  <a:pt x="23574" y="228615"/>
                </a:lnTo>
                <a:lnTo>
                  <a:pt x="11302" y="220344"/>
                </a:lnTo>
                <a:lnTo>
                  <a:pt x="3032" y="208073"/>
                </a:lnTo>
                <a:lnTo>
                  <a:pt x="0" y="193039"/>
                </a:lnTo>
                <a:lnTo>
                  <a:pt x="0" y="38607"/>
                </a:lnTo>
                <a:close/>
              </a:path>
            </a:pathLst>
          </a:custGeom>
          <a:ln w="12699">
            <a:solidFill>
              <a:srgbClr val="AD8D6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5" name="object 95"/>
          <p:cNvSpPr txBox="1"/>
          <p:nvPr/>
        </p:nvSpPr>
        <p:spPr>
          <a:xfrm>
            <a:off x="11117580" y="2372867"/>
            <a:ext cx="658495" cy="419100"/>
          </a:xfrm>
          <a:prstGeom prst="rect">
            <a:avLst/>
          </a:prstGeom>
          <a:ln w="9525">
            <a:solidFill>
              <a:srgbClr val="FFFFFF"/>
            </a:solidFill>
          </a:ln>
        </p:spPr>
        <p:txBody>
          <a:bodyPr vert="horz" wrap="square" lIns="0" tIns="317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5"/>
              </a:spcBef>
            </a:pPr>
            <a:endParaRPr sz="1900">
              <a:latin typeface="Times New Roman"/>
              <a:cs typeface="Times New Roman"/>
            </a:endParaRPr>
          </a:p>
          <a:p>
            <a:pPr marL="99695">
              <a:lnSpc>
                <a:spcPts val="1085"/>
              </a:lnSpc>
              <a:spcBef>
                <a:spcPts val="5"/>
              </a:spcBef>
            </a:pPr>
            <a:r>
              <a:rPr sz="1050" b="1" spc="5">
                <a:solidFill>
                  <a:srgbClr val="AD8D64"/>
                </a:solidFill>
                <a:latin typeface="微软雅黑"/>
                <a:cs typeface="微软雅黑"/>
              </a:rPr>
              <a:t>区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96" name="object 96"/>
          <p:cNvSpPr txBox="1"/>
          <p:nvPr/>
        </p:nvSpPr>
        <p:spPr>
          <a:xfrm>
            <a:off x="10459211" y="2372867"/>
            <a:ext cx="760095" cy="419100"/>
          </a:xfrm>
          <a:prstGeom prst="rect">
            <a:avLst/>
          </a:prstGeom>
          <a:ln w="9525">
            <a:solidFill>
              <a:srgbClr val="FFFFFF"/>
            </a:solidFill>
          </a:ln>
        </p:spPr>
        <p:txBody>
          <a:bodyPr vert="horz" wrap="square" lIns="0" tIns="3175" rIns="0" bIns="0" rtlCol="0">
            <a:spAutoFit/>
          </a:bodyPr>
          <a:lstStyle/>
          <a:p>
            <a:pPr marR="94615">
              <a:lnSpc>
                <a:spcPct val="100000"/>
              </a:lnSpc>
              <a:spcBef>
                <a:spcPts val="25"/>
              </a:spcBef>
            </a:pPr>
            <a:endParaRPr sz="1900">
              <a:latin typeface="Times New Roman"/>
              <a:cs typeface="Times New Roman"/>
            </a:endParaRPr>
          </a:p>
          <a:p>
            <a:pPr marL="221615">
              <a:lnSpc>
                <a:spcPts val="1085"/>
              </a:lnSpc>
              <a:spcBef>
                <a:spcPts val="5"/>
              </a:spcBef>
            </a:pPr>
            <a:r>
              <a:rPr sz="1050" b="1" spc="5">
                <a:solidFill>
                  <a:srgbClr val="AD8D64"/>
                </a:solidFill>
                <a:latin typeface="微软雅黑"/>
                <a:cs typeface="微软雅黑"/>
              </a:rPr>
              <a:t>消费升级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97" name="object 97"/>
          <p:cNvSpPr/>
          <p:nvPr/>
        </p:nvSpPr>
        <p:spPr>
          <a:xfrm>
            <a:off x="11489435" y="3233927"/>
            <a:ext cx="788035" cy="231775"/>
          </a:xfrm>
          <a:custGeom>
            <a:rect l="l" t="t" r="r" b="b"/>
            <a:pathLst>
              <a:path w="788034" h="231775">
                <a:moveTo>
                  <a:pt x="749300" y="0"/>
                </a:moveTo>
                <a:lnTo>
                  <a:pt x="38608" y="0"/>
                </a:lnTo>
                <a:lnTo>
                  <a:pt x="23574" y="3032"/>
                </a:lnTo>
                <a:lnTo>
                  <a:pt x="11302" y="11303"/>
                </a:lnTo>
                <a:lnTo>
                  <a:pt x="3032" y="23574"/>
                </a:lnTo>
                <a:lnTo>
                  <a:pt x="0" y="38608"/>
                </a:lnTo>
                <a:lnTo>
                  <a:pt x="0" y="193040"/>
                </a:lnTo>
                <a:lnTo>
                  <a:pt x="3032" y="208073"/>
                </a:lnTo>
                <a:lnTo>
                  <a:pt x="11302" y="220345"/>
                </a:lnTo>
                <a:lnTo>
                  <a:pt x="23574" y="228615"/>
                </a:lnTo>
                <a:lnTo>
                  <a:pt x="38608" y="231648"/>
                </a:lnTo>
                <a:lnTo>
                  <a:pt x="749300" y="231648"/>
                </a:lnTo>
                <a:lnTo>
                  <a:pt x="764333" y="228615"/>
                </a:lnTo>
                <a:lnTo>
                  <a:pt x="776605" y="220345"/>
                </a:lnTo>
                <a:lnTo>
                  <a:pt x="784875" y="208073"/>
                </a:lnTo>
                <a:lnTo>
                  <a:pt x="787908" y="193040"/>
                </a:lnTo>
                <a:lnTo>
                  <a:pt x="787908" y="38608"/>
                </a:lnTo>
                <a:lnTo>
                  <a:pt x="784875" y="23574"/>
                </a:lnTo>
                <a:lnTo>
                  <a:pt x="776605" y="11303"/>
                </a:lnTo>
                <a:lnTo>
                  <a:pt x="764333" y="3032"/>
                </a:lnTo>
                <a:lnTo>
                  <a:pt x="74930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8" name="object 98"/>
          <p:cNvSpPr/>
          <p:nvPr/>
        </p:nvSpPr>
        <p:spPr>
          <a:xfrm>
            <a:off x="11489435" y="3233927"/>
            <a:ext cx="788035" cy="231775"/>
          </a:xfrm>
          <a:custGeom>
            <a:rect l="l" t="t" r="r" b="b"/>
            <a:pathLst>
              <a:path w="788034" h="231775">
                <a:moveTo>
                  <a:pt x="0" y="38608"/>
                </a:moveTo>
                <a:lnTo>
                  <a:pt x="3032" y="23574"/>
                </a:lnTo>
                <a:lnTo>
                  <a:pt x="11302" y="11303"/>
                </a:lnTo>
                <a:lnTo>
                  <a:pt x="23574" y="3032"/>
                </a:lnTo>
                <a:lnTo>
                  <a:pt x="38608" y="0"/>
                </a:lnTo>
                <a:lnTo>
                  <a:pt x="749300" y="0"/>
                </a:lnTo>
                <a:lnTo>
                  <a:pt x="764333" y="3032"/>
                </a:lnTo>
                <a:lnTo>
                  <a:pt x="776605" y="11303"/>
                </a:lnTo>
                <a:lnTo>
                  <a:pt x="784875" y="23574"/>
                </a:lnTo>
                <a:lnTo>
                  <a:pt x="787908" y="38608"/>
                </a:lnTo>
                <a:lnTo>
                  <a:pt x="787908" y="193040"/>
                </a:lnTo>
                <a:lnTo>
                  <a:pt x="784875" y="208073"/>
                </a:lnTo>
                <a:lnTo>
                  <a:pt x="776605" y="220345"/>
                </a:lnTo>
                <a:lnTo>
                  <a:pt x="764333" y="228615"/>
                </a:lnTo>
                <a:lnTo>
                  <a:pt x="749300" y="231648"/>
                </a:lnTo>
                <a:lnTo>
                  <a:pt x="38608" y="231648"/>
                </a:lnTo>
                <a:lnTo>
                  <a:pt x="23574" y="228615"/>
                </a:lnTo>
                <a:lnTo>
                  <a:pt x="11302" y="220345"/>
                </a:lnTo>
                <a:lnTo>
                  <a:pt x="3032" y="208073"/>
                </a:lnTo>
                <a:lnTo>
                  <a:pt x="0" y="193040"/>
                </a:lnTo>
                <a:lnTo>
                  <a:pt x="0" y="38608"/>
                </a:lnTo>
                <a:close/>
              </a:path>
            </a:pathLst>
          </a:custGeom>
          <a:ln w="12700">
            <a:solidFill>
              <a:srgbClr val="AD8D6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9" name="object 99"/>
          <p:cNvSpPr txBox="1"/>
          <p:nvPr/>
        </p:nvSpPr>
        <p:spPr>
          <a:xfrm>
            <a:off x="11540743" y="3251072"/>
            <a:ext cx="892175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b="1" spc="5">
                <a:solidFill>
                  <a:srgbClr val="AD8D64"/>
                </a:solidFill>
                <a:latin typeface="微软雅黑"/>
                <a:cs typeface="微软雅黑"/>
              </a:rPr>
              <a:t>人群破圈区</a:t>
            </a:r>
            <a:endParaRPr sz="1050">
              <a:latin typeface="微软雅黑"/>
              <a:cs typeface="微软雅黑"/>
            </a:endParaRPr>
          </a:p>
        </p:txBody>
      </p:sp>
      <p:sp>
        <p:nvSpPr>
          <p:cNvPr id="100" name="object 100"/>
          <p:cNvSpPr txBox="1"/>
          <p:nvPr/>
        </p:nvSpPr>
        <p:spPr>
          <a:xfrm>
            <a:off x="9159620" y="1863979"/>
            <a:ext cx="3074035" cy="4089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MAT</a:t>
            </a:r>
            <a:r>
              <a:rPr sz="1200" b="1" spc="10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r>
              <a:rPr sz="1200" b="1" spc="45">
                <a:solidFill>
                  <a:srgbClr val="FFFFFF"/>
                </a:solidFill>
                <a:latin typeface="微软雅黑"/>
                <a:cs typeface="微软雅黑"/>
              </a:rPr>
              <a:t>0</a:t>
            </a:r>
            <a:r>
              <a:rPr sz="1200" b="1" spc="40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r>
              <a:rPr sz="1200" b="1" spc="25">
                <a:solidFill>
                  <a:srgbClr val="FFFFFF"/>
                </a:solidFill>
                <a:latin typeface="微软雅黑"/>
                <a:cs typeface="微软雅黑"/>
              </a:rPr>
              <a:t>3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年抖音电商母婴用品品类增长动因</a:t>
            </a:r>
            <a:endParaRPr sz="1200">
              <a:latin typeface="微软雅黑"/>
              <a:cs typeface="微软雅黑"/>
            </a:endParaRPr>
          </a:p>
          <a:p>
            <a:pPr marL="233045">
              <a:lnSpc>
                <a:spcPct val="100000"/>
              </a:lnSpc>
              <a:spcBef>
                <a:spcPts val="615"/>
              </a:spcBef>
            </a:pPr>
            <a:r>
              <a:rPr sz="800">
                <a:solidFill>
                  <a:srgbClr val="FFF1CC"/>
                </a:solidFill>
                <a:latin typeface="宋体"/>
                <a:cs typeface="宋体"/>
              </a:rPr>
              <a:t>件单价同比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01" name="object 101"/>
          <p:cNvSpPr txBox="1"/>
          <p:nvPr/>
        </p:nvSpPr>
        <p:spPr>
          <a:xfrm>
            <a:off x="12020168" y="4455058"/>
            <a:ext cx="43434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FFF1CC"/>
                </a:solidFill>
                <a:latin typeface="宋体"/>
                <a:cs typeface="宋体"/>
              </a:rPr>
              <a:t>销量同比</a:t>
            </a:r>
            <a:endParaRPr sz="800">
              <a:latin typeface="宋体"/>
              <a:cs typeface="宋体"/>
            </a:endParaRPr>
          </a:p>
        </p:txBody>
      </p:sp>
      <p:sp>
        <p:nvSpPr>
          <p:cNvPr id="102" name="object 102"/>
          <p:cNvSpPr/>
          <p:nvPr/>
        </p:nvSpPr>
        <p:spPr>
          <a:xfrm>
            <a:off x="6398490" y="2651359"/>
            <a:ext cx="2467610" cy="1440180"/>
          </a:xfrm>
          <a:custGeom>
            <a:rect l="l" t="t" r="r" b="b"/>
            <a:pathLst>
              <a:path w="2467609" h="1440179">
                <a:moveTo>
                  <a:pt x="404" y="784498"/>
                </a:moveTo>
                <a:lnTo>
                  <a:pt x="2418" y="715151"/>
                </a:lnTo>
                <a:lnTo>
                  <a:pt x="15477" y="647089"/>
                </a:lnTo>
                <a:lnTo>
                  <a:pt x="39080" y="580639"/>
                </a:lnTo>
                <a:lnTo>
                  <a:pt x="72725" y="516128"/>
                </a:lnTo>
                <a:lnTo>
                  <a:pt x="115912" y="453884"/>
                </a:lnTo>
                <a:lnTo>
                  <a:pt x="140927" y="423714"/>
                </a:lnTo>
                <a:lnTo>
                  <a:pt x="168139" y="394234"/>
                </a:lnTo>
                <a:lnTo>
                  <a:pt x="197486" y="365484"/>
                </a:lnTo>
                <a:lnTo>
                  <a:pt x="228906" y="337505"/>
                </a:lnTo>
                <a:lnTo>
                  <a:pt x="262334" y="310339"/>
                </a:lnTo>
                <a:lnTo>
                  <a:pt x="297710" y="284026"/>
                </a:lnTo>
                <a:lnTo>
                  <a:pt x="334970" y="258607"/>
                </a:lnTo>
                <a:lnTo>
                  <a:pt x="374052" y="234123"/>
                </a:lnTo>
                <a:lnTo>
                  <a:pt x="414892" y="210615"/>
                </a:lnTo>
                <a:lnTo>
                  <a:pt x="457429" y="188124"/>
                </a:lnTo>
                <a:lnTo>
                  <a:pt x="501600" y="166691"/>
                </a:lnTo>
                <a:lnTo>
                  <a:pt x="547341" y="146356"/>
                </a:lnTo>
                <a:lnTo>
                  <a:pt x="594592" y="127161"/>
                </a:lnTo>
                <a:lnTo>
                  <a:pt x="643287" y="109147"/>
                </a:lnTo>
                <a:lnTo>
                  <a:pt x="693366" y="92354"/>
                </a:lnTo>
                <a:lnTo>
                  <a:pt x="744766" y="76824"/>
                </a:lnTo>
                <a:lnTo>
                  <a:pt x="797423" y="62597"/>
                </a:lnTo>
                <a:lnTo>
                  <a:pt x="851276" y="49714"/>
                </a:lnTo>
                <a:lnTo>
                  <a:pt x="906261" y="38217"/>
                </a:lnTo>
                <a:lnTo>
                  <a:pt x="962316" y="28145"/>
                </a:lnTo>
                <a:lnTo>
                  <a:pt x="1019378" y="19541"/>
                </a:lnTo>
                <a:lnTo>
                  <a:pt x="1077385" y="12445"/>
                </a:lnTo>
                <a:lnTo>
                  <a:pt x="1136274" y="6898"/>
                </a:lnTo>
                <a:lnTo>
                  <a:pt x="1195982" y="2940"/>
                </a:lnTo>
                <a:lnTo>
                  <a:pt x="1255777" y="636"/>
                </a:lnTo>
                <a:lnTo>
                  <a:pt x="1314924" y="0"/>
                </a:lnTo>
                <a:lnTo>
                  <a:pt x="1373355" y="996"/>
                </a:lnTo>
                <a:lnTo>
                  <a:pt x="1431005" y="3591"/>
                </a:lnTo>
                <a:lnTo>
                  <a:pt x="1487806" y="7750"/>
                </a:lnTo>
                <a:lnTo>
                  <a:pt x="1543692" y="13440"/>
                </a:lnTo>
                <a:lnTo>
                  <a:pt x="1598596" y="20626"/>
                </a:lnTo>
                <a:lnTo>
                  <a:pt x="1652453" y="29275"/>
                </a:lnTo>
                <a:lnTo>
                  <a:pt x="1705195" y="39351"/>
                </a:lnTo>
                <a:lnTo>
                  <a:pt x="1756756" y="50821"/>
                </a:lnTo>
                <a:lnTo>
                  <a:pt x="1807068" y="63650"/>
                </a:lnTo>
                <a:lnTo>
                  <a:pt x="1856067" y="77805"/>
                </a:lnTo>
                <a:lnTo>
                  <a:pt x="1903684" y="93251"/>
                </a:lnTo>
                <a:lnTo>
                  <a:pt x="1949854" y="109954"/>
                </a:lnTo>
                <a:lnTo>
                  <a:pt x="1994510" y="127879"/>
                </a:lnTo>
                <a:lnTo>
                  <a:pt x="2037586" y="146994"/>
                </a:lnTo>
                <a:lnTo>
                  <a:pt x="2079013" y="167262"/>
                </a:lnTo>
                <a:lnTo>
                  <a:pt x="2118728" y="188651"/>
                </a:lnTo>
                <a:lnTo>
                  <a:pt x="2156661" y="211126"/>
                </a:lnTo>
                <a:lnTo>
                  <a:pt x="2192748" y="234653"/>
                </a:lnTo>
                <a:lnTo>
                  <a:pt x="2226921" y="259198"/>
                </a:lnTo>
                <a:lnTo>
                  <a:pt x="2259114" y="284726"/>
                </a:lnTo>
                <a:lnTo>
                  <a:pt x="2289260" y="311204"/>
                </a:lnTo>
                <a:lnTo>
                  <a:pt x="2317293" y="338596"/>
                </a:lnTo>
                <a:lnTo>
                  <a:pt x="2343146" y="366870"/>
                </a:lnTo>
                <a:lnTo>
                  <a:pt x="2388046" y="425924"/>
                </a:lnTo>
                <a:lnTo>
                  <a:pt x="2423428" y="488092"/>
                </a:lnTo>
                <a:lnTo>
                  <a:pt x="2448759" y="553100"/>
                </a:lnTo>
                <a:lnTo>
                  <a:pt x="2463506" y="620675"/>
                </a:lnTo>
                <a:lnTo>
                  <a:pt x="2467149" y="690157"/>
                </a:lnTo>
                <a:lnTo>
                  <a:pt x="2464730" y="724695"/>
                </a:lnTo>
                <a:lnTo>
                  <a:pt x="2451672" y="792766"/>
                </a:lnTo>
                <a:lnTo>
                  <a:pt x="2428069" y="859225"/>
                </a:lnTo>
                <a:lnTo>
                  <a:pt x="2394424" y="923744"/>
                </a:lnTo>
                <a:lnTo>
                  <a:pt x="2351237" y="985997"/>
                </a:lnTo>
                <a:lnTo>
                  <a:pt x="2326222" y="1016170"/>
                </a:lnTo>
                <a:lnTo>
                  <a:pt x="2299010" y="1045654"/>
                </a:lnTo>
                <a:lnTo>
                  <a:pt x="2269663" y="1074408"/>
                </a:lnTo>
                <a:lnTo>
                  <a:pt x="2238243" y="1102390"/>
                </a:lnTo>
                <a:lnTo>
                  <a:pt x="2204815" y="1129560"/>
                </a:lnTo>
                <a:lnTo>
                  <a:pt x="2169439" y="1155876"/>
                </a:lnTo>
                <a:lnTo>
                  <a:pt x="2132179" y="1181299"/>
                </a:lnTo>
                <a:lnTo>
                  <a:pt x="2093097" y="1205785"/>
                </a:lnTo>
                <a:lnTo>
                  <a:pt x="2052257" y="1229296"/>
                </a:lnTo>
                <a:lnTo>
                  <a:pt x="2009720" y="1251790"/>
                </a:lnTo>
                <a:lnTo>
                  <a:pt x="1965549" y="1273226"/>
                </a:lnTo>
                <a:lnTo>
                  <a:pt x="1919807" y="1293563"/>
                </a:lnTo>
                <a:lnTo>
                  <a:pt x="1872557" y="1312760"/>
                </a:lnTo>
                <a:lnTo>
                  <a:pt x="1823862" y="1330776"/>
                </a:lnTo>
                <a:lnTo>
                  <a:pt x="1773783" y="1347570"/>
                </a:lnTo>
                <a:lnTo>
                  <a:pt x="1722383" y="1363102"/>
                </a:lnTo>
                <a:lnTo>
                  <a:pt x="1669726" y="1377330"/>
                </a:lnTo>
                <a:lnTo>
                  <a:pt x="1615873" y="1390213"/>
                </a:lnTo>
                <a:lnTo>
                  <a:pt x="1560888" y="1401711"/>
                </a:lnTo>
                <a:lnTo>
                  <a:pt x="1504833" y="1411783"/>
                </a:lnTo>
                <a:lnTo>
                  <a:pt x="1447771" y="1420387"/>
                </a:lnTo>
                <a:lnTo>
                  <a:pt x="1389764" y="1427483"/>
                </a:lnTo>
                <a:lnTo>
                  <a:pt x="1330875" y="1433030"/>
                </a:lnTo>
                <a:lnTo>
                  <a:pt x="1271166" y="1436986"/>
                </a:lnTo>
                <a:lnTo>
                  <a:pt x="1211371" y="1439288"/>
                </a:lnTo>
                <a:lnTo>
                  <a:pt x="1152225" y="1439922"/>
                </a:lnTo>
                <a:lnTo>
                  <a:pt x="1093794" y="1438924"/>
                </a:lnTo>
                <a:lnTo>
                  <a:pt x="1036144" y="1436327"/>
                </a:lnTo>
                <a:lnTo>
                  <a:pt x="979343" y="1432165"/>
                </a:lnTo>
                <a:lnTo>
                  <a:pt x="923457" y="1426473"/>
                </a:lnTo>
                <a:lnTo>
                  <a:pt x="868553" y="1419285"/>
                </a:lnTo>
                <a:lnTo>
                  <a:pt x="814696" y="1410635"/>
                </a:lnTo>
                <a:lnTo>
                  <a:pt x="761954" y="1400557"/>
                </a:lnTo>
                <a:lnTo>
                  <a:pt x="710393" y="1389085"/>
                </a:lnTo>
                <a:lnTo>
                  <a:pt x="660080" y="1376254"/>
                </a:lnTo>
                <a:lnTo>
                  <a:pt x="611082" y="1362097"/>
                </a:lnTo>
                <a:lnTo>
                  <a:pt x="563464" y="1346649"/>
                </a:lnTo>
                <a:lnTo>
                  <a:pt x="517294" y="1329944"/>
                </a:lnTo>
                <a:lnTo>
                  <a:pt x="472639" y="1312016"/>
                </a:lnTo>
                <a:lnTo>
                  <a:pt x="429563" y="1292900"/>
                </a:lnTo>
                <a:lnTo>
                  <a:pt x="388135" y="1272629"/>
                </a:lnTo>
                <a:lnTo>
                  <a:pt x="348421" y="1251238"/>
                </a:lnTo>
                <a:lnTo>
                  <a:pt x="310488" y="1228760"/>
                </a:lnTo>
                <a:lnTo>
                  <a:pt x="274401" y="1205231"/>
                </a:lnTo>
                <a:lnTo>
                  <a:pt x="240228" y="1180684"/>
                </a:lnTo>
                <a:lnTo>
                  <a:pt x="208035" y="1155153"/>
                </a:lnTo>
                <a:lnTo>
                  <a:pt x="177889" y="1128673"/>
                </a:lnTo>
                <a:lnTo>
                  <a:pt x="149856" y="1101277"/>
                </a:lnTo>
                <a:lnTo>
                  <a:pt x="124003" y="1073000"/>
                </a:lnTo>
                <a:lnTo>
                  <a:pt x="79102" y="1013940"/>
                </a:lnTo>
                <a:lnTo>
                  <a:pt x="43721" y="951766"/>
                </a:lnTo>
                <a:lnTo>
                  <a:pt x="18390" y="886750"/>
                </a:lnTo>
                <a:lnTo>
                  <a:pt x="3643" y="819167"/>
                </a:lnTo>
                <a:lnTo>
                  <a:pt x="404" y="784498"/>
                </a:lnTo>
              </a:path>
            </a:pathLst>
          </a:custGeom>
          <a:ln w="22225">
            <a:solidFill>
              <a:srgbClr val="FF6C61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103" name="object 103"/>
          <p:cNvSpPr txBox="1"/>
          <p:nvPr/>
        </p:nvSpPr>
        <p:spPr>
          <a:xfrm>
            <a:off x="7314692" y="2801537"/>
            <a:ext cx="1494790" cy="695325"/>
          </a:xfrm>
          <a:prstGeom prst="rect">
            <a:avLst/>
          </a:prstGeom>
        </p:spPr>
        <p:txBody>
          <a:bodyPr vert="horz" wrap="square" lIns="0" tIns="69215" rIns="0" bIns="0" rtlCol="0">
            <a:spAutoFit/>
          </a:bodyPr>
          <a:lstStyle/>
          <a:p>
            <a:pPr marL="479425">
              <a:lnSpc>
                <a:spcPct val="100000"/>
              </a:lnSpc>
              <a:spcBef>
                <a:spcPts val="545"/>
              </a:spcBef>
            </a:pPr>
            <a:r>
              <a:rPr sz="1000" spc="-5">
                <a:solidFill>
                  <a:srgbClr val="FFFFFF"/>
                </a:solidFill>
                <a:latin typeface="等线"/>
                <a:cs typeface="等线"/>
              </a:rPr>
              <a:t>婴童洗护日用</a:t>
            </a:r>
            <a:endParaRPr sz="1000">
              <a:latin typeface="等线"/>
              <a:cs typeface="等线"/>
            </a:endParaRPr>
          </a:p>
          <a:p>
            <a:pPr marL="12700">
              <a:lnSpc>
                <a:spcPct val="100000"/>
              </a:lnSpc>
              <a:spcBef>
                <a:spcPts val="484"/>
              </a:spcBef>
            </a:pPr>
            <a:r>
              <a:rPr sz="1050" b="1" spc="5">
                <a:solidFill>
                  <a:srgbClr val="FF6C61"/>
                </a:solidFill>
                <a:latin typeface="微软雅黑"/>
                <a:cs typeface="微软雅黑"/>
              </a:rPr>
              <a:t>日常基础消耗品</a:t>
            </a:r>
            <a:endParaRPr sz="1050">
              <a:latin typeface="微软雅黑"/>
              <a:cs typeface="微软雅黑"/>
            </a:endParaRPr>
          </a:p>
          <a:p>
            <a:pPr marL="722630">
              <a:lnSpc>
                <a:spcPct val="100000"/>
              </a:lnSpc>
              <a:spcBef>
                <a:spcPts val="680"/>
              </a:spcBef>
            </a:pPr>
            <a:r>
              <a:rPr sz="1000" spc="-10">
                <a:solidFill>
                  <a:srgbClr val="FFF1CC"/>
                </a:solidFill>
                <a:latin typeface="宋体"/>
                <a:cs typeface="宋体"/>
              </a:rPr>
              <a:t>行业平均增速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04" name="object 104"/>
          <p:cNvSpPr/>
          <p:nvPr/>
        </p:nvSpPr>
        <p:spPr>
          <a:xfrm>
            <a:off x="9144000" y="4465320"/>
            <a:ext cx="3289300" cy="0"/>
          </a:xfrm>
          <a:custGeom>
            <a:rect l="l" t="t" r="r" b="b"/>
            <a:pathLst>
              <a:path w="3289300">
                <a:moveTo>
                  <a:pt x="0" y="0"/>
                </a:moveTo>
                <a:lnTo>
                  <a:pt x="3288792" y="0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5" name="object 105"/>
          <p:cNvSpPr/>
          <p:nvPr/>
        </p:nvSpPr>
        <p:spPr>
          <a:xfrm>
            <a:off x="9144000" y="4046220"/>
            <a:ext cx="3289300" cy="0"/>
          </a:xfrm>
          <a:custGeom>
            <a:rect l="l" t="t" r="r" b="b"/>
            <a:pathLst>
              <a:path w="3289300">
                <a:moveTo>
                  <a:pt x="0" y="0"/>
                </a:moveTo>
                <a:lnTo>
                  <a:pt x="3288792" y="0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6" name="object 106"/>
          <p:cNvSpPr/>
          <p:nvPr/>
        </p:nvSpPr>
        <p:spPr>
          <a:xfrm>
            <a:off x="9144000" y="3628644"/>
            <a:ext cx="3289300" cy="0"/>
          </a:xfrm>
          <a:custGeom>
            <a:rect l="l" t="t" r="r" b="b"/>
            <a:pathLst>
              <a:path w="3289300">
                <a:moveTo>
                  <a:pt x="0" y="0"/>
                </a:moveTo>
                <a:lnTo>
                  <a:pt x="3288792" y="0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7" name="object 107"/>
          <p:cNvSpPr/>
          <p:nvPr/>
        </p:nvSpPr>
        <p:spPr>
          <a:xfrm>
            <a:off x="9144000" y="3209544"/>
            <a:ext cx="3289300" cy="0"/>
          </a:xfrm>
          <a:custGeom>
            <a:rect l="l" t="t" r="r" b="b"/>
            <a:pathLst>
              <a:path w="3289300">
                <a:moveTo>
                  <a:pt x="0" y="0"/>
                </a:moveTo>
                <a:lnTo>
                  <a:pt x="3288792" y="0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8" name="object 108"/>
          <p:cNvSpPr/>
          <p:nvPr/>
        </p:nvSpPr>
        <p:spPr>
          <a:xfrm>
            <a:off x="9144000" y="2791967"/>
            <a:ext cx="3289300" cy="0"/>
          </a:xfrm>
          <a:custGeom>
            <a:rect l="l" t="t" r="r" b="b"/>
            <a:pathLst>
              <a:path w="3289300">
                <a:moveTo>
                  <a:pt x="0" y="0"/>
                </a:moveTo>
                <a:lnTo>
                  <a:pt x="3288792" y="0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9" name="object 109"/>
          <p:cNvSpPr/>
          <p:nvPr/>
        </p:nvSpPr>
        <p:spPr>
          <a:xfrm>
            <a:off x="9144000" y="2372867"/>
            <a:ext cx="3289300" cy="0"/>
          </a:xfrm>
          <a:custGeom>
            <a:rect l="l" t="t" r="r" b="b"/>
            <a:pathLst>
              <a:path w="3289300">
                <a:moveTo>
                  <a:pt x="0" y="0"/>
                </a:moveTo>
                <a:lnTo>
                  <a:pt x="3288792" y="0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0" name="object 110"/>
          <p:cNvSpPr/>
          <p:nvPr/>
        </p:nvSpPr>
        <p:spPr>
          <a:xfrm flipH="1">
            <a:off x="9144000" y="2372867"/>
            <a:ext cx="0" cy="2092960"/>
          </a:xfrm>
          <a:custGeom>
            <a:rect l="l" t="t" r="r" b="b"/>
            <a:pathLst>
              <a:path h="2092960">
                <a:moveTo>
                  <a:pt x="0" y="0"/>
                </a:moveTo>
                <a:lnTo>
                  <a:pt x="0" y="2092452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1" name="object 111"/>
          <p:cNvSpPr/>
          <p:nvPr/>
        </p:nvSpPr>
        <p:spPr>
          <a:xfrm flipH="1">
            <a:off x="9800843" y="2372867"/>
            <a:ext cx="0" cy="2092960"/>
          </a:xfrm>
          <a:custGeom>
            <a:rect l="l" t="t" r="r" b="b"/>
            <a:pathLst>
              <a:path h="2092960">
                <a:moveTo>
                  <a:pt x="0" y="0"/>
                </a:moveTo>
                <a:lnTo>
                  <a:pt x="0" y="2092452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2" name="object 112"/>
          <p:cNvSpPr/>
          <p:nvPr/>
        </p:nvSpPr>
        <p:spPr>
          <a:xfrm flipH="1">
            <a:off x="10459211" y="2372867"/>
            <a:ext cx="0" cy="2092960"/>
          </a:xfrm>
          <a:custGeom>
            <a:rect l="l" t="t" r="r" b="b"/>
            <a:pathLst>
              <a:path h="2092960">
                <a:moveTo>
                  <a:pt x="0" y="0"/>
                </a:moveTo>
                <a:lnTo>
                  <a:pt x="0" y="2092452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3" name="object 113"/>
          <p:cNvSpPr/>
          <p:nvPr/>
        </p:nvSpPr>
        <p:spPr>
          <a:xfrm flipH="1">
            <a:off x="11117580" y="2372867"/>
            <a:ext cx="0" cy="2092960"/>
          </a:xfrm>
          <a:custGeom>
            <a:rect l="l" t="t" r="r" b="b"/>
            <a:pathLst>
              <a:path h="2092960">
                <a:moveTo>
                  <a:pt x="0" y="0"/>
                </a:moveTo>
                <a:lnTo>
                  <a:pt x="0" y="2092452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4" name="object 114"/>
          <p:cNvSpPr/>
          <p:nvPr/>
        </p:nvSpPr>
        <p:spPr>
          <a:xfrm flipH="1">
            <a:off x="11775947" y="2372867"/>
            <a:ext cx="0" cy="2092960"/>
          </a:xfrm>
          <a:custGeom>
            <a:rect l="l" t="t" r="r" b="b"/>
            <a:pathLst>
              <a:path h="2092960">
                <a:moveTo>
                  <a:pt x="0" y="0"/>
                </a:moveTo>
                <a:lnTo>
                  <a:pt x="0" y="2092452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5" name="object 115"/>
          <p:cNvSpPr/>
          <p:nvPr/>
        </p:nvSpPr>
        <p:spPr>
          <a:xfrm flipH="1">
            <a:off x="12432792" y="2372867"/>
            <a:ext cx="0" cy="2092960"/>
          </a:xfrm>
          <a:custGeom>
            <a:rect l="l" t="t" r="r" b="b"/>
            <a:pathLst>
              <a:path h="2092960">
                <a:moveTo>
                  <a:pt x="0" y="0"/>
                </a:moveTo>
                <a:lnTo>
                  <a:pt x="0" y="2092452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6" name="object 116"/>
          <p:cNvSpPr/>
          <p:nvPr/>
        </p:nvSpPr>
        <p:spPr>
          <a:xfrm>
            <a:off x="9144000" y="2372867"/>
            <a:ext cx="3289300" cy="2092960"/>
          </a:xfrm>
          <a:custGeom>
            <a:rect l="l" t="t" r="r" b="b"/>
            <a:pathLst>
              <a:path w="3289300" h="2092960">
                <a:moveTo>
                  <a:pt x="0" y="2092452"/>
                </a:moveTo>
                <a:lnTo>
                  <a:pt x="3288792" y="2092452"/>
                </a:lnTo>
                <a:lnTo>
                  <a:pt x="3288792" y="0"/>
                </a:lnTo>
                <a:lnTo>
                  <a:pt x="0" y="0"/>
                </a:lnTo>
                <a:lnTo>
                  <a:pt x="0" y="2092452"/>
                </a:lnTo>
                <a:close/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7" name="object 117"/>
          <p:cNvSpPr/>
          <p:nvPr/>
        </p:nvSpPr>
        <p:spPr>
          <a:xfrm flipH="1">
            <a:off x="9933431" y="2372867"/>
            <a:ext cx="0" cy="2092960"/>
          </a:xfrm>
          <a:custGeom>
            <a:rect l="l" t="t" r="r" b="b"/>
            <a:pathLst>
              <a:path h="2092960">
                <a:moveTo>
                  <a:pt x="0" y="2092452"/>
                </a:moveTo>
                <a:lnTo>
                  <a:pt x="0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8" name="object 118"/>
          <p:cNvSpPr/>
          <p:nvPr/>
        </p:nvSpPr>
        <p:spPr>
          <a:xfrm>
            <a:off x="9144000" y="3962400"/>
            <a:ext cx="3289300" cy="0"/>
          </a:xfrm>
          <a:custGeom>
            <a:rect l="l" t="t" r="r" b="b"/>
            <a:pathLst>
              <a:path w="3289300">
                <a:moveTo>
                  <a:pt x="0" y="0"/>
                </a:moveTo>
                <a:lnTo>
                  <a:pt x="3288792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9" name="object 119"/>
          <p:cNvSpPr/>
          <p:nvPr/>
        </p:nvSpPr>
        <p:spPr>
          <a:xfrm>
            <a:off x="10573067" y="3693248"/>
            <a:ext cx="73533" cy="73533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0" name="object 120"/>
          <p:cNvSpPr/>
          <p:nvPr/>
        </p:nvSpPr>
        <p:spPr>
          <a:xfrm>
            <a:off x="10728515" y="4005668"/>
            <a:ext cx="73532" cy="73533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1" name="object 121"/>
          <p:cNvSpPr/>
          <p:nvPr/>
        </p:nvSpPr>
        <p:spPr>
          <a:xfrm>
            <a:off x="11036363" y="3955376"/>
            <a:ext cx="73532" cy="73533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2" name="object 122"/>
          <p:cNvSpPr/>
          <p:nvPr/>
        </p:nvSpPr>
        <p:spPr>
          <a:xfrm>
            <a:off x="10623359" y="3946232"/>
            <a:ext cx="73532" cy="73532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3" name="object 123"/>
          <p:cNvSpPr/>
          <p:nvPr/>
        </p:nvSpPr>
        <p:spPr>
          <a:xfrm>
            <a:off x="10193591" y="3293935"/>
            <a:ext cx="73532" cy="73532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4" name="object 124"/>
          <p:cNvSpPr/>
          <p:nvPr/>
        </p:nvSpPr>
        <p:spPr>
          <a:xfrm>
            <a:off x="9475787" y="3272599"/>
            <a:ext cx="73532" cy="73533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5" name="object 125"/>
          <p:cNvSpPr/>
          <p:nvPr/>
        </p:nvSpPr>
        <p:spPr>
          <a:xfrm>
            <a:off x="11603291" y="4034625"/>
            <a:ext cx="73532" cy="73533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6" name="object 126"/>
          <p:cNvSpPr/>
          <p:nvPr/>
        </p:nvSpPr>
        <p:spPr>
          <a:xfrm>
            <a:off x="10821479" y="3749637"/>
            <a:ext cx="73532" cy="73533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7" name="object 127"/>
          <p:cNvSpPr/>
          <p:nvPr/>
        </p:nvSpPr>
        <p:spPr>
          <a:xfrm>
            <a:off x="10610088" y="3622547"/>
            <a:ext cx="381000" cy="108585"/>
          </a:xfrm>
          <a:custGeom>
            <a:rect l="l" t="t" r="r" b="b"/>
            <a:pathLst>
              <a:path w="381000" h="108585">
                <a:moveTo>
                  <a:pt x="0" y="108203"/>
                </a:moveTo>
                <a:lnTo>
                  <a:pt x="381000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8" name="object 128"/>
          <p:cNvSpPr/>
          <p:nvPr/>
        </p:nvSpPr>
        <p:spPr>
          <a:xfrm>
            <a:off x="10765535" y="4043171"/>
            <a:ext cx="26034" cy="76200"/>
          </a:xfrm>
          <a:custGeom>
            <a:rect l="l" t="t" r="r" b="b"/>
            <a:pathLst>
              <a:path w="26034" h="76200">
                <a:moveTo>
                  <a:pt x="0" y="0"/>
                </a:moveTo>
                <a:lnTo>
                  <a:pt x="25908" y="76199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9" name="object 129"/>
          <p:cNvSpPr/>
          <p:nvPr/>
        </p:nvSpPr>
        <p:spPr>
          <a:xfrm>
            <a:off x="9438131" y="3163823"/>
            <a:ext cx="74930" cy="146685"/>
          </a:xfrm>
          <a:custGeom>
            <a:rect l="l" t="t" r="r" b="b"/>
            <a:pathLst>
              <a:path w="74929" h="146685">
                <a:moveTo>
                  <a:pt x="74675" y="146303"/>
                </a:moveTo>
                <a:lnTo>
                  <a:pt x="0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0" name="object 130"/>
          <p:cNvSpPr/>
          <p:nvPr/>
        </p:nvSpPr>
        <p:spPr>
          <a:xfrm>
            <a:off x="11628119" y="4072127"/>
            <a:ext cx="12700" cy="88900"/>
          </a:xfrm>
          <a:custGeom>
            <a:rect l="l" t="t" r="r" b="b"/>
            <a:pathLst>
              <a:path w="12700" h="88900">
                <a:moveTo>
                  <a:pt x="12191" y="0"/>
                </a:moveTo>
                <a:lnTo>
                  <a:pt x="0" y="88392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1" name="object 131"/>
          <p:cNvSpPr/>
          <p:nvPr/>
        </p:nvSpPr>
        <p:spPr>
          <a:xfrm>
            <a:off x="10858500" y="3665220"/>
            <a:ext cx="140335" cy="121920"/>
          </a:xfrm>
          <a:custGeom>
            <a:rect l="l" t="t" r="r" b="b"/>
            <a:pathLst>
              <a:path w="140334" h="121920">
                <a:moveTo>
                  <a:pt x="0" y="121919"/>
                </a:moveTo>
                <a:lnTo>
                  <a:pt x="83820" y="0"/>
                </a:lnTo>
                <a:lnTo>
                  <a:pt x="140207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2" name="object 132"/>
          <p:cNvSpPr txBox="1"/>
          <p:nvPr/>
        </p:nvSpPr>
        <p:spPr>
          <a:xfrm>
            <a:off x="10598911" y="3416045"/>
            <a:ext cx="78486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婴童洗护日用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50" name="object 150"/>
          <p:cNvSpPr txBox="1"/>
          <p:nvPr/>
        </p:nvSpPr>
        <p:spPr>
          <a:xfrm>
            <a:off x="402742" y="4622684"/>
            <a:ext cx="2436495" cy="1270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600" spc="5">
                <a:solidFill>
                  <a:srgbClr val="FFFFFF"/>
                </a:solidFill>
                <a:latin typeface="宋体"/>
                <a:cs typeface="宋体"/>
              </a:rPr>
              <a:t>数据来</a:t>
            </a:r>
            <a:r>
              <a:rPr sz="600" spc="-5">
                <a:solidFill>
                  <a:srgbClr val="FFFFFF"/>
                </a:solidFill>
                <a:latin typeface="宋体"/>
                <a:cs typeface="宋体"/>
              </a:rPr>
              <a:t>源：蝉魔</a:t>
            </a:r>
            <a:r>
              <a:rPr sz="600">
                <a:solidFill>
                  <a:srgbClr val="FFFFFF"/>
                </a:solidFill>
                <a:latin typeface="宋体"/>
                <a:cs typeface="宋体"/>
              </a:rPr>
              <a:t>方</a:t>
            </a:r>
            <a:r>
              <a:rPr sz="600" spc="-13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600" spc="35">
                <a:solidFill>
                  <a:srgbClr val="FFFFFF"/>
                </a:solidFill>
                <a:latin typeface="宋体"/>
                <a:cs typeface="宋体"/>
              </a:rPr>
              <a:t>chanmofang.com</a:t>
            </a:r>
            <a:r>
              <a:rPr sz="600" spc="-13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600" spc="5">
                <a:solidFill>
                  <a:srgbClr val="FFFFFF"/>
                </a:solidFill>
                <a:latin typeface="宋体"/>
                <a:cs typeface="宋体"/>
              </a:rPr>
              <a:t>（蝉妈</a:t>
            </a:r>
            <a:r>
              <a:rPr sz="600" spc="-5">
                <a:solidFill>
                  <a:srgbClr val="FFFFFF"/>
                </a:solidFill>
                <a:latin typeface="宋体"/>
                <a:cs typeface="宋体"/>
              </a:rPr>
              <a:t>妈旗下行业研究数据平台</a:t>
            </a:r>
            <a:r>
              <a:rPr sz="60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endParaRPr sz="600">
              <a:latin typeface="宋体"/>
              <a:cs typeface="宋体"/>
            </a:endParaRPr>
          </a:p>
        </p:txBody>
      </p:sp>
      <p:sp>
        <p:nvSpPr>
          <p:cNvPr id="133" name="object 133"/>
          <p:cNvSpPr txBox="1"/>
          <p:nvPr/>
        </p:nvSpPr>
        <p:spPr>
          <a:xfrm>
            <a:off x="10538714" y="4154220"/>
            <a:ext cx="5187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婴童尿裤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34" name="object 134"/>
          <p:cNvSpPr txBox="1"/>
          <p:nvPr/>
        </p:nvSpPr>
        <p:spPr>
          <a:xfrm>
            <a:off x="9938194" y="3766820"/>
            <a:ext cx="937894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651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婴童床上用品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35" name="object 135"/>
          <p:cNvSpPr txBox="1"/>
          <p:nvPr/>
        </p:nvSpPr>
        <p:spPr>
          <a:xfrm>
            <a:off x="9952735" y="3111753"/>
            <a:ext cx="78486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婴童出行用品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36" name="object 136"/>
          <p:cNvSpPr txBox="1"/>
          <p:nvPr/>
        </p:nvSpPr>
        <p:spPr>
          <a:xfrm>
            <a:off x="9173082" y="2944748"/>
            <a:ext cx="5314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婴童配饰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37" name="object 137"/>
          <p:cNvSpPr txBox="1"/>
          <p:nvPr/>
        </p:nvSpPr>
        <p:spPr>
          <a:xfrm>
            <a:off x="11038967" y="3534623"/>
            <a:ext cx="821690" cy="41148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420"/>
              </a:spcBef>
            </a:pPr>
            <a:r>
              <a:rPr sz="1000" spc="-10">
                <a:solidFill>
                  <a:srgbClr val="FFFFFF"/>
                </a:solidFill>
                <a:latin typeface="宋体"/>
                <a:cs typeface="宋体"/>
              </a:rPr>
              <a:t>婴童家具</a:t>
            </a:r>
            <a:endParaRPr sz="1000">
              <a:latin typeface="宋体"/>
              <a:cs typeface="宋体"/>
            </a:endParaRPr>
          </a:p>
          <a:p>
            <a:pPr marL="61594">
              <a:lnSpc>
                <a:spcPct val="100000"/>
              </a:lnSpc>
              <a:spcBef>
                <a:spcPts val="315"/>
              </a:spcBef>
            </a:pPr>
            <a:r>
              <a:rPr sz="1000" spc="-10">
                <a:solidFill>
                  <a:srgbClr val="FFFFFF"/>
                </a:solidFill>
                <a:latin typeface="宋体"/>
                <a:cs typeface="宋体"/>
              </a:rPr>
              <a:t>婴童饮食用品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38" name="object 138"/>
          <p:cNvSpPr txBox="1"/>
          <p:nvPr/>
        </p:nvSpPr>
        <p:spPr>
          <a:xfrm>
            <a:off x="9617709" y="4391964"/>
            <a:ext cx="240029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spc="-80">
                <a:solidFill>
                  <a:srgbClr val="FFFFFF"/>
                </a:solidFill>
                <a:latin typeface="宋体"/>
                <a:cs typeface="宋体"/>
              </a:rPr>
              <a:t>-</a:t>
            </a:r>
            <a:r>
              <a:rPr sz="700" spc="65">
                <a:solidFill>
                  <a:srgbClr val="FFFFFF"/>
                </a:solidFill>
                <a:latin typeface="宋体"/>
                <a:cs typeface="宋体"/>
              </a:rPr>
              <a:t>60</a:t>
            </a:r>
            <a:r>
              <a:rPr sz="700" spc="220">
                <a:solidFill>
                  <a:srgbClr val="FFFFFF"/>
                </a:solidFill>
                <a:latin typeface="宋体"/>
                <a:cs typeface="宋体"/>
              </a:rPr>
              <a:t>%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39" name="object 139"/>
          <p:cNvSpPr txBox="1"/>
          <p:nvPr/>
        </p:nvSpPr>
        <p:spPr>
          <a:xfrm>
            <a:off x="9653143" y="3554983"/>
            <a:ext cx="203200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spc="55">
                <a:solidFill>
                  <a:srgbClr val="FFFFFF"/>
                </a:solidFill>
                <a:latin typeface="宋体"/>
                <a:cs typeface="宋体"/>
              </a:rPr>
              <a:t>4</a:t>
            </a:r>
            <a:r>
              <a:rPr sz="700" spc="65">
                <a:solidFill>
                  <a:srgbClr val="FFFFFF"/>
                </a:solidFill>
                <a:latin typeface="宋体"/>
                <a:cs typeface="宋体"/>
              </a:rPr>
              <a:t>0</a:t>
            </a:r>
            <a:r>
              <a:rPr sz="700" spc="220">
                <a:solidFill>
                  <a:srgbClr val="FFFFFF"/>
                </a:solidFill>
                <a:latin typeface="宋体"/>
                <a:cs typeface="宋体"/>
              </a:rPr>
              <a:t>%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40" name="object 140"/>
          <p:cNvSpPr txBox="1"/>
          <p:nvPr/>
        </p:nvSpPr>
        <p:spPr>
          <a:xfrm>
            <a:off x="9652507" y="3136519"/>
            <a:ext cx="204470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spc="55">
                <a:solidFill>
                  <a:srgbClr val="FFFFFF"/>
                </a:solidFill>
                <a:latin typeface="宋体"/>
                <a:cs typeface="宋体"/>
              </a:rPr>
              <a:t>9</a:t>
            </a:r>
            <a:r>
              <a:rPr sz="700" spc="80">
                <a:solidFill>
                  <a:srgbClr val="FFFFFF"/>
                </a:solidFill>
                <a:latin typeface="宋体"/>
                <a:cs typeface="宋体"/>
              </a:rPr>
              <a:t>0</a:t>
            </a:r>
            <a:r>
              <a:rPr sz="700" spc="220">
                <a:solidFill>
                  <a:srgbClr val="FFFFFF"/>
                </a:solidFill>
                <a:latin typeface="宋体"/>
                <a:cs typeface="宋体"/>
              </a:rPr>
              <a:t>%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41" name="object 141"/>
          <p:cNvSpPr txBox="1"/>
          <p:nvPr/>
        </p:nvSpPr>
        <p:spPr>
          <a:xfrm>
            <a:off x="9620250" y="2718053"/>
            <a:ext cx="236854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spc="-95">
                <a:solidFill>
                  <a:srgbClr val="FFFFFF"/>
                </a:solidFill>
                <a:latin typeface="宋体"/>
                <a:cs typeface="宋体"/>
              </a:rPr>
              <a:t>1</a:t>
            </a:r>
            <a:r>
              <a:rPr sz="700" spc="45">
                <a:solidFill>
                  <a:srgbClr val="FFFFFF"/>
                </a:solidFill>
                <a:latin typeface="宋体"/>
                <a:cs typeface="宋体"/>
              </a:rPr>
              <a:t>4</a:t>
            </a:r>
            <a:r>
              <a:rPr sz="700" spc="80">
                <a:solidFill>
                  <a:srgbClr val="FFFFFF"/>
                </a:solidFill>
                <a:latin typeface="宋体"/>
                <a:cs typeface="宋体"/>
              </a:rPr>
              <a:t>0</a:t>
            </a:r>
            <a:r>
              <a:rPr sz="700" spc="220">
                <a:solidFill>
                  <a:srgbClr val="FFFFFF"/>
                </a:solidFill>
                <a:latin typeface="宋体"/>
                <a:cs typeface="宋体"/>
              </a:rPr>
              <a:t>%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42" name="object 142"/>
          <p:cNvSpPr txBox="1"/>
          <p:nvPr/>
        </p:nvSpPr>
        <p:spPr>
          <a:xfrm>
            <a:off x="9619615" y="2299461"/>
            <a:ext cx="236854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spc="-95">
                <a:solidFill>
                  <a:srgbClr val="FFFFFF"/>
                </a:solidFill>
                <a:latin typeface="宋体"/>
                <a:cs typeface="宋体"/>
              </a:rPr>
              <a:t>1</a:t>
            </a:r>
            <a:r>
              <a:rPr sz="700" spc="55">
                <a:solidFill>
                  <a:srgbClr val="FFFFFF"/>
                </a:solidFill>
                <a:latin typeface="宋体"/>
                <a:cs typeface="宋体"/>
              </a:rPr>
              <a:t>9</a:t>
            </a:r>
            <a:r>
              <a:rPr sz="700" spc="65">
                <a:solidFill>
                  <a:srgbClr val="FFFFFF"/>
                </a:solidFill>
                <a:latin typeface="宋体"/>
                <a:cs typeface="宋体"/>
              </a:rPr>
              <a:t>0</a:t>
            </a:r>
            <a:r>
              <a:rPr sz="700" spc="220">
                <a:solidFill>
                  <a:srgbClr val="FFFFFF"/>
                </a:solidFill>
                <a:latin typeface="宋体"/>
                <a:cs typeface="宋体"/>
              </a:rPr>
              <a:t>%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43" name="object 143"/>
          <p:cNvSpPr txBox="1"/>
          <p:nvPr/>
        </p:nvSpPr>
        <p:spPr>
          <a:xfrm>
            <a:off x="9024873" y="4017975"/>
            <a:ext cx="240029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spc="-80">
                <a:solidFill>
                  <a:srgbClr val="FFFFFF"/>
                </a:solidFill>
                <a:latin typeface="宋体"/>
                <a:cs typeface="宋体"/>
              </a:rPr>
              <a:t>-</a:t>
            </a:r>
            <a:r>
              <a:rPr sz="700" spc="55">
                <a:solidFill>
                  <a:srgbClr val="FFFFFF"/>
                </a:solidFill>
                <a:latin typeface="宋体"/>
                <a:cs typeface="宋体"/>
              </a:rPr>
              <a:t>6</a:t>
            </a:r>
            <a:r>
              <a:rPr sz="700" spc="75">
                <a:solidFill>
                  <a:srgbClr val="FFFFFF"/>
                </a:solidFill>
                <a:latin typeface="宋体"/>
                <a:cs typeface="宋体"/>
              </a:rPr>
              <a:t>0</a:t>
            </a:r>
            <a:r>
              <a:rPr sz="700" spc="220">
                <a:solidFill>
                  <a:srgbClr val="FFFFFF"/>
                </a:solidFill>
                <a:latin typeface="宋体"/>
                <a:cs typeface="宋体"/>
              </a:rPr>
              <a:t>%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44" name="object 144"/>
          <p:cNvSpPr txBox="1"/>
          <p:nvPr/>
        </p:nvSpPr>
        <p:spPr>
          <a:xfrm>
            <a:off x="9611868" y="3973474"/>
            <a:ext cx="326390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95"/>
              </a:spcBef>
            </a:pPr>
            <a:r>
              <a:rPr sz="700" spc="-110">
                <a:solidFill>
                  <a:srgbClr val="FFFFFF"/>
                </a:solidFill>
                <a:latin typeface="宋体"/>
                <a:cs typeface="宋体"/>
              </a:rPr>
              <a:t>-1</a:t>
            </a:r>
            <a:r>
              <a:rPr sz="1050" spc="-165" baseline="-27777">
                <a:solidFill>
                  <a:srgbClr val="FFFFFF"/>
                </a:solidFill>
                <a:latin typeface="宋体"/>
                <a:cs typeface="宋体"/>
              </a:rPr>
              <a:t>-</a:t>
            </a:r>
            <a:r>
              <a:rPr sz="700" spc="-110">
                <a:solidFill>
                  <a:srgbClr val="FFFFFF"/>
                </a:solidFill>
                <a:latin typeface="宋体"/>
                <a:cs typeface="宋体"/>
              </a:rPr>
              <a:t>0</a:t>
            </a:r>
            <a:r>
              <a:rPr sz="1050" spc="-165" baseline="-27777">
                <a:solidFill>
                  <a:srgbClr val="FFFFFF"/>
                </a:solidFill>
                <a:latin typeface="宋体"/>
                <a:cs typeface="宋体"/>
              </a:rPr>
              <a:t>1</a:t>
            </a:r>
            <a:r>
              <a:rPr sz="700" spc="-110">
                <a:solidFill>
                  <a:srgbClr val="FFFFFF"/>
                </a:solidFill>
                <a:latin typeface="宋体"/>
                <a:cs typeface="宋体"/>
              </a:rPr>
              <a:t>%</a:t>
            </a:r>
            <a:r>
              <a:rPr sz="1050" spc="-165" baseline="-27777">
                <a:solidFill>
                  <a:srgbClr val="FFFFFF"/>
                </a:solidFill>
                <a:latin typeface="宋体"/>
                <a:cs typeface="宋体"/>
              </a:rPr>
              <a:t>0%</a:t>
            </a:r>
            <a:endParaRPr sz="1050" baseline="-27777">
              <a:latin typeface="宋体"/>
              <a:cs typeface="宋体"/>
            </a:endParaRPr>
          </a:p>
        </p:txBody>
      </p:sp>
      <p:sp>
        <p:nvSpPr>
          <p:cNvPr id="145" name="object 145"/>
          <p:cNvSpPr txBox="1"/>
          <p:nvPr/>
        </p:nvSpPr>
        <p:spPr>
          <a:xfrm>
            <a:off x="9938194" y="4017975"/>
            <a:ext cx="623570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95"/>
              </a:spcBef>
            </a:pPr>
            <a:r>
              <a:rPr sz="700" spc="55">
                <a:solidFill>
                  <a:srgbClr val="FFFFFF"/>
                </a:solidFill>
                <a:latin typeface="宋体"/>
                <a:cs typeface="宋体"/>
              </a:rPr>
              <a:t>4</a:t>
            </a:r>
            <a:r>
              <a:rPr sz="700" spc="65">
                <a:solidFill>
                  <a:srgbClr val="FFFFFF"/>
                </a:solidFill>
                <a:latin typeface="宋体"/>
                <a:cs typeface="宋体"/>
              </a:rPr>
              <a:t>0</a:t>
            </a:r>
            <a:r>
              <a:rPr sz="700" spc="220">
                <a:solidFill>
                  <a:srgbClr val="FFFFFF"/>
                </a:solidFill>
                <a:latin typeface="宋体"/>
                <a:cs typeface="宋体"/>
              </a:rPr>
              <a:t>%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46" name="object 146"/>
          <p:cNvSpPr txBox="1"/>
          <p:nvPr/>
        </p:nvSpPr>
        <p:spPr>
          <a:xfrm>
            <a:off x="11029188" y="4017975"/>
            <a:ext cx="191770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700" spc="55">
                <a:solidFill>
                  <a:srgbClr val="FFFFFF"/>
                </a:solidFill>
                <a:latin typeface="宋体"/>
                <a:cs typeface="宋体"/>
              </a:rPr>
              <a:t>9</a:t>
            </a:r>
            <a:r>
              <a:rPr sz="700" spc="80">
                <a:solidFill>
                  <a:srgbClr val="FFFFFF"/>
                </a:solidFill>
                <a:latin typeface="宋体"/>
                <a:cs typeface="宋体"/>
              </a:rPr>
              <a:t>0</a:t>
            </a:r>
            <a:r>
              <a:rPr sz="700" spc="220">
                <a:solidFill>
                  <a:srgbClr val="FFFFFF"/>
                </a:solidFill>
                <a:latin typeface="宋体"/>
                <a:cs typeface="宋体"/>
              </a:rPr>
              <a:t>%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47" name="object 147"/>
          <p:cNvSpPr txBox="1"/>
          <p:nvPr/>
        </p:nvSpPr>
        <p:spPr>
          <a:xfrm>
            <a:off x="11301476" y="3976867"/>
            <a:ext cx="657860" cy="38354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369570">
              <a:lnSpc>
                <a:spcPct val="100000"/>
              </a:lnSpc>
              <a:spcBef>
                <a:spcPts val="420"/>
              </a:spcBef>
            </a:pPr>
            <a:r>
              <a:rPr sz="700" spc="60">
                <a:solidFill>
                  <a:srgbClr val="FFFFFF"/>
                </a:solidFill>
                <a:latin typeface="宋体"/>
                <a:cs typeface="宋体"/>
              </a:rPr>
              <a:t>140%</a:t>
            </a:r>
            <a:endParaRPr sz="7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45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孕产妇用品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48" name="object 148"/>
          <p:cNvSpPr txBox="1"/>
          <p:nvPr/>
        </p:nvSpPr>
        <p:spPr>
          <a:xfrm>
            <a:off x="12316206" y="4017975"/>
            <a:ext cx="236854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spc="-95">
                <a:solidFill>
                  <a:srgbClr val="FFFFFF"/>
                </a:solidFill>
                <a:latin typeface="宋体"/>
                <a:cs typeface="宋体"/>
              </a:rPr>
              <a:t>1</a:t>
            </a:r>
            <a:r>
              <a:rPr sz="700" spc="55">
                <a:solidFill>
                  <a:srgbClr val="FFFFFF"/>
                </a:solidFill>
                <a:latin typeface="宋体"/>
                <a:cs typeface="宋体"/>
              </a:rPr>
              <a:t>9</a:t>
            </a:r>
            <a:r>
              <a:rPr sz="700" spc="65">
                <a:solidFill>
                  <a:srgbClr val="FFFFFF"/>
                </a:solidFill>
                <a:latin typeface="宋体"/>
                <a:cs typeface="宋体"/>
              </a:rPr>
              <a:t>0</a:t>
            </a:r>
            <a:r>
              <a:rPr sz="700" spc="220">
                <a:solidFill>
                  <a:srgbClr val="FFFFFF"/>
                </a:solidFill>
                <a:latin typeface="宋体"/>
                <a:cs typeface="宋体"/>
              </a:rPr>
              <a:t>%</a:t>
            </a:r>
            <a:endParaRPr sz="700">
              <a:latin typeface="宋体"/>
              <a:cs typeface="宋体"/>
            </a:endParaRPr>
          </a:p>
        </p:txBody>
      </p:sp>
      <p:sp>
        <p:nvSpPr>
          <p:cNvPr id="149" name="object 149"/>
          <p:cNvSpPr txBox="1"/>
          <p:nvPr/>
        </p:nvSpPr>
        <p:spPr>
          <a:xfrm>
            <a:off x="5142103" y="4488891"/>
            <a:ext cx="98742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45">
                <a:solidFill>
                  <a:srgbClr val="FFFFFF"/>
                </a:solidFill>
                <a:latin typeface="宋体"/>
                <a:cs typeface="宋体"/>
              </a:rPr>
              <a:t>*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气泡大小</a:t>
            </a:r>
            <a:r>
              <a:rPr sz="800" spc="-15">
                <a:solidFill>
                  <a:srgbClr val="FFFFFF"/>
                </a:solidFill>
                <a:latin typeface="宋体"/>
                <a:cs typeface="宋体"/>
              </a:rPr>
              <a:t>表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示客</a:t>
            </a:r>
            <a:r>
              <a:rPr sz="800" spc="-15">
                <a:solidFill>
                  <a:srgbClr val="FFFFFF"/>
                </a:solidFill>
                <a:latin typeface="宋体"/>
                <a:cs typeface="宋体"/>
              </a:rPr>
              <a:t>单</a:t>
            </a:r>
            <a:r>
              <a:rPr sz="800">
                <a:solidFill>
                  <a:srgbClr val="FFFFFF"/>
                </a:solidFill>
                <a:latin typeface="宋体"/>
                <a:cs typeface="宋体"/>
              </a:rPr>
              <a:t>价</a:t>
            </a:r>
            <a:endParaRPr sz="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8462" y="730758"/>
            <a:ext cx="8026400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/>
              <a:t>婴童用品：洗护产品更关注产品本身，出行用品更关注产品功能设计</a:t>
            </a:r>
            <a:endParaRPr sz="2100"/>
          </a:p>
        </p:txBody>
      </p:sp>
      <p:sp>
        <p:nvSpPr>
          <p:cNvPr id="3" name="object 3"/>
          <p:cNvSpPr/>
          <p:nvPr/>
        </p:nvSpPr>
        <p:spPr>
          <a:xfrm>
            <a:off x="539495" y="2343911"/>
            <a:ext cx="1653539" cy="101346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2304288" y="2372867"/>
            <a:ext cx="1595627" cy="106070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539495" y="3621023"/>
            <a:ext cx="1743456" cy="966216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475487" y="2116835"/>
            <a:ext cx="589915" cy="163195"/>
          </a:xfrm>
          <a:custGeom>
            <a:rect l="l" t="t" r="r" b="b"/>
            <a:pathLst>
              <a:path w="589915" h="163194">
                <a:moveTo>
                  <a:pt x="562610" y="0"/>
                </a:moveTo>
                <a:lnTo>
                  <a:pt x="27178" y="0"/>
                </a:lnTo>
                <a:lnTo>
                  <a:pt x="16598" y="2139"/>
                </a:lnTo>
                <a:lnTo>
                  <a:pt x="7959" y="7969"/>
                </a:lnTo>
                <a:lnTo>
                  <a:pt x="2135" y="16609"/>
                </a:lnTo>
                <a:lnTo>
                  <a:pt x="0" y="27177"/>
                </a:lnTo>
                <a:lnTo>
                  <a:pt x="0" y="135889"/>
                </a:lnTo>
                <a:lnTo>
                  <a:pt x="2135" y="146458"/>
                </a:lnTo>
                <a:lnTo>
                  <a:pt x="7959" y="155098"/>
                </a:lnTo>
                <a:lnTo>
                  <a:pt x="16598" y="160928"/>
                </a:lnTo>
                <a:lnTo>
                  <a:pt x="27178" y="163068"/>
                </a:lnTo>
                <a:lnTo>
                  <a:pt x="562610" y="163068"/>
                </a:lnTo>
                <a:lnTo>
                  <a:pt x="573189" y="160928"/>
                </a:lnTo>
                <a:lnTo>
                  <a:pt x="581828" y="155098"/>
                </a:lnTo>
                <a:lnTo>
                  <a:pt x="587652" y="146458"/>
                </a:lnTo>
                <a:lnTo>
                  <a:pt x="589788" y="135889"/>
                </a:lnTo>
                <a:lnTo>
                  <a:pt x="589788" y="27177"/>
                </a:lnTo>
                <a:lnTo>
                  <a:pt x="587652" y="16609"/>
                </a:lnTo>
                <a:lnTo>
                  <a:pt x="581828" y="7969"/>
                </a:lnTo>
                <a:lnTo>
                  <a:pt x="573189" y="2139"/>
                </a:lnTo>
                <a:lnTo>
                  <a:pt x="562610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2343911" y="3636264"/>
            <a:ext cx="1525524" cy="972312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2287523" y="3462527"/>
            <a:ext cx="589915" cy="163195"/>
          </a:xfrm>
          <a:custGeom>
            <a:rect l="l" t="t" r="r" b="b"/>
            <a:pathLst>
              <a:path w="589914" h="163195">
                <a:moveTo>
                  <a:pt x="562609" y="0"/>
                </a:moveTo>
                <a:lnTo>
                  <a:pt x="27177" y="0"/>
                </a:lnTo>
                <a:lnTo>
                  <a:pt x="16609" y="2139"/>
                </a:lnTo>
                <a:lnTo>
                  <a:pt x="7969" y="7969"/>
                </a:lnTo>
                <a:lnTo>
                  <a:pt x="2139" y="16609"/>
                </a:lnTo>
                <a:lnTo>
                  <a:pt x="0" y="27178"/>
                </a:lnTo>
                <a:lnTo>
                  <a:pt x="0" y="135890"/>
                </a:lnTo>
                <a:lnTo>
                  <a:pt x="2139" y="146469"/>
                </a:lnTo>
                <a:lnTo>
                  <a:pt x="7969" y="155108"/>
                </a:lnTo>
                <a:lnTo>
                  <a:pt x="16609" y="160932"/>
                </a:lnTo>
                <a:lnTo>
                  <a:pt x="27177" y="163068"/>
                </a:lnTo>
                <a:lnTo>
                  <a:pt x="562609" y="163068"/>
                </a:lnTo>
                <a:lnTo>
                  <a:pt x="573178" y="160932"/>
                </a:lnTo>
                <a:lnTo>
                  <a:pt x="581818" y="155108"/>
                </a:lnTo>
                <a:lnTo>
                  <a:pt x="587648" y="146469"/>
                </a:lnTo>
                <a:lnTo>
                  <a:pt x="589788" y="135890"/>
                </a:lnTo>
                <a:lnTo>
                  <a:pt x="589788" y="27178"/>
                </a:lnTo>
                <a:lnTo>
                  <a:pt x="587648" y="16609"/>
                </a:lnTo>
                <a:lnTo>
                  <a:pt x="581818" y="7969"/>
                </a:lnTo>
                <a:lnTo>
                  <a:pt x="573178" y="2139"/>
                </a:lnTo>
                <a:lnTo>
                  <a:pt x="562609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2316226" y="3449523"/>
            <a:ext cx="5314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0">
                <a:solidFill>
                  <a:srgbClr val="AD8D64"/>
                </a:solidFill>
                <a:latin typeface="宋体"/>
                <a:cs typeface="宋体"/>
              </a:rPr>
              <a:t>婴童洗护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475487" y="3456432"/>
            <a:ext cx="589915" cy="163195"/>
          </a:xfrm>
          <a:custGeom>
            <a:rect l="l" t="t" r="r" b="b"/>
            <a:pathLst>
              <a:path w="589915" h="163195">
                <a:moveTo>
                  <a:pt x="562610" y="0"/>
                </a:moveTo>
                <a:lnTo>
                  <a:pt x="27178" y="0"/>
                </a:lnTo>
                <a:lnTo>
                  <a:pt x="16598" y="2139"/>
                </a:lnTo>
                <a:lnTo>
                  <a:pt x="7959" y="7969"/>
                </a:lnTo>
                <a:lnTo>
                  <a:pt x="2135" y="16609"/>
                </a:lnTo>
                <a:lnTo>
                  <a:pt x="0" y="27177"/>
                </a:lnTo>
                <a:lnTo>
                  <a:pt x="0" y="135889"/>
                </a:lnTo>
                <a:lnTo>
                  <a:pt x="2135" y="146469"/>
                </a:lnTo>
                <a:lnTo>
                  <a:pt x="7959" y="155108"/>
                </a:lnTo>
                <a:lnTo>
                  <a:pt x="16598" y="160932"/>
                </a:lnTo>
                <a:lnTo>
                  <a:pt x="27178" y="163067"/>
                </a:lnTo>
                <a:lnTo>
                  <a:pt x="562610" y="163067"/>
                </a:lnTo>
                <a:lnTo>
                  <a:pt x="573189" y="160932"/>
                </a:lnTo>
                <a:lnTo>
                  <a:pt x="581828" y="155108"/>
                </a:lnTo>
                <a:lnTo>
                  <a:pt x="587652" y="146469"/>
                </a:lnTo>
                <a:lnTo>
                  <a:pt x="589788" y="135889"/>
                </a:lnTo>
                <a:lnTo>
                  <a:pt x="589788" y="27177"/>
                </a:lnTo>
                <a:lnTo>
                  <a:pt x="587652" y="16609"/>
                </a:lnTo>
                <a:lnTo>
                  <a:pt x="581828" y="7969"/>
                </a:lnTo>
                <a:lnTo>
                  <a:pt x="573189" y="2139"/>
                </a:lnTo>
                <a:lnTo>
                  <a:pt x="562610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503936" y="3444366"/>
            <a:ext cx="5314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AD8D64"/>
                </a:solidFill>
                <a:latin typeface="宋体"/>
                <a:cs typeface="宋体"/>
              </a:rPr>
              <a:t>婴童驱蚊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2282951" y="2125979"/>
            <a:ext cx="591820" cy="163195"/>
          </a:xfrm>
          <a:custGeom>
            <a:rect l="l" t="t" r="r" b="b"/>
            <a:pathLst>
              <a:path w="591819" h="163194">
                <a:moveTo>
                  <a:pt x="564134" y="0"/>
                </a:moveTo>
                <a:lnTo>
                  <a:pt x="27178" y="0"/>
                </a:lnTo>
                <a:lnTo>
                  <a:pt x="16609" y="2139"/>
                </a:lnTo>
                <a:lnTo>
                  <a:pt x="7969" y="7969"/>
                </a:lnTo>
                <a:lnTo>
                  <a:pt x="2139" y="16609"/>
                </a:lnTo>
                <a:lnTo>
                  <a:pt x="0" y="27177"/>
                </a:lnTo>
                <a:lnTo>
                  <a:pt x="0" y="135889"/>
                </a:lnTo>
                <a:lnTo>
                  <a:pt x="2139" y="146458"/>
                </a:lnTo>
                <a:lnTo>
                  <a:pt x="7969" y="155098"/>
                </a:lnTo>
                <a:lnTo>
                  <a:pt x="16609" y="160928"/>
                </a:lnTo>
                <a:lnTo>
                  <a:pt x="27178" y="163068"/>
                </a:lnTo>
                <a:lnTo>
                  <a:pt x="564134" y="163068"/>
                </a:lnTo>
                <a:lnTo>
                  <a:pt x="574702" y="160928"/>
                </a:lnTo>
                <a:lnTo>
                  <a:pt x="583342" y="155098"/>
                </a:lnTo>
                <a:lnTo>
                  <a:pt x="589172" y="146458"/>
                </a:lnTo>
                <a:lnTo>
                  <a:pt x="591312" y="135889"/>
                </a:lnTo>
                <a:lnTo>
                  <a:pt x="591312" y="27177"/>
                </a:lnTo>
                <a:lnTo>
                  <a:pt x="589172" y="16609"/>
                </a:lnTo>
                <a:lnTo>
                  <a:pt x="583342" y="7969"/>
                </a:lnTo>
                <a:lnTo>
                  <a:pt x="574702" y="2139"/>
                </a:lnTo>
                <a:lnTo>
                  <a:pt x="564134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3899915" y="3060191"/>
            <a:ext cx="2157984" cy="729995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 txBox="1"/>
          <p:nvPr/>
        </p:nvSpPr>
        <p:spPr>
          <a:xfrm>
            <a:off x="4008501" y="3199256"/>
            <a:ext cx="1397000" cy="3822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</a:pPr>
            <a:r>
              <a:rPr sz="900" b="1">
                <a:solidFill>
                  <a:srgbClr val="FFFFFF"/>
                </a:solidFill>
                <a:latin typeface="微软雅黑"/>
                <a:cs typeface="微软雅黑"/>
              </a:rPr>
              <a:t>消费者偏好加厚加大的婴童 纸品和自动化的护理用具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5420105" y="3166110"/>
            <a:ext cx="521334" cy="520065"/>
          </a:xfrm>
          <a:custGeom>
            <a:rect l="l" t="t" r="r" b="b"/>
            <a:pathLst>
              <a:path w="521334" h="520064">
                <a:moveTo>
                  <a:pt x="260604" y="0"/>
                </a:moveTo>
                <a:lnTo>
                  <a:pt x="213769" y="4186"/>
                </a:lnTo>
                <a:lnTo>
                  <a:pt x="169685" y="16256"/>
                </a:lnTo>
                <a:lnTo>
                  <a:pt x="129088" y="35475"/>
                </a:lnTo>
                <a:lnTo>
                  <a:pt x="92715" y="61110"/>
                </a:lnTo>
                <a:lnTo>
                  <a:pt x="61302" y="92427"/>
                </a:lnTo>
                <a:lnTo>
                  <a:pt x="35588" y="128693"/>
                </a:lnTo>
                <a:lnTo>
                  <a:pt x="16308" y="169173"/>
                </a:lnTo>
                <a:lnTo>
                  <a:pt x="4199" y="213134"/>
                </a:lnTo>
                <a:lnTo>
                  <a:pt x="0" y="259841"/>
                </a:lnTo>
                <a:lnTo>
                  <a:pt x="4199" y="306549"/>
                </a:lnTo>
                <a:lnTo>
                  <a:pt x="16308" y="350510"/>
                </a:lnTo>
                <a:lnTo>
                  <a:pt x="35588" y="390990"/>
                </a:lnTo>
                <a:lnTo>
                  <a:pt x="61302" y="427256"/>
                </a:lnTo>
                <a:lnTo>
                  <a:pt x="92715" y="458573"/>
                </a:lnTo>
                <a:lnTo>
                  <a:pt x="129088" y="484208"/>
                </a:lnTo>
                <a:lnTo>
                  <a:pt x="169685" y="503428"/>
                </a:lnTo>
                <a:lnTo>
                  <a:pt x="213769" y="515497"/>
                </a:lnTo>
                <a:lnTo>
                  <a:pt x="260604" y="519683"/>
                </a:lnTo>
                <a:lnTo>
                  <a:pt x="307438" y="515497"/>
                </a:lnTo>
                <a:lnTo>
                  <a:pt x="351522" y="503428"/>
                </a:lnTo>
                <a:lnTo>
                  <a:pt x="392119" y="484208"/>
                </a:lnTo>
                <a:lnTo>
                  <a:pt x="428492" y="458573"/>
                </a:lnTo>
                <a:lnTo>
                  <a:pt x="459905" y="427256"/>
                </a:lnTo>
                <a:lnTo>
                  <a:pt x="485619" y="390990"/>
                </a:lnTo>
                <a:lnTo>
                  <a:pt x="504899" y="350510"/>
                </a:lnTo>
                <a:lnTo>
                  <a:pt x="517008" y="306549"/>
                </a:lnTo>
                <a:lnTo>
                  <a:pt x="521208" y="259841"/>
                </a:lnTo>
                <a:lnTo>
                  <a:pt x="517008" y="213134"/>
                </a:lnTo>
                <a:lnTo>
                  <a:pt x="504899" y="169173"/>
                </a:lnTo>
                <a:lnTo>
                  <a:pt x="485619" y="128693"/>
                </a:lnTo>
                <a:lnTo>
                  <a:pt x="459905" y="92427"/>
                </a:lnTo>
                <a:lnTo>
                  <a:pt x="428492" y="61110"/>
                </a:lnTo>
                <a:lnTo>
                  <a:pt x="392119" y="35475"/>
                </a:lnTo>
                <a:lnTo>
                  <a:pt x="351522" y="16256"/>
                </a:lnTo>
                <a:lnTo>
                  <a:pt x="307438" y="4186"/>
                </a:lnTo>
                <a:lnTo>
                  <a:pt x="260604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5420105" y="3166110"/>
            <a:ext cx="521334" cy="520065"/>
          </a:xfrm>
          <a:custGeom>
            <a:rect l="l" t="t" r="r" b="b"/>
            <a:pathLst>
              <a:path w="521334" h="520064">
                <a:moveTo>
                  <a:pt x="0" y="259841"/>
                </a:moveTo>
                <a:lnTo>
                  <a:pt x="4199" y="213134"/>
                </a:lnTo>
                <a:lnTo>
                  <a:pt x="16308" y="169173"/>
                </a:lnTo>
                <a:lnTo>
                  <a:pt x="35588" y="128693"/>
                </a:lnTo>
                <a:lnTo>
                  <a:pt x="61302" y="92427"/>
                </a:lnTo>
                <a:lnTo>
                  <a:pt x="92715" y="61110"/>
                </a:lnTo>
                <a:lnTo>
                  <a:pt x="129088" y="35475"/>
                </a:lnTo>
                <a:lnTo>
                  <a:pt x="169685" y="16255"/>
                </a:lnTo>
                <a:lnTo>
                  <a:pt x="213769" y="4186"/>
                </a:lnTo>
                <a:lnTo>
                  <a:pt x="260604" y="0"/>
                </a:lnTo>
                <a:lnTo>
                  <a:pt x="307438" y="4186"/>
                </a:lnTo>
                <a:lnTo>
                  <a:pt x="351522" y="16256"/>
                </a:lnTo>
                <a:lnTo>
                  <a:pt x="392119" y="35475"/>
                </a:lnTo>
                <a:lnTo>
                  <a:pt x="428492" y="61110"/>
                </a:lnTo>
                <a:lnTo>
                  <a:pt x="459905" y="92427"/>
                </a:lnTo>
                <a:lnTo>
                  <a:pt x="485619" y="128693"/>
                </a:lnTo>
                <a:lnTo>
                  <a:pt x="504899" y="169173"/>
                </a:lnTo>
                <a:lnTo>
                  <a:pt x="517008" y="213134"/>
                </a:lnTo>
                <a:lnTo>
                  <a:pt x="521208" y="259841"/>
                </a:lnTo>
                <a:lnTo>
                  <a:pt x="517008" y="306549"/>
                </a:lnTo>
                <a:lnTo>
                  <a:pt x="504899" y="350510"/>
                </a:lnTo>
                <a:lnTo>
                  <a:pt x="485619" y="390990"/>
                </a:lnTo>
                <a:lnTo>
                  <a:pt x="459905" y="427256"/>
                </a:lnTo>
                <a:lnTo>
                  <a:pt x="428492" y="458573"/>
                </a:lnTo>
                <a:lnTo>
                  <a:pt x="392119" y="484208"/>
                </a:lnTo>
                <a:lnTo>
                  <a:pt x="351522" y="503428"/>
                </a:lnTo>
                <a:lnTo>
                  <a:pt x="307438" y="515497"/>
                </a:lnTo>
                <a:lnTo>
                  <a:pt x="260604" y="519683"/>
                </a:lnTo>
                <a:lnTo>
                  <a:pt x="213769" y="515497"/>
                </a:lnTo>
                <a:lnTo>
                  <a:pt x="169685" y="503427"/>
                </a:lnTo>
                <a:lnTo>
                  <a:pt x="129088" y="484208"/>
                </a:lnTo>
                <a:lnTo>
                  <a:pt x="92715" y="458573"/>
                </a:lnTo>
                <a:lnTo>
                  <a:pt x="61302" y="427256"/>
                </a:lnTo>
                <a:lnTo>
                  <a:pt x="35588" y="390990"/>
                </a:lnTo>
                <a:lnTo>
                  <a:pt x="16308" y="350510"/>
                </a:lnTo>
                <a:lnTo>
                  <a:pt x="4199" y="306549"/>
                </a:lnTo>
                <a:lnTo>
                  <a:pt x="0" y="259841"/>
                </a:lnTo>
                <a:close/>
              </a:path>
            </a:pathLst>
          </a:custGeom>
          <a:ln w="28575">
            <a:solidFill>
              <a:srgbClr val="FFD96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 txBox="1"/>
          <p:nvPr/>
        </p:nvSpPr>
        <p:spPr>
          <a:xfrm>
            <a:off x="5426455" y="3284346"/>
            <a:ext cx="482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FFC000"/>
                </a:solidFill>
                <a:latin typeface="微软雅黑"/>
                <a:cs typeface="微软雅黑"/>
              </a:rPr>
              <a:t>质量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3899915" y="2282951"/>
            <a:ext cx="2157984" cy="728472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 txBox="1"/>
          <p:nvPr/>
        </p:nvSpPr>
        <p:spPr>
          <a:xfrm>
            <a:off x="3992117" y="2348865"/>
            <a:ext cx="1282700" cy="5607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30000"/>
              </a:lnSpc>
              <a:spcBef>
                <a:spcPts val="100"/>
              </a:spcBef>
            </a:pPr>
            <a:r>
              <a:rPr sz="900" b="1">
                <a:solidFill>
                  <a:srgbClr val="FFFFFF"/>
                </a:solidFill>
                <a:latin typeface="微软雅黑"/>
                <a:cs typeface="微软雅黑"/>
              </a:rPr>
              <a:t>消费者喜好一次性纸品、 安全防护的护理用具和温 和配方的驱蚊</a:t>
            </a:r>
            <a:r>
              <a:rPr sz="900" b="1" spc="-10">
                <a:solidFill>
                  <a:srgbClr val="FFFFFF"/>
                </a:solidFill>
                <a:latin typeface="微软雅黑"/>
                <a:cs typeface="微软雅黑"/>
              </a:rPr>
              <a:t>/</a:t>
            </a:r>
            <a:r>
              <a:rPr sz="900" b="1">
                <a:solidFill>
                  <a:srgbClr val="FFFFFF"/>
                </a:solidFill>
                <a:latin typeface="微软雅黑"/>
                <a:cs typeface="微软雅黑"/>
              </a:rPr>
              <a:t>洗护产品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5420105" y="2387345"/>
            <a:ext cx="521334" cy="521334"/>
          </a:xfrm>
          <a:custGeom>
            <a:rect l="l" t="t" r="r" b="b"/>
            <a:pathLst>
              <a:path w="521334" h="521334">
                <a:moveTo>
                  <a:pt x="260604" y="0"/>
                </a:moveTo>
                <a:lnTo>
                  <a:pt x="213769" y="4199"/>
                </a:lnTo>
                <a:lnTo>
                  <a:pt x="169685" y="16308"/>
                </a:lnTo>
                <a:lnTo>
                  <a:pt x="129088" y="35588"/>
                </a:lnTo>
                <a:lnTo>
                  <a:pt x="92715" y="61302"/>
                </a:lnTo>
                <a:lnTo>
                  <a:pt x="61302" y="92715"/>
                </a:lnTo>
                <a:lnTo>
                  <a:pt x="35588" y="129088"/>
                </a:lnTo>
                <a:lnTo>
                  <a:pt x="16308" y="169685"/>
                </a:lnTo>
                <a:lnTo>
                  <a:pt x="4199" y="213769"/>
                </a:lnTo>
                <a:lnTo>
                  <a:pt x="0" y="260604"/>
                </a:lnTo>
                <a:lnTo>
                  <a:pt x="4199" y="307438"/>
                </a:lnTo>
                <a:lnTo>
                  <a:pt x="16308" y="351522"/>
                </a:lnTo>
                <a:lnTo>
                  <a:pt x="35588" y="392119"/>
                </a:lnTo>
                <a:lnTo>
                  <a:pt x="61302" y="428492"/>
                </a:lnTo>
                <a:lnTo>
                  <a:pt x="92715" y="459905"/>
                </a:lnTo>
                <a:lnTo>
                  <a:pt x="129088" y="485619"/>
                </a:lnTo>
                <a:lnTo>
                  <a:pt x="169685" y="504899"/>
                </a:lnTo>
                <a:lnTo>
                  <a:pt x="213769" y="517008"/>
                </a:lnTo>
                <a:lnTo>
                  <a:pt x="260604" y="521208"/>
                </a:lnTo>
                <a:lnTo>
                  <a:pt x="307438" y="517008"/>
                </a:lnTo>
                <a:lnTo>
                  <a:pt x="351522" y="504899"/>
                </a:lnTo>
                <a:lnTo>
                  <a:pt x="392119" y="485619"/>
                </a:lnTo>
                <a:lnTo>
                  <a:pt x="428492" y="459905"/>
                </a:lnTo>
                <a:lnTo>
                  <a:pt x="459905" y="428492"/>
                </a:lnTo>
                <a:lnTo>
                  <a:pt x="485619" y="392119"/>
                </a:lnTo>
                <a:lnTo>
                  <a:pt x="504899" y="351522"/>
                </a:lnTo>
                <a:lnTo>
                  <a:pt x="517008" y="307438"/>
                </a:lnTo>
                <a:lnTo>
                  <a:pt x="521208" y="260604"/>
                </a:lnTo>
                <a:lnTo>
                  <a:pt x="517008" y="213769"/>
                </a:lnTo>
                <a:lnTo>
                  <a:pt x="504899" y="169685"/>
                </a:lnTo>
                <a:lnTo>
                  <a:pt x="485619" y="129088"/>
                </a:lnTo>
                <a:lnTo>
                  <a:pt x="459905" y="92715"/>
                </a:lnTo>
                <a:lnTo>
                  <a:pt x="428492" y="61302"/>
                </a:lnTo>
                <a:lnTo>
                  <a:pt x="392119" y="35588"/>
                </a:lnTo>
                <a:lnTo>
                  <a:pt x="351522" y="16308"/>
                </a:lnTo>
                <a:lnTo>
                  <a:pt x="307438" y="4199"/>
                </a:lnTo>
                <a:lnTo>
                  <a:pt x="260604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5420105" y="2387345"/>
            <a:ext cx="521334" cy="521334"/>
          </a:xfrm>
          <a:custGeom>
            <a:rect l="l" t="t" r="r" b="b"/>
            <a:pathLst>
              <a:path w="521334" h="521334">
                <a:moveTo>
                  <a:pt x="0" y="260604"/>
                </a:moveTo>
                <a:lnTo>
                  <a:pt x="4199" y="213769"/>
                </a:lnTo>
                <a:lnTo>
                  <a:pt x="16308" y="169685"/>
                </a:lnTo>
                <a:lnTo>
                  <a:pt x="35588" y="129088"/>
                </a:lnTo>
                <a:lnTo>
                  <a:pt x="61302" y="92715"/>
                </a:lnTo>
                <a:lnTo>
                  <a:pt x="92715" y="61302"/>
                </a:lnTo>
                <a:lnTo>
                  <a:pt x="129088" y="35588"/>
                </a:lnTo>
                <a:lnTo>
                  <a:pt x="169685" y="16308"/>
                </a:lnTo>
                <a:lnTo>
                  <a:pt x="213769" y="4199"/>
                </a:lnTo>
                <a:lnTo>
                  <a:pt x="260604" y="0"/>
                </a:lnTo>
                <a:lnTo>
                  <a:pt x="307438" y="4199"/>
                </a:lnTo>
                <a:lnTo>
                  <a:pt x="351522" y="16308"/>
                </a:lnTo>
                <a:lnTo>
                  <a:pt x="392119" y="35588"/>
                </a:lnTo>
                <a:lnTo>
                  <a:pt x="428492" y="61302"/>
                </a:lnTo>
                <a:lnTo>
                  <a:pt x="459905" y="92715"/>
                </a:lnTo>
                <a:lnTo>
                  <a:pt x="485619" y="129088"/>
                </a:lnTo>
                <a:lnTo>
                  <a:pt x="504899" y="169685"/>
                </a:lnTo>
                <a:lnTo>
                  <a:pt x="517008" y="213769"/>
                </a:lnTo>
                <a:lnTo>
                  <a:pt x="521208" y="260604"/>
                </a:lnTo>
                <a:lnTo>
                  <a:pt x="517008" y="307438"/>
                </a:lnTo>
                <a:lnTo>
                  <a:pt x="504899" y="351522"/>
                </a:lnTo>
                <a:lnTo>
                  <a:pt x="485619" y="392119"/>
                </a:lnTo>
                <a:lnTo>
                  <a:pt x="459905" y="428492"/>
                </a:lnTo>
                <a:lnTo>
                  <a:pt x="428492" y="459905"/>
                </a:lnTo>
                <a:lnTo>
                  <a:pt x="392119" y="485619"/>
                </a:lnTo>
                <a:lnTo>
                  <a:pt x="351522" y="504899"/>
                </a:lnTo>
                <a:lnTo>
                  <a:pt x="307438" y="517008"/>
                </a:lnTo>
                <a:lnTo>
                  <a:pt x="260604" y="521208"/>
                </a:lnTo>
                <a:lnTo>
                  <a:pt x="213769" y="517008"/>
                </a:lnTo>
                <a:lnTo>
                  <a:pt x="169685" y="504899"/>
                </a:lnTo>
                <a:lnTo>
                  <a:pt x="129088" y="485619"/>
                </a:lnTo>
                <a:lnTo>
                  <a:pt x="92715" y="459905"/>
                </a:lnTo>
                <a:lnTo>
                  <a:pt x="61302" y="428492"/>
                </a:lnTo>
                <a:lnTo>
                  <a:pt x="35588" y="392119"/>
                </a:lnTo>
                <a:lnTo>
                  <a:pt x="16308" y="351522"/>
                </a:lnTo>
                <a:lnTo>
                  <a:pt x="4199" y="307438"/>
                </a:lnTo>
                <a:lnTo>
                  <a:pt x="0" y="260604"/>
                </a:lnTo>
                <a:close/>
              </a:path>
            </a:pathLst>
          </a:custGeom>
          <a:ln w="28575">
            <a:solidFill>
              <a:srgbClr val="FFD96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 txBox="1"/>
          <p:nvPr/>
        </p:nvSpPr>
        <p:spPr>
          <a:xfrm>
            <a:off x="5442330" y="2503373"/>
            <a:ext cx="482600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>
                <a:solidFill>
                  <a:srgbClr val="FFC000"/>
                </a:solidFill>
                <a:latin typeface="微软雅黑"/>
                <a:cs typeface="微软雅黑"/>
              </a:rPr>
              <a:t>安全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3866388" y="3846576"/>
            <a:ext cx="2157984" cy="729996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5386578" y="3952494"/>
            <a:ext cx="521334" cy="520065"/>
          </a:xfrm>
          <a:custGeom>
            <a:rect l="l" t="t" r="r" b="b"/>
            <a:pathLst>
              <a:path w="521334" h="520064">
                <a:moveTo>
                  <a:pt x="260604" y="0"/>
                </a:moveTo>
                <a:lnTo>
                  <a:pt x="213769" y="4186"/>
                </a:lnTo>
                <a:lnTo>
                  <a:pt x="169685" y="16256"/>
                </a:lnTo>
                <a:lnTo>
                  <a:pt x="129088" y="35475"/>
                </a:lnTo>
                <a:lnTo>
                  <a:pt x="92715" y="61110"/>
                </a:lnTo>
                <a:lnTo>
                  <a:pt x="61302" y="92427"/>
                </a:lnTo>
                <a:lnTo>
                  <a:pt x="35588" y="128693"/>
                </a:lnTo>
                <a:lnTo>
                  <a:pt x="16308" y="169173"/>
                </a:lnTo>
                <a:lnTo>
                  <a:pt x="4199" y="213134"/>
                </a:lnTo>
                <a:lnTo>
                  <a:pt x="0" y="259842"/>
                </a:lnTo>
                <a:lnTo>
                  <a:pt x="4199" y="306549"/>
                </a:lnTo>
                <a:lnTo>
                  <a:pt x="16308" y="350510"/>
                </a:lnTo>
                <a:lnTo>
                  <a:pt x="35588" y="390990"/>
                </a:lnTo>
                <a:lnTo>
                  <a:pt x="61302" y="427256"/>
                </a:lnTo>
                <a:lnTo>
                  <a:pt x="92715" y="458573"/>
                </a:lnTo>
                <a:lnTo>
                  <a:pt x="129088" y="484208"/>
                </a:lnTo>
                <a:lnTo>
                  <a:pt x="169685" y="503428"/>
                </a:lnTo>
                <a:lnTo>
                  <a:pt x="213769" y="515497"/>
                </a:lnTo>
                <a:lnTo>
                  <a:pt x="260604" y="519684"/>
                </a:lnTo>
                <a:lnTo>
                  <a:pt x="307438" y="515497"/>
                </a:lnTo>
                <a:lnTo>
                  <a:pt x="351522" y="503428"/>
                </a:lnTo>
                <a:lnTo>
                  <a:pt x="392119" y="484208"/>
                </a:lnTo>
                <a:lnTo>
                  <a:pt x="428492" y="458573"/>
                </a:lnTo>
                <a:lnTo>
                  <a:pt x="459905" y="427256"/>
                </a:lnTo>
                <a:lnTo>
                  <a:pt x="485619" y="390990"/>
                </a:lnTo>
                <a:lnTo>
                  <a:pt x="504899" y="350510"/>
                </a:lnTo>
                <a:lnTo>
                  <a:pt x="517008" y="306549"/>
                </a:lnTo>
                <a:lnTo>
                  <a:pt x="521208" y="259842"/>
                </a:lnTo>
                <a:lnTo>
                  <a:pt x="517008" y="213134"/>
                </a:lnTo>
                <a:lnTo>
                  <a:pt x="504899" y="169173"/>
                </a:lnTo>
                <a:lnTo>
                  <a:pt x="485619" y="128693"/>
                </a:lnTo>
                <a:lnTo>
                  <a:pt x="459905" y="92427"/>
                </a:lnTo>
                <a:lnTo>
                  <a:pt x="428492" y="61110"/>
                </a:lnTo>
                <a:lnTo>
                  <a:pt x="392119" y="35475"/>
                </a:lnTo>
                <a:lnTo>
                  <a:pt x="351522" y="16256"/>
                </a:lnTo>
                <a:lnTo>
                  <a:pt x="307438" y="4186"/>
                </a:lnTo>
                <a:lnTo>
                  <a:pt x="260604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5386578" y="3952494"/>
            <a:ext cx="521334" cy="520065"/>
          </a:xfrm>
          <a:custGeom>
            <a:rect l="l" t="t" r="r" b="b"/>
            <a:pathLst>
              <a:path w="521334" h="520064">
                <a:moveTo>
                  <a:pt x="0" y="259842"/>
                </a:moveTo>
                <a:lnTo>
                  <a:pt x="4199" y="213134"/>
                </a:lnTo>
                <a:lnTo>
                  <a:pt x="16308" y="169173"/>
                </a:lnTo>
                <a:lnTo>
                  <a:pt x="35588" y="128693"/>
                </a:lnTo>
                <a:lnTo>
                  <a:pt x="61302" y="92427"/>
                </a:lnTo>
                <a:lnTo>
                  <a:pt x="92715" y="61110"/>
                </a:lnTo>
                <a:lnTo>
                  <a:pt x="129088" y="35475"/>
                </a:lnTo>
                <a:lnTo>
                  <a:pt x="169685" y="16256"/>
                </a:lnTo>
                <a:lnTo>
                  <a:pt x="213769" y="4186"/>
                </a:lnTo>
                <a:lnTo>
                  <a:pt x="260604" y="0"/>
                </a:lnTo>
                <a:lnTo>
                  <a:pt x="307438" y="4186"/>
                </a:lnTo>
                <a:lnTo>
                  <a:pt x="351522" y="16256"/>
                </a:lnTo>
                <a:lnTo>
                  <a:pt x="392119" y="35475"/>
                </a:lnTo>
                <a:lnTo>
                  <a:pt x="428492" y="61110"/>
                </a:lnTo>
                <a:lnTo>
                  <a:pt x="459905" y="92427"/>
                </a:lnTo>
                <a:lnTo>
                  <a:pt x="485619" y="128693"/>
                </a:lnTo>
                <a:lnTo>
                  <a:pt x="504899" y="169173"/>
                </a:lnTo>
                <a:lnTo>
                  <a:pt x="517008" y="213134"/>
                </a:lnTo>
                <a:lnTo>
                  <a:pt x="521208" y="259842"/>
                </a:lnTo>
                <a:lnTo>
                  <a:pt x="517008" y="306549"/>
                </a:lnTo>
                <a:lnTo>
                  <a:pt x="504899" y="350510"/>
                </a:lnTo>
                <a:lnTo>
                  <a:pt x="485619" y="390990"/>
                </a:lnTo>
                <a:lnTo>
                  <a:pt x="459905" y="427256"/>
                </a:lnTo>
                <a:lnTo>
                  <a:pt x="428492" y="458573"/>
                </a:lnTo>
                <a:lnTo>
                  <a:pt x="392119" y="484208"/>
                </a:lnTo>
                <a:lnTo>
                  <a:pt x="351522" y="503428"/>
                </a:lnTo>
                <a:lnTo>
                  <a:pt x="307438" y="515497"/>
                </a:lnTo>
                <a:lnTo>
                  <a:pt x="260604" y="519684"/>
                </a:lnTo>
                <a:lnTo>
                  <a:pt x="213769" y="515497"/>
                </a:lnTo>
                <a:lnTo>
                  <a:pt x="169685" y="503428"/>
                </a:lnTo>
                <a:lnTo>
                  <a:pt x="129088" y="484208"/>
                </a:lnTo>
                <a:lnTo>
                  <a:pt x="92715" y="458573"/>
                </a:lnTo>
                <a:lnTo>
                  <a:pt x="61302" y="427256"/>
                </a:lnTo>
                <a:lnTo>
                  <a:pt x="35588" y="390990"/>
                </a:lnTo>
                <a:lnTo>
                  <a:pt x="16308" y="350510"/>
                </a:lnTo>
                <a:lnTo>
                  <a:pt x="4199" y="306549"/>
                </a:lnTo>
                <a:lnTo>
                  <a:pt x="0" y="259842"/>
                </a:lnTo>
                <a:close/>
              </a:path>
            </a:pathLst>
          </a:custGeom>
          <a:ln w="28575">
            <a:solidFill>
              <a:srgbClr val="FFD96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 txBox="1"/>
          <p:nvPr/>
        </p:nvSpPr>
        <p:spPr>
          <a:xfrm>
            <a:off x="3991609" y="3965854"/>
            <a:ext cx="1948180" cy="5194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ts val="990"/>
              </a:lnSpc>
              <a:spcBef>
                <a:spcPts val="100"/>
              </a:spcBef>
            </a:pPr>
            <a:r>
              <a:rPr sz="900" b="1">
                <a:solidFill>
                  <a:srgbClr val="FFFFFF"/>
                </a:solidFill>
                <a:latin typeface="微软雅黑"/>
                <a:cs typeface="微软雅黑"/>
              </a:rPr>
              <a:t>消费者偏好亲肤纸品、静音</a:t>
            </a:r>
            <a:endParaRPr sz="900">
              <a:latin typeface="微软雅黑"/>
              <a:cs typeface="微软雅黑"/>
            </a:endParaRPr>
          </a:p>
          <a:p>
            <a:pPr marL="38100" marR="30480">
              <a:lnSpc>
                <a:spcPts val="1400"/>
              </a:lnSpc>
              <a:spcBef>
                <a:spcPts val="190"/>
              </a:spcBef>
            </a:pPr>
            <a:r>
              <a:rPr sz="900" b="1">
                <a:solidFill>
                  <a:srgbClr val="FFFFFF"/>
                </a:solidFill>
                <a:latin typeface="微软雅黑"/>
                <a:cs typeface="微软雅黑"/>
              </a:rPr>
              <a:t>护理用具、无味驱蚊产品</a:t>
            </a:r>
            <a:r>
              <a:rPr sz="900" b="1" spc="-280">
                <a:solidFill>
                  <a:srgbClr val="FFFFFF"/>
                </a:solidFill>
                <a:latin typeface="微软雅黑"/>
                <a:cs typeface="微软雅黑"/>
              </a:rPr>
              <a:t>，</a:t>
            </a:r>
            <a:r>
              <a:rPr sz="2100" b="1" baseline="-5952">
                <a:solidFill>
                  <a:srgbClr val="FFC000"/>
                </a:solidFill>
                <a:latin typeface="微软雅黑"/>
                <a:cs typeface="微软雅黑"/>
              </a:rPr>
              <a:t>不刺激 </a:t>
            </a:r>
            <a:r>
              <a:rPr sz="900" b="1">
                <a:solidFill>
                  <a:srgbClr val="FFFFFF"/>
                </a:solidFill>
                <a:latin typeface="微软雅黑"/>
                <a:cs typeface="微软雅黑"/>
              </a:rPr>
              <a:t>婴童专用特护产品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27" name="object 27"/>
          <p:cNvSpPr/>
          <p:nvPr/>
        </p:nvSpPr>
        <p:spPr>
          <a:xfrm>
            <a:off x="6723888" y="2130551"/>
            <a:ext cx="844550" cy="172720"/>
          </a:xfrm>
          <a:custGeom>
            <a:rect l="l" t="t" r="r" b="b"/>
            <a:pathLst>
              <a:path w="844550" h="172719">
                <a:moveTo>
                  <a:pt x="815593" y="0"/>
                </a:moveTo>
                <a:lnTo>
                  <a:pt x="28701" y="0"/>
                </a:lnTo>
                <a:lnTo>
                  <a:pt x="17520" y="2252"/>
                </a:lnTo>
                <a:lnTo>
                  <a:pt x="8397" y="8397"/>
                </a:lnTo>
                <a:lnTo>
                  <a:pt x="2252" y="17520"/>
                </a:lnTo>
                <a:lnTo>
                  <a:pt x="0" y="28702"/>
                </a:lnTo>
                <a:lnTo>
                  <a:pt x="0" y="143510"/>
                </a:lnTo>
                <a:lnTo>
                  <a:pt x="2252" y="154691"/>
                </a:lnTo>
                <a:lnTo>
                  <a:pt x="8397" y="163814"/>
                </a:lnTo>
                <a:lnTo>
                  <a:pt x="17520" y="169959"/>
                </a:lnTo>
                <a:lnTo>
                  <a:pt x="28701" y="172212"/>
                </a:lnTo>
                <a:lnTo>
                  <a:pt x="815593" y="172212"/>
                </a:lnTo>
                <a:lnTo>
                  <a:pt x="826775" y="169959"/>
                </a:lnTo>
                <a:lnTo>
                  <a:pt x="835898" y="163814"/>
                </a:lnTo>
                <a:lnTo>
                  <a:pt x="842043" y="154691"/>
                </a:lnTo>
                <a:lnTo>
                  <a:pt x="844295" y="143510"/>
                </a:lnTo>
                <a:lnTo>
                  <a:pt x="844295" y="28702"/>
                </a:lnTo>
                <a:lnTo>
                  <a:pt x="842043" y="17520"/>
                </a:lnTo>
                <a:lnTo>
                  <a:pt x="835898" y="8397"/>
                </a:lnTo>
                <a:lnTo>
                  <a:pt x="826775" y="2252"/>
                </a:lnTo>
                <a:lnTo>
                  <a:pt x="815593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8532876" y="3476244"/>
            <a:ext cx="875030" cy="172720"/>
          </a:xfrm>
          <a:custGeom>
            <a:rect l="l" t="t" r="r" b="b"/>
            <a:pathLst>
              <a:path w="875028" h="172720">
                <a:moveTo>
                  <a:pt x="846074" y="0"/>
                </a:moveTo>
                <a:lnTo>
                  <a:pt x="28701" y="0"/>
                </a:lnTo>
                <a:lnTo>
                  <a:pt x="17520" y="2252"/>
                </a:lnTo>
                <a:lnTo>
                  <a:pt x="8397" y="8397"/>
                </a:lnTo>
                <a:lnTo>
                  <a:pt x="2252" y="17520"/>
                </a:lnTo>
                <a:lnTo>
                  <a:pt x="0" y="28702"/>
                </a:lnTo>
                <a:lnTo>
                  <a:pt x="0" y="143510"/>
                </a:lnTo>
                <a:lnTo>
                  <a:pt x="2252" y="154681"/>
                </a:lnTo>
                <a:lnTo>
                  <a:pt x="8397" y="163804"/>
                </a:lnTo>
                <a:lnTo>
                  <a:pt x="17520" y="169956"/>
                </a:lnTo>
                <a:lnTo>
                  <a:pt x="28701" y="172212"/>
                </a:lnTo>
                <a:lnTo>
                  <a:pt x="846074" y="172212"/>
                </a:lnTo>
                <a:lnTo>
                  <a:pt x="857255" y="169956"/>
                </a:lnTo>
                <a:lnTo>
                  <a:pt x="866378" y="163804"/>
                </a:lnTo>
                <a:lnTo>
                  <a:pt x="872523" y="154681"/>
                </a:lnTo>
                <a:lnTo>
                  <a:pt x="874776" y="143510"/>
                </a:lnTo>
                <a:lnTo>
                  <a:pt x="874776" y="28702"/>
                </a:lnTo>
                <a:lnTo>
                  <a:pt x="872523" y="17520"/>
                </a:lnTo>
                <a:lnTo>
                  <a:pt x="866378" y="8397"/>
                </a:lnTo>
                <a:lnTo>
                  <a:pt x="857255" y="2252"/>
                </a:lnTo>
                <a:lnTo>
                  <a:pt x="846074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 txBox="1"/>
          <p:nvPr/>
        </p:nvSpPr>
        <p:spPr>
          <a:xfrm>
            <a:off x="8578722" y="3468725"/>
            <a:ext cx="78486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AD8D64"/>
                </a:solidFill>
                <a:latin typeface="宋体"/>
                <a:cs typeface="宋体"/>
              </a:rPr>
              <a:t>户外运动出行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8532876" y="2139695"/>
            <a:ext cx="879475" cy="172720"/>
          </a:xfrm>
          <a:custGeom>
            <a:rect l="l" t="t" r="r" b="b"/>
            <a:pathLst>
              <a:path w="879475" h="172719">
                <a:moveTo>
                  <a:pt x="850646" y="0"/>
                </a:moveTo>
                <a:lnTo>
                  <a:pt x="28701" y="0"/>
                </a:lnTo>
                <a:lnTo>
                  <a:pt x="17520" y="2252"/>
                </a:lnTo>
                <a:lnTo>
                  <a:pt x="8397" y="8397"/>
                </a:lnTo>
                <a:lnTo>
                  <a:pt x="2252" y="17520"/>
                </a:lnTo>
                <a:lnTo>
                  <a:pt x="0" y="28702"/>
                </a:lnTo>
                <a:lnTo>
                  <a:pt x="0" y="143510"/>
                </a:lnTo>
                <a:lnTo>
                  <a:pt x="2252" y="154691"/>
                </a:lnTo>
                <a:lnTo>
                  <a:pt x="8397" y="163814"/>
                </a:lnTo>
                <a:lnTo>
                  <a:pt x="17520" y="169959"/>
                </a:lnTo>
                <a:lnTo>
                  <a:pt x="28701" y="172212"/>
                </a:lnTo>
                <a:lnTo>
                  <a:pt x="850646" y="172212"/>
                </a:lnTo>
                <a:lnTo>
                  <a:pt x="861827" y="169959"/>
                </a:lnTo>
                <a:lnTo>
                  <a:pt x="870950" y="163814"/>
                </a:lnTo>
                <a:lnTo>
                  <a:pt x="877095" y="154691"/>
                </a:lnTo>
                <a:lnTo>
                  <a:pt x="879348" y="143510"/>
                </a:lnTo>
                <a:lnTo>
                  <a:pt x="879348" y="28702"/>
                </a:lnTo>
                <a:lnTo>
                  <a:pt x="877095" y="17520"/>
                </a:lnTo>
                <a:lnTo>
                  <a:pt x="870950" y="8397"/>
                </a:lnTo>
                <a:lnTo>
                  <a:pt x="861827" y="2252"/>
                </a:lnTo>
                <a:lnTo>
                  <a:pt x="850646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 txBox="1"/>
          <p:nvPr/>
        </p:nvSpPr>
        <p:spPr>
          <a:xfrm>
            <a:off x="435762" y="1184909"/>
            <a:ext cx="9380855" cy="11245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1115" marR="345440">
              <a:lnSpc>
                <a:spcPct val="130000"/>
              </a:lnSpc>
              <a:spcBef>
                <a:spcPts val="100"/>
              </a:spcBef>
            </a:pPr>
            <a:r>
              <a:rPr sz="1200" spc="10">
                <a:solidFill>
                  <a:srgbClr val="FFFFFF"/>
                </a:solidFill>
                <a:latin typeface="宋体"/>
                <a:cs typeface="宋体"/>
              </a:rPr>
              <a:t>对于高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规模高增长的婴童洗护市场，消费者关注产品本身，包括成分配方的安全性、产品质量，以及静音、亲肤、无味等不刺激卖点。 </a:t>
            </a:r>
            <a:r>
              <a:rPr sz="1200" spc="10">
                <a:solidFill>
                  <a:srgbClr val="FFFFFF"/>
                </a:solidFill>
                <a:latin typeface="宋体"/>
                <a:cs typeface="宋体"/>
              </a:rPr>
              <a:t>对于高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增长的婴童出行市场，消费者则更关注产品功能设计，包括多功能设计、轻便便携设计，以及防侧翻、全包裹的安全设计。</a:t>
            </a:r>
            <a:endParaRPr sz="12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250">
              <a:latin typeface="宋体"/>
              <a:cs typeface="宋体"/>
            </a:endParaRPr>
          </a:p>
          <a:p>
            <a:pPr marL="25400">
              <a:lnSpc>
                <a:spcPct val="100000"/>
              </a:lnSpc>
              <a:tabLst>
                <a:tab pos="6245225"/>
              </a:tabLst>
            </a:pPr>
            <a:r>
              <a:rPr sz="1200" b="1" spc="20">
                <a:solidFill>
                  <a:srgbClr val="FFFFFF"/>
                </a:solidFill>
                <a:latin typeface="微软雅黑"/>
                <a:cs typeface="微软雅黑"/>
              </a:rPr>
              <a:t>MAT2023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抖音电商婴童洗护日用品</a:t>
            </a:r>
            <a:r>
              <a:rPr sz="1200" b="1" spc="10">
                <a:solidFill>
                  <a:srgbClr val="FFFFFF"/>
                </a:solidFill>
                <a:latin typeface="微软雅黑"/>
                <a:cs typeface="微软雅黑"/>
              </a:rPr>
              <a:t>TOP10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卖点	</a:t>
            </a:r>
            <a:r>
              <a:rPr sz="1200" b="1" spc="20">
                <a:solidFill>
                  <a:srgbClr val="FFFFFF"/>
                </a:solidFill>
                <a:latin typeface="微软雅黑"/>
                <a:cs typeface="微软雅黑"/>
              </a:rPr>
              <a:t>MAT2023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抖音电商婴童出行用品</a:t>
            </a:r>
            <a:r>
              <a:rPr sz="1200" b="1" spc="10">
                <a:solidFill>
                  <a:srgbClr val="FFFFFF"/>
                </a:solidFill>
                <a:latin typeface="微软雅黑"/>
                <a:cs typeface="微软雅黑"/>
              </a:rPr>
              <a:t>TOP10</a:t>
            </a: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卖点</a:t>
            </a:r>
            <a:endParaRPr sz="1200">
              <a:latin typeface="微软雅黑"/>
              <a:cs typeface="微软雅黑"/>
            </a:endParaRPr>
          </a:p>
          <a:p>
            <a:pPr marL="80645">
              <a:lnSpc>
                <a:spcPct val="100000"/>
              </a:lnSpc>
              <a:spcBef>
                <a:spcPts val="655"/>
              </a:spcBef>
              <a:tabLst>
                <a:tab pos="1888489"/>
                <a:tab pos="6307455"/>
                <a:tab pos="8157845"/>
              </a:tabLst>
            </a:pPr>
            <a:r>
              <a:rPr sz="1500" spc="-7" baseline="11111">
                <a:solidFill>
                  <a:srgbClr val="AD8D64"/>
                </a:solidFill>
                <a:latin typeface="宋体"/>
                <a:cs typeface="宋体"/>
              </a:rPr>
              <a:t>婴童纸品	</a:t>
            </a:r>
            <a:r>
              <a:rPr sz="1500" spc="-7" baseline="8333">
                <a:solidFill>
                  <a:srgbClr val="AD8D64"/>
                </a:solidFill>
                <a:latin typeface="宋体"/>
                <a:cs typeface="宋体"/>
              </a:rPr>
              <a:t>护理用具	</a:t>
            </a:r>
            <a:r>
              <a:rPr sz="1500" spc="-7" baseline="2777">
                <a:solidFill>
                  <a:srgbClr val="AD8D64"/>
                </a:solidFill>
                <a:latin typeface="宋体"/>
                <a:cs typeface="宋体"/>
              </a:rPr>
              <a:t>手推车</a:t>
            </a:r>
            <a:r>
              <a:rPr sz="1500" b="0" spc="-30" baseline="2777">
                <a:solidFill>
                  <a:srgbClr val="AD8D64"/>
                </a:solidFill>
                <a:latin typeface="微软雅黑 Light"/>
                <a:cs typeface="微软雅黑 Light"/>
              </a:rPr>
              <a:t>/</a:t>
            </a:r>
            <a:r>
              <a:rPr sz="1500" spc="-7" baseline="2777">
                <a:solidFill>
                  <a:srgbClr val="AD8D64"/>
                </a:solidFill>
                <a:latin typeface="宋体"/>
                <a:cs typeface="宋体"/>
              </a:rPr>
              <a:t>学步车	</a:t>
            </a:r>
            <a:r>
              <a:rPr sz="1000" spc="-5">
                <a:solidFill>
                  <a:srgbClr val="AD8D64"/>
                </a:solidFill>
                <a:latin typeface="宋体"/>
                <a:cs typeface="宋体"/>
              </a:rPr>
              <a:t>汽车安全座椅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32" name="object 32"/>
          <p:cNvSpPr/>
          <p:nvPr/>
        </p:nvSpPr>
        <p:spPr>
          <a:xfrm>
            <a:off x="10338816" y="2988563"/>
            <a:ext cx="2157983" cy="728472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 txBox="1"/>
          <p:nvPr/>
        </p:nvSpPr>
        <p:spPr>
          <a:xfrm>
            <a:off x="10448670" y="3126485"/>
            <a:ext cx="1282700" cy="5613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30100"/>
              </a:lnSpc>
              <a:spcBef>
                <a:spcPts val="100"/>
              </a:spcBef>
            </a:pPr>
            <a:r>
              <a:rPr sz="900" b="1">
                <a:solidFill>
                  <a:srgbClr val="FFFFFF"/>
                </a:solidFill>
                <a:latin typeface="微软雅黑"/>
                <a:cs typeface="微软雅黑"/>
              </a:rPr>
              <a:t>消费者偏好一键折叠、超 轻材料、简易便携的出行 用品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11860530" y="3092957"/>
            <a:ext cx="520065" cy="521334"/>
          </a:xfrm>
          <a:custGeom>
            <a:rect l="l" t="t" r="r" b="b"/>
            <a:pathLst>
              <a:path w="520065" h="521334">
                <a:moveTo>
                  <a:pt x="259842" y="0"/>
                </a:moveTo>
                <a:lnTo>
                  <a:pt x="213134" y="4199"/>
                </a:lnTo>
                <a:lnTo>
                  <a:pt x="169173" y="16308"/>
                </a:lnTo>
                <a:lnTo>
                  <a:pt x="128693" y="35588"/>
                </a:lnTo>
                <a:lnTo>
                  <a:pt x="92427" y="61302"/>
                </a:lnTo>
                <a:lnTo>
                  <a:pt x="61110" y="92715"/>
                </a:lnTo>
                <a:lnTo>
                  <a:pt x="35475" y="129088"/>
                </a:lnTo>
                <a:lnTo>
                  <a:pt x="16255" y="169685"/>
                </a:lnTo>
                <a:lnTo>
                  <a:pt x="4186" y="213769"/>
                </a:lnTo>
                <a:lnTo>
                  <a:pt x="0" y="260604"/>
                </a:lnTo>
                <a:lnTo>
                  <a:pt x="4186" y="307438"/>
                </a:lnTo>
                <a:lnTo>
                  <a:pt x="16255" y="351522"/>
                </a:lnTo>
                <a:lnTo>
                  <a:pt x="35475" y="392119"/>
                </a:lnTo>
                <a:lnTo>
                  <a:pt x="61110" y="428492"/>
                </a:lnTo>
                <a:lnTo>
                  <a:pt x="92427" y="459905"/>
                </a:lnTo>
                <a:lnTo>
                  <a:pt x="128693" y="485619"/>
                </a:lnTo>
                <a:lnTo>
                  <a:pt x="169173" y="504899"/>
                </a:lnTo>
                <a:lnTo>
                  <a:pt x="213134" y="517008"/>
                </a:lnTo>
                <a:lnTo>
                  <a:pt x="259842" y="521208"/>
                </a:lnTo>
                <a:lnTo>
                  <a:pt x="306549" y="517008"/>
                </a:lnTo>
                <a:lnTo>
                  <a:pt x="350510" y="504899"/>
                </a:lnTo>
                <a:lnTo>
                  <a:pt x="390990" y="485619"/>
                </a:lnTo>
                <a:lnTo>
                  <a:pt x="427256" y="459905"/>
                </a:lnTo>
                <a:lnTo>
                  <a:pt x="458573" y="428492"/>
                </a:lnTo>
                <a:lnTo>
                  <a:pt x="484208" y="392119"/>
                </a:lnTo>
                <a:lnTo>
                  <a:pt x="503428" y="351522"/>
                </a:lnTo>
                <a:lnTo>
                  <a:pt x="515497" y="307438"/>
                </a:lnTo>
                <a:lnTo>
                  <a:pt x="519684" y="260604"/>
                </a:lnTo>
                <a:lnTo>
                  <a:pt x="515497" y="213769"/>
                </a:lnTo>
                <a:lnTo>
                  <a:pt x="503427" y="169685"/>
                </a:lnTo>
                <a:lnTo>
                  <a:pt x="484208" y="129088"/>
                </a:lnTo>
                <a:lnTo>
                  <a:pt x="458573" y="92715"/>
                </a:lnTo>
                <a:lnTo>
                  <a:pt x="427256" y="61302"/>
                </a:lnTo>
                <a:lnTo>
                  <a:pt x="390990" y="35588"/>
                </a:lnTo>
                <a:lnTo>
                  <a:pt x="350510" y="16308"/>
                </a:lnTo>
                <a:lnTo>
                  <a:pt x="306549" y="4199"/>
                </a:lnTo>
                <a:lnTo>
                  <a:pt x="259842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11860530" y="3092957"/>
            <a:ext cx="520065" cy="521334"/>
          </a:xfrm>
          <a:custGeom>
            <a:rect l="l" t="t" r="r" b="b"/>
            <a:pathLst>
              <a:path w="520065" h="521334">
                <a:moveTo>
                  <a:pt x="0" y="260604"/>
                </a:moveTo>
                <a:lnTo>
                  <a:pt x="4186" y="213769"/>
                </a:lnTo>
                <a:lnTo>
                  <a:pt x="16255" y="169685"/>
                </a:lnTo>
                <a:lnTo>
                  <a:pt x="35475" y="129088"/>
                </a:lnTo>
                <a:lnTo>
                  <a:pt x="61110" y="92715"/>
                </a:lnTo>
                <a:lnTo>
                  <a:pt x="92427" y="61302"/>
                </a:lnTo>
                <a:lnTo>
                  <a:pt x="128693" y="35588"/>
                </a:lnTo>
                <a:lnTo>
                  <a:pt x="169173" y="16308"/>
                </a:lnTo>
                <a:lnTo>
                  <a:pt x="213134" y="4199"/>
                </a:lnTo>
                <a:lnTo>
                  <a:pt x="259842" y="0"/>
                </a:lnTo>
                <a:lnTo>
                  <a:pt x="306549" y="4199"/>
                </a:lnTo>
                <a:lnTo>
                  <a:pt x="350510" y="16308"/>
                </a:lnTo>
                <a:lnTo>
                  <a:pt x="390990" y="35588"/>
                </a:lnTo>
                <a:lnTo>
                  <a:pt x="427256" y="61302"/>
                </a:lnTo>
                <a:lnTo>
                  <a:pt x="458573" y="92715"/>
                </a:lnTo>
                <a:lnTo>
                  <a:pt x="484208" y="129088"/>
                </a:lnTo>
                <a:lnTo>
                  <a:pt x="503427" y="169685"/>
                </a:lnTo>
                <a:lnTo>
                  <a:pt x="515497" y="213769"/>
                </a:lnTo>
                <a:lnTo>
                  <a:pt x="519684" y="260604"/>
                </a:lnTo>
                <a:lnTo>
                  <a:pt x="515497" y="307438"/>
                </a:lnTo>
                <a:lnTo>
                  <a:pt x="503428" y="351522"/>
                </a:lnTo>
                <a:lnTo>
                  <a:pt x="484208" y="392119"/>
                </a:lnTo>
                <a:lnTo>
                  <a:pt x="458573" y="428492"/>
                </a:lnTo>
                <a:lnTo>
                  <a:pt x="427256" y="459905"/>
                </a:lnTo>
                <a:lnTo>
                  <a:pt x="390990" y="485619"/>
                </a:lnTo>
                <a:lnTo>
                  <a:pt x="350510" y="504899"/>
                </a:lnTo>
                <a:lnTo>
                  <a:pt x="306549" y="517008"/>
                </a:lnTo>
                <a:lnTo>
                  <a:pt x="259842" y="521208"/>
                </a:lnTo>
                <a:lnTo>
                  <a:pt x="213134" y="517008"/>
                </a:lnTo>
                <a:lnTo>
                  <a:pt x="169173" y="504899"/>
                </a:lnTo>
                <a:lnTo>
                  <a:pt x="128693" y="485619"/>
                </a:lnTo>
                <a:lnTo>
                  <a:pt x="92427" y="459905"/>
                </a:lnTo>
                <a:lnTo>
                  <a:pt x="61110" y="428492"/>
                </a:lnTo>
                <a:lnTo>
                  <a:pt x="35475" y="392119"/>
                </a:lnTo>
                <a:lnTo>
                  <a:pt x="16255" y="351522"/>
                </a:lnTo>
                <a:lnTo>
                  <a:pt x="4186" y="307438"/>
                </a:lnTo>
                <a:lnTo>
                  <a:pt x="0" y="260604"/>
                </a:lnTo>
                <a:close/>
              </a:path>
            </a:pathLst>
          </a:custGeom>
          <a:ln w="28575">
            <a:solidFill>
              <a:srgbClr val="FFD96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 txBox="1"/>
          <p:nvPr/>
        </p:nvSpPr>
        <p:spPr>
          <a:xfrm>
            <a:off x="11866626" y="3212083"/>
            <a:ext cx="482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FFC000"/>
                </a:solidFill>
                <a:latin typeface="微软雅黑"/>
                <a:cs typeface="微软雅黑"/>
              </a:rPr>
              <a:t>便携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37" name="object 37"/>
          <p:cNvSpPr/>
          <p:nvPr/>
        </p:nvSpPr>
        <p:spPr>
          <a:xfrm>
            <a:off x="10338816" y="2209800"/>
            <a:ext cx="2157983" cy="729995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 txBox="1"/>
          <p:nvPr/>
        </p:nvSpPr>
        <p:spPr>
          <a:xfrm>
            <a:off x="10432160" y="2276347"/>
            <a:ext cx="1282700" cy="3822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</a:pPr>
            <a:r>
              <a:rPr sz="900" b="1">
                <a:solidFill>
                  <a:srgbClr val="FFFFFF"/>
                </a:solidFill>
                <a:latin typeface="微软雅黑"/>
                <a:cs typeface="微软雅黑"/>
              </a:rPr>
              <a:t>消费者喜好可躺可坐、多 功能、可调节的出行用品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39" name="object 39"/>
          <p:cNvSpPr/>
          <p:nvPr/>
        </p:nvSpPr>
        <p:spPr>
          <a:xfrm>
            <a:off x="11860530" y="2314194"/>
            <a:ext cx="520065" cy="521334"/>
          </a:xfrm>
          <a:custGeom>
            <a:rect l="l" t="t" r="r" b="b"/>
            <a:pathLst>
              <a:path w="520065" h="521334">
                <a:moveTo>
                  <a:pt x="259842" y="0"/>
                </a:moveTo>
                <a:lnTo>
                  <a:pt x="213134" y="4199"/>
                </a:lnTo>
                <a:lnTo>
                  <a:pt x="169173" y="16308"/>
                </a:lnTo>
                <a:lnTo>
                  <a:pt x="128693" y="35588"/>
                </a:lnTo>
                <a:lnTo>
                  <a:pt x="92427" y="61302"/>
                </a:lnTo>
                <a:lnTo>
                  <a:pt x="61110" y="92715"/>
                </a:lnTo>
                <a:lnTo>
                  <a:pt x="35475" y="129088"/>
                </a:lnTo>
                <a:lnTo>
                  <a:pt x="16255" y="169685"/>
                </a:lnTo>
                <a:lnTo>
                  <a:pt x="4186" y="213769"/>
                </a:lnTo>
                <a:lnTo>
                  <a:pt x="0" y="260604"/>
                </a:lnTo>
                <a:lnTo>
                  <a:pt x="4186" y="307438"/>
                </a:lnTo>
                <a:lnTo>
                  <a:pt x="16255" y="351522"/>
                </a:lnTo>
                <a:lnTo>
                  <a:pt x="35475" y="392119"/>
                </a:lnTo>
                <a:lnTo>
                  <a:pt x="61110" y="428492"/>
                </a:lnTo>
                <a:lnTo>
                  <a:pt x="92427" y="459905"/>
                </a:lnTo>
                <a:lnTo>
                  <a:pt x="128693" y="485619"/>
                </a:lnTo>
                <a:lnTo>
                  <a:pt x="169173" y="504899"/>
                </a:lnTo>
                <a:lnTo>
                  <a:pt x="213134" y="517008"/>
                </a:lnTo>
                <a:lnTo>
                  <a:pt x="259842" y="521207"/>
                </a:lnTo>
                <a:lnTo>
                  <a:pt x="306549" y="517008"/>
                </a:lnTo>
                <a:lnTo>
                  <a:pt x="350510" y="504899"/>
                </a:lnTo>
                <a:lnTo>
                  <a:pt x="390990" y="485619"/>
                </a:lnTo>
                <a:lnTo>
                  <a:pt x="427256" y="459905"/>
                </a:lnTo>
                <a:lnTo>
                  <a:pt x="458573" y="428492"/>
                </a:lnTo>
                <a:lnTo>
                  <a:pt x="484208" y="392119"/>
                </a:lnTo>
                <a:lnTo>
                  <a:pt x="503428" y="351522"/>
                </a:lnTo>
                <a:lnTo>
                  <a:pt x="515497" y="307438"/>
                </a:lnTo>
                <a:lnTo>
                  <a:pt x="519684" y="260604"/>
                </a:lnTo>
                <a:lnTo>
                  <a:pt x="515497" y="213769"/>
                </a:lnTo>
                <a:lnTo>
                  <a:pt x="503427" y="169685"/>
                </a:lnTo>
                <a:lnTo>
                  <a:pt x="484208" y="129088"/>
                </a:lnTo>
                <a:lnTo>
                  <a:pt x="458573" y="92715"/>
                </a:lnTo>
                <a:lnTo>
                  <a:pt x="427256" y="61302"/>
                </a:lnTo>
                <a:lnTo>
                  <a:pt x="390990" y="35588"/>
                </a:lnTo>
                <a:lnTo>
                  <a:pt x="350510" y="16308"/>
                </a:lnTo>
                <a:lnTo>
                  <a:pt x="306549" y="4199"/>
                </a:lnTo>
                <a:lnTo>
                  <a:pt x="259842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11860530" y="2314194"/>
            <a:ext cx="520065" cy="521334"/>
          </a:xfrm>
          <a:custGeom>
            <a:rect l="l" t="t" r="r" b="b"/>
            <a:pathLst>
              <a:path w="520065" h="521334">
                <a:moveTo>
                  <a:pt x="0" y="260604"/>
                </a:moveTo>
                <a:lnTo>
                  <a:pt x="4186" y="213769"/>
                </a:lnTo>
                <a:lnTo>
                  <a:pt x="16255" y="169685"/>
                </a:lnTo>
                <a:lnTo>
                  <a:pt x="35475" y="129088"/>
                </a:lnTo>
                <a:lnTo>
                  <a:pt x="61110" y="92715"/>
                </a:lnTo>
                <a:lnTo>
                  <a:pt x="92427" y="61302"/>
                </a:lnTo>
                <a:lnTo>
                  <a:pt x="128693" y="35588"/>
                </a:lnTo>
                <a:lnTo>
                  <a:pt x="169173" y="16308"/>
                </a:lnTo>
                <a:lnTo>
                  <a:pt x="213134" y="4199"/>
                </a:lnTo>
                <a:lnTo>
                  <a:pt x="259842" y="0"/>
                </a:lnTo>
                <a:lnTo>
                  <a:pt x="306549" y="4199"/>
                </a:lnTo>
                <a:lnTo>
                  <a:pt x="350510" y="16308"/>
                </a:lnTo>
                <a:lnTo>
                  <a:pt x="390990" y="35588"/>
                </a:lnTo>
                <a:lnTo>
                  <a:pt x="427256" y="61302"/>
                </a:lnTo>
                <a:lnTo>
                  <a:pt x="458573" y="92715"/>
                </a:lnTo>
                <a:lnTo>
                  <a:pt x="484208" y="129088"/>
                </a:lnTo>
                <a:lnTo>
                  <a:pt x="503427" y="169685"/>
                </a:lnTo>
                <a:lnTo>
                  <a:pt x="515497" y="213769"/>
                </a:lnTo>
                <a:lnTo>
                  <a:pt x="519684" y="260604"/>
                </a:lnTo>
                <a:lnTo>
                  <a:pt x="515497" y="307438"/>
                </a:lnTo>
                <a:lnTo>
                  <a:pt x="503428" y="351522"/>
                </a:lnTo>
                <a:lnTo>
                  <a:pt x="484208" y="392119"/>
                </a:lnTo>
                <a:lnTo>
                  <a:pt x="458573" y="428492"/>
                </a:lnTo>
                <a:lnTo>
                  <a:pt x="427256" y="459905"/>
                </a:lnTo>
                <a:lnTo>
                  <a:pt x="390990" y="485619"/>
                </a:lnTo>
                <a:lnTo>
                  <a:pt x="350510" y="504899"/>
                </a:lnTo>
                <a:lnTo>
                  <a:pt x="306549" y="517008"/>
                </a:lnTo>
                <a:lnTo>
                  <a:pt x="259842" y="521207"/>
                </a:lnTo>
                <a:lnTo>
                  <a:pt x="213134" y="517008"/>
                </a:lnTo>
                <a:lnTo>
                  <a:pt x="169173" y="504899"/>
                </a:lnTo>
                <a:lnTo>
                  <a:pt x="128693" y="485619"/>
                </a:lnTo>
                <a:lnTo>
                  <a:pt x="92427" y="459905"/>
                </a:lnTo>
                <a:lnTo>
                  <a:pt x="61110" y="428492"/>
                </a:lnTo>
                <a:lnTo>
                  <a:pt x="35475" y="392119"/>
                </a:lnTo>
                <a:lnTo>
                  <a:pt x="16255" y="351522"/>
                </a:lnTo>
                <a:lnTo>
                  <a:pt x="4186" y="307438"/>
                </a:lnTo>
                <a:lnTo>
                  <a:pt x="0" y="260604"/>
                </a:lnTo>
                <a:close/>
              </a:path>
            </a:pathLst>
          </a:custGeom>
          <a:ln w="28575">
            <a:solidFill>
              <a:srgbClr val="FFD96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 txBox="1"/>
          <p:nvPr/>
        </p:nvSpPr>
        <p:spPr>
          <a:xfrm>
            <a:off x="11882373" y="2431541"/>
            <a:ext cx="482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FFC000"/>
                </a:solidFill>
                <a:latin typeface="微软雅黑"/>
                <a:cs typeface="微软雅黑"/>
              </a:rPr>
              <a:t>多用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42" name="object 42"/>
          <p:cNvSpPr/>
          <p:nvPr/>
        </p:nvSpPr>
        <p:spPr>
          <a:xfrm>
            <a:off x="10305288" y="3774947"/>
            <a:ext cx="2157983" cy="728471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11827002" y="3879341"/>
            <a:ext cx="520065" cy="521334"/>
          </a:xfrm>
          <a:custGeom>
            <a:rect l="l" t="t" r="r" b="b"/>
            <a:pathLst>
              <a:path w="520065" h="521334">
                <a:moveTo>
                  <a:pt x="259842" y="0"/>
                </a:moveTo>
                <a:lnTo>
                  <a:pt x="213134" y="4198"/>
                </a:lnTo>
                <a:lnTo>
                  <a:pt x="169173" y="16303"/>
                </a:lnTo>
                <a:lnTo>
                  <a:pt x="128693" y="35579"/>
                </a:lnTo>
                <a:lnTo>
                  <a:pt x="92427" y="61290"/>
                </a:lnTo>
                <a:lnTo>
                  <a:pt x="61110" y="92699"/>
                </a:lnTo>
                <a:lnTo>
                  <a:pt x="35475" y="129071"/>
                </a:lnTo>
                <a:lnTo>
                  <a:pt x="16255" y="169670"/>
                </a:lnTo>
                <a:lnTo>
                  <a:pt x="4186" y="213759"/>
                </a:lnTo>
                <a:lnTo>
                  <a:pt x="0" y="260604"/>
                </a:lnTo>
                <a:lnTo>
                  <a:pt x="4186" y="307448"/>
                </a:lnTo>
                <a:lnTo>
                  <a:pt x="16255" y="351537"/>
                </a:lnTo>
                <a:lnTo>
                  <a:pt x="35475" y="392136"/>
                </a:lnTo>
                <a:lnTo>
                  <a:pt x="61110" y="428508"/>
                </a:lnTo>
                <a:lnTo>
                  <a:pt x="92427" y="459917"/>
                </a:lnTo>
                <a:lnTo>
                  <a:pt x="128693" y="485628"/>
                </a:lnTo>
                <a:lnTo>
                  <a:pt x="169173" y="504904"/>
                </a:lnTo>
                <a:lnTo>
                  <a:pt x="213134" y="517009"/>
                </a:lnTo>
                <a:lnTo>
                  <a:pt x="259842" y="521208"/>
                </a:lnTo>
                <a:lnTo>
                  <a:pt x="306549" y="517009"/>
                </a:lnTo>
                <a:lnTo>
                  <a:pt x="350510" y="504904"/>
                </a:lnTo>
                <a:lnTo>
                  <a:pt x="390990" y="485628"/>
                </a:lnTo>
                <a:lnTo>
                  <a:pt x="427256" y="459917"/>
                </a:lnTo>
                <a:lnTo>
                  <a:pt x="458573" y="428508"/>
                </a:lnTo>
                <a:lnTo>
                  <a:pt x="484208" y="392136"/>
                </a:lnTo>
                <a:lnTo>
                  <a:pt x="503427" y="351537"/>
                </a:lnTo>
                <a:lnTo>
                  <a:pt x="515497" y="307448"/>
                </a:lnTo>
                <a:lnTo>
                  <a:pt x="519683" y="260604"/>
                </a:lnTo>
                <a:lnTo>
                  <a:pt x="515497" y="213759"/>
                </a:lnTo>
                <a:lnTo>
                  <a:pt x="503427" y="169670"/>
                </a:lnTo>
                <a:lnTo>
                  <a:pt x="484208" y="129071"/>
                </a:lnTo>
                <a:lnTo>
                  <a:pt x="458573" y="92699"/>
                </a:lnTo>
                <a:lnTo>
                  <a:pt x="427256" y="61290"/>
                </a:lnTo>
                <a:lnTo>
                  <a:pt x="390990" y="35579"/>
                </a:lnTo>
                <a:lnTo>
                  <a:pt x="350510" y="16303"/>
                </a:lnTo>
                <a:lnTo>
                  <a:pt x="306549" y="4198"/>
                </a:lnTo>
                <a:lnTo>
                  <a:pt x="259842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11827002" y="3879341"/>
            <a:ext cx="520065" cy="521334"/>
          </a:xfrm>
          <a:custGeom>
            <a:rect l="l" t="t" r="r" b="b"/>
            <a:pathLst>
              <a:path w="520065" h="521334">
                <a:moveTo>
                  <a:pt x="0" y="260604"/>
                </a:moveTo>
                <a:lnTo>
                  <a:pt x="4186" y="213759"/>
                </a:lnTo>
                <a:lnTo>
                  <a:pt x="16255" y="169670"/>
                </a:lnTo>
                <a:lnTo>
                  <a:pt x="35475" y="129071"/>
                </a:lnTo>
                <a:lnTo>
                  <a:pt x="61110" y="92699"/>
                </a:lnTo>
                <a:lnTo>
                  <a:pt x="92427" y="61290"/>
                </a:lnTo>
                <a:lnTo>
                  <a:pt x="128693" y="35579"/>
                </a:lnTo>
                <a:lnTo>
                  <a:pt x="169173" y="16303"/>
                </a:lnTo>
                <a:lnTo>
                  <a:pt x="213134" y="4198"/>
                </a:lnTo>
                <a:lnTo>
                  <a:pt x="259842" y="0"/>
                </a:lnTo>
                <a:lnTo>
                  <a:pt x="306549" y="4198"/>
                </a:lnTo>
                <a:lnTo>
                  <a:pt x="350510" y="16303"/>
                </a:lnTo>
                <a:lnTo>
                  <a:pt x="390990" y="35579"/>
                </a:lnTo>
                <a:lnTo>
                  <a:pt x="427256" y="61290"/>
                </a:lnTo>
                <a:lnTo>
                  <a:pt x="458573" y="92699"/>
                </a:lnTo>
                <a:lnTo>
                  <a:pt x="484208" y="129071"/>
                </a:lnTo>
                <a:lnTo>
                  <a:pt x="503427" y="169670"/>
                </a:lnTo>
                <a:lnTo>
                  <a:pt x="515497" y="213759"/>
                </a:lnTo>
                <a:lnTo>
                  <a:pt x="519683" y="260604"/>
                </a:lnTo>
                <a:lnTo>
                  <a:pt x="515497" y="307448"/>
                </a:lnTo>
                <a:lnTo>
                  <a:pt x="503427" y="351537"/>
                </a:lnTo>
                <a:lnTo>
                  <a:pt x="484208" y="392136"/>
                </a:lnTo>
                <a:lnTo>
                  <a:pt x="458573" y="428508"/>
                </a:lnTo>
                <a:lnTo>
                  <a:pt x="427256" y="459917"/>
                </a:lnTo>
                <a:lnTo>
                  <a:pt x="390990" y="485628"/>
                </a:lnTo>
                <a:lnTo>
                  <a:pt x="350510" y="504904"/>
                </a:lnTo>
                <a:lnTo>
                  <a:pt x="306549" y="517009"/>
                </a:lnTo>
                <a:lnTo>
                  <a:pt x="259842" y="521208"/>
                </a:lnTo>
                <a:lnTo>
                  <a:pt x="213134" y="517009"/>
                </a:lnTo>
                <a:lnTo>
                  <a:pt x="169173" y="504904"/>
                </a:lnTo>
                <a:lnTo>
                  <a:pt x="128693" y="485628"/>
                </a:lnTo>
                <a:lnTo>
                  <a:pt x="92427" y="459917"/>
                </a:lnTo>
                <a:lnTo>
                  <a:pt x="61110" y="428508"/>
                </a:lnTo>
                <a:lnTo>
                  <a:pt x="35475" y="392136"/>
                </a:lnTo>
                <a:lnTo>
                  <a:pt x="16255" y="351537"/>
                </a:lnTo>
                <a:lnTo>
                  <a:pt x="4186" y="307448"/>
                </a:lnTo>
                <a:lnTo>
                  <a:pt x="0" y="260604"/>
                </a:lnTo>
                <a:close/>
              </a:path>
            </a:pathLst>
          </a:custGeom>
          <a:ln w="28575">
            <a:solidFill>
              <a:srgbClr val="FFD96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 txBox="1"/>
          <p:nvPr/>
        </p:nvSpPr>
        <p:spPr>
          <a:xfrm>
            <a:off x="11861418" y="3988409"/>
            <a:ext cx="482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FFC000"/>
                </a:solidFill>
                <a:latin typeface="微软雅黑"/>
                <a:cs typeface="微软雅黑"/>
              </a:rPr>
              <a:t>安全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10457180" y="3852164"/>
            <a:ext cx="1282700" cy="5607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30000"/>
              </a:lnSpc>
              <a:spcBef>
                <a:spcPts val="100"/>
              </a:spcBef>
            </a:pPr>
            <a:r>
              <a:rPr sz="900" b="1">
                <a:solidFill>
                  <a:srgbClr val="FFFFFF"/>
                </a:solidFill>
                <a:latin typeface="微软雅黑"/>
                <a:cs typeface="微软雅黑"/>
              </a:rPr>
              <a:t>消费者偏好有防侧翻、抗 翻转、全包裹防护设计的 出行产品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47" name="object 47"/>
          <p:cNvSpPr/>
          <p:nvPr/>
        </p:nvSpPr>
        <p:spPr>
          <a:xfrm>
            <a:off x="6672071" y="2148839"/>
            <a:ext cx="1490472" cy="1490472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8449056" y="2365247"/>
            <a:ext cx="1540763" cy="1068323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>
            <a:off x="6723888" y="3470147"/>
            <a:ext cx="844550" cy="169545"/>
          </a:xfrm>
          <a:custGeom>
            <a:rect l="l" t="t" r="r" b="b"/>
            <a:pathLst>
              <a:path w="844550" h="169545">
                <a:moveTo>
                  <a:pt x="816101" y="0"/>
                </a:moveTo>
                <a:lnTo>
                  <a:pt x="28193" y="0"/>
                </a:lnTo>
                <a:lnTo>
                  <a:pt x="17198" y="2208"/>
                </a:lnTo>
                <a:lnTo>
                  <a:pt x="8239" y="8239"/>
                </a:lnTo>
                <a:lnTo>
                  <a:pt x="2208" y="17198"/>
                </a:lnTo>
                <a:lnTo>
                  <a:pt x="0" y="28193"/>
                </a:lnTo>
                <a:lnTo>
                  <a:pt x="0" y="140969"/>
                </a:lnTo>
                <a:lnTo>
                  <a:pt x="2208" y="151943"/>
                </a:lnTo>
                <a:lnTo>
                  <a:pt x="8239" y="160905"/>
                </a:lnTo>
                <a:lnTo>
                  <a:pt x="17198" y="166948"/>
                </a:lnTo>
                <a:lnTo>
                  <a:pt x="28193" y="169163"/>
                </a:lnTo>
                <a:lnTo>
                  <a:pt x="816101" y="169163"/>
                </a:lnTo>
                <a:lnTo>
                  <a:pt x="827097" y="166948"/>
                </a:lnTo>
                <a:lnTo>
                  <a:pt x="836056" y="160905"/>
                </a:lnTo>
                <a:lnTo>
                  <a:pt x="842087" y="151943"/>
                </a:lnTo>
                <a:lnTo>
                  <a:pt x="844295" y="140969"/>
                </a:lnTo>
                <a:lnTo>
                  <a:pt x="844295" y="28193"/>
                </a:lnTo>
                <a:lnTo>
                  <a:pt x="842087" y="17198"/>
                </a:lnTo>
                <a:lnTo>
                  <a:pt x="836056" y="8239"/>
                </a:lnTo>
                <a:lnTo>
                  <a:pt x="827097" y="2208"/>
                </a:lnTo>
                <a:lnTo>
                  <a:pt x="816101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 txBox="1"/>
          <p:nvPr/>
        </p:nvSpPr>
        <p:spPr>
          <a:xfrm>
            <a:off x="6730745" y="3461715"/>
            <a:ext cx="833119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AD8D64"/>
                </a:solidFill>
                <a:latin typeface="宋体"/>
                <a:cs typeface="宋体"/>
              </a:rPr>
              <a:t>背带</a:t>
            </a:r>
            <a:r>
              <a:rPr sz="1000" b="0" spc="-20">
                <a:solidFill>
                  <a:srgbClr val="AD8D64"/>
                </a:solidFill>
                <a:latin typeface="微软雅黑 Light"/>
                <a:cs typeface="微软雅黑 Light"/>
              </a:rPr>
              <a:t>/</a:t>
            </a:r>
            <a:r>
              <a:rPr sz="1000" spc="-5">
                <a:solidFill>
                  <a:srgbClr val="AD8D64"/>
                </a:solidFill>
                <a:latin typeface="宋体"/>
                <a:cs typeface="宋体"/>
              </a:rPr>
              <a:t>出行用品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1" name="object 51"/>
          <p:cNvSpPr/>
          <p:nvPr/>
        </p:nvSpPr>
        <p:spPr>
          <a:xfrm>
            <a:off x="6726935" y="3683508"/>
            <a:ext cx="1591055" cy="859536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>
            <a:off x="8523731" y="3648455"/>
            <a:ext cx="1362455" cy="912876"/>
          </a:xfrm>
          <a:prstGeom prst="rect">
            <a:avLst/>
          </a:prstGeom>
          <a:blipFill>
            <a:blip r:embed="rId1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 txBox="1"/>
          <p:nvPr/>
        </p:nvSpPr>
        <p:spPr>
          <a:xfrm>
            <a:off x="402742" y="4622684"/>
            <a:ext cx="4057015" cy="1270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600" spc="5">
                <a:solidFill>
                  <a:srgbClr val="FFFFFF"/>
                </a:solidFill>
                <a:latin typeface="宋体"/>
                <a:cs typeface="宋体"/>
              </a:rPr>
              <a:t>数据来</a:t>
            </a:r>
            <a:r>
              <a:rPr sz="600" spc="-5">
                <a:solidFill>
                  <a:srgbClr val="FFFFFF"/>
                </a:solidFill>
                <a:latin typeface="宋体"/>
                <a:cs typeface="宋体"/>
              </a:rPr>
              <a:t>源：蝉魔</a:t>
            </a:r>
            <a:r>
              <a:rPr sz="600">
                <a:solidFill>
                  <a:srgbClr val="FFFFFF"/>
                </a:solidFill>
                <a:latin typeface="宋体"/>
                <a:cs typeface="宋体"/>
              </a:rPr>
              <a:t>方</a:t>
            </a:r>
            <a:r>
              <a:rPr sz="600" spc="-114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600" spc="35">
                <a:solidFill>
                  <a:srgbClr val="FFFFFF"/>
                </a:solidFill>
                <a:latin typeface="宋体"/>
                <a:cs typeface="宋体"/>
              </a:rPr>
              <a:t>chanmofang.com</a:t>
            </a:r>
            <a:r>
              <a:rPr sz="600" spc="-125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600" spc="5">
                <a:solidFill>
                  <a:srgbClr val="FFFFFF"/>
                </a:solidFill>
                <a:latin typeface="宋体"/>
                <a:cs typeface="宋体"/>
              </a:rPr>
              <a:t>（蝉妈</a:t>
            </a:r>
            <a:r>
              <a:rPr sz="600" spc="-5">
                <a:solidFill>
                  <a:srgbClr val="FFFFFF"/>
                </a:solidFill>
                <a:latin typeface="宋体"/>
                <a:cs typeface="宋体"/>
              </a:rPr>
              <a:t>妈旗下行业研究数据平</a:t>
            </a:r>
            <a:r>
              <a:rPr sz="600">
                <a:solidFill>
                  <a:srgbClr val="FFFFFF"/>
                </a:solidFill>
                <a:latin typeface="宋体"/>
                <a:cs typeface="宋体"/>
              </a:rPr>
              <a:t>台）</a:t>
            </a:r>
            <a:r>
              <a:rPr sz="600" spc="-11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600" spc="-40">
                <a:solidFill>
                  <a:srgbClr val="FFFFFF"/>
                </a:solidFill>
                <a:latin typeface="宋体"/>
                <a:cs typeface="宋体"/>
              </a:rPr>
              <a:t>*</a:t>
            </a:r>
            <a:r>
              <a:rPr sz="600" spc="5">
                <a:solidFill>
                  <a:srgbClr val="FFFFFF"/>
                </a:solidFill>
                <a:latin typeface="宋体"/>
                <a:cs typeface="宋体"/>
              </a:rPr>
              <a:t>字号大</a:t>
            </a:r>
            <a:r>
              <a:rPr sz="600" spc="-5">
                <a:solidFill>
                  <a:srgbClr val="FFFFFF"/>
                </a:solidFill>
                <a:latin typeface="宋体"/>
                <a:cs typeface="宋体"/>
              </a:rPr>
              <a:t>小表示</a:t>
            </a:r>
            <a:r>
              <a:rPr sz="600" spc="140">
                <a:solidFill>
                  <a:srgbClr val="FFFFFF"/>
                </a:solidFill>
                <a:latin typeface="宋体"/>
                <a:cs typeface="宋体"/>
              </a:rPr>
              <a:t>GMV</a:t>
            </a:r>
            <a:r>
              <a:rPr sz="600" spc="-5">
                <a:solidFill>
                  <a:srgbClr val="FFFFFF"/>
                </a:solidFill>
                <a:latin typeface="宋体"/>
                <a:cs typeface="宋体"/>
              </a:rPr>
              <a:t>大小，字号越大</a:t>
            </a:r>
            <a:r>
              <a:rPr sz="600" spc="105">
                <a:solidFill>
                  <a:srgbClr val="FFFFFF"/>
                </a:solidFill>
                <a:latin typeface="宋体"/>
                <a:cs typeface="宋体"/>
              </a:rPr>
              <a:t>，GMV</a:t>
            </a:r>
            <a:r>
              <a:rPr sz="600" spc="-5">
                <a:solidFill>
                  <a:srgbClr val="FFFFFF"/>
                </a:solidFill>
                <a:latin typeface="宋体"/>
                <a:cs typeface="宋体"/>
              </a:rPr>
              <a:t>越高</a:t>
            </a:r>
            <a:endParaRPr sz="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1684000" cy="35941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https://d.book118.com/298000113014006025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645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30">
      <vt:lpstr>Arial</vt:lpstr>
      <vt:lpstr>Calibri</vt:lpstr>
      <vt:lpstr>微软雅黑</vt:lpstr>
      <vt:lpstr>宋体</vt:lpstr>
      <vt:lpstr>微软雅黑 Light</vt:lpstr>
      <vt:lpstr>Century Gothic</vt:lpstr>
      <vt:lpstr>Times New Roman</vt:lpstr>
      <vt:lpstr>΢</vt:lpstr>
      <vt:lpstr>等线</vt:lpstr>
      <vt:lpstr>Wingdings</vt:lpstr>
      <vt:lpstr>Office Theme</vt:lpstr>
      <vt:lpstr>2023年母婴行业趋势洞察</vt:lpstr>
      <vt:lpstr>CONTENTS</vt:lpstr>
      <vt:lpstr>01. 母婴行业市场概况</vt:lpstr>
      <vt:lpstr>市场概况：人口红利衰退，消费力彰显韧性，母婴行业提质扩容</vt:lpstr>
      <vt:lpstr>抖音电商：母婴行业生态繁荣，进入品质消费时代</vt:lpstr>
      <vt:lpstr>抖音电商：孕产妇市场展现高增长潜力，衣着服饰是母婴消费者核心需求</vt:lpstr>
      <vt:lpstr>抖音电商：9-12月为行业销售旺季，换季月份迎增长小高峰</vt:lpstr>
      <vt:lpstr>竞争格局：婴童市场处于红海竞争，品牌加速布局孕产妇市场</vt:lpstr>
      <vt:lpstr>品牌：国产品牌占据主导，国际品牌占比提升</vt:lpstr>
      <vt:lpstr>价格段：300元以上价格段的品质消费市场加速增长</vt:lpstr>
      <vt:lpstr>消费者：主要为三、四线城市、24-40岁的女性</vt:lpstr>
      <vt:lpstr>市场总结:</vt:lpstr>
      <vt:lpstr>02.母婴细分行业趋势洞察</vt:lpstr>
      <vt:lpstr>母婴食品：市场提质扩容，幼儿市场规模大，孕产妇&amp;婴儿市场高增长</vt:lpstr>
      <vt:lpstr>婴童食品：营养补充高关注，钙和DHA补充高需求，提升免疫力成分高增长</vt:lpstr>
      <vt:lpstr>孕产妇食品：补铁是主要营养需求，月子营养品类高端化，品牌可关注孕产妇奶粉分阶定制</vt:lpstr>
      <vt:lpstr>母婴用品：婴童日常消耗品品类高规模，婴童出行用品消费升级，品类高增长</vt:lpstr>
      <vt:lpstr>婴童用品：洗护产品更关注产品本身，出行用品更关注产品功能设计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2024-09-01T12:35:06.228</cp:lastPrinted>
  <dcterms:created xsi:type="dcterms:W3CDTF">2024-09-01T04:35:06Z</dcterms:created>
  <dcterms:modified xsi:type="dcterms:W3CDTF">2024-09-01T04:35:08Z</dcterms:modified>
</cp:coreProperties>
</file>