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005A169-A5CF-487F-BDCE-6368D2B26C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EEA062E-DBEE-41E3-92DA-22BBBF04DF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1829B1C-3E4F-493D-9694-FB6F6D2EE4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E001196-59FE-409B-B086-09E82BCDD21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5780392-AA79-4442-A570-12C1CC679BC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40C5483-110B-4BB5-BD72-ACB8A918BB5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5BEBA5-4DE4-4F8F-8921-D166FD476AD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7A62DAC-6620-438F-9EC0-93C934EC61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DE1D423-C5D1-420D-982B-75392F27FE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A9DDCE-C525-40CD-8EF2-3F30BC5552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7BE538-97A2-43DD-B6CD-B3A55DA381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98007141075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项目招商引资风险预警机制</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汇报人：XX</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招商引资风险识别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招商引资风险评估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招商引资风险预警机制建立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招商引资风险应对措施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招商引资风险预警机制实施与保障</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333" b="33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推动技术创新</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引入外部资本和技术可以推动企业技术创新，提高产品质量和生产效率。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促进经济发展</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招商引资是推动经济发展的重要手段，通过引入外部资本和先进技术，可以促进产业升级和经济增长。</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拓展市场</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招商引资有助于企业拓展市场，增强竞争力，实现可持续发展。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竞争激烈</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全球范围内招商引资竞争日益激烈，各地政府和企业纷纷采取措施争夺优质资源。</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政策调整</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国内外政策环境不断调整，对招商引资工作带来新的挑战和机遇。</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信息不对称</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招商引资过程中存在信息不对称问题，投资者和引资方难以充分了解和信任对方。</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风险评估不足</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部分引资项目存在风险评估不足的问题，可能导致投资失败或引发社会风险。</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招商引资现状及挑战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招商引资风险识别</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政策变动</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政府政策、法规的调整或变更可能对投资项目产生不利影响。</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政府干预</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政府过度干预或不当干预可能导致市场扭曲，影响投资回报。</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政治稳定性</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政治不稳定、社会动荡等因素可能对投资环境产生负面影响。</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政治风险</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宏观经济波动</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经济周期、通货膨胀、汇率波动等宏观经济因素可能对投资项目造成损失。</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市场需求变化</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市场需求的变化可能影响投资项目的盈利能力和发展前景。</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竞争态势</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激烈的市场竞争可能导致投资项目市场份额减少，盈利能力下降。</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经济风险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投资项目所在地区的社会文化、风俗习惯等因素可能对项目的实施和运营产生影响。</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社会文化差异</a:t>
            </a:r>
          </a:p>
        </p:txBody>
      </p:sp>
      <p:pic>
        <p:nvPicPr>
          <p:cNvPr id="5" name="Picture 5"/>
          <p:cNvPicPr>
            <a:picLocks noChangeAspect="1"/>
          </p:cNvPicPr>
          <p:nvPr/>
        </p:nvPicPr>
        <p:blipFill>
          <a:blip r:embed="rId2"/>
          <a:srcRect t="7153" b="7153"/>
          <a:stretch>
            <a:fillRect/>
          </a:stretch>
        </p:blipFill>
        <p:spPr>
          <a:xfrm>
            <a:off x="6096000" y="1153983"/>
            <a:ext cx="5194482" cy="5194483"/>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社会治安状况不佳可能导致投资项目受到安全威胁，影响项目的正常运营。</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社会治安状况</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劳动力市场变化可能影响投资项目的用工成本和人力资源稳定性。</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劳动力市场变化</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社会风险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技术更新换代速度加快可能导致投资项目所采用的技术过时，影响项目的竞争力。</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技术更新换代</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投资项目所涉及的技术难度和复杂性可能增加项目实施的风险和成本。</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技术难度与复杂性</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投资项目需要符合相关的技术标准和法规要求，否则可能面临法律风险和市场准入障碍。</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技术标准与法规</a:t>
            </a:r>
          </a:p>
        </p:txBody>
      </p:sp>
      <p:pic>
        <p:nvPicPr>
          <p:cNvPr id="9" name="Picture 9"/>
          <p:cNvPicPr>
            <a:picLocks noChangeAspect="1"/>
          </p:cNvPicPr>
          <p:nvPr/>
        </p:nvPicPr>
        <p:blipFill>
          <a:blip r:embed="rId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技术风险</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招商引资风险评估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利用专家经验、知识和判断力，对项目进行定性评估。</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专家评估法</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通过分析历史数据，计算风险事件发生的概率及后果，进而评估风险大小。</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概率风险评估法</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运用模糊数学理论，将风险因素进行量化处理，综合考虑多种因素，得出风险评估结果。</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模糊综合评估法</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风险评估流程</a:t>
              </a:r>
            </a:p>
          </p:txBody>
        </p:sp>
      </p:grpSp>
      <p:grpSp>
        <p:nvGrpSpPr>
          <p:cNvPr id="41" name="Group 41"/>
          <p:cNvGrpSpPr/>
          <p:nvPr/>
        </p:nvGrpSpPr>
        <p:grpSpPr>
          <a:xfrm>
            <a:off x="4398507" y="1008278"/>
            <a:ext cx="3394996" cy="490334"/>
            <a:chOff x="4398507" y="1008278"/>
            <a:chExt cx="3394996" cy="490334"/>
          </a:xfrm>
        </p:grpSpPr>
        <p:sp>
          <p:nvSpPr>
            <p:cNvPr id="42" name="TextBox 42"/>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3. 识别风险因素</a:t>
              </a:r>
            </a:p>
          </p:txBody>
        </p:sp>
      </p:grpSp>
      <p:grpSp>
        <p:nvGrpSpPr>
          <p:cNvPr id="43" name="Group 43"/>
          <p:cNvGrpSpPr/>
          <p:nvPr/>
        </p:nvGrpSpPr>
        <p:grpSpPr>
          <a:xfrm>
            <a:off x="4630337" y="1360840"/>
            <a:ext cx="2931336" cy="1654845"/>
            <a:chOff x="4630337" y="1360840"/>
            <a:chExt cx="2931336" cy="1654845"/>
          </a:xfrm>
        </p:grpSpPr>
        <p:sp>
          <p:nvSpPr>
            <p:cNvPr id="44" name="TextBox 44"/>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对项目进行全面分析，识别出潜在的风险因素。</a:t>
              </a:r>
            </a:p>
          </p:txBody>
        </p:sp>
      </p:grpSp>
      <p:grpSp>
        <p:nvGrpSpPr>
          <p:cNvPr id="45" name="Group 45"/>
          <p:cNvGrpSpPr/>
          <p:nvPr/>
        </p:nvGrpSpPr>
        <p:grpSpPr>
          <a:xfrm>
            <a:off x="1070038" y="1975579"/>
            <a:ext cx="3394996" cy="490334"/>
            <a:chOff x="1070038" y="1975579"/>
            <a:chExt cx="3394996" cy="490334"/>
          </a:xfrm>
        </p:grpSpPr>
        <p:sp>
          <p:nvSpPr>
            <p:cNvPr id="46" name="TextBox 46"/>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2. 收集资料</a:t>
              </a:r>
            </a:p>
          </p:txBody>
        </p:sp>
      </p:grpSp>
      <p:grpSp>
        <p:nvGrpSpPr>
          <p:cNvPr id="47" name="Group 47"/>
          <p:cNvGrpSpPr/>
          <p:nvPr/>
        </p:nvGrpSpPr>
        <p:grpSpPr>
          <a:xfrm>
            <a:off x="1301868" y="2328140"/>
            <a:ext cx="2931336" cy="1654845"/>
            <a:chOff x="1301868" y="2328140"/>
            <a:chExt cx="2931336" cy="1654845"/>
          </a:xfrm>
        </p:grpSpPr>
        <p:sp>
          <p:nvSpPr>
            <p:cNvPr id="48" name="TextBox 48"/>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收集与项目相关的政策、市场、技术、经济等方面的资料。</a:t>
              </a:r>
            </a:p>
          </p:txBody>
        </p:sp>
      </p:grpSp>
      <p:grpSp>
        <p:nvGrpSpPr>
          <p:cNvPr id="49" name="Group 49"/>
          <p:cNvGrpSpPr/>
          <p:nvPr/>
        </p:nvGrpSpPr>
        <p:grpSpPr>
          <a:xfrm>
            <a:off x="303771" y="4161775"/>
            <a:ext cx="3394996" cy="490334"/>
            <a:chOff x="303771" y="4161775"/>
            <a:chExt cx="3394996" cy="490334"/>
          </a:xfrm>
        </p:grpSpPr>
        <p:sp>
          <p:nvSpPr>
            <p:cNvPr id="50" name="TextBox 50"/>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1. 明确评估目标</a:t>
              </a:r>
            </a:p>
          </p:txBody>
        </p:sp>
      </p:grpSp>
      <p:grpSp>
        <p:nvGrpSpPr>
          <p:cNvPr id="51" name="Group 51"/>
          <p:cNvGrpSpPr/>
          <p:nvPr/>
        </p:nvGrpSpPr>
        <p:grpSpPr>
          <a:xfrm>
            <a:off x="535601" y="4514336"/>
            <a:ext cx="2931336" cy="1654845"/>
            <a:chOff x="535601" y="4514336"/>
            <a:chExt cx="2931336" cy="1654845"/>
          </a:xfrm>
        </p:grpSpPr>
        <p:sp>
          <p:nvSpPr>
            <p:cNvPr id="52" name="TextBox 52"/>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确定评估对象、评估范围和评估目的。</a:t>
              </a:r>
            </a:p>
          </p:txBody>
        </p:sp>
      </p:grpSp>
      <p:grpSp>
        <p:nvGrpSpPr>
          <p:cNvPr id="53" name="Group 53"/>
          <p:cNvGrpSpPr/>
          <p:nvPr/>
        </p:nvGrpSpPr>
        <p:grpSpPr>
          <a:xfrm>
            <a:off x="7733442" y="1975579"/>
            <a:ext cx="3394996" cy="490334"/>
            <a:chOff x="7733442" y="1975579"/>
            <a:chExt cx="3394996" cy="490334"/>
          </a:xfrm>
        </p:grpSpPr>
        <p:sp>
          <p:nvSpPr>
            <p:cNvPr id="54" name="TextBox 54"/>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4. 评估风险大小</a:t>
              </a:r>
            </a:p>
          </p:txBody>
        </p:sp>
      </p:grpSp>
      <p:grpSp>
        <p:nvGrpSpPr>
          <p:cNvPr id="55" name="Group 55"/>
          <p:cNvGrpSpPr/>
          <p:nvPr/>
        </p:nvGrpSpPr>
        <p:grpSpPr>
          <a:xfrm>
            <a:off x="7965273" y="2328140"/>
            <a:ext cx="2931336" cy="1654845"/>
            <a:chOff x="7965273" y="2328140"/>
            <a:chExt cx="2931336" cy="1654845"/>
          </a:xfrm>
        </p:grpSpPr>
        <p:sp>
          <p:nvSpPr>
            <p:cNvPr id="56" name="TextBox 56"/>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采用适当的风险评估方法，对识别出的风险因素进行评估，确定风险大小。</a:t>
              </a:r>
            </a:p>
          </p:txBody>
        </p:sp>
      </p:grpSp>
      <p:grpSp>
        <p:nvGrpSpPr>
          <p:cNvPr id="57" name="Group 57"/>
          <p:cNvGrpSpPr/>
          <p:nvPr/>
        </p:nvGrpSpPr>
        <p:grpSpPr>
          <a:xfrm>
            <a:off x="8451818" y="4161775"/>
            <a:ext cx="3394996" cy="490334"/>
            <a:chOff x="8451818" y="4161775"/>
            <a:chExt cx="3394996" cy="490334"/>
          </a:xfrm>
        </p:grpSpPr>
        <p:sp>
          <p:nvSpPr>
            <p:cNvPr id="58" name="TextBox 58"/>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5. 制定风险应对措施</a:t>
              </a:r>
            </a:p>
          </p:txBody>
        </p:sp>
      </p:grpSp>
      <p:grpSp>
        <p:nvGrpSpPr>
          <p:cNvPr id="59" name="Group 59"/>
          <p:cNvGrpSpPr/>
          <p:nvPr/>
        </p:nvGrpSpPr>
        <p:grpSpPr>
          <a:xfrm>
            <a:off x="8683648" y="4514336"/>
            <a:ext cx="2931336" cy="1654845"/>
            <a:chOff x="8683648" y="4514336"/>
            <a:chExt cx="2931336" cy="1654845"/>
          </a:xfrm>
        </p:grpSpPr>
        <p:sp>
          <p:nvSpPr>
            <p:cNvPr id="60" name="TextBox 6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根据风险评估结果，制定相应的风险应对措施。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风险矩阵图</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以图形化的方式展示各个风险因素的风险等级，便于决策者直观了解项目风险情况。</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风险报告</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对风险评估结果进行详细的文字描述，包括风险因素、风险大小、风险应对措施等内容。</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风险趋势图</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通过对历史数据的分析，预测未来一段时间内项目风险的变化趋势，为决策者提供参考依据。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风险评估结果展示</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https://d.book118.com/298007141075006035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2024-09-14T10:22:35.952</cp:lastPrinted>
  <dcterms:created xsi:type="dcterms:W3CDTF">2024-09-14T02:22:35Z</dcterms:created>
  <dcterms:modified xsi:type="dcterms:W3CDTF">2024-09-14T02:22:38Z</dcterms:modified>
</cp:coreProperties>
</file>