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ROFEOB+DQAPGO+MicrosoftYaHei-Bold"/>
      <p:regular r:id="rId18"/>
    </p:embeddedFont>
    <p:embeddedFont>
      <p:font typeface="LHKBJG+FVSRTP+MicrosoftYaHei"/>
      <p:regular r:id="rId19"/>
    </p:embeddedFont>
    <p:embeddedFont>
      <p:font typeface="PSMLCQ+MS-UIGothic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B86CE-8DDD-47F6-919A-1AEECE18D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A8284-B658-4005-A509-B804ED001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D012E-6B02-4917-AA39-F1C068689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8689E-AD1B-43B4-858B-533F92CDC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5F1888-0E79-4F01-B2B7-3FB6A2C60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371ABC-7C98-46A4-AEDD-CF7F75A51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C164D1-0945-4B03-88A3-F4674A718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3F942-D69D-4A5B-8846-898A1DE60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E4744-B185-4593-8183-C25E30F0F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FF178-BC9E-444A-BBD9-6EBC6904B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C0BF2-2A1E-4E5C-BF7F-D07313FDF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100511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ROFEOB+DQAPGO+MicrosoftYaHei-Bold"/>
                <a:cs typeface="ROFEOB+DQAPG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LHKBJG+FVSRTP+MicrosoftYaHei"/>
                <a:cs typeface="LHKBJG+FVSRTP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料水分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对动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物生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料水分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对饲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料加工和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储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存的影响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水分含量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高会使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料容易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变质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生有害微生物，影响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料的安全和加工性能。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水分含量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低会使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料加工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得困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，增加能耗和成本，同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也会影响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料的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存和运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9585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适宜的水分含量可以提高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料的加工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量和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定性，降低生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成本和安全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料水分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对饲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料品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水分含量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高会使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养成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水分含量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低会使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得干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燥粗糙，影响口感和品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适宜的水分含量可以保持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养价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和口感品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料的安全性和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分氧化分解，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养价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降低。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ROFEOB+DQAPGO+MicrosoftYaHei-Bold"/>
                <a:cs typeface="ROFEOB+DQAPG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LHKBJG+FVSRTP+MicrosoftYaHei"/>
                <a:cs typeface="LHKBJG+FVSRTP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料原料的水分控制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OFEOB+DQAPGO+MicrosoftYaHei-Bold"/>
                <a:cs typeface="ROFEOB+DQAPG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OFEOB+DQAPGO+MicrosoftYaHei-Bold"/>
                <a:cs typeface="ROFEOB+DQAPG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OFEOB+DQAPGO+MicrosoftYaHei-Bold"/>
                <a:cs typeface="ROFEOB+DQAPG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PSMLCQ+MS-UIGothic"/>
                <a:cs typeface="PSMLCQ+MS-UIGothic"/>
              </a:rPr>
              <a:t>原料采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PSMLCQ+MS-UIGothic"/>
                <a:cs typeface="PSMLCQ+MS-UIGothic"/>
              </a:rPr>
              <a:t>原料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储</a:t>
            </a:r>
            <a:r>
              <a:rPr sz="2000">
                <a:solidFill>
                  <a:srgbClr val="00BEA8"/>
                </a:solidFill>
                <a:latin typeface="PSMLCQ+MS-UIGothic"/>
                <a:cs typeface="PSMLCQ+MS-UIGothic"/>
              </a:rPr>
              <a:t>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PSMLCQ+MS-UIGothic"/>
                <a:cs typeface="PSMLCQ+MS-UIGothic"/>
              </a:rPr>
              <a:t>原料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检测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料加工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程中的水分控制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SMLCQ+MS-UIGothic"/>
                <a:cs typeface="PSMLCQ+MS-UIGothic"/>
              </a:rPr>
              <a:t>加工工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SMLCQ+MS-UIGothic"/>
                <a:cs typeface="PSMLCQ+MS-UIGothic"/>
              </a:rPr>
              <a:t>烘干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SMLCQ+MS-UIGothic"/>
                <a:cs typeface="PSMLCQ+MS-UIGothic"/>
              </a:rPr>
              <a:t>加工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环</a:t>
            </a:r>
            <a:r>
              <a:rPr sz="2300">
                <a:solidFill>
                  <a:srgbClr val="00BEA8"/>
                </a:solidFill>
                <a:latin typeface="PSMLCQ+MS-UIGothic"/>
                <a:cs typeface="PSMLCQ+MS-UIGothic"/>
              </a:rPr>
              <a:t>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料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储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存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程中的水分控制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仓库环</a:t>
            </a:r>
            <a:r>
              <a:rPr sz="2000">
                <a:solidFill>
                  <a:srgbClr val="FFFDFD"/>
                </a:solidFill>
                <a:latin typeface="PSMLCQ+MS-UIGothic"/>
                <a:cs typeface="PSMLCQ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SMLCQ+MS-UIGothic"/>
                <a:cs typeface="PSMLCQ+MS-UIGothic"/>
              </a:rPr>
              <a:t>防潮措施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采取有效的防潮措施，如使用防潮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强仓库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密封等，以降低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料受潮的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保持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仓库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干燥、通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良好，以防湿度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料霉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SMLCQ+MS-UIGothic"/>
                <a:cs typeface="PSMLCQ+MS-UIGothic"/>
              </a:rPr>
              <a:t>定期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对饲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行水分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时发现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理水分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高的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DFD"/>
                </a:solidFill>
                <a:latin typeface="PSMLCQ+MS-UIGothic"/>
                <a:cs typeface="PSMLCQ+MS-UIGothic"/>
              </a:rPr>
              <a:t>料。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ROFEOB+DQAPGO+MicrosoftYaHei-Bold"/>
                <a:cs typeface="ROFEOB+DQAPGO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LHKBJG+FVSRTP+MicrosoftYaHei"/>
                <a:cs typeface="LHKBJG+FVSRTP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国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际饲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料水分安全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400" y="4348853"/>
            <a:ext cx="3116793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715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食品法典委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会（</a:t>
            </a:r>
            <a:r>
              <a:rPr sz="1500">
                <a:solidFill>
                  <a:srgbClr val="FFFFFF"/>
                </a:solidFill>
                <a:latin typeface="LHKBJG+FVSRTP+MicrosoftYaHei"/>
                <a:cs typeface="LHKBJG+FVSRTP+MicrosoftYaHei"/>
              </a:rPr>
              <a:t>CAC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定：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料水分含量不得超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HKBJG+FVSRTP+MicrosoftYaHei"/>
                <a:cs typeface="LHKBJG+FVSRTP+MicrosoftYaHei"/>
              </a:rPr>
              <a:t>14%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09159" y="4348853"/>
            <a:ext cx="285892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合国粮食及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农业组织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（</a:t>
            </a:r>
            <a:r>
              <a:rPr sz="1500">
                <a:solidFill>
                  <a:srgbClr val="FFFFFF"/>
                </a:solidFill>
                <a:latin typeface="LHKBJG+FVSRTP+MicrosoftYaHei"/>
                <a:cs typeface="LHKBJG+FVSRTP+MicrosoftYaHei"/>
              </a:rPr>
              <a:t>FAO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084" y="4348853"/>
            <a:ext cx="2962710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世界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（</a:t>
            </a:r>
            <a:r>
              <a:rPr sz="1500">
                <a:solidFill>
                  <a:srgbClr val="FFFFFF"/>
                </a:solidFill>
                <a:latin typeface="LHKBJG+FVSRTP+MicrosoftYaHei"/>
                <a:cs typeface="LHKBJG+FVSRTP+MicrosoftYaHei"/>
              </a:rPr>
              <a:t>OIE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）要求：</a:t>
            </a:r>
          </a:p>
          <a:p>
            <a:pPr marL="151764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料水分含量不得超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HKBJG+FVSRTP+MicrosoftYaHei"/>
                <a:cs typeface="LHKBJG+FVSRTP+MicrosoftYaHei"/>
              </a:rPr>
              <a:t>13%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8854" y="4623172"/>
            <a:ext cx="2738437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推荐：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饲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料水分含量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控制在</a:t>
            </a:r>
          </a:p>
          <a:p>
            <a:pPr marL="43941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HKBJG+FVSRTP+MicrosoftYaHei"/>
                <a:cs typeface="LHKBJG+FVSRTP+MicrosoftYaHei"/>
              </a:rPr>
              <a:t>12.5%-14%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PSMLCQ+MS-UIGothic"/>
                <a:cs typeface="PSMLC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国内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饲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料水分安全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EA8"/>
                </a:solidFill>
                <a:latin typeface="PSMLCQ+MS-UIGothic"/>
                <a:cs typeface="PSMLCQ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PSMLCQ+MS-UIGothic"/>
                <a:cs typeface="PSMLCQ+MS-UIGothic"/>
              </a:rPr>
              <a:t>中国国家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00BEA8"/>
                </a:solidFill>
                <a:latin typeface="PSMLCQ+MS-UIGothic"/>
                <a:cs typeface="PSMLCQ+MS-UIGothic"/>
              </a:rPr>
              <a:t>准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00BEA8"/>
                </a:solidFill>
                <a:latin typeface="PSMLCQ+MS-UIGothic"/>
                <a:cs typeface="PSMLCQ+MS-UIGothic"/>
              </a:rPr>
              <a:t>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农业</a:t>
            </a:r>
            <a:r>
              <a:rPr sz="2300" spc="25">
                <a:solidFill>
                  <a:srgbClr val="00BEA8"/>
                </a:solidFill>
                <a:latin typeface="PSMLCQ+MS-UIGothic"/>
                <a:cs typeface="PSMLCQ+MS-UIGothic"/>
              </a:rPr>
              <a:t>部公告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00BEA8"/>
                </a:solidFill>
                <a:latin typeface="PSMLCQ+MS-UIGothic"/>
                <a:cs typeface="PSMLCQ+MS-UIGothic"/>
              </a:rPr>
              <a:t>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https://d.book118.com/298010051107006035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ROFEOB+DQAPGO+MicrosoftYaHei-Bold</vt:lpstr>
      <vt:lpstr>LHKBJG+FVSRTP+MicrosoftYaHei</vt:lpstr>
      <vt:lpstr>SimSun</vt:lpstr>
      <vt:lpstr>PSMLCQ+MS-UIGothic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2024-09-14T15:04:01.085</cp:lastPrinted>
  <dcterms:created xsi:type="dcterms:W3CDTF">2024-09-14T07:04:01Z</dcterms:created>
  <dcterms:modified xsi:type="dcterms:W3CDTF">2024-09-14T07:04:02Z</dcterms:modified>
</cp:coreProperties>
</file>