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A19496-9A59-4B80-A140-0FA84DF1F6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D176A9-7D24-49BD-94DB-09625B9BC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2F3B78-ED99-4BAB-8B88-0513FAFD85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59D744-73B7-4983-B1E0-93F1E12017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6BB1F4-3860-44EF-A1AE-08A20730D1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320B06-D7C2-420B-915F-FA312825CDD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2E0BD5-4030-43C3-998F-570BCFCA4E8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C3402A-1C91-45FE-A0C1-D15B631F50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5DA415-4332-4FE5-89C9-77DEFC7B48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E011E1-1337-416C-9816-4BD30D9572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E6284C-F6EC-4550-B8E6-466972F741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2">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 Id="rId3"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9.jpeg" /><Relationship Id="rId3" Type="http://schemas.openxmlformats.org/officeDocument/2006/relationships/image" Target="../media/image10.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 Id="rId3" Type="http://schemas.openxmlformats.org/officeDocument/2006/relationships/image" Target="../media/image1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3.jpeg" /><Relationship Id="rId3" Type="http://schemas.openxmlformats.org/officeDocument/2006/relationships/image" Target="../media/image1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15031034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分析临床医学专业认证自评报告对学科学科竞赛活动评价\n## 1.临床医学专业认证自评报告概述\n### 1.1临床医学专业认证自评报告的定义与作用\n### 1.2临床医学专业认证自评报告的内容与结构\n### 1.3临床医学专业认证自评报告的评价标准与方法\n## 2.学科学科竞赛活动评价的重要性\n### 2.1学科学科竞赛活动对临床医学专业教育质量的影响\n### 2.2学科学科竞赛活动对临床医学专业学生能力培养的作用\n### 2.3学科学科竞赛活动对临床医学专业就业竞争力的提升\n## 3.临床医学专业认证自评报告对学科学科竞赛活动的评价内容\n### 3.1临床医学专业认证自评报告对竞赛活动的组织与管理的评价\n### 3.2临床医学专业认证自评报告对竞赛活动的成果与影响的评价\n### 3.3临床医学专业认证自评报告对竞赛活动的持续改进与发展的评价\n## 4.临床医学专业认证自评报告对学科学科竞赛活动的评价方法\n### 4.1临床医学专业认证自评报告对竞赛活动的数据分析与评价\n### 4.2临床医学专业认证自评报告对竞赛活动的满意度调查与评价\n### 4.3临床医学专业认证自评报告对竞赛活动的专家评估与评价\n## 5.临床医学专业认证自评报告对学科学科竞赛活动的评价结果与反馈\n### 5.1临床医学专业认证自评报告对竞赛活动的优势与不足的分析\n### 5.2临床医学专业认证自评报告对竞赛活动的改进措施与建议\n### 5.3临床医学专业认证自评报告对竞赛活动的未来发展与规划\n## 6.结论与展望\n### 6.1临床医学专业认证自评报告对学科学科竞赛活动评价的意义与价值\n### 6.2临床医学专业认证自评报告对学科学科竞赛活动评价的发展趋势与挑战\n### 6.3临床医学专业认证自评报告对学科学科竞赛活动评价的展望与建议\n&quot;,&quot;templateId&quot;:&quot;kdjzibeon3repy5ay4ip9akz5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360150" cy="1301750"/>
          </a:xfrm>
        </p:spPr>
        <p:txBody>
          <a:bodyPr vert="horz" wrap="square" lIns="91440" tIns="45720" rIns="91440" bIns="45720" anchor="t">
            <a:spAutoFit/>
          </a:bodyPr>
          <a:lstStyle/>
          <a:p>
            <a:pPr>
              <a:buNone/>
            </a:pPr>
            <a:r>
              <a:rPr lang="zh-CN" sz="4400"/>
              <a:t>分析临床医学专业认证自评报告对学科学科竞赛活动评价</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7" name="" descr="{&quot;isTemplate&quot;:true,&quot;type&quot;:2}"/>
        <p:cNvGrpSpPr/>
        <p:nvPr/>
      </p:nvGrpSpPr>
      <p:grpSpPr>
        <a:xfrm>
          <a:off x="0" y="0"/>
          <a:ext cx="0" cy="0"/>
        </a:xfrm>
      </p:grpSpPr>
      <p:sp>
        <p:nvSpPr>
          <p:cNvPr id="118"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临床医学专业认证自评报告概述</a:t>
            </a:r>
            <a:endParaRPr/>
          </a:p>
        </p:txBody>
      </p:sp>
      <p:sp>
        <p:nvSpPr>
          <p:cNvPr id="11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9" name="" descr="{&quot;isTemplate&quot;:true,&quot;type&quot;:3}"/>
        <p:cNvGrpSpPr/>
        <p:nvPr/>
      </p:nvGrpSpPr>
      <p:grpSpPr>
        <a:xfrm>
          <a:off x="0" y="0"/>
          <a:ext cx="0" cy="0"/>
        </a:xfrm>
      </p:grpSpPr>
      <p:grpSp>
        <p:nvGrpSpPr>
          <p:cNvPr id="20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01" name=""/>
            <p:cNvGrpSpPr/>
            <p:nvPr/>
          </p:nvGrpSpPr>
          <p:grpSpPr>
            <a:xfrm>
              <a:off x="685800" y="3146904"/>
              <a:ext cx="5760000" cy="3225487"/>
              <a:chOff x="685800" y="3146904"/>
              <a:chExt cx="5760000" cy="3225487"/>
            </a:xfrm>
          </p:grpSpPr>
          <p:sp>
            <p:nvSpPr>
              <p:cNvPr id="20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临床医学专业认证自评报告是医疗机构对自身临床医学专业教育质量的自我评估报告</a:t>
                </a:r>
                <a:endParaRPr kumimoji="1" lang="en-US" altLang="zh-CN" sz="1800" b="1">
                  <a:solidFill>
                    <a:schemeClr val="bg1"/>
                  </a:solidFill>
                  <a:latin typeface="+mj-ea"/>
                  <a:ea typeface="+mj-ea"/>
                </a:endParaRPr>
              </a:p>
            </p:txBody>
          </p:sp>
          <p:sp>
            <p:nvSpPr>
              <p:cNvPr id="20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评估报告的目的是确保临床医学专业教育符合行业标准和认证要求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自评报告有助于医疗机构发现自身教育优势和不足，以便进行持续改进</a:t>
                </a:r>
                <a:endParaRPr/>
              </a:p>
            </p:txBody>
          </p:sp>
        </p:grpSp>
        <p:grpSp>
          <p:nvGrpSpPr>
            <p:cNvPr id="204" name=""/>
            <p:cNvGrpSpPr/>
            <p:nvPr/>
          </p:nvGrpSpPr>
          <p:grpSpPr>
            <a:xfrm>
              <a:off x="6016236" y="3146904"/>
              <a:ext cx="5400000" cy="3225487"/>
              <a:chOff x="6016236" y="3146904"/>
              <a:chExt cx="5400000" cy="3225487"/>
            </a:xfrm>
          </p:grpSpPr>
          <p:sp>
            <p:nvSpPr>
              <p:cNvPr id="20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临床医学专业认证自评报告的作用</a:t>
                </a:r>
                <a:endParaRPr kumimoji="1" lang="en-US" altLang="zh-CN" sz="1800" b="1">
                  <a:solidFill>
                    <a:schemeClr val="bg1"/>
                  </a:solidFill>
                  <a:latin typeface="+mj-ea"/>
                  <a:ea typeface="+mj-ea"/>
                </a:endParaRPr>
              </a:p>
            </p:txBody>
          </p:sp>
          <p:sp>
            <p:nvSpPr>
              <p:cNvPr id="20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有助于医疗机构展示自身的教育质量和实力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为外部评估和认证提供依据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有助于医疗机构与行业内的交流和合作</a:t>
                </a:r>
                <a:endParaRPr/>
              </a:p>
            </p:txBody>
          </p:sp>
        </p:grpSp>
      </p:grpSp>
      <p:sp>
        <p:nvSpPr>
          <p:cNvPr id="20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临床医学专业认证自评报告的定义与作用</a:t>
            </a:r>
            <a:endParaRPr lang="en-US" sz="2800" b="1">
              <a:latin typeface="微软雅黑"/>
              <a:ea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8" name="" descr="{&quot;isTemplate&quot;:true,&quot;type&quot;:3}"/>
        <p:cNvGrpSpPr/>
        <p:nvPr/>
      </p:nvGrpSpPr>
      <p:grpSpPr>
        <a:xfrm>
          <a:off x="0" y="0"/>
          <a:ext cx="0" cy="0"/>
        </a:xfrm>
      </p:grpSpPr>
      <p:pic>
        <p:nvPicPr>
          <p:cNvPr id="20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1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11" name="Group 598"/>
            <p:cNvGrpSpPr/>
            <p:nvPr/>
          </p:nvGrpSpPr>
          <p:grpSpPr>
            <a:xfrm>
              <a:off x="763829" y="1414808"/>
              <a:ext cx="6972294" cy="2337649"/>
              <a:chOff x="763829" y="1414808"/>
              <a:chExt cx="6972294" cy="2337649"/>
            </a:xfrm>
          </p:grpSpPr>
          <p:sp>
            <p:nvSpPr>
              <p:cNvPr id="21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临床医学专业认证自评报告的内容</a:t>
                </a:r>
                <a:endParaRPr/>
              </a:p>
            </p:txBody>
          </p:sp>
          <p:sp>
            <p:nvSpPr>
              <p:cNvPr id="21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教育目标与成果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教学资源与设施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教学质量与评估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学生支持与服务等</a:t>
                </a:r>
                <a:endParaRPr/>
              </a:p>
            </p:txBody>
          </p:sp>
          <p:sp>
            <p:nvSpPr>
              <p:cNvPr id="21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8" name="Group 591"/>
            <p:cNvGrpSpPr/>
            <p:nvPr/>
          </p:nvGrpSpPr>
          <p:grpSpPr>
            <a:xfrm>
              <a:off x="689593" y="3949139"/>
              <a:ext cx="7078256" cy="2128975"/>
              <a:chOff x="689593" y="3949139"/>
              <a:chExt cx="7078256" cy="2128975"/>
            </a:xfrm>
          </p:grpSpPr>
          <p:sp>
            <p:nvSpPr>
              <p:cNvPr id="21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临床医学专业认证自评报告的结构</a:t>
                </a:r>
                <a:endParaRPr/>
              </a:p>
            </p:txBody>
          </p:sp>
          <p:sp>
            <p:nvSpPr>
              <p:cNvPr id="22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概述部分：介绍医疗机构的基本情况、临床医学专业教育目标等</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详细部分：详细阐述教育目标、教育资源、教学质量等方面的内容</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结论部分：总结自评报告的主要发现，提出改进措施和建议</a:t>
                </a:r>
                <a:endParaRPr/>
              </a:p>
            </p:txBody>
          </p:sp>
          <p:sp>
            <p:nvSpPr>
              <p:cNvPr id="22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2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2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临床医学专业认证自评报告的内容与结构</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6" name="" descr="{&quot;isTemplate&quot;:true,&quot;type&quot;:3}"/>
        <p:cNvGrpSpPr/>
        <p:nvPr/>
      </p:nvGrpSpPr>
      <p:grpSpPr>
        <a:xfrm>
          <a:off x="0" y="0"/>
          <a:ext cx="0" cy="0"/>
        </a:xfrm>
      </p:grpSpPr>
      <p:sp>
        <p:nvSpPr>
          <p:cNvPr id="22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临床医学专业认证自评报告的评价标准与方法</a:t>
            </a:r>
            <a:endParaRPr lang="en-US" altLang="zh-CN" sz="2800" b="1">
              <a:latin typeface="+mj-ea"/>
              <a:ea typeface="+mj-ea"/>
            </a:endParaRPr>
          </a:p>
        </p:txBody>
      </p:sp>
      <p:grpSp>
        <p:nvGrpSpPr>
          <p:cNvPr id="228"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29" name=""/>
            <p:cNvGrpSpPr/>
            <p:nvPr/>
          </p:nvGrpSpPr>
          <p:grpSpPr>
            <a:xfrm>
              <a:off x="660399" y="2074672"/>
              <a:ext cx="5100082" cy="4536540"/>
              <a:chOff x="660399" y="2074672"/>
              <a:chExt cx="5100082" cy="4536540"/>
            </a:xfrm>
          </p:grpSpPr>
          <p:sp>
            <p:nvSpPr>
              <p:cNvPr id="23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临床医学专业认证自评报告的评价标准</a:t>
                </a:r>
                <a:endParaRPr lang="en-US" altLang="zh-CN" sz="2000" b="1">
                  <a:latin typeface="Microsoft YaHei" panose="020b0503020204020204" pitchFamily="34" charset="-122"/>
                  <a:ea typeface="Microsoft YaHei" panose="020b0503020204020204" pitchFamily="34" charset="-122"/>
                </a:endParaRPr>
              </a:p>
            </p:txBody>
          </p:sp>
          <p:sp>
            <p:nvSpPr>
              <p:cNvPr id="23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教育目标与成果：是否符合行业标准和认证要求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教学资源与设施：是否满足教学需求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教学质量与评估：是否有效保证教学质量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学生支持与服务：是否满足学生需求</a:t>
                </a:r>
                <a:endParaRPr/>
              </a:p>
            </p:txBody>
          </p:sp>
          <p:pic>
            <p:nvPicPr>
              <p:cNvPr id="23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34" name=""/>
            <p:cNvGrpSpPr/>
            <p:nvPr/>
          </p:nvGrpSpPr>
          <p:grpSpPr>
            <a:xfrm>
              <a:off x="6431519" y="2074672"/>
              <a:ext cx="5100082" cy="4536540"/>
              <a:chOff x="660399" y="2074672"/>
              <a:chExt cx="5100082" cy="4536540"/>
            </a:xfrm>
          </p:grpSpPr>
          <p:sp>
            <p:nvSpPr>
              <p:cNvPr id="23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临床医学专业认证自评报告的评价方法</a:t>
                </a:r>
                <a:endParaRPr lang="en-US" altLang="zh-CN" sz="2000" b="1">
                  <a:latin typeface="Microsoft YaHei" panose="020b0503020204020204" pitchFamily="34" charset="-122"/>
                  <a:ea typeface="Microsoft YaHei" panose="020b0503020204020204" pitchFamily="34" charset="-122"/>
                </a:endParaRPr>
              </a:p>
            </p:txBody>
          </p:sp>
          <p:sp>
            <p:nvSpPr>
              <p:cNvPr id="23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数据分析：收集和分析相关数据，评估教育质量和成果</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满意度调查：了解教师、学生和用人单位对教育的满意度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专家评估：邀请行业专家对教育质量和成果进行评估</a:t>
                </a:r>
                <a:endParaRPr/>
              </a:p>
            </p:txBody>
          </p:sp>
          <p:pic>
            <p:nvPicPr>
              <p:cNvPr id="238"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9" name="" descr="{&quot;isTemplate&quot;:true,&quot;type&quot;:2}"/>
        <p:cNvGrpSpPr/>
        <p:nvPr/>
      </p:nvGrpSpPr>
      <p:grpSpPr>
        <a:xfrm>
          <a:off x="0" y="0"/>
          <a:ext cx="0" cy="0"/>
        </a:xfrm>
      </p:grpSpPr>
      <p:sp>
        <p:nvSpPr>
          <p:cNvPr id="240"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学科学科竞赛活动评价的重要性</a:t>
            </a:r>
            <a:endParaRPr/>
          </a:p>
        </p:txBody>
      </p:sp>
      <p:sp>
        <p:nvSpPr>
          <p:cNvPr id="241"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2" name="" descr="{&quot;isTemplate&quot;:true,&quot;type&quot;:3}"/>
        <p:cNvGrpSpPr/>
        <p:nvPr/>
      </p:nvGrpSpPr>
      <p:grpSpPr>
        <a:xfrm>
          <a:off x="0" y="0"/>
          <a:ext cx="0" cy="0"/>
        </a:xfrm>
      </p:grpSpPr>
      <p:pic>
        <p:nvPicPr>
          <p:cNvPr id="24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4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45" name="Group 598"/>
            <p:cNvGrpSpPr/>
            <p:nvPr/>
          </p:nvGrpSpPr>
          <p:grpSpPr>
            <a:xfrm>
              <a:off x="763829" y="1414808"/>
              <a:ext cx="6972294" cy="2337649"/>
              <a:chOff x="763829" y="1414808"/>
              <a:chExt cx="6972294" cy="2337649"/>
            </a:xfrm>
          </p:grpSpPr>
          <p:sp>
            <p:nvSpPr>
              <p:cNvPr id="24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学科学科竞赛活动可以提高学生的学术能力和实践能力</a:t>
                </a:r>
                <a:endParaRPr/>
              </a:p>
            </p:txBody>
          </p:sp>
          <p:sp>
            <p:nvSpPr>
              <p:cNvPr id="24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竞赛活动使学生更加了解专业知识和技能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竞赛活动培养学生的创新思维和团队协作能力</a:t>
                </a:r>
                <a:endParaRPr/>
              </a:p>
            </p:txBody>
          </p:sp>
          <p:sp>
            <p:nvSpPr>
              <p:cNvPr id="24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52" name="Group 591"/>
            <p:cNvGrpSpPr/>
            <p:nvPr/>
          </p:nvGrpSpPr>
          <p:grpSpPr>
            <a:xfrm>
              <a:off x="689593" y="3949139"/>
              <a:ext cx="7078256" cy="2128975"/>
              <a:chOff x="689593" y="3949139"/>
              <a:chExt cx="7078256" cy="2128975"/>
            </a:xfrm>
          </p:grpSpPr>
          <p:sp>
            <p:nvSpPr>
              <p:cNvPr id="25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学科学科竞赛活动有助于提高教师的教学质量和水平</a:t>
                </a:r>
                <a:endParaRPr/>
              </a:p>
            </p:txBody>
          </p:sp>
          <p:sp>
            <p:nvSpPr>
              <p:cNvPr id="25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竞赛活动促使教师关注学科前沿动态</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竞赛活动提高教师的教学能力和实践能力</a:t>
                </a:r>
                <a:endParaRPr/>
              </a:p>
            </p:txBody>
          </p:sp>
          <p:sp>
            <p:nvSpPr>
              <p:cNvPr id="25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5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5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学科学科竞赛活动对临床医学专业教育质量的影响</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60" name="" descr="{&quot;isTemplate&quot;:true,&quot;type&quot;:3}"/>
        <p:cNvGrpSpPr/>
        <p:nvPr/>
      </p:nvGrpSpPr>
      <p:grpSpPr>
        <a:xfrm>
          <a:off x="0" y="0"/>
          <a:ext cx="0" cy="0"/>
        </a:xfrm>
      </p:grpSpPr>
      <p:pic>
        <p:nvPicPr>
          <p:cNvPr id="261"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62"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63" name="Group 598"/>
            <p:cNvGrpSpPr/>
            <p:nvPr/>
          </p:nvGrpSpPr>
          <p:grpSpPr>
            <a:xfrm>
              <a:off x="763829" y="1414808"/>
              <a:ext cx="6972294" cy="2337649"/>
              <a:chOff x="763829" y="1414808"/>
              <a:chExt cx="6972294" cy="2337649"/>
            </a:xfrm>
          </p:grpSpPr>
          <p:sp>
            <p:nvSpPr>
              <p:cNvPr id="264"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学科学科竞赛活动可以提高学生的实践能力</a:t>
                </a:r>
                <a:endParaRPr/>
              </a:p>
            </p:txBody>
          </p:sp>
          <p:sp>
            <p:nvSpPr>
              <p:cNvPr id="265"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竞赛活动使学生更加了解专业知识和技能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竞赛活动培养学生的创新思维和团队协作能力</a:t>
                </a:r>
                <a:endParaRPr/>
              </a:p>
            </p:txBody>
          </p:sp>
          <p:sp>
            <p:nvSpPr>
              <p:cNvPr id="266"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7"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8"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9"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70" name="Group 591"/>
            <p:cNvGrpSpPr/>
            <p:nvPr/>
          </p:nvGrpSpPr>
          <p:grpSpPr>
            <a:xfrm>
              <a:off x="689593" y="3949139"/>
              <a:ext cx="7078256" cy="2128975"/>
              <a:chOff x="689593" y="3949139"/>
              <a:chExt cx="7078256" cy="2128975"/>
            </a:xfrm>
          </p:grpSpPr>
          <p:sp>
            <p:nvSpPr>
              <p:cNvPr id="271"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学科学科竞赛活动有助于提高学生的综合素质</a:t>
                </a:r>
                <a:endParaRPr/>
              </a:p>
            </p:txBody>
          </p:sp>
          <p:sp>
            <p:nvSpPr>
              <p:cNvPr id="272"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竞赛活动培养学生的学术素养和职业道德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竞赛活动提高学生的沟通能力和领导力</a:t>
                </a:r>
                <a:endParaRPr/>
              </a:p>
            </p:txBody>
          </p:sp>
          <p:sp>
            <p:nvSpPr>
              <p:cNvPr id="273"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4"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5"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6"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7"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学科学科竞赛活动对临床医学专业学生能力培养的作用</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8" name="" descr="{&quot;isTemplate&quot;:true,&quot;type&quot;:3}"/>
        <p:cNvGrpSpPr/>
        <p:nvPr/>
      </p:nvGrpSpPr>
      <p:grpSpPr>
        <a:xfrm>
          <a:off x="0" y="0"/>
          <a:ext cx="0" cy="0"/>
        </a:xfrm>
      </p:grpSpPr>
      <p:pic>
        <p:nvPicPr>
          <p:cNvPr id="27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8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81" name="Group 598"/>
            <p:cNvGrpSpPr/>
            <p:nvPr/>
          </p:nvGrpSpPr>
          <p:grpSpPr>
            <a:xfrm>
              <a:off x="763829" y="1414808"/>
              <a:ext cx="6972294" cy="2337649"/>
              <a:chOff x="763829" y="1414808"/>
              <a:chExt cx="6972294" cy="2337649"/>
            </a:xfrm>
          </p:grpSpPr>
          <p:sp>
            <p:nvSpPr>
              <p:cNvPr id="28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学科学科竞赛活动可以提高学生的就业竞争力</a:t>
                </a:r>
                <a:endParaRPr/>
              </a:p>
            </p:txBody>
          </p:sp>
          <p:sp>
            <p:nvSpPr>
              <p:cNvPr id="28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竞赛活动使学生更加了解专业知识和技能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竞赛活动培养学生的创新思维和团队协作能力</a:t>
                </a:r>
                <a:endParaRPr/>
              </a:p>
            </p:txBody>
          </p:sp>
          <p:sp>
            <p:nvSpPr>
              <p:cNvPr id="28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8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88" name="Group 591"/>
            <p:cNvGrpSpPr/>
            <p:nvPr/>
          </p:nvGrpSpPr>
          <p:grpSpPr>
            <a:xfrm>
              <a:off x="689593" y="3949139"/>
              <a:ext cx="7078256" cy="2128975"/>
              <a:chOff x="689593" y="3949139"/>
              <a:chExt cx="7078256" cy="2128975"/>
            </a:xfrm>
          </p:grpSpPr>
          <p:sp>
            <p:nvSpPr>
              <p:cNvPr id="28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学科学科竞赛活动有助于提高学生的综合素质</a:t>
                </a:r>
                <a:endParaRPr/>
              </a:p>
            </p:txBody>
          </p:sp>
          <p:sp>
            <p:nvSpPr>
              <p:cNvPr id="29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竞赛活动培养学生的学术素养和职业道德</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竞赛活动提高学生的沟通能力和领导力</a:t>
                </a:r>
                <a:endParaRPr/>
              </a:p>
            </p:txBody>
          </p:sp>
          <p:sp>
            <p:nvSpPr>
              <p:cNvPr id="29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9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9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学科学科竞赛活动对临床医学专业就业竞争力的提升</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215502"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7200"/>
              <a:t>临床医学专业认证自评报告对学科学科竞赛活动的评价内容</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临床医学专业认证自评报告对竞赛活动的组织与管理的评价</a:t>
            </a:r>
            <a:endParaRPr lang="en-US" altLang="zh-CN" sz="2800" b="1">
              <a:latin typeface="+mj-ea"/>
              <a:ea typeface="+mj-ea"/>
            </a:endParaRPr>
          </a:p>
        </p:txBody>
      </p:sp>
      <p:grpSp>
        <p:nvGrpSpPr>
          <p:cNvPr id="1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3" name=""/>
            <p:cNvGrpSpPr/>
            <p:nvPr/>
          </p:nvGrpSpPr>
          <p:grpSpPr>
            <a:xfrm>
              <a:off x="660399" y="2074672"/>
              <a:ext cx="5100082" cy="4536540"/>
              <a:chOff x="660399" y="2074672"/>
              <a:chExt cx="5100082" cy="4536540"/>
            </a:xfrm>
          </p:grpSpPr>
          <p:sp>
            <p:nvSpPr>
              <p:cNvPr id="1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评价竞赛活动的组织和管理是否合理</a:t>
                </a:r>
                <a:endParaRPr lang="en-US" altLang="zh-CN" sz="2000" b="1">
                  <a:latin typeface="Microsoft YaHei" panose="020b0503020204020204" pitchFamily="34" charset="-122"/>
                  <a:ea typeface="Microsoft YaHei" panose="020b0503020204020204" pitchFamily="34" charset="-122"/>
                </a:endParaRPr>
              </a:p>
            </p:txBody>
          </p:sp>
          <p:sp>
            <p:nvSpPr>
              <p:cNvPr id="1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竞赛活动的策划和实施方案是否完善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竞赛活动的经费和资源是否充足</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竞赛活动的过程和结果是否公正公平</a:t>
                </a:r>
                <a:endParaRPr/>
              </a:p>
            </p:txBody>
          </p:sp>
          <p:pic>
            <p:nvPicPr>
              <p:cNvPr id="1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 name=""/>
            <p:cNvGrpSpPr/>
            <p:nvPr/>
          </p:nvGrpSpPr>
          <p:grpSpPr>
            <a:xfrm>
              <a:off x="6431519" y="2074672"/>
              <a:ext cx="5100082" cy="4536540"/>
              <a:chOff x="660399" y="2074672"/>
              <a:chExt cx="5100082" cy="4536540"/>
            </a:xfrm>
          </p:grpSpPr>
          <p:sp>
            <p:nvSpPr>
              <p:cNvPr id="1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评价竞赛活动的覆盖面和参与度</a:t>
                </a:r>
                <a:endParaRPr lang="en-US" altLang="zh-CN" sz="2000" b="1">
                  <a:latin typeface="Microsoft YaHei" panose="020b0503020204020204" pitchFamily="34" charset="-122"/>
                  <a:ea typeface="Microsoft YaHei" panose="020b0503020204020204" pitchFamily="34" charset="-122"/>
                </a:endParaRPr>
              </a:p>
            </p:txBody>
          </p:sp>
          <p:sp>
            <p:nvSpPr>
              <p:cNvPr id="2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竞赛活动的参与人数和覆盖面是否广泛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竞赛活动的奖项设置和评选是否合理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竞赛活动的影响力和社会认可度是否高</a:t>
                </a:r>
                <a:endParaRPr/>
              </a:p>
            </p:txBody>
          </p:sp>
          <p:pic>
            <p:nvPicPr>
              <p:cNvPr id="2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 name="" descr="{&quot;isTemplate&quot;:true,&quot;type&quot;:3}"/>
        <p:cNvGrpSpPr/>
        <p:nvPr/>
      </p:nvGrpSpPr>
      <p:grpSpPr>
        <a:xfrm>
          <a:off x="0" y="0"/>
          <a:ext cx="0" cy="0"/>
        </a:xfrm>
      </p:grpSpPr>
      <p:sp>
        <p:nvSpPr>
          <p:cNvPr id="2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临床医学专业认证自评报告对竞赛活动的成果与影响的评价</a:t>
            </a:r>
            <a:endParaRPr lang="en-US" altLang="zh-CN" sz="2800" b="1">
              <a:latin typeface="+mj-ea"/>
              <a:ea typeface="+mj-ea"/>
            </a:endParaRPr>
          </a:p>
        </p:txBody>
      </p:sp>
      <p:grpSp>
        <p:nvGrpSpPr>
          <p:cNvPr id="25"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6" name=""/>
            <p:cNvGrpSpPr/>
            <p:nvPr/>
          </p:nvGrpSpPr>
          <p:grpSpPr>
            <a:xfrm>
              <a:off x="660399" y="2074672"/>
              <a:ext cx="5100082" cy="4536540"/>
              <a:chOff x="660399" y="2074672"/>
              <a:chExt cx="5100082" cy="4536540"/>
            </a:xfrm>
          </p:grpSpPr>
          <p:sp>
            <p:nvSpPr>
              <p:cNvPr id="2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评价竞赛活动的成果是否显著</a:t>
                </a:r>
                <a:endParaRPr lang="en-US" altLang="zh-CN" sz="2000" b="1">
                  <a:latin typeface="Microsoft YaHei" panose="020b0503020204020204" pitchFamily="34" charset="-122"/>
                  <a:ea typeface="Microsoft YaHei" panose="020b0503020204020204" pitchFamily="34" charset="-122"/>
                </a:endParaRPr>
              </a:p>
            </p:txBody>
          </p:sp>
          <p:sp>
            <p:nvSpPr>
              <p:cNvPr id="2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竞赛活动的获奖情况和成绩是否优秀</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竞赛活动对学生的学术成果和实践能力的影响是否显著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竞赛活动对教师的教学质量和水平的影响是否显著</a:t>
                </a:r>
                <a:endParaRPr/>
              </a:p>
            </p:txBody>
          </p:sp>
          <p:pic>
            <p:nvPicPr>
              <p:cNvPr id="3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1" name=""/>
            <p:cNvGrpSpPr/>
            <p:nvPr/>
          </p:nvGrpSpPr>
          <p:grpSpPr>
            <a:xfrm>
              <a:off x="6431519" y="2074672"/>
              <a:ext cx="5100082" cy="4536540"/>
              <a:chOff x="660399" y="2074672"/>
              <a:chExt cx="5100082" cy="4536540"/>
            </a:xfrm>
          </p:grpSpPr>
          <p:sp>
            <p:nvSpPr>
              <p:cNvPr id="3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评价竞赛活动对社会的影响和价值</a:t>
                </a:r>
                <a:endParaRPr lang="en-US" altLang="zh-CN" sz="2000" b="1">
                  <a:latin typeface="Microsoft YaHei" panose="020b0503020204020204" pitchFamily="34" charset="-122"/>
                  <a:ea typeface="Microsoft YaHei" panose="020b0503020204020204" pitchFamily="34" charset="-122"/>
                </a:endParaRPr>
              </a:p>
            </p:txBody>
          </p:sp>
          <p:sp>
            <p:nvSpPr>
              <p:cNvPr id="3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竞赛活动对提高临床医学专业的社会声誉和影响力的作用是否显著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竞赛活动对推动临床医学专业的教育改革和发展的作用是否显著</a:t>
                </a:r>
                <a:endParaRPr/>
              </a:p>
            </p:txBody>
          </p:sp>
          <p:pic>
            <p:nvPicPr>
              <p:cNvPr id="3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6" name="" descr="{&quot;isTemplate&quot;:true,&quot;type&quot;:3}"/>
        <p:cNvGrpSpPr/>
        <p:nvPr/>
      </p:nvGrpSpPr>
      <p:grpSpPr>
        <a:xfrm>
          <a:off x="0" y="0"/>
          <a:ext cx="0" cy="0"/>
        </a:xfrm>
      </p:grpSpPr>
      <p:sp>
        <p:nvSpPr>
          <p:cNvPr id="3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临床医学专业认证自评报告对竞赛活动的持续改进与发展的评价</a:t>
            </a:r>
            <a:endParaRPr lang="en-US" altLang="zh-CN" sz="2800" b="1">
              <a:latin typeface="+mj-ea"/>
              <a:ea typeface="+mj-ea"/>
            </a:endParaRPr>
          </a:p>
        </p:txBody>
      </p:sp>
      <p:grpSp>
        <p:nvGrpSpPr>
          <p:cNvPr id="38"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39" name=""/>
            <p:cNvGrpSpPr/>
            <p:nvPr/>
          </p:nvGrpSpPr>
          <p:grpSpPr>
            <a:xfrm>
              <a:off x="660399" y="2074672"/>
              <a:ext cx="5100082" cy="4536540"/>
              <a:chOff x="660399" y="2074672"/>
              <a:chExt cx="5100082" cy="4536540"/>
            </a:xfrm>
          </p:grpSpPr>
          <p:sp>
            <p:nvSpPr>
              <p:cNvPr id="40"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41"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评价竞赛活动的持续改进和发展是否有效</a:t>
                </a:r>
                <a:endParaRPr lang="en-US" altLang="zh-CN" sz="2000" b="1">
                  <a:latin typeface="Microsoft YaHei" panose="020b0503020204020204" pitchFamily="34" charset="-122"/>
                  <a:ea typeface="Microsoft YaHei" panose="020b0503020204020204" pitchFamily="34" charset="-122"/>
                </a:endParaRPr>
              </a:p>
            </p:txBody>
          </p:sp>
          <p:sp>
            <p:nvSpPr>
              <p:cNvPr id="42"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竞赛活动是否定期开展，是否及时总结经验教训</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竞赛活动的制度和标准是否不断完善和更新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竞赛活动的质量和影响力是否持续提升</a:t>
                </a:r>
                <a:endParaRPr/>
              </a:p>
            </p:txBody>
          </p:sp>
          <p:pic>
            <p:nvPicPr>
              <p:cNvPr id="43"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44" name=""/>
            <p:cNvGrpSpPr/>
            <p:nvPr/>
          </p:nvGrpSpPr>
          <p:grpSpPr>
            <a:xfrm>
              <a:off x="6431519" y="2074672"/>
              <a:ext cx="5100082" cy="4536540"/>
              <a:chOff x="660399" y="2074672"/>
              <a:chExt cx="5100082" cy="4536540"/>
            </a:xfrm>
          </p:grpSpPr>
          <p:sp>
            <p:nvSpPr>
              <p:cNvPr id="45"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46"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评价竞赛活动的发展前景和潜力</a:t>
                </a:r>
                <a:endParaRPr lang="en-US" altLang="zh-CN" sz="2000" b="1">
                  <a:latin typeface="Microsoft YaHei" panose="020b0503020204020204" pitchFamily="34" charset="-122"/>
                  <a:ea typeface="Microsoft YaHei" panose="020b0503020204020204" pitchFamily="34" charset="-122"/>
                </a:endParaRPr>
              </a:p>
            </p:txBody>
          </p:sp>
          <p:sp>
            <p:nvSpPr>
              <p:cNvPr id="47"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竞赛活动是否符合临床医学专业的发展趋势和需求</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竞赛活动是否有足够的发展空间和潜力</a:t>
                </a:r>
                <a:endParaRPr/>
              </a:p>
            </p:txBody>
          </p:sp>
          <p:pic>
            <p:nvPicPr>
              <p:cNvPr id="48"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https://d.book118.com/298015031034006041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gray">
      <a:dk1>
        <a:srgbClr val="000000"/>
      </a:dk1>
      <a:lt1>
        <a:srgbClr val="FFFFFF"/>
      </a:lt1>
      <a:dk2>
        <a:srgbClr val="1A1D20"/>
      </a:dk2>
      <a:lt2>
        <a:srgbClr val="EFF1F2"/>
      </a:lt2>
      <a:accent1>
        <a:srgbClr val="5D6897"/>
      </a:accent1>
      <a:accent2>
        <a:srgbClr val="AFBFD5"/>
      </a:accent2>
      <a:accent3>
        <a:srgbClr val="7384B0"/>
      </a:accent3>
      <a:accent4>
        <a:srgbClr val="424E82"/>
      </a:accent4>
      <a:accent5>
        <a:srgbClr val="C0C9D8"/>
      </a:accent5>
      <a:accent6>
        <a:srgbClr val="7D889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分析临床医学专业认证自评报告对学科学科竞赛活动评价</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2024-09-19T22:57:27.686</cp:lastPrinted>
  <dcterms:created xsi:type="dcterms:W3CDTF">2024-09-19T14:57:27Z</dcterms:created>
  <dcterms:modified xsi:type="dcterms:W3CDTF">2024-09-19T14:57:29Z</dcterms:modified>
</cp:coreProperties>
</file>