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51435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FDAB1-2E34-4723-A21C-326C174F3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74093-666D-4140-A261-74177FAC6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4CA42-8691-409B-8744-A66BA4AB3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AA489-04C4-49E0-95A9-7552D70F8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92462-FBDF-4FD0-A982-9061F903F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94E0FC-7876-422F-9A43-670D651B1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1FE4C-B736-4A61-8F5D-1E761D6B5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D8912-4C89-4572-B3D3-230EE62F7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3A564-FA10-4EEB-A090-6BACA728C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18CEA-8D7D-452C-8F57-4DDAB9659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E633A-7516-42B7-9FCA-C2DF28DDD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1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30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30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5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90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5" y="1076328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5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007106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11"/>
          <p:cNvSpPr txBox="1"/>
          <p:nvPr/>
        </p:nvSpPr>
        <p:spPr>
          <a:xfrm>
            <a:off x="0" y="98757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mtClean="0">
                <a:solidFill>
                  <a:srgbClr val="52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4800" b="1" smtClean="0">
                <a:solidFill>
                  <a:srgbClr val="52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、邓 稼 先</a:t>
            </a:r>
            <a:endParaRPr lang="zh-CN" altLang="en-US" sz="4800" b="1">
              <a:solidFill>
                <a:srgbClr val="52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872880" y="2355728"/>
            <a:ext cx="3464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rgbClr val="52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杨振宁</a:t>
            </a:r>
            <a:endParaRPr lang="zh-CN" altLang="en-US" sz="3200" b="1">
              <a:solidFill>
                <a:srgbClr val="52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4499992" y="1347615"/>
            <a:ext cx="1944216" cy="576064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/>
              <a:t>基础梳理</a:t>
            </a:r>
            <a:endParaRPr lang="zh-CN" altLang="en-US" sz="3200"/>
          </a:p>
        </p:txBody>
      </p:sp>
      <p:sp>
        <p:nvSpPr>
          <p:cNvPr id="3" name="圆角矩形 2"/>
          <p:cNvSpPr/>
          <p:nvPr/>
        </p:nvSpPr>
        <p:spPr>
          <a:xfrm>
            <a:off x="4499992" y="2139703"/>
            <a:ext cx="1944216" cy="1584176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smtClean="0">
                <a:latin typeface="+mn-ea"/>
              </a:rPr>
              <a:t>1</a:t>
            </a:r>
            <a:r>
              <a:rPr lang="zh-CN" altLang="en-US" sz="2000" smtClean="0">
                <a:latin typeface="+mn-ea"/>
              </a:rPr>
              <a:t>、学习目标</a:t>
            </a:r>
            <a:endParaRPr lang="en-US" altLang="zh-CN" sz="2000" smtClean="0">
              <a:latin typeface="+mn-ea"/>
            </a:endParaRPr>
          </a:p>
          <a:p>
            <a:pPr algn="ctr"/>
            <a:r>
              <a:rPr lang="en-US" altLang="zh-CN" sz="2000" smtClean="0">
                <a:latin typeface="+mn-ea"/>
              </a:rPr>
              <a:t>2</a:t>
            </a:r>
            <a:r>
              <a:rPr lang="zh-CN" altLang="en-US" sz="2000" smtClean="0">
                <a:latin typeface="+mn-ea"/>
              </a:rPr>
              <a:t>、重点字词</a:t>
            </a:r>
            <a:endParaRPr lang="en-US" altLang="zh-CN" sz="2000" smtClean="0">
              <a:latin typeface="+mn-ea"/>
            </a:endParaRPr>
          </a:p>
          <a:p>
            <a:pPr algn="ctr"/>
            <a:r>
              <a:rPr lang="en-US" altLang="zh-CN" sz="2000" smtClean="0">
                <a:latin typeface="+mn-ea"/>
              </a:rPr>
              <a:t>3</a:t>
            </a:r>
            <a:r>
              <a:rPr lang="zh-CN" altLang="en-US" sz="2000" smtClean="0">
                <a:latin typeface="+mn-ea"/>
              </a:rPr>
              <a:t>、作者作品</a:t>
            </a:r>
            <a:endParaRPr lang="zh-CN" altLang="en-US" sz="2000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3" descr="E:\PPT背景\03.pn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1266554"/>
            <a:ext cx="9036496" cy="367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组合 2"/>
          <p:cNvGrpSpPr/>
          <p:nvPr/>
        </p:nvGrpSpPr>
        <p:grpSpPr>
          <a:xfrm>
            <a:off x="156103" y="1172685"/>
            <a:ext cx="6361174" cy="2960380"/>
            <a:chOff x="818234" y="1080265"/>
            <a:chExt cx="7863234" cy="3769914"/>
          </a:xfrm>
        </p:grpSpPr>
        <p:pic>
          <p:nvPicPr>
            <p:cNvPr id="4" name="Picture 5" descr="E:\PPT背景\05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 rot="1517347">
              <a:off x="818234" y="1080265"/>
              <a:ext cx="2604413" cy="3518842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5" descr="E:\PPT背景\05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 rot="21018680">
              <a:off x="3319149" y="1331337"/>
              <a:ext cx="2604413" cy="3518842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 descr="E:\PPT背景\05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 rot="841888">
              <a:off x="6077055" y="1331337"/>
              <a:ext cx="2604413" cy="3518842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" name="TextBox 6"/>
          <p:cNvSpPr txBox="1"/>
          <p:nvPr/>
        </p:nvSpPr>
        <p:spPr>
          <a:xfrm rot="1137444">
            <a:off x="4381291" y="2029362"/>
            <a:ext cx="2042784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30000"/>
              </a:lnSpc>
              <a:defRPr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理清作者思路，了解文章结构特点，探究文章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在记叙基础上议论、抒情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的特点。</a:t>
            </a:r>
            <a:endParaRPr kumimoji="0" lang="en-US" altLang="zh-CN" sz="1800" i="0" u="none" strike="noStrike" kern="0" cap="none" spc="0" normalizeH="0" baseline="0" noProof="0" smtClean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 rot="1640005">
            <a:off x="-8914" y="1799685"/>
            <a:ext cx="1976417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30000"/>
              </a:lnSpc>
              <a:defRPr/>
            </a:pPr>
            <a:r>
              <a:rPr lang="zh-CN" altLang="en-US" kern="0">
                <a:latin typeface="微软雅黑" panose="020b0503020204020204" pitchFamily="34" charset="-122"/>
                <a:ea typeface="微软雅黑" panose="020b0503020204020204" pitchFamily="34" charset="-122"/>
              </a:rPr>
              <a:t>学习邓稼先的</a:t>
            </a:r>
            <a:r>
              <a:rPr lang="zh-CN" altLang="en-US" ker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感人事迹</a:t>
            </a:r>
            <a:r>
              <a:rPr lang="zh-CN" altLang="en-US" kern="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en-US" kern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培养民族</a:t>
            </a:r>
            <a:r>
              <a:rPr lang="zh-CN" altLang="en-US" kern="0">
                <a:latin typeface="微软雅黑" panose="020b0503020204020204" pitchFamily="34" charset="-122"/>
                <a:ea typeface="微软雅黑" panose="020b0503020204020204" pitchFamily="34" charset="-122"/>
              </a:rPr>
              <a:t>自豪感和为</a:t>
            </a:r>
            <a:r>
              <a:rPr lang="zh-CN" altLang="en-US" kern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祖国为民族</a:t>
            </a:r>
            <a:r>
              <a:rPr lang="zh-CN" altLang="en-US" kern="0">
                <a:latin typeface="微软雅黑" panose="020b0503020204020204" pitchFamily="34" charset="-122"/>
                <a:ea typeface="微软雅黑" panose="020b0503020204020204" pitchFamily="34" charset="-122"/>
              </a:rPr>
              <a:t>强盛而献身的精神。</a:t>
            </a:r>
            <a:endParaRPr lang="zh-CN" altLang="en-US" ker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 rot="21091743">
            <a:off x="2299278" y="2475369"/>
            <a:ext cx="1880190" cy="81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defRPr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学习通过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对比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表现人物的方法。</a:t>
            </a:r>
            <a:endParaRPr kumimoji="0" lang="en-US" altLang="zh-CN" sz="1800" i="0" u="none" strike="noStrike" kern="0" cap="none" spc="0" normalizeH="0" baseline="0" noProof="0" smtClean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" name="Picture 5" descr="E:\PPT背景\05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 rot="21018680">
            <a:off x="6849409" y="1313234"/>
            <a:ext cx="2106910" cy="276322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矩形 10"/>
          <p:cNvSpPr/>
          <p:nvPr/>
        </p:nvSpPr>
        <p:spPr>
          <a:xfrm rot="21220884">
            <a:off x="7103080" y="2162893"/>
            <a:ext cx="1786904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理解体会“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鞠躬尽瘁，死而后已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”，“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当之无愧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”等词语在评价人物中的作用。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539552" y="699543"/>
            <a:ext cx="7992888" cy="3816424"/>
          </a:xfrm>
          <a:prstGeom prst="roundRect">
            <a:avLst/>
          </a:prstGeom>
          <a:noFill/>
          <a:ln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646783" y="710717"/>
            <a:ext cx="7632848" cy="34778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热泪盈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眶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（</a:t>
            </a:r>
            <a:r>
              <a:rPr lang="en-US" altLang="zh-CN" sz="2400" err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kuàng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）        可歌可</a:t>
            </a:r>
            <a:r>
              <a:rPr lang="zh-CN" altLang="en-US" sz="2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泣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(qì)     </a:t>
            </a:r>
            <a:endParaRPr lang="en-US" altLang="zh-CN" sz="24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zh-CN" altLang="en-US" sz="2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彷徨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err="1">
                <a:latin typeface="微软雅黑" panose="020b0503020204020204" pitchFamily="34" charset="-122"/>
                <a:ea typeface="微软雅黑" panose="020b0503020204020204" pitchFamily="34" charset="-122"/>
              </a:rPr>
              <a:t>páng huáng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    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邓</a:t>
            </a:r>
            <a:r>
              <a:rPr lang="zh-CN" altLang="en-US" sz="2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稼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err="1">
                <a:latin typeface="微软雅黑" panose="020b0503020204020204" pitchFamily="34" charset="-122"/>
                <a:ea typeface="微软雅黑" panose="020b0503020204020204" pitchFamily="34" charset="-122"/>
              </a:rPr>
              <a:t>jià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）先    </a:t>
            </a:r>
            <a:endParaRPr lang="en-US" altLang="zh-CN" sz="24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元</a:t>
            </a:r>
            <a:r>
              <a:rPr lang="zh-CN" altLang="en-US" sz="2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勋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err="1">
                <a:latin typeface="微软雅黑" panose="020b0503020204020204" pitchFamily="34" charset="-122"/>
                <a:ea typeface="微软雅黑" panose="020b0503020204020204" pitchFamily="34" charset="-122"/>
              </a:rPr>
              <a:t>xūn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   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至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死不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懈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err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xiè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）  无</a:t>
            </a:r>
            <a:r>
              <a:rPr lang="zh-CN" altLang="en-US" sz="2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垠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yín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r>
              <a:rPr lang="en-US" altLang="zh-CN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24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zh-CN" altLang="en-US" sz="2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鞠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err="1">
                <a:latin typeface="微软雅黑" panose="020b0503020204020204" pitchFamily="34" charset="-122"/>
                <a:ea typeface="微软雅黑" panose="020b0503020204020204" pitchFamily="34" charset="-122"/>
              </a:rPr>
              <a:t>jū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）躬尽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瘁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err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cuì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）    选</a:t>
            </a:r>
            <a:r>
              <a:rPr lang="zh-CN" altLang="en-US" sz="2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聘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err="1">
                <a:latin typeface="微软雅黑" panose="020b0503020204020204" pitchFamily="34" charset="-122"/>
                <a:ea typeface="微软雅黑" panose="020b0503020204020204" pitchFamily="34" charset="-122"/>
              </a:rPr>
              <a:t>pìn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   </a:t>
            </a:r>
            <a:r>
              <a:rPr lang="zh-CN" altLang="en-US" sz="2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殷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红（</a:t>
            </a:r>
            <a:r>
              <a:rPr lang="en-US" altLang="zh-CN" sz="2400" err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yān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  </a:t>
            </a:r>
            <a:endParaRPr lang="en-US" altLang="zh-CN" sz="24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鲜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红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err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xiān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）     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殷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切（</a:t>
            </a:r>
            <a:r>
              <a:rPr lang="en-US" altLang="zh-CN" sz="2400" err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yīn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）     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鲜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为人知（</a:t>
            </a:r>
            <a:r>
              <a:rPr lang="en-US" altLang="zh-CN" sz="2400" err="1">
                <a:latin typeface="微软雅黑" panose="020b0503020204020204" pitchFamily="34" charset="-122"/>
                <a:ea typeface="微软雅黑" panose="020b0503020204020204" pitchFamily="34" charset="-122"/>
              </a:rPr>
              <a:t>xiǎn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498705" y="3111218"/>
            <a:ext cx="1561852" cy="1513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323532" y="699542"/>
            <a:ext cx="7596063" cy="4104456"/>
          </a:xfrm>
          <a:prstGeom prst="roundRect">
            <a:avLst/>
          </a:prstGeom>
          <a:noFill/>
          <a:ln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137377" y="2993784"/>
            <a:ext cx="1561852" cy="1513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矩形 5"/>
          <p:cNvSpPr/>
          <p:nvPr/>
        </p:nvSpPr>
        <p:spPr>
          <a:xfrm>
            <a:off x="1763688" y="701866"/>
            <a:ext cx="5976664" cy="46628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比喻侵略、压迫、剥削。　</a:t>
            </a:r>
            <a:endParaRPr lang="en-US" altLang="zh-CN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走来走去</a:t>
            </a:r>
            <a:r>
              <a:rPr lang="en-US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犹疑不决</a:t>
            </a:r>
            <a:r>
              <a:rPr lang="en-US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不知往哪个方向去。　</a:t>
            </a:r>
            <a:r>
              <a:rPr lang="en-US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endParaRPr lang="en-US" altLang="zh-CN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接连不断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地出现，没有穷尽。</a:t>
            </a:r>
            <a:r>
              <a:rPr lang="zh-CN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endParaRPr lang="en-US" altLang="zh-CN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CN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很少有人知道。　</a:t>
            </a:r>
            <a:endParaRPr lang="en-US" altLang="zh-CN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CN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当得起某种称号或荣誉</a:t>
            </a:r>
            <a:r>
              <a:rPr lang="en-US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zh-CN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无须感到惭愧。</a:t>
            </a:r>
            <a:endParaRPr lang="en-US" altLang="zh-CN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形容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人锐气和才干全都显露出来</a:t>
            </a:r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多形容</a:t>
            </a: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人气盛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逞强。</a:t>
            </a:r>
            <a:endParaRPr lang="en-US" altLang="zh-CN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lv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家家户户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都知道。形容人所共知。</a:t>
            </a:r>
            <a:endParaRPr lang="en-US" altLang="zh-CN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lv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</a:t>
            </a:r>
            <a:r>
              <a:rPr lang="zh-CN" altLang="en-US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妇女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、小孩全都知道。指众所周知</a:t>
            </a: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。</a:t>
            </a:r>
            <a:endParaRPr lang="en-US" altLang="zh-CN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lv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形容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为完成一种责任而奋斗终生。意为不辞辛苦地贡献出自己的一切，到</a:t>
            </a: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死才停止。</a:t>
            </a:r>
            <a:endParaRPr lang="zh-CN" altLang="en-US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539556" y="707208"/>
            <a:ext cx="6154615" cy="383181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　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(1)</a:t>
            </a:r>
            <a:r>
              <a:rPr kumimoji="0" lang="zh-CN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宰割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kumimoji="0" lang="en-US" altLang="zh-CN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　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(2)</a:t>
            </a:r>
            <a:r>
              <a:rPr kumimoji="0" lang="zh-CN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彷徨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kumimoji="0" lang="en-US" altLang="zh-CN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　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(3)</a:t>
            </a:r>
            <a:r>
              <a:rPr kumimoji="0" lang="zh-CN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层出不穷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kumimoji="0" lang="en-US" altLang="zh-CN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　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(4)</a:t>
            </a:r>
            <a:r>
              <a:rPr kumimoji="0" lang="zh-CN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鲜为人知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kumimoji="0" lang="en-US" altLang="zh-CN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　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(5)</a:t>
            </a:r>
            <a:r>
              <a:rPr kumimoji="0" lang="zh-CN" altLang="en-US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当之无愧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kumimoji="0" lang="en-US" altLang="zh-CN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zh-CN" altLang="en-US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kumimoji="0" lang="en-US" altLang="zh-CN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(6)</a:t>
            </a:r>
            <a:r>
              <a:rPr lang="zh-CN" altLang="en-US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锋芒毕露</a:t>
            </a:r>
            <a:r>
              <a:rPr lang="en-US" altLang="zh-CN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(</a:t>
            </a:r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7)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家喻户晓</a:t>
            </a:r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(</a:t>
            </a:r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8)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妇孺皆知</a:t>
            </a:r>
            <a:r>
              <a:rPr lang="en-US" altLang="zh-CN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 smtClea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   </a:t>
            </a:r>
            <a:r>
              <a:rPr lang="en-US" altLang="zh-CN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(9)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死而后已</a:t>
            </a:r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683568" y="1204120"/>
            <a:ext cx="2088232" cy="2855760"/>
          </a:xfrm>
          <a:prstGeom prst="roundRect">
            <a:avLst/>
          </a:prstGeom>
          <a:solidFill>
            <a:srgbClr val="FFC000">
              <a:alpha val="48000"/>
            </a:srgb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967681" y="1131592"/>
            <a:ext cx="5204720" cy="3000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矩形 3"/>
          <p:cNvSpPr/>
          <p:nvPr/>
        </p:nvSpPr>
        <p:spPr>
          <a:xfrm>
            <a:off x="3193777" y="1363802"/>
            <a:ext cx="4978624" cy="25853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邓稼先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的作者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杨振宁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 ，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美籍华裔理论物理学家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。 西南联大毕业、后赴美获芝加哥大学博士学位，一九五七年和李政道合作推翻了爱因斯坦的“宇宙守恒定律”，获得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诺贝尔物理学奖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。他们这项贡献得到极高评价，被认为是物理学上的里程碑之一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88417" y="3541012"/>
            <a:ext cx="1223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杨 振 宁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37109" y="1397120"/>
            <a:ext cx="158115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99596" y="1131592"/>
            <a:ext cx="7272809" cy="3000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矩形 3"/>
          <p:cNvSpPr/>
          <p:nvPr/>
        </p:nvSpPr>
        <p:spPr>
          <a:xfrm>
            <a:off x="1115617" y="1363800"/>
            <a:ext cx="6696744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    邓稼先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，中国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核物理学家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中国科学院院士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70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年代初以来，在组织、领导、规划新的核武器工作方面，他付出了艰辛的劳动，是中国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核武器理论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杰出的奠基者。 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1999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年，中共中央、国务院追授他“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两弹一星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”。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4499992" y="1347615"/>
            <a:ext cx="1944216" cy="576064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/>
              <a:t>理解内容</a:t>
            </a:r>
            <a:endParaRPr lang="zh-CN" altLang="en-US" sz="3200"/>
          </a:p>
        </p:txBody>
      </p:sp>
      <p:sp>
        <p:nvSpPr>
          <p:cNvPr id="3" name="圆角矩形 2"/>
          <p:cNvSpPr/>
          <p:nvPr/>
        </p:nvSpPr>
        <p:spPr>
          <a:xfrm>
            <a:off x="4499992" y="2139703"/>
            <a:ext cx="1944216" cy="1584176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smtClean="0">
                <a:latin typeface="+mn-ea"/>
              </a:rPr>
              <a:t>1</a:t>
            </a:r>
            <a:r>
              <a:rPr lang="zh-CN" altLang="en-US" sz="2000" smtClean="0">
                <a:latin typeface="+mn-ea"/>
              </a:rPr>
              <a:t>、课文朗读</a:t>
            </a:r>
            <a:endParaRPr lang="en-US" altLang="zh-CN" sz="2000" smtClean="0">
              <a:latin typeface="+mn-ea"/>
            </a:endParaRPr>
          </a:p>
          <a:p>
            <a:pPr algn="ctr"/>
            <a:r>
              <a:rPr lang="en-US" altLang="zh-CN" sz="2000" smtClean="0">
                <a:latin typeface="+mn-ea"/>
              </a:rPr>
              <a:t>2</a:t>
            </a:r>
            <a:r>
              <a:rPr lang="zh-CN" altLang="en-US" sz="2000" smtClean="0">
                <a:latin typeface="+mn-ea"/>
              </a:rPr>
              <a:t>、结构图解</a:t>
            </a:r>
            <a:endParaRPr lang="en-US" altLang="zh-CN" sz="2000" smtClean="0">
              <a:latin typeface="+mn-ea"/>
            </a:endParaRPr>
          </a:p>
          <a:p>
            <a:pPr algn="ctr"/>
            <a:r>
              <a:rPr lang="en-US" altLang="zh-CN" sz="2000" smtClean="0">
                <a:latin typeface="+mn-ea"/>
              </a:rPr>
              <a:t>3</a:t>
            </a:r>
            <a:r>
              <a:rPr lang="zh-CN" altLang="en-US" sz="2000" smtClean="0">
                <a:latin typeface="+mn-ea"/>
              </a:rPr>
              <a:t>、文本解读</a:t>
            </a:r>
            <a:endParaRPr lang="zh-CN" altLang="en-US" sz="2000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Box 23"/>
          <p:cNvSpPr txBox="1"/>
          <p:nvPr/>
        </p:nvSpPr>
        <p:spPr>
          <a:xfrm>
            <a:off x="1928247" y="771551"/>
            <a:ext cx="55890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一部分：展示背景</a:t>
            </a:r>
            <a:r>
              <a:rPr lang="en-US" altLang="zh-CN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百年屈辱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第二部分：不凡经历</a:t>
            </a:r>
            <a:r>
              <a:rPr lang="en-US" altLang="zh-CN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“两弹”元勋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第三部分：名人对比</a:t>
            </a:r>
            <a:r>
              <a:rPr lang="en-US" altLang="zh-CN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质朴平实</a:t>
            </a:r>
            <a:endParaRPr lang="en-US" altLang="zh-CN" sz="24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第四部分：创造奇迹</a:t>
            </a:r>
            <a:r>
              <a:rPr lang="en-US" altLang="zh-CN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骄傲自豪</a:t>
            </a:r>
            <a:endParaRPr lang="en-US" altLang="zh-CN" sz="24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第五部分：中国男儿</a:t>
            </a:r>
            <a:r>
              <a:rPr lang="en-US" altLang="zh-CN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献身精神</a:t>
            </a:r>
            <a:endParaRPr lang="en-US" altLang="zh-CN" sz="24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第六部分：人物总评</a:t>
            </a:r>
            <a:r>
              <a:rPr lang="en-US" altLang="zh-CN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永恒骄傲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990262" y="1545165"/>
            <a:ext cx="589644" cy="1573765"/>
          </a:xfrm>
          <a:prstGeom prst="rect">
            <a:avLst/>
          </a:prstGeom>
          <a:solidFill>
            <a:srgbClr val="33CCCC">
              <a:alpha val="4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010843" y="1762938"/>
            <a:ext cx="738664" cy="14335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kern="20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邓稼先</a:t>
            </a:r>
            <a:endParaRPr lang="zh-CN" altLang="en-US" sz="2400" b="1" kern="2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7723405" y="1545165"/>
            <a:ext cx="1029137" cy="1596191"/>
            <a:chOff x="8602664" y="2763839"/>
            <a:chExt cx="1101725" cy="678212"/>
          </a:xfrm>
        </p:grpSpPr>
        <p:sp>
          <p:nvSpPr>
            <p:cNvPr id="10" name="圆角矩形 9"/>
            <p:cNvSpPr/>
            <p:nvPr>
              <p:custDataLst>
                <p:tags r:id="rId2"/>
              </p:custDataLst>
            </p:nvPr>
          </p:nvSpPr>
          <p:spPr>
            <a:xfrm>
              <a:off x="8602664" y="2763839"/>
              <a:ext cx="1101725" cy="678212"/>
            </a:xfrm>
            <a:prstGeom prst="roundRect">
              <a:avLst/>
            </a:prstGeom>
            <a:solidFill>
              <a:schemeClr val="accent5">
                <a:lumMod val="60000"/>
                <a:lumOff val="40000"/>
              </a:schemeClr>
            </a:solidFill>
            <a:ln w="254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4000" kern="0" smtClean="0">
                  <a:solidFill>
                    <a:sysClr val="window" lastClr="FFFFFF"/>
                  </a:solidFill>
                </a:rPr>
                <a:t>录</a:t>
              </a:r>
              <a:endParaRPr lang="zh-CN" altLang="en-US" sz="4000" kern="0">
                <a:solidFill>
                  <a:sysClr val="window" lastClr="FFFFFF"/>
                </a:solidFill>
              </a:endParaRPr>
            </a:p>
          </p:txBody>
        </p:sp>
        <p:sp>
          <p:nvSpPr>
            <p:cNvPr id="11" name="圆角矩形 10"/>
            <p:cNvSpPr/>
            <p:nvPr>
              <p:custDataLst>
                <p:tags r:id="rId3"/>
              </p:custDataLst>
            </p:nvPr>
          </p:nvSpPr>
          <p:spPr>
            <a:xfrm>
              <a:off x="8643733" y="2796654"/>
              <a:ext cx="1019061" cy="645397"/>
            </a:xfrm>
            <a:prstGeom prst="roundRect">
              <a:avLst/>
            </a:prstGeom>
            <a:solidFill>
              <a:srgbClr val="FFFFFF"/>
            </a:solidFill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4000" b="1" kern="0">
                <a:solidFill>
                  <a:srgbClr val="AD84C6"/>
                </a:solidFill>
              </a:endParaRPr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7764153" y="1690752"/>
            <a:ext cx="923330" cy="14810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tx2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真诚质朴爱国奉献</a:t>
            </a:r>
            <a:endParaRPr lang="zh-CN" altLang="en-US" sz="2400" b="1">
              <a:solidFill>
                <a:schemeClr val="tx2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左大括号 15"/>
          <p:cNvSpPr/>
          <p:nvPr/>
        </p:nvSpPr>
        <p:spPr>
          <a:xfrm>
            <a:off x="1639252" y="771552"/>
            <a:ext cx="288999" cy="3384376"/>
          </a:xfrm>
          <a:prstGeom prst="leftBrac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右大括号 22"/>
          <p:cNvSpPr/>
          <p:nvPr/>
        </p:nvSpPr>
        <p:spPr>
          <a:xfrm>
            <a:off x="7350154" y="741671"/>
            <a:ext cx="287663" cy="3414255"/>
          </a:xfrm>
          <a:prstGeom prst="righ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/>
          <p:cNvSpPr/>
          <p:nvPr/>
        </p:nvSpPr>
        <p:spPr>
          <a:xfrm>
            <a:off x="971600" y="1851670"/>
            <a:ext cx="7272808" cy="2592288"/>
          </a:xfrm>
          <a:prstGeom prst="roundRect">
            <a:avLst/>
          </a:prstGeom>
          <a:solidFill>
            <a:srgbClr val="00B0F0">
              <a:alpha val="56000"/>
            </a:srgbClr>
          </a:solidFill>
          <a:effectLst>
            <a:outerShdw blurRad="50800" dist="50800" dir="5400000" sx="1000" sy="1000" algn="ctr" rotWithShape="0">
              <a:srgbClr val="000000"/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7579" y="696271"/>
            <a:ext cx="5508612" cy="830435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979716" y="1073805"/>
            <a:ext cx="5216479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课文写了哪些事例，表现了人物怎样的崇高品质？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454205" y="2016266"/>
            <a:ext cx="1589994" cy="2191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矩形 9"/>
          <p:cNvSpPr/>
          <p:nvPr/>
        </p:nvSpPr>
        <p:spPr>
          <a:xfrm>
            <a:off x="1095972" y="1851672"/>
            <a:ext cx="5382344" cy="25853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①在美国获博士学位后立即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回国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天下兴亡匹夫有责，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报效祖国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② 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1958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年受命研究原子弹制造的理论，并成功设计了两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弹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“两弹元勋”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功勋卓著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1985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年重病期间写了一份关于中华人民共和国核武器发展的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建议书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鞠躬尽瘁死而后已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/>
          <p:cNvSpPr/>
          <p:nvPr/>
        </p:nvSpPr>
        <p:spPr>
          <a:xfrm>
            <a:off x="971600" y="1851670"/>
            <a:ext cx="7272808" cy="2592288"/>
          </a:xfrm>
          <a:prstGeom prst="roundRect">
            <a:avLst/>
          </a:prstGeom>
          <a:solidFill>
            <a:srgbClr val="00B0F0">
              <a:alpha val="56000"/>
            </a:srgbClr>
          </a:solidFill>
          <a:effectLst>
            <a:outerShdw blurRad="50800" dist="50800" dir="5400000" sx="1000" sy="1000" algn="ctr" rotWithShape="0">
              <a:srgbClr val="000000"/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7579" y="696271"/>
            <a:ext cx="5508612" cy="830435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979716" y="1073805"/>
            <a:ext cx="5216479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课文写了哪些事例，表现了人物怎样的崇高品质？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454205" y="2016266"/>
            <a:ext cx="1589994" cy="2191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矩形 9"/>
          <p:cNvSpPr/>
          <p:nvPr/>
        </p:nvSpPr>
        <p:spPr>
          <a:xfrm>
            <a:off x="1095972" y="1851672"/>
            <a:ext cx="5382344" cy="25853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④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文革初期，说服两派继续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工作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没有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私心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⑤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1971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年被“四人帮”批判围攻，竟能说服工宣队军宣队的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队员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真诚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坦白 从不骄人 最高奉献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⑥一封短短的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信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强烈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的民族自尊心 朴实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⑦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1982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年，“我不能走”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执着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追求 无私奉献 责任心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强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3936619" y="1338939"/>
            <a:ext cx="4235785" cy="2781472"/>
          </a:xfrm>
          <a:prstGeom prst="roundRect">
            <a:avLst/>
          </a:prstGeom>
          <a:noFill/>
          <a:ln>
            <a:solidFill>
              <a:srgbClr val="00B0F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356877" y="3276210"/>
            <a:ext cx="1080365" cy="1046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右箭头标注 3"/>
          <p:cNvSpPr/>
          <p:nvPr/>
        </p:nvSpPr>
        <p:spPr>
          <a:xfrm>
            <a:off x="755576" y="1622152"/>
            <a:ext cx="3168352" cy="2096909"/>
          </a:xfrm>
          <a:prstGeom prst="rightArrowCallout">
            <a:avLst/>
          </a:prstGeom>
          <a:noFill/>
          <a:ln>
            <a:solidFill>
              <a:srgbClr val="00B0F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4101030" y="1437014"/>
            <a:ext cx="390696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邓稼先 “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</a:t>
            </a:r>
            <a:r>
              <a:rPr lang="zh-CN" altLang="en-US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有中国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农民的朴实气质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”。中国几千年传统文化就讲究人与人之间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关系和谐，和睦相处 ，讲究为人忠厚、谦虚、真诚、朴实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。邓稼先汲取了中国传统文化中这些优秀的部分，并变成了 自己的气质品格。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68263" y="1805096"/>
            <a:ext cx="2160240" cy="17543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邓稼先是中国几千年传统文化所孕育出来的有最高奉献精神的儿子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848383" y="596176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理解下面句子的含义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187624" y="317242"/>
            <a:ext cx="819956" cy="1021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3936619" y="1338939"/>
            <a:ext cx="4235785" cy="2781472"/>
          </a:xfrm>
          <a:prstGeom prst="roundRect">
            <a:avLst/>
          </a:prstGeom>
          <a:noFill/>
          <a:ln>
            <a:solidFill>
              <a:srgbClr val="00B0F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356877" y="3276210"/>
            <a:ext cx="1080365" cy="1046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右箭头标注 3"/>
          <p:cNvSpPr/>
          <p:nvPr/>
        </p:nvSpPr>
        <p:spPr>
          <a:xfrm>
            <a:off x="755576" y="1622152"/>
            <a:ext cx="3168352" cy="2096909"/>
          </a:xfrm>
          <a:prstGeom prst="rightArrowCallout">
            <a:avLst/>
          </a:prstGeom>
          <a:noFill/>
          <a:ln>
            <a:solidFill>
              <a:srgbClr val="00B0F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4074291" y="1437014"/>
            <a:ext cx="396043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文革中他能说服两派群众组织，能说服工宣队、军宣队。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中国共产党的宗旨就是全心全意为人民服务，就是领导、团结广大人民一起前进，邓稼先就是把这些奉为自己的行动准则，因此他是理想党员。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99596" y="2139702"/>
            <a:ext cx="1787513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邓稼先是中国共产党的理想党员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848383" y="596176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理解下面句子的含义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187624" y="317242"/>
            <a:ext cx="819956" cy="1021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https://d.book118.com/298020071066006037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50826204108"/>
  <p:tag name="MH_LIBRARY" val="GRAPHIC"/>
  <p:tag name="MH_ORDER" val="Rounded Rectangle 29"/>
</p:tagLst>
</file>

<file path=ppt/tags/tag2.xml><?xml version="1.0" encoding="utf-8"?>
<p:tagLst xmlns:p="http://schemas.openxmlformats.org/presentationml/2006/main">
  <p:tag name="MH" val="20150826204108"/>
  <p:tag name="MH_LIBRARY" val="GRAPHIC"/>
  <p:tag name="MH_ORDER" val="Rounded Rectangle 30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宋体</vt:lpstr>
      <vt:lpstr>微软雅黑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2024-09-17T08:43:10.029</cp:lastPrinted>
  <dcterms:created xsi:type="dcterms:W3CDTF">2024-09-17T00:43:10Z</dcterms:created>
  <dcterms:modified xsi:type="dcterms:W3CDTF">2024-09-17T00:43:11Z</dcterms:modified>
</cp:coreProperties>
</file>