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28F8A-BDBF-430D-99A0-EF49F2B243AC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020B54-FB4D-458C-96B1-A455B32F922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336632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C3A5D0-9F09-4E35-BF30-B9EC7EF53D0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41703500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E1870-CF4E-452B-B8FE-84A07BB2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E081F-B227-40E9-8CB2-E980034AD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FA80B-EA19-459C-BA35-01A919705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99BFC-1CFE-4712-8B6F-F779B213A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0C9C8-1C0E-4773-B12D-654A0BF7B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13315A-5A11-44F6-8C59-9717E74D6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C7E8A-A5F9-4044-892E-715D8D166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79165-E944-4013-A47F-2A8A4B875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3FD46-28D5-4532-9F34-76EBDEF69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E6ACA-E981-4DB4-B88B-2487F0E2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C3430-049F-4A3B-9C2C-3EE909DC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封面/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4" descr="F:\0PPT素材\背景及图片\白麻子.jp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BEBA8EAE-BF5A-486C-A8C5-ECC9F3942E4B}">
                <a14:imgProps xmlns="" xmlns:a14="http://schemas.microsoft.com/office/drawing/2010/main">
                  <a14:imgLayer r:embed="rId2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r="23478"/>
          <a:stretch>
            <a:fillRect/>
          </a:stretch>
        </p:blipFill>
        <p:spPr bwMode="auto">
          <a:xfrm>
            <a:off x="13" y="24"/>
            <a:ext cx="9143999" cy="6857999"/>
          </a:xfrm>
          <a:prstGeom prst="rect">
            <a:avLst/>
          </a:prstGeom>
          <a:noFill/>
          <a:ln>
            <a:solidFill>
              <a:srgbClr val="1F497D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18791907"/>
      </p:ext>
    </p:extLst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ABE89C4-A45A-4018-8B03-ACD9BF8DD374}" type="datetimeFigureOut">
              <a:rPr lang="zh-CN" altLang="en-US" smtClean="0"/>
              <a:t>2019/11/21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47B72DB-8E70-40C8-AA0B-1652C08B89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ransition>
    <p:fade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hyperlink" Target="&#26368;&#32654;&#36870;&#34892;&#32773;.mp4" TargetMode="Ex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1.gif" /><Relationship Id="rId4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3.png" /><Relationship Id="rId3" Type="http://schemas.microsoft.com/office/2007/relationships/hdphoto" Target="../media/image14.wdp" /><Relationship Id="rId4" Type="http://schemas.openxmlformats.org/officeDocument/2006/relationships/image" Target="../media/image15.png" /><Relationship Id="rId5" Type="http://schemas.microsoft.com/office/2007/relationships/hdphoto" Target="../media/image16.wdp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gif" /><Relationship Id="rId3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3.png" /><Relationship Id="rId3" Type="http://schemas.microsoft.com/office/2007/relationships/hdphoto" Target="../media/image14.wdp" /><Relationship Id="rId4" Type="http://schemas.openxmlformats.org/officeDocument/2006/relationships/image" Target="../media/image19.png" /><Relationship Id="rId5" Type="http://schemas.microsoft.com/office/2007/relationships/hdphoto" Target="../media/image20.wdp" /><Relationship Id="rId6" Type="http://schemas.openxmlformats.org/officeDocument/2006/relationships/image" Target="../media/image11.gi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613114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矩形 13"/>
          <p:cNvSpPr>
            <a:spLocks noChangeArrowheads="1"/>
          </p:cNvSpPr>
          <p:nvPr/>
        </p:nvSpPr>
        <p:spPr bwMode="auto">
          <a:xfrm>
            <a:off x="3678039" y="694284"/>
            <a:ext cx="336550" cy="336550"/>
          </a:xfrm>
          <a:prstGeom prst="rect">
            <a:avLst/>
          </a:prstGeom>
          <a:solidFill>
            <a:srgbClr val="FCB62F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34" name="矩形 20"/>
          <p:cNvSpPr>
            <a:spLocks noChangeArrowheads="1"/>
          </p:cNvSpPr>
          <p:nvPr/>
        </p:nvSpPr>
        <p:spPr bwMode="auto">
          <a:xfrm>
            <a:off x="4379714" y="692696"/>
            <a:ext cx="336550" cy="3365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35" name="矩形 21"/>
          <p:cNvSpPr>
            <a:spLocks noChangeArrowheads="1"/>
          </p:cNvSpPr>
          <p:nvPr/>
        </p:nvSpPr>
        <p:spPr bwMode="auto">
          <a:xfrm>
            <a:off x="5148064" y="692696"/>
            <a:ext cx="336550" cy="336550"/>
          </a:xfrm>
          <a:prstGeom prst="rect">
            <a:avLst/>
          </a:prstGeom>
          <a:solidFill>
            <a:srgbClr val="A1B400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36" name="矩形 22"/>
          <p:cNvSpPr>
            <a:spLocks noChangeArrowheads="1"/>
          </p:cNvSpPr>
          <p:nvPr/>
        </p:nvSpPr>
        <p:spPr bwMode="auto">
          <a:xfrm>
            <a:off x="5911651" y="694284"/>
            <a:ext cx="336550" cy="336550"/>
          </a:xfrm>
          <a:prstGeom prst="rect">
            <a:avLst/>
          </a:prstGeom>
          <a:solidFill>
            <a:srgbClr val="C66433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37" name="矩形 23"/>
          <p:cNvSpPr>
            <a:spLocks noChangeArrowheads="1"/>
          </p:cNvSpPr>
          <p:nvPr/>
        </p:nvSpPr>
        <p:spPr bwMode="auto">
          <a:xfrm>
            <a:off x="3001764" y="694284"/>
            <a:ext cx="334962" cy="336550"/>
          </a:xfrm>
          <a:prstGeom prst="rect">
            <a:avLst/>
          </a:prstGeom>
          <a:solidFill>
            <a:srgbClr val="0C6094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38" name="矩形 24"/>
          <p:cNvSpPr>
            <a:spLocks noChangeArrowheads="1"/>
          </p:cNvSpPr>
          <p:nvPr/>
        </p:nvSpPr>
        <p:spPr bwMode="auto">
          <a:xfrm>
            <a:off x="4678884" y="6334398"/>
            <a:ext cx="336550" cy="336550"/>
          </a:xfrm>
          <a:prstGeom prst="rect">
            <a:avLst/>
          </a:prstGeom>
          <a:solidFill>
            <a:srgbClr val="FCB62F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39" name="矩形 25"/>
          <p:cNvSpPr>
            <a:spLocks noChangeArrowheads="1"/>
          </p:cNvSpPr>
          <p:nvPr/>
        </p:nvSpPr>
        <p:spPr bwMode="auto">
          <a:xfrm>
            <a:off x="3300934" y="6334398"/>
            <a:ext cx="334962" cy="3365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40" name="矩形 26"/>
          <p:cNvSpPr>
            <a:spLocks noChangeArrowheads="1"/>
          </p:cNvSpPr>
          <p:nvPr/>
        </p:nvSpPr>
        <p:spPr bwMode="auto">
          <a:xfrm>
            <a:off x="6210821" y="6334398"/>
            <a:ext cx="336550" cy="336550"/>
          </a:xfrm>
          <a:prstGeom prst="rect">
            <a:avLst/>
          </a:prstGeom>
          <a:solidFill>
            <a:srgbClr val="A1B400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41" name="矩形 27"/>
          <p:cNvSpPr>
            <a:spLocks noChangeArrowheads="1"/>
          </p:cNvSpPr>
          <p:nvPr/>
        </p:nvSpPr>
        <p:spPr bwMode="auto">
          <a:xfrm>
            <a:off x="5447234" y="6334398"/>
            <a:ext cx="336550" cy="336550"/>
          </a:xfrm>
          <a:prstGeom prst="rect">
            <a:avLst/>
          </a:prstGeom>
          <a:solidFill>
            <a:srgbClr val="C66433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42" name="矩形 28"/>
          <p:cNvSpPr>
            <a:spLocks noChangeArrowheads="1"/>
          </p:cNvSpPr>
          <p:nvPr/>
        </p:nvSpPr>
        <p:spPr bwMode="auto">
          <a:xfrm>
            <a:off x="3977209" y="6334398"/>
            <a:ext cx="336550" cy="336550"/>
          </a:xfrm>
          <a:prstGeom prst="rect">
            <a:avLst/>
          </a:prstGeom>
          <a:solidFill>
            <a:srgbClr val="0C6094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 pitchFamily="34" charset="0"/>
              <a:ea typeface="宋体" pitchFamily="2" charset="-122"/>
            </a:endParaRPr>
          </a:p>
        </p:txBody>
      </p:sp>
      <p:grpSp>
        <p:nvGrpSpPr>
          <p:cNvPr id="43" name="组合 7"/>
          <p:cNvGrpSpPr/>
          <p:nvPr/>
        </p:nvGrpSpPr>
        <p:grpSpPr>
          <a:xfrm>
            <a:off x="539552" y="1484784"/>
            <a:ext cx="1871365" cy="1462087"/>
            <a:chExt cx="2350277" cy="1826568"/>
          </a:xfrm>
        </p:grpSpPr>
        <p:cxnSp>
          <p:nvCxnSpPr>
            <p:cNvPr id="44" name="直接连接符 4"/>
            <p:cNvCxnSpPr>
              <a:cxnSpLocks noChangeShapeType="1"/>
            </p:cNvCxnSpPr>
            <p:nvPr/>
          </p:nvCxnSpPr>
          <p:spPr bwMode="auto">
            <a:xfrm flipH="1">
              <a:off x="9144" y="3048"/>
              <a:ext cx="0" cy="182352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  <p:cxnSp>
          <p:nvCxnSpPr>
            <p:cNvPr id="45" name="直接连接符 29"/>
            <p:cNvCxnSpPr>
              <a:cxnSpLocks noChangeShapeType="1"/>
            </p:cNvCxnSpPr>
            <p:nvPr/>
          </p:nvCxnSpPr>
          <p:spPr bwMode="auto">
            <a:xfrm flipH="1">
              <a:off x="0" y="0"/>
              <a:ext cx="2350277" cy="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</p:grpSp>
      <p:grpSp>
        <p:nvGrpSpPr>
          <p:cNvPr id="46" name="组合 33"/>
          <p:cNvGrpSpPr/>
          <p:nvPr/>
        </p:nvGrpSpPr>
        <p:grpSpPr>
          <a:xfrm rot="-5400000">
            <a:off x="1034382" y="4878386"/>
            <a:ext cx="881706" cy="1871365"/>
            <a:chExt cx="812716" cy="2341132"/>
          </a:xfrm>
        </p:grpSpPr>
        <p:cxnSp>
          <p:nvCxnSpPr>
            <p:cNvPr id="47" name="直接连接符 34"/>
            <p:cNvCxnSpPr>
              <a:cxnSpLocks noChangeShapeType="1"/>
            </p:cNvCxnSpPr>
            <p:nvPr/>
          </p:nvCxnSpPr>
          <p:spPr bwMode="auto">
            <a:xfrm flipH="1">
              <a:off x="9144" y="3048"/>
              <a:ext cx="0" cy="2338084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  <p:cxnSp>
          <p:nvCxnSpPr>
            <p:cNvPr id="48" name="直接连接符 35"/>
            <p:cNvCxnSpPr>
              <a:cxnSpLocks noChangeShapeType="1"/>
            </p:cNvCxnSpPr>
            <p:nvPr/>
          </p:nvCxnSpPr>
          <p:spPr bwMode="auto">
            <a:xfrm rot="5400000" flipH="1">
              <a:off x="406358" y="-406358"/>
              <a:ext cx="0" cy="812716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</p:grpSp>
      <p:grpSp>
        <p:nvGrpSpPr>
          <p:cNvPr id="49" name="组合 36"/>
          <p:cNvGrpSpPr/>
          <p:nvPr/>
        </p:nvGrpSpPr>
        <p:grpSpPr>
          <a:xfrm rot="10800000">
            <a:off x="6588224" y="4365104"/>
            <a:ext cx="2016224" cy="1728192"/>
            <a:chExt cx="2350277" cy="1826568"/>
          </a:xfrm>
        </p:grpSpPr>
        <p:cxnSp>
          <p:nvCxnSpPr>
            <p:cNvPr id="50" name="直接连接符 37"/>
            <p:cNvCxnSpPr>
              <a:cxnSpLocks noChangeShapeType="1"/>
            </p:cNvCxnSpPr>
            <p:nvPr/>
          </p:nvCxnSpPr>
          <p:spPr bwMode="auto">
            <a:xfrm flipH="1">
              <a:off x="9144" y="3048"/>
              <a:ext cx="0" cy="182352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  <p:cxnSp>
          <p:nvCxnSpPr>
            <p:cNvPr id="51" name="直接连接符 38"/>
            <p:cNvCxnSpPr>
              <a:cxnSpLocks noChangeShapeType="1"/>
            </p:cNvCxnSpPr>
            <p:nvPr/>
          </p:nvCxnSpPr>
          <p:spPr bwMode="auto">
            <a:xfrm flipH="1">
              <a:off x="0" y="0"/>
              <a:ext cx="2350277" cy="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</p:grpSp>
      <p:grpSp>
        <p:nvGrpSpPr>
          <p:cNvPr id="52" name="组合 39"/>
          <p:cNvGrpSpPr/>
          <p:nvPr/>
        </p:nvGrpSpPr>
        <p:grpSpPr>
          <a:xfrm rot="5400000">
            <a:off x="7080426" y="704550"/>
            <a:ext cx="751580" cy="2312048"/>
            <a:chExt cx="812716" cy="2341132"/>
          </a:xfrm>
        </p:grpSpPr>
        <p:cxnSp>
          <p:nvCxnSpPr>
            <p:cNvPr id="53" name="直接连接符 40"/>
            <p:cNvCxnSpPr>
              <a:cxnSpLocks noChangeShapeType="1"/>
            </p:cNvCxnSpPr>
            <p:nvPr/>
          </p:nvCxnSpPr>
          <p:spPr bwMode="auto">
            <a:xfrm flipH="1">
              <a:off x="9144" y="3048"/>
              <a:ext cx="0" cy="2338084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  <p:cxnSp>
          <p:nvCxnSpPr>
            <p:cNvPr id="54" name="直接连接符 41"/>
            <p:cNvCxnSpPr>
              <a:cxnSpLocks noChangeShapeType="1"/>
            </p:cNvCxnSpPr>
            <p:nvPr/>
          </p:nvCxnSpPr>
          <p:spPr bwMode="auto">
            <a:xfrm rot="5400000" flipH="1">
              <a:off x="406358" y="-406358"/>
              <a:ext cx="0" cy="812716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</p:grpSp>
      <p:sp>
        <p:nvSpPr>
          <p:cNvPr id="56" name="流程图: 可选过程 55"/>
          <p:cNvSpPr/>
          <p:nvPr/>
        </p:nvSpPr>
        <p:spPr>
          <a:xfrm>
            <a:off x="2411760" y="2060848"/>
            <a:ext cx="5688632" cy="2952328"/>
          </a:xfrm>
          <a:prstGeom prst="flowChartAlternateProcess">
            <a:avLst/>
          </a:prstGeom>
          <a:solidFill>
            <a:schemeClr val="accent1"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cxnSp>
        <p:nvCxnSpPr>
          <p:cNvPr id="57" name="直接连接符 45"/>
          <p:cNvCxnSpPr>
            <a:cxnSpLocks noChangeShapeType="1"/>
          </p:cNvCxnSpPr>
          <p:nvPr/>
        </p:nvCxnSpPr>
        <p:spPr bwMode="auto">
          <a:xfrm>
            <a:off x="2411760" y="3068960"/>
            <a:ext cx="5487987" cy="0"/>
          </a:xfrm>
          <a:prstGeom prst="line">
            <a:avLst/>
          </a:prstGeom>
          <a:noFill/>
          <a:ln w="6350">
            <a:solidFill>
              <a:schemeClr val="accent1"/>
            </a:solidFill>
            <a:round/>
          </a:ln>
        </p:spPr>
      </p:cxnSp>
      <p:sp>
        <p:nvSpPr>
          <p:cNvPr id="58" name="文本框 2"/>
          <p:cNvSpPr txBox="1">
            <a:spLocks noChangeArrowheads="1"/>
          </p:cNvSpPr>
          <p:nvPr/>
        </p:nvSpPr>
        <p:spPr bwMode="auto">
          <a:xfrm>
            <a:off x="2948429" y="2258020"/>
            <a:ext cx="4411663" cy="520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第六课  责任与角色同在</a:t>
            </a:r>
          </a:p>
        </p:txBody>
      </p:sp>
      <p:sp>
        <p:nvSpPr>
          <p:cNvPr id="59" name="文本框 3"/>
          <p:cNvSpPr txBox="1">
            <a:spLocks noChangeArrowheads="1"/>
          </p:cNvSpPr>
          <p:nvPr/>
        </p:nvSpPr>
        <p:spPr bwMode="auto">
          <a:xfrm>
            <a:off x="2555776" y="3501008"/>
            <a:ext cx="5783357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我对谁负责 谁对我负责</a:t>
            </a:r>
          </a:p>
        </p:txBody>
      </p:sp>
      <p:sp>
        <p:nvSpPr>
          <p:cNvPr id="60" name="TextBox 19"/>
          <p:cNvSpPr txBox="1"/>
          <p:nvPr/>
        </p:nvSpPr>
        <p:spPr>
          <a:xfrm>
            <a:off x="6012160" y="188640"/>
            <a:ext cx="3721735" cy="93726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ts val="66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6000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0">
                      <a:schemeClr val="accent5">
                        <a:alpha val="0"/>
                      </a:schemeClr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2700000"/>
                </a:gradFill>
                <a:effectLst>
                  <a:reflection stA="44000" endA="300" endPos="90000" dist="25400" dir="5400000" sy="-90000" algn="bl" rotWithShape="0"/>
                </a:effectLst>
                <a:latin typeface="Copperplate Gothic Bold" panose="020e0705020206020404" pitchFamily="34" charset="0"/>
                <a:ea typeface="+mn-ea"/>
              </a:rPr>
              <a:t>zeren</a:t>
            </a:r>
          </a:p>
        </p:txBody>
      </p:sp>
      <p:pic>
        <p:nvPicPr>
          <p:cNvPr id="55" name="图片 1" descr="3702d33275beb957a52d8479430882f4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-396552" y="3356992"/>
            <a:ext cx="3365649" cy="276092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323528" y="4365104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/>
              <a:t>近些年来，问题食品、问题疫苗、明星偷税漏税事件频发，这些问题产生的原因有哪些？</a:t>
            </a:r>
            <a:endParaRPr lang="zh-CN" altLang="en-US" sz="3600" b="1"/>
          </a:p>
        </p:txBody>
      </p:sp>
      <p:pic>
        <p:nvPicPr>
          <p:cNvPr id="5" name="Picture 6" descr="https://i01piccdn.sogoucdn.com/6654e3acf003e5e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9512" y="332656"/>
            <a:ext cx="4642022" cy="3429000"/>
          </a:xfrm>
          <a:prstGeom prst="rect">
            <a:avLst/>
          </a:prstGeom>
          <a:noFill/>
        </p:spPr>
      </p:pic>
      <p:pic>
        <p:nvPicPr>
          <p:cNvPr id="6" name="Picture 8" descr="https://i04piccdn.sogoucdn.com/1aacc011fd7c7436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796942" y="332656"/>
            <a:ext cx="4347058" cy="350520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文本框 1"/>
          <p:cNvSpPr txBox="1">
            <a:spLocks noChangeArrowheads="1"/>
          </p:cNvSpPr>
          <p:nvPr/>
        </p:nvSpPr>
        <p:spPr bwMode="auto">
          <a:xfrm>
            <a:off x="467544" y="2780928"/>
            <a:ext cx="7355681" cy="413036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spcBef>
                <a:spcPct val="20000"/>
              </a:spcBef>
            </a:pPr>
            <a:r>
              <a:rPr lang="zh-CN" altLang="zh-CN" sz="3200" b="1">
                <a:latin typeface="华文楷体" pitchFamily="2" charset="-122"/>
                <a:ea typeface="华文楷体" pitchFamily="2" charset="-122"/>
                <a:sym typeface="+mn-ea"/>
              </a:rPr>
              <a:t>1</a:t>
            </a:r>
            <a:r>
              <a:rPr lang="zh-CN" altLang="zh-CN" sz="3200" b="1" smtClean="0">
                <a:latin typeface="华文楷体" pitchFamily="2" charset="-122"/>
                <a:ea typeface="华文楷体" pitchFamily="2" charset="-122"/>
                <a:sym typeface="+mn-ea"/>
              </a:rPr>
              <a:t>.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+mn-ea"/>
              </a:rPr>
              <a:t>责任的含义</a:t>
            </a:r>
            <a:endParaRPr lang="zh-CN" altLang="en-US" sz="3200" b="1">
              <a:latin typeface="华文楷体" pitchFamily="2" charset="-122"/>
              <a:ea typeface="华文楷体" pitchFamily="2" charset="-122"/>
              <a:sym typeface="+mn-ea"/>
            </a:endParaRPr>
          </a:p>
          <a:p>
            <a:pPr marL="342900" indent="-342900">
              <a:lnSpc>
                <a:spcPct val="120000"/>
              </a:lnSpc>
              <a:spcBef>
                <a:spcPct val="20000"/>
              </a:spcBef>
            </a:pPr>
            <a:r>
              <a:rPr lang="zh-CN" altLang="zh-CN" sz="3200" b="1">
                <a:latin typeface="华文楷体" pitchFamily="2" charset="-122"/>
                <a:ea typeface="华文楷体" pitchFamily="2" charset="-122"/>
                <a:sym typeface="+mn-ea"/>
              </a:rPr>
              <a:t>2</a:t>
            </a:r>
            <a:r>
              <a:rPr lang="zh-CN" altLang="zh-CN" sz="3200" b="1" smtClean="0">
                <a:latin typeface="华文楷体" pitchFamily="2" charset="-122"/>
                <a:ea typeface="华文楷体" pitchFamily="2" charset="-122"/>
                <a:sym typeface="+mn-ea"/>
              </a:rPr>
              <a:t>.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+mn-ea"/>
              </a:rPr>
              <a:t>责任的来源</a:t>
            </a:r>
            <a:r>
              <a:rPr lang="en-US" altLang="zh-CN" sz="3200" b="1" smtClean="0">
                <a:latin typeface="华文楷体" pitchFamily="2" charset="-122"/>
                <a:ea typeface="华文楷体" pitchFamily="2" charset="-122"/>
                <a:sym typeface="+mn-ea"/>
              </a:rPr>
              <a:t> </a:t>
            </a:r>
            <a:endParaRPr lang="en-US" altLang="zh-CN" sz="3200" b="1">
              <a:latin typeface="华文楷体" pitchFamily="2" charset="-122"/>
              <a:ea typeface="华文楷体" pitchFamily="2" charset="-122"/>
              <a:sym typeface="+mn-ea"/>
            </a:endParaRPr>
          </a:p>
          <a:p>
            <a:pPr marL="342900" indent="-342900">
              <a:lnSpc>
                <a:spcPct val="120000"/>
              </a:lnSpc>
              <a:spcBef>
                <a:spcPct val="20000"/>
              </a:spcBef>
            </a:pPr>
            <a:r>
              <a:rPr lang="en-US" altLang="zh-CN" sz="3200" b="1">
                <a:latin typeface="华文楷体" pitchFamily="2" charset="-122"/>
                <a:ea typeface="华文楷体" pitchFamily="2" charset="-122"/>
                <a:sym typeface="+mn-ea"/>
              </a:rPr>
              <a:t>3</a:t>
            </a:r>
            <a:r>
              <a:rPr lang="en-US" altLang="zh-CN" sz="3200" b="1" smtClean="0">
                <a:latin typeface="华文楷体" pitchFamily="2" charset="-122"/>
                <a:ea typeface="华文楷体" pitchFamily="2" charset="-122"/>
                <a:sym typeface="+mn-ea"/>
              </a:rPr>
              <a:t>.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+mn-ea"/>
              </a:rPr>
              <a:t>角色与责任的关系</a:t>
            </a:r>
            <a:endParaRPr lang="zh-CN" altLang="en-US" sz="3200" b="1">
              <a:latin typeface="华文楷体" pitchFamily="2" charset="-122"/>
              <a:ea typeface="华文楷体" pitchFamily="2" charset="-122"/>
              <a:sym typeface="+mn-ea"/>
            </a:endParaRPr>
          </a:p>
          <a:p>
            <a:pPr marL="342900" indent="-342900">
              <a:lnSpc>
                <a:spcPct val="120000"/>
              </a:lnSpc>
              <a:spcBef>
                <a:spcPct val="20000"/>
              </a:spcBef>
            </a:pPr>
            <a:r>
              <a:rPr lang="en-US" altLang="zh-CN" sz="3200" b="1">
                <a:latin typeface="华文楷体" pitchFamily="2" charset="-122"/>
                <a:ea typeface="华文楷体" pitchFamily="2" charset="-122"/>
                <a:sym typeface="+mn-ea"/>
              </a:rPr>
              <a:t>4</a:t>
            </a:r>
            <a:r>
              <a:rPr lang="en-US" altLang="zh-CN" sz="3200" b="1" smtClean="0">
                <a:latin typeface="华文楷体" pitchFamily="2" charset="-122"/>
                <a:ea typeface="华文楷体" pitchFamily="2" charset="-122"/>
                <a:sym typeface="+mn-ea"/>
              </a:rPr>
              <a:t>.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+mn-ea"/>
              </a:rPr>
              <a:t>我们为什么要承担责任？（三个角度）</a:t>
            </a:r>
            <a:endParaRPr lang="en-US" altLang="zh-CN" sz="3200" b="1" smtClean="0">
              <a:latin typeface="华文楷体" pitchFamily="2" charset="-122"/>
              <a:ea typeface="华文楷体" pitchFamily="2" charset="-122"/>
              <a:sym typeface="+mn-ea"/>
            </a:endParaRPr>
          </a:p>
          <a:p>
            <a:pPr marL="342900" indent="-342900">
              <a:lnSpc>
                <a:spcPct val="120000"/>
              </a:lnSpc>
              <a:spcBef>
                <a:spcPct val="20000"/>
              </a:spcBef>
            </a:pPr>
            <a:r>
              <a:rPr lang="en-US" altLang="zh-CN" sz="3200" b="1" smtClean="0">
                <a:latin typeface="华文楷体" pitchFamily="2" charset="-122"/>
                <a:ea typeface="华文楷体" pitchFamily="2" charset="-122"/>
                <a:sym typeface="+mn-ea"/>
              </a:rPr>
              <a:t>5.</a:t>
            </a:r>
            <a:r>
              <a:rPr lang="zh-CN" altLang="en-US" sz="3200" b="1">
                <a:latin typeface="华文楷体" pitchFamily="2" charset="-122"/>
                <a:ea typeface="华文楷体" pitchFamily="2" charset="-122"/>
                <a:sym typeface="+mn-ea"/>
              </a:rPr>
              <a:t>对自己负责任的表现有哪些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+mn-ea"/>
              </a:rPr>
              <a:t>？</a:t>
            </a:r>
            <a:endParaRPr lang="en-US" altLang="zh-CN" sz="3200" b="1" smtClean="0">
              <a:latin typeface="华文楷体" pitchFamily="2" charset="-122"/>
              <a:ea typeface="华文楷体" pitchFamily="2" charset="-122"/>
              <a:sym typeface="+mn-ea"/>
            </a:endParaRPr>
          </a:p>
          <a:p>
            <a:pPr marL="342900" indent="-342900">
              <a:lnSpc>
                <a:spcPct val="120000"/>
              </a:lnSpc>
              <a:spcBef>
                <a:spcPct val="20000"/>
              </a:spcBef>
            </a:pPr>
            <a:r>
              <a:rPr lang="en-US" altLang="zh-CN" sz="3200" b="1" smtClean="0">
                <a:latin typeface="华文楷体" pitchFamily="2" charset="-122"/>
                <a:ea typeface="华文楷体" pitchFamily="2" charset="-122"/>
                <a:sym typeface="+mn-ea"/>
              </a:rPr>
              <a:t>6.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+mn-ea"/>
              </a:rPr>
              <a:t>面对他人的付出，我们应该怎么做？</a:t>
            </a:r>
            <a:endParaRPr lang="zh-CN" altLang="en-US" sz="3200" b="1">
              <a:latin typeface="华文楷体" pitchFamily="2" charset="-122"/>
              <a:ea typeface="华文楷体" pitchFamily="2" charset="-122"/>
              <a:sym typeface="宋体" charset="-122"/>
            </a:endParaRPr>
          </a:p>
        </p:txBody>
      </p:sp>
      <p:sp>
        <p:nvSpPr>
          <p:cNvPr id="17410" name="文本框 4"/>
          <p:cNvSpPr txBox="1">
            <a:spLocks noChangeArrowheads="1"/>
          </p:cNvSpPr>
          <p:nvPr/>
        </p:nvSpPr>
        <p:spPr bwMode="auto">
          <a:xfrm>
            <a:off x="179512" y="1124744"/>
            <a:ext cx="8820472" cy="186512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2438"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zh-CN" altLang="en-US" sz="3200" b="1">
                <a:latin typeface="华文楷体" pitchFamily="2" charset="-122"/>
                <a:ea typeface="华文楷体" pitchFamily="2" charset="-122"/>
                <a:sym typeface="宋体" charset="-122"/>
              </a:rPr>
              <a:t>请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同学们阅读教材</a:t>
            </a:r>
            <a:r>
              <a:rPr lang="en-US" altLang="zh-CN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P64-68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的</a:t>
            </a:r>
            <a:r>
              <a:rPr lang="zh-CN" altLang="en-US" sz="3200" b="1">
                <a:latin typeface="华文楷体" pitchFamily="2" charset="-122"/>
                <a:ea typeface="华文楷体" pitchFamily="2" charset="-122"/>
                <a:sym typeface="宋体" charset="-122"/>
              </a:rPr>
              <a:t>内容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，思考</a:t>
            </a:r>
            <a:r>
              <a:rPr lang="zh-CN" altLang="en-US" sz="3200" b="1">
                <a:latin typeface="华文楷体" pitchFamily="2" charset="-122"/>
                <a:ea typeface="华文楷体" pitchFamily="2" charset="-122"/>
                <a:sym typeface="宋体" charset="-122"/>
              </a:rPr>
              <a:t>以下问题，并将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答案用铅笔在</a:t>
            </a:r>
            <a:r>
              <a:rPr lang="zh-CN" altLang="en-US" sz="3200" b="1">
                <a:latin typeface="华文楷体" pitchFamily="2" charset="-122"/>
                <a:ea typeface="华文楷体" pitchFamily="2" charset="-122"/>
                <a:sym typeface="宋体" charset="-122"/>
              </a:rPr>
              <a:t>课本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上将相应的内容划</a:t>
            </a:r>
            <a:r>
              <a:rPr lang="zh-CN" altLang="en-US" sz="3200" b="1">
                <a:latin typeface="华文楷体" pitchFamily="2" charset="-122"/>
                <a:ea typeface="华文楷体" pitchFamily="2" charset="-122"/>
                <a:sym typeface="宋体" charset="-122"/>
              </a:rPr>
              <a:t>出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。（</a:t>
            </a:r>
            <a:r>
              <a:rPr lang="en-US" altLang="zh-CN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3</a:t>
            </a:r>
            <a:r>
              <a:rPr lang="zh-CN" altLang="en-US" sz="3200" b="1" smtClean="0">
                <a:latin typeface="华文楷体" pitchFamily="2" charset="-122"/>
                <a:ea typeface="华文楷体" pitchFamily="2" charset="-122"/>
                <a:sym typeface="宋体" charset="-122"/>
              </a:rPr>
              <a:t>分钟）</a:t>
            </a:r>
            <a:endParaRPr lang="zh-CN" altLang="en-US" sz="3200" b="1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" name="组合 5"/>
          <p:cNvGrpSpPr/>
          <p:nvPr/>
        </p:nvGrpSpPr>
        <p:grpSpPr>
          <a:xfrm>
            <a:off x="2483768" y="-27384"/>
            <a:ext cx="4248472" cy="1079500"/>
            <a:chOff x="4511" y="342"/>
            <a:chExt cx="5379" cy="1274"/>
          </a:xfrm>
        </p:grpSpPr>
        <p:pic>
          <p:nvPicPr>
            <p:cNvPr id="17413" name="图片 3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4511" y="342"/>
              <a:ext cx="5379" cy="1274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17414" name="文本框 4"/>
            <p:cNvSpPr txBox="1">
              <a:spLocks noChangeArrowheads="1"/>
            </p:cNvSpPr>
            <p:nvPr/>
          </p:nvSpPr>
          <p:spPr bwMode="auto">
            <a:xfrm>
              <a:off x="5855" y="568"/>
              <a:ext cx="3488" cy="83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 b="1">
                  <a:latin typeface="微软雅黑" pitchFamily="34" charset="-122"/>
                  <a:ea typeface="微软雅黑" pitchFamily="34" charset="-122"/>
                </a:rPr>
                <a:t>自主学习</a:t>
              </a: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611560" y="0"/>
            <a:ext cx="7930950" cy="1015291"/>
            <a:chOff x="1112" y="297"/>
            <a:chExt cx="17864" cy="1598"/>
          </a:xfrm>
        </p:grpSpPr>
        <p:grpSp>
          <p:nvGrpSpPr>
            <p:cNvPr id="3" name="组合 10"/>
            <p:cNvGrpSpPr/>
            <p:nvPr/>
          </p:nvGrpSpPr>
          <p:grpSpPr>
            <a:xfrm>
              <a:off x="1112" y="524"/>
              <a:ext cx="17864" cy="1362"/>
              <a:chOff x="302" y="3185"/>
              <a:chExt cx="17864" cy="1362"/>
            </a:xfrm>
          </p:grpSpPr>
          <p:sp>
            <p:nvSpPr>
              <p:cNvPr id="5" name="文本框 24"/>
              <p:cNvSpPr txBox="1"/>
              <p:nvPr/>
            </p:nvSpPr>
            <p:spPr>
              <a:xfrm>
                <a:off x="302" y="3271"/>
                <a:ext cx="17689" cy="1247"/>
              </a:xfrm>
              <a:prstGeom prst="roundRect">
                <a:avLst>
                  <a:gd name="adj" fmla="val 32760"/>
                </a:avLst>
              </a:prstGeom>
              <a:solidFill>
                <a:srgbClr val="4CB386">
                  <a:alpha val="70000"/>
                </a:srgbClr>
              </a:solidFill>
            </p:spPr>
            <p:txBody>
              <a:bodyPr lIns="0" tIns="0" rIns="0" bIns="0" anchor="ctr" anchorCtr="1"/>
              <a:lstStyle>
                <a:defPPr>
                  <a:defRPr lang="zh-CN"/>
                </a:defPPr>
                <a:lvl1pPr marL="0" algn="ctr" defTabSz="914400" rtl="0" eaLnBrk="1" latinLnBrk="0" hangingPunct="1">
                  <a:defRPr sz="2800" b="1" kern="120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fontAlgn="auto" hangingPunct="1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3600" spc="300">
                    <a:solidFill>
                      <a:schemeClr val="tx1"/>
                    </a:solidFill>
                    <a:latin typeface="黑体" pitchFamily="49" charset="-122"/>
                    <a:ea typeface="黑体" pitchFamily="49" charset="-122"/>
                  </a:rPr>
                  <a:t>我的</a:t>
                </a:r>
                <a:r>
                  <a:rPr lang="zh-CN" altLang="en-US" sz="4000" spc="300">
                    <a:solidFill>
                      <a:srgbClr val="CC4B4A"/>
                    </a:solidFill>
                    <a:latin typeface="黑体" pitchFamily="49" charset="-122"/>
                    <a:ea typeface="黑体" pitchFamily="49" charset="-122"/>
                  </a:rPr>
                  <a:t>角色   </a:t>
                </a:r>
                <a:r>
                  <a:rPr lang="zh-CN" altLang="en-US" sz="3600" spc="300">
                    <a:solidFill>
                      <a:schemeClr val="tx1"/>
                    </a:solidFill>
                    <a:latin typeface="黑体" pitchFamily="49" charset="-122"/>
                    <a:ea typeface="黑体" pitchFamily="49" charset="-122"/>
                    <a:sym typeface="+mn-ea"/>
                  </a:rPr>
                  <a:t>我的</a:t>
                </a:r>
                <a:r>
                  <a:rPr lang="zh-CN" altLang="en-US" sz="4000" spc="300">
                    <a:solidFill>
                      <a:srgbClr val="CC4B4A"/>
                    </a:solidFill>
                    <a:latin typeface="黑体" pitchFamily="49" charset="-122"/>
                    <a:ea typeface="黑体" pitchFamily="49" charset="-122"/>
                    <a:sym typeface="+mn-ea"/>
                  </a:rPr>
                  <a:t>责任</a:t>
                </a:r>
                <a:endParaRPr lang="zh-CN" altLang="en-US" sz="4000" spc="300">
                  <a:solidFill>
                    <a:srgbClr val="CC4B4A"/>
                  </a:solidFill>
                  <a:latin typeface="黑体" pitchFamily="49" charset="-122"/>
                  <a:ea typeface="黑体" pitchFamily="49" charset="-122"/>
                </a:endParaRPr>
              </a:p>
            </p:txBody>
          </p:sp>
          <p:sp>
            <p:nvSpPr>
              <p:cNvPr id="6" name="椭圆 5"/>
              <p:cNvSpPr/>
              <p:nvPr/>
            </p:nvSpPr>
            <p:spPr>
              <a:xfrm>
                <a:off x="16351" y="3185"/>
                <a:ext cx="1815" cy="1362"/>
              </a:xfrm>
              <a:prstGeom prst="ellipse">
                <a:avLst/>
              </a:prstGeom>
              <a:solidFill>
                <a:srgbClr val="CC4B4A"/>
              </a:solidFill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eaLnBrk="1" fontAlgn="auto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altLang="zh-CN" sz="4800">
                  <a:solidFill>
                    <a:schemeClr val="bg1"/>
                  </a:solidFill>
                  <a:latin typeface="方正卡通简体" panose="03000509000000000000" charset="-122"/>
                  <a:ea typeface="方正卡通简体" panose="03000509000000000000" charset="-122"/>
                </a:endParaRPr>
              </a:p>
            </p:txBody>
          </p:sp>
        </p:grpSp>
        <p:sp>
          <p:nvSpPr>
            <p:cNvPr id="4" name="文本框 1"/>
            <p:cNvSpPr txBox="1">
              <a:spLocks noChangeArrowheads="1"/>
            </p:cNvSpPr>
            <p:nvPr/>
          </p:nvSpPr>
          <p:spPr bwMode="auto">
            <a:xfrm>
              <a:off x="17521" y="297"/>
              <a:ext cx="778" cy="159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en-US" altLang="zh-CN" sz="6000">
                  <a:solidFill>
                    <a:schemeClr val="bg1"/>
                  </a:solidFill>
                  <a:latin typeface="方正卡通简体" panose="03000509000000000000" charset="-122"/>
                  <a:ea typeface="方正卡通简体" panose="03000509000000000000" charset="-122"/>
                </a:rPr>
                <a:t>1</a:t>
              </a: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683568" y="1412776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今年台风频频来袭，在灾难面前不同年龄的人分别可以为受灾人民做些什么呢？</a:t>
            </a:r>
            <a:endParaRPr lang="zh-CN" altLang="en-US" sz="3200" b="1"/>
          </a:p>
        </p:txBody>
      </p:sp>
      <p:sp>
        <p:nvSpPr>
          <p:cNvPr id="9" name="TextBox 8"/>
          <p:cNvSpPr txBox="1"/>
          <p:nvPr/>
        </p:nvSpPr>
        <p:spPr>
          <a:xfrm>
            <a:off x="863080" y="2636912"/>
            <a:ext cx="6733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一个</a:t>
            </a:r>
            <a:r>
              <a:rPr lang="en-US" altLang="zh-CN" sz="3200" b="1" smtClean="0">
                <a:solidFill>
                  <a:srgbClr val="FF0000"/>
                </a:solidFill>
              </a:rPr>
              <a:t>6</a:t>
            </a:r>
            <a:r>
              <a:rPr lang="zh-CN" altLang="en-US" sz="3200" b="1" smtClean="0">
                <a:solidFill>
                  <a:srgbClr val="FF0000"/>
                </a:solidFill>
              </a:rPr>
              <a:t>岁的小朋友</a:t>
            </a:r>
            <a:r>
              <a:rPr lang="zh-CN" altLang="en-US" sz="3200" b="1" smtClean="0"/>
              <a:t>，可以</a:t>
            </a:r>
            <a:r>
              <a:rPr lang="en-US" altLang="zh-CN" sz="3200" b="1" smtClean="0"/>
              <a:t>…...</a:t>
            </a:r>
            <a:endParaRPr lang="zh-CN" altLang="en-US" sz="3200" b="1"/>
          </a:p>
        </p:txBody>
      </p:sp>
      <p:sp>
        <p:nvSpPr>
          <p:cNvPr id="10" name="TextBox 9"/>
          <p:cNvSpPr txBox="1"/>
          <p:nvPr/>
        </p:nvSpPr>
        <p:spPr>
          <a:xfrm>
            <a:off x="827584" y="3356992"/>
            <a:ext cx="6949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一个</a:t>
            </a:r>
            <a:r>
              <a:rPr lang="en-US" altLang="zh-CN" sz="3200" b="1" smtClean="0">
                <a:solidFill>
                  <a:srgbClr val="FF0000"/>
                </a:solidFill>
              </a:rPr>
              <a:t>16</a:t>
            </a:r>
            <a:r>
              <a:rPr lang="zh-CN" altLang="en-US" sz="3200" b="1" smtClean="0">
                <a:solidFill>
                  <a:srgbClr val="FF0000"/>
                </a:solidFill>
              </a:rPr>
              <a:t>岁的初中生</a:t>
            </a:r>
            <a:r>
              <a:rPr lang="zh-CN" altLang="en-US" sz="3200" b="1" smtClean="0"/>
              <a:t>，可以</a:t>
            </a:r>
            <a:r>
              <a:rPr lang="en-US" altLang="zh-CN" sz="3200" b="1" smtClean="0"/>
              <a:t>…...</a:t>
            </a:r>
            <a:endParaRPr lang="zh-CN" altLang="en-US" sz="3200" b="1"/>
          </a:p>
        </p:txBody>
      </p:sp>
      <p:sp>
        <p:nvSpPr>
          <p:cNvPr id="11" name="TextBox 10"/>
          <p:cNvSpPr txBox="1"/>
          <p:nvPr/>
        </p:nvSpPr>
        <p:spPr>
          <a:xfrm>
            <a:off x="827584" y="4005064"/>
            <a:ext cx="6517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一个</a:t>
            </a:r>
            <a:r>
              <a:rPr lang="en-US" altLang="zh-CN" sz="3200" b="1" smtClean="0">
                <a:solidFill>
                  <a:srgbClr val="FF0000"/>
                </a:solidFill>
              </a:rPr>
              <a:t>26</a:t>
            </a:r>
            <a:r>
              <a:rPr lang="zh-CN" altLang="en-US" sz="3200" b="1" smtClean="0">
                <a:solidFill>
                  <a:srgbClr val="FF0000"/>
                </a:solidFill>
              </a:rPr>
              <a:t>岁的成年人</a:t>
            </a:r>
            <a:r>
              <a:rPr lang="zh-CN" altLang="en-US" sz="3200" b="1" smtClean="0"/>
              <a:t>，可以</a:t>
            </a:r>
            <a:r>
              <a:rPr lang="en-US" altLang="zh-CN" sz="3200" b="1" smtClean="0"/>
              <a:t>…...</a:t>
            </a:r>
            <a:endParaRPr lang="zh-CN" altLang="en-US" sz="3200" b="1"/>
          </a:p>
        </p:txBody>
      </p:sp>
      <p:sp>
        <p:nvSpPr>
          <p:cNvPr id="12" name="TextBox 11"/>
          <p:cNvSpPr txBox="1"/>
          <p:nvPr/>
        </p:nvSpPr>
        <p:spPr>
          <a:xfrm>
            <a:off x="467544" y="4941168"/>
            <a:ext cx="8280920" cy="10772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随着年龄的增长，我们的视野扩大了，本领和智慧增长了，自己需要承担的责任更多了。</a:t>
            </a:r>
            <a:endParaRPr lang="zh-CN" altLang="en-US" sz="3200" b="1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5" descr="1c9859ea3d7e783f2f51ce317b60b448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95536" y="260648"/>
            <a:ext cx="3737496" cy="252028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572000" y="188640"/>
            <a:ext cx="4184256" cy="2716096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8434" name="Picture 2" descr="https://timgsa.baidu.com/timg?image&amp;quality=80&amp;size=b9999_10000&amp;sec=1541387749822&amp;di=e9dbc70fdc054ce7323760f8cb590bcb&amp;imgtype=0&amp;src=http%3A%2F%2Fs11.sinaimg.cn%2Fmw690%2F006RYHZxzy7mst8MkVc8a%26690"/>
          <p:cNvPicPr>
            <a:picLocks noChangeAspect="1" noChangeArrowheads="1"/>
          </p:cNvPicPr>
          <p:nvPr/>
        </p:nvPicPr>
        <p:blipFill>
          <a:blip r:embed="rId4"/>
          <a:srcRect t="2769" r="52093"/>
          <a:stretch>
            <a:fillRect/>
          </a:stretch>
        </p:blipFill>
        <p:spPr bwMode="auto">
          <a:xfrm>
            <a:off x="293116" y="3501008"/>
            <a:ext cx="3054803" cy="2616075"/>
          </a:xfrm>
          <a:prstGeom prst="rect">
            <a:avLst/>
          </a:prstGeom>
          <a:noFill/>
        </p:spPr>
      </p:pic>
      <p:grpSp>
        <p:nvGrpSpPr>
          <p:cNvPr id="5" name="组合 7"/>
          <p:cNvGrpSpPr/>
          <p:nvPr/>
        </p:nvGrpSpPr>
        <p:grpSpPr>
          <a:xfrm>
            <a:off x="3635896" y="3212976"/>
            <a:ext cx="1223293" cy="886023"/>
            <a:chExt cx="2350277" cy="1826568"/>
          </a:xfrm>
        </p:grpSpPr>
        <p:cxnSp>
          <p:nvCxnSpPr>
            <p:cNvPr id="6" name="直接连接符 4"/>
            <p:cNvCxnSpPr>
              <a:cxnSpLocks noChangeShapeType="1"/>
            </p:cNvCxnSpPr>
            <p:nvPr/>
          </p:nvCxnSpPr>
          <p:spPr bwMode="auto">
            <a:xfrm flipH="1">
              <a:off x="9144" y="3048"/>
              <a:ext cx="0" cy="182352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  <p:cxnSp>
          <p:nvCxnSpPr>
            <p:cNvPr id="7" name="直接连接符 29"/>
            <p:cNvCxnSpPr>
              <a:cxnSpLocks noChangeShapeType="1"/>
            </p:cNvCxnSpPr>
            <p:nvPr/>
          </p:nvCxnSpPr>
          <p:spPr bwMode="auto">
            <a:xfrm flipH="1">
              <a:off x="0" y="0"/>
              <a:ext cx="2350277" cy="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</p:grpSp>
      <p:grpSp>
        <p:nvGrpSpPr>
          <p:cNvPr id="8" name="组合 33"/>
          <p:cNvGrpSpPr/>
          <p:nvPr/>
        </p:nvGrpSpPr>
        <p:grpSpPr>
          <a:xfrm rot="-5400000">
            <a:off x="3987132" y="5526036"/>
            <a:ext cx="737690" cy="1440161"/>
            <a:chExt cx="812716" cy="2341132"/>
          </a:xfrm>
        </p:grpSpPr>
        <p:cxnSp>
          <p:nvCxnSpPr>
            <p:cNvPr id="9" name="直接连接符 34"/>
            <p:cNvCxnSpPr>
              <a:cxnSpLocks noChangeShapeType="1"/>
            </p:cNvCxnSpPr>
            <p:nvPr/>
          </p:nvCxnSpPr>
          <p:spPr bwMode="auto">
            <a:xfrm flipH="1">
              <a:off x="9144" y="3048"/>
              <a:ext cx="0" cy="2338084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  <p:cxnSp>
          <p:nvCxnSpPr>
            <p:cNvPr id="10" name="直接连接符 35"/>
            <p:cNvCxnSpPr>
              <a:cxnSpLocks noChangeShapeType="1"/>
            </p:cNvCxnSpPr>
            <p:nvPr/>
          </p:nvCxnSpPr>
          <p:spPr bwMode="auto">
            <a:xfrm rot="5400000" flipH="1">
              <a:off x="406358" y="-406358"/>
              <a:ext cx="0" cy="812716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</p:grpSp>
      <p:grpSp>
        <p:nvGrpSpPr>
          <p:cNvPr id="11" name="组合 36"/>
          <p:cNvGrpSpPr/>
          <p:nvPr/>
        </p:nvGrpSpPr>
        <p:grpSpPr>
          <a:xfrm rot="10800000">
            <a:off x="7092280" y="5877272"/>
            <a:ext cx="1656184" cy="720080"/>
            <a:chExt cx="2350277" cy="1826568"/>
          </a:xfrm>
        </p:grpSpPr>
        <p:cxnSp>
          <p:nvCxnSpPr>
            <p:cNvPr id="12" name="直接连接符 37"/>
            <p:cNvCxnSpPr>
              <a:cxnSpLocks noChangeShapeType="1"/>
            </p:cNvCxnSpPr>
            <p:nvPr/>
          </p:nvCxnSpPr>
          <p:spPr bwMode="auto">
            <a:xfrm flipH="1">
              <a:off x="9144" y="3048"/>
              <a:ext cx="0" cy="182352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  <p:cxnSp>
          <p:nvCxnSpPr>
            <p:cNvPr id="13" name="直接连接符 38"/>
            <p:cNvCxnSpPr>
              <a:cxnSpLocks noChangeShapeType="1"/>
            </p:cNvCxnSpPr>
            <p:nvPr/>
          </p:nvCxnSpPr>
          <p:spPr bwMode="auto">
            <a:xfrm flipH="1">
              <a:off x="0" y="0"/>
              <a:ext cx="2350277" cy="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</p:grpSp>
      <p:grpSp>
        <p:nvGrpSpPr>
          <p:cNvPr id="14" name="组合 39"/>
          <p:cNvGrpSpPr/>
          <p:nvPr/>
        </p:nvGrpSpPr>
        <p:grpSpPr>
          <a:xfrm rot="5400000">
            <a:off x="7512474" y="2720774"/>
            <a:ext cx="751580" cy="1735984"/>
            <a:chExt cx="812716" cy="2341132"/>
          </a:xfrm>
        </p:grpSpPr>
        <p:cxnSp>
          <p:nvCxnSpPr>
            <p:cNvPr id="15" name="直接连接符 40"/>
            <p:cNvCxnSpPr>
              <a:cxnSpLocks noChangeShapeType="1"/>
            </p:cNvCxnSpPr>
            <p:nvPr/>
          </p:nvCxnSpPr>
          <p:spPr bwMode="auto">
            <a:xfrm flipH="1">
              <a:off x="9144" y="3048"/>
              <a:ext cx="0" cy="2338084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  <p:cxnSp>
          <p:nvCxnSpPr>
            <p:cNvPr id="16" name="直接连接符 41"/>
            <p:cNvCxnSpPr>
              <a:cxnSpLocks noChangeShapeType="1"/>
            </p:cNvCxnSpPr>
            <p:nvPr/>
          </p:nvCxnSpPr>
          <p:spPr bwMode="auto">
            <a:xfrm rot="5400000" flipH="1">
              <a:off x="406358" y="-406358"/>
              <a:ext cx="0" cy="812716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</p:cxnSp>
      </p:grpSp>
      <p:sp>
        <p:nvSpPr>
          <p:cNvPr id="17" name="TextBox 16"/>
          <p:cNvSpPr txBox="1"/>
          <p:nvPr/>
        </p:nvSpPr>
        <p:spPr>
          <a:xfrm>
            <a:off x="3707904" y="3573016"/>
            <a:ext cx="4968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幼圆" pitchFamily="49" charset="-122"/>
                <a:ea typeface="幼圆" pitchFamily="49" charset="-122"/>
              </a:rPr>
              <a:t>1</a:t>
            </a:r>
            <a:r>
              <a:rPr lang="zh-CN" altLang="en-US" sz="2800" b="1" smtClean="0">
                <a:latin typeface="幼圆" pitchFamily="49" charset="-122"/>
                <a:ea typeface="幼圆" pitchFamily="49" charset="-122"/>
              </a:rPr>
              <a:t>、责任的含义：责任是一个人</a:t>
            </a:r>
            <a:r>
              <a:rPr lang="zh-CN" altLang="en-US" sz="2800" b="1" smtClean="0">
                <a:solidFill>
                  <a:srgbClr val="FF0000"/>
                </a:solidFill>
                <a:latin typeface="幼圆" pitchFamily="49" charset="-122"/>
                <a:ea typeface="幼圆" pitchFamily="49" charset="-122"/>
              </a:rPr>
              <a:t>分内应该做的事情</a:t>
            </a:r>
            <a:r>
              <a:rPr lang="zh-CN" altLang="en-US" sz="2800" b="1" smtClean="0">
                <a:latin typeface="幼圆" pitchFamily="49" charset="-122"/>
                <a:ea typeface="幼圆" pitchFamily="49" charset="-122"/>
              </a:rPr>
              <a:t>。</a:t>
            </a:r>
            <a:r>
              <a:rPr lang="en-US" altLang="zh-CN" sz="2800" b="1" smtClean="0">
                <a:latin typeface="幼圆" pitchFamily="49" charset="-122"/>
                <a:ea typeface="幼圆" pitchFamily="49" charset="-122"/>
              </a:rPr>
              <a:t>P65</a:t>
            </a:r>
            <a:endParaRPr lang="zh-CN" altLang="en-US" sz="2800">
              <a:latin typeface="幼圆" pitchFamily="49" charset="-122"/>
              <a:ea typeface="幼圆" pitchFamily="49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707903" y="4797152"/>
            <a:ext cx="49685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幼圆" pitchFamily="49" charset="-122"/>
                <a:ea typeface="幼圆" pitchFamily="49" charset="-122"/>
              </a:rPr>
              <a:t>2</a:t>
            </a:r>
            <a:r>
              <a:rPr lang="zh-CN" altLang="en-US" sz="2800" b="1" smtClean="0">
                <a:latin typeface="幼圆" pitchFamily="49" charset="-122"/>
                <a:ea typeface="幼圆" pitchFamily="49" charset="-122"/>
              </a:rPr>
              <a:t>、责任的来源：责任来自</a:t>
            </a:r>
            <a:r>
              <a:rPr lang="zh-CN" altLang="en-US" sz="2800" b="1" smtClean="0">
                <a:solidFill>
                  <a:srgbClr val="FF0000"/>
                </a:solidFill>
                <a:latin typeface="幼圆" pitchFamily="49" charset="-122"/>
                <a:ea typeface="幼圆" pitchFamily="49" charset="-122"/>
              </a:rPr>
              <a:t>对他人的承诺、职业要求、道德规范、法律规定</a:t>
            </a:r>
            <a:r>
              <a:rPr lang="zh-CN" altLang="en-US" sz="2800" b="1">
                <a:latin typeface="幼圆" pitchFamily="49" charset="-122"/>
                <a:ea typeface="幼圆" pitchFamily="49" charset="-122"/>
              </a:rPr>
              <a:t>等</a:t>
            </a:r>
            <a:r>
              <a:rPr lang="zh-CN" altLang="en-US" sz="2800" b="1" smtClean="0">
                <a:latin typeface="幼圆" pitchFamily="49" charset="-122"/>
                <a:ea typeface="幼圆" pitchFamily="49" charset="-122"/>
              </a:rPr>
              <a:t>。</a:t>
            </a:r>
            <a:r>
              <a:rPr lang="en-US" altLang="zh-CN" sz="2800" b="1" smtClean="0">
                <a:latin typeface="幼圆" pitchFamily="49" charset="-122"/>
                <a:ea typeface="幼圆" pitchFamily="49" charset="-122"/>
              </a:rPr>
              <a:t>P65</a:t>
            </a:r>
            <a:endParaRPr lang="zh-CN" altLang="en-US" sz="2800">
              <a:latin typeface="幼圆" pitchFamily="49" charset="-122"/>
              <a:ea typeface="幼圆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4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9552" y="764704"/>
            <a:ext cx="8208912" cy="403244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文本框 1"/>
          <p:cNvSpPr txBox="1"/>
          <p:nvPr/>
        </p:nvSpPr>
        <p:spPr>
          <a:xfrm>
            <a:off x="3131840" y="0"/>
            <a:ext cx="3053081" cy="7683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Tx/>
              <a:buNone/>
              <a:defRPr/>
            </a:pPr>
            <a:r>
              <a:rPr lang="zh-CN" altLang="en-US" sz="440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+mn-ea"/>
                <a:sym typeface="+mn-ea"/>
              </a:rPr>
              <a:t>最美逆行者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5013176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800" b="1" smtClean="0">
                <a:latin typeface="黑体" pitchFamily="49" charset="-122"/>
                <a:ea typeface="黑体" pitchFamily="49" charset="-122"/>
              </a:rPr>
              <a:t>、在台风天气中，哪些人承担了责任？他们分别承担了什么责任？</a:t>
            </a:r>
            <a:endParaRPr lang="en-US" altLang="zh-CN" sz="2800" b="1" smtClean="0">
              <a:latin typeface="黑体" pitchFamily="49" charset="-122"/>
              <a:ea typeface="黑体" pitchFamily="49" charset="-122"/>
            </a:endParaRPr>
          </a:p>
          <a:p>
            <a:r>
              <a:rPr lang="en-US" altLang="zh-CN" sz="2800" b="1" smtClean="0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 smtClean="0">
                <a:latin typeface="黑体" pitchFamily="49" charset="-122"/>
                <a:ea typeface="黑体" pitchFamily="49" charset="-122"/>
              </a:rPr>
              <a:t>、社会上还有那些人为救灾承担责任？</a:t>
            </a:r>
            <a:endParaRPr lang="en-US" altLang="zh-CN" sz="2800" b="1" smtClean="0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395536" y="4365104"/>
            <a:ext cx="8424936" cy="216024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3200" b="1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、角色与责任的关系</a:t>
            </a:r>
            <a:endParaRPr lang="en-US" altLang="zh-CN" sz="3200" b="1" kern="0" smtClean="0">
              <a:solidFill>
                <a:schemeClr val="tx1"/>
              </a:solidFill>
              <a:latin typeface="黑体" pitchFamily="49" charset="-122"/>
              <a:ea typeface="黑体" pitchFamily="49" charset="-122"/>
            </a:endParaRPr>
          </a:p>
          <a:p>
            <a:pPr lvl="0">
              <a:defRPr/>
            </a:pPr>
            <a:r>
              <a:rPr lang="zh-CN" altLang="en-US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①在社会生活的舞台上，每个人都扮演着</a:t>
            </a:r>
            <a:r>
              <a:rPr lang="zh-CN" altLang="en-US" sz="3200" b="1" kern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不同的角色</a:t>
            </a:r>
            <a:r>
              <a:rPr lang="zh-CN" altLang="en-US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。每一种角色都意味着</a:t>
            </a:r>
            <a:r>
              <a:rPr lang="zh-CN" altLang="en-US" sz="3200" b="1" kern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承担相应的责任</a:t>
            </a:r>
            <a:r>
              <a:rPr lang="zh-CN" altLang="en-US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。</a:t>
            </a:r>
            <a:r>
              <a:rPr lang="en-US" altLang="zh-CN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P66</a:t>
            </a:r>
            <a:endParaRPr lang="zh-CN" altLang="en-US" sz="3200" b="1" kern="0">
              <a:solidFill>
                <a:schemeClr val="tx1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1238250" y="1268731"/>
            <a:ext cx="7510214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0" cap="none" spc="0" normalizeH="0" baseline="0" noProof="0" smtClean="0">
                <a:ln>
                  <a:noFill/>
                </a:ln>
                <a:effectLst/>
                <a:uLnTx/>
                <a:uFillTx/>
                <a:latin typeface="宋体" panose="02010600030101010101" pitchFamily="2" charset="-122"/>
                <a:ea typeface="仿宋" panose="02010609060101010101" charset="-122"/>
              </a:rPr>
              <a:t>请结合图示和同桌讨论，日常生活中我们都扮演了哪些角色，分别承担着怎样的责任？（</a:t>
            </a:r>
            <a:r>
              <a:rPr kumimoji="0" lang="en-US" altLang="zh-CN" sz="3200" b="1" i="0" u="none" strike="noStrike" kern="0" cap="none" spc="0" normalizeH="0" baseline="0" noProof="0" smtClean="0">
                <a:ln>
                  <a:noFill/>
                </a:ln>
                <a:effectLst/>
                <a:uLnTx/>
                <a:uFillTx/>
                <a:latin typeface="宋体" panose="02010600030101010101" pitchFamily="2" charset="-122"/>
                <a:ea typeface="仿宋" panose="02010609060101010101" charset="-122"/>
              </a:rPr>
              <a:t>2</a:t>
            </a:r>
            <a:r>
              <a:rPr kumimoji="0" lang="zh-CN" altLang="en-US" sz="3200" b="1" i="0" u="none" strike="noStrike" kern="0" cap="none" spc="0" normalizeH="0" baseline="0" noProof="0" smtClean="0">
                <a:ln>
                  <a:noFill/>
                </a:ln>
                <a:effectLst/>
                <a:uLnTx/>
                <a:uFillTx/>
                <a:latin typeface="宋体" panose="02010600030101010101" pitchFamily="2" charset="-122"/>
                <a:ea typeface="仿宋" panose="02010609060101010101" charset="-122"/>
              </a:rPr>
              <a:t>分钟）</a:t>
            </a:r>
            <a:endParaRPr kumimoji="0" lang="zh-CN" altLang="en-US" sz="3200" b="1" i="0" u="none" strike="noStrike" kern="0" cap="none" spc="0" normalizeH="0" baseline="0" noProof="0" smtClean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19" name="Picture 9" descr="http://2c.zol-img.com.cn/product/70/382/ceqB1aXJNp9yc.gif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51447" y="108585"/>
            <a:ext cx="1210628" cy="161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文本框 1"/>
          <p:cNvSpPr txBox="1"/>
          <p:nvPr/>
        </p:nvSpPr>
        <p:spPr>
          <a:xfrm>
            <a:off x="2011581" y="444014"/>
            <a:ext cx="219170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 smtClean="0">
                <a:solidFill>
                  <a:prstClr val="black"/>
                </a:solidFill>
                <a:latin typeface="Arial" pitchFamily="34" charset="0"/>
                <a:ea typeface="微软雅黑 Light" panose="020b0502040204020203" charset="-122"/>
              </a:rPr>
              <a:t>讨论一下</a:t>
            </a:r>
            <a:endParaRPr lang="zh-CN" altLang="en-US" sz="3200" b="1">
              <a:solidFill>
                <a:prstClr val="black"/>
              </a:solidFill>
              <a:latin typeface="Arial" pitchFamily="34" charset="0"/>
              <a:ea typeface="微软雅黑 Light" panose="020b0502040204020203" charset="-122"/>
            </a:endParaRPr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26753"/>
          <a:stretch>
            <a:fillRect/>
          </a:stretch>
        </p:blipFill>
        <p:spPr>
          <a:xfrm>
            <a:off x="1547664" y="2924944"/>
            <a:ext cx="4104456" cy="3500693"/>
          </a:xfrm>
          <a:prstGeom prst="rect">
            <a:avLst/>
          </a:prstGeom>
        </p:spPr>
      </p:pic>
      <p:sp>
        <p:nvSpPr>
          <p:cNvPr id="8" name="椭圆 7"/>
          <p:cNvSpPr/>
          <p:nvPr/>
        </p:nvSpPr>
        <p:spPr>
          <a:xfrm>
            <a:off x="3851920" y="2996952"/>
            <a:ext cx="1008112" cy="16561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5076056" y="3645024"/>
            <a:ext cx="1152128" cy="12961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5436096" y="5085184"/>
            <a:ext cx="1152128" cy="115212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970557560"/>
      </p:ext>
    </p:extLst>
  </p:cSld>
  <p:clrMapOvr>
    <a:masterClrMapping/>
  </p:clrMapOvr>
  <p:transition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-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239072303"/>
              </p:ext>
            </p:extLst>
          </p:nvPr>
        </p:nvGraphicFramePr>
        <p:xfrm>
          <a:off x="995839" y="668020"/>
          <a:ext cx="7032545" cy="5785316"/>
        </p:xfrm>
        <a:graphic>
          <a:graphicData uri="http://schemas.openxmlformats.org/drawingml/2006/table">
            <a:tbl>
              <a:tblPr firstRow="1" bandRow="1"/>
              <a:tblGrid>
                <a:gridCol w="1771650"/>
                <a:gridCol w="5260895"/>
              </a:tblGrid>
              <a:tr h="528732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  <a:cs typeface="楷体_gb2312" charset="0"/>
                        </a:rPr>
                        <a:t>角色</a:t>
                      </a: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  <a:cs typeface="宋体" panose="02010600030101010101" pitchFamily="2" charset="-122"/>
                        </a:rPr>
                        <a:t>责任</a:t>
                      </a:r>
                      <a:endParaRPr lang="zh-CN" altLang="en-US" sz="2400" b="1">
                        <a:latin typeface="微软雅黑" pitchFamily="34" charset="-122"/>
                        <a:ea typeface="微软雅黑" pitchFamily="34" charset="-122"/>
                        <a:cs typeface="宋体" panose="02010600030101010101" pitchFamily="2" charset="-122"/>
                      </a:endParaRP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330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  <a:cs typeface="宋体" panose="02010600030101010101" pitchFamily="2" charset="-122"/>
                        </a:rPr>
                        <a:t>子女</a:t>
                      </a:r>
                      <a:endParaRPr lang="zh-CN" altLang="en-US" sz="2400" b="1">
                        <a:latin typeface="微软雅黑" pitchFamily="34" charset="-122"/>
                        <a:ea typeface="微软雅黑" pitchFamily="34" charset="-122"/>
                        <a:cs typeface="宋体" panose="02010600030101010101" pitchFamily="2" charset="-122"/>
                      </a:endParaRP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endParaRPr lang="zh-CN" altLang="en-US" sz="24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楷体_gb2312" charset="0"/>
                      </a:endParaRP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7814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  <a:cs typeface="宋体" panose="02010600030101010101" pitchFamily="2" charset="-122"/>
                        </a:rPr>
                        <a:t>学生</a:t>
                      </a: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endParaRPr lang="zh-CN" altLang="en-US" sz="24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楷体_gb2312" charset="0"/>
                      </a:endParaRP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96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  <a:cs typeface="宋体" panose="02010600030101010101" pitchFamily="2" charset="-122"/>
                        </a:rPr>
                        <a:t>朋友</a:t>
                      </a: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endParaRPr lang="zh-CN" altLang="en-US" sz="24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楷体_gb2312" charset="0"/>
                      </a:endParaRP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203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  <a:cs typeface="宋体" panose="02010600030101010101" pitchFamily="2" charset="-122"/>
                        </a:rPr>
                        <a:t>公民</a:t>
                      </a: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endParaRPr lang="zh-CN" altLang="en-US" sz="24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楷体_gb2312" charset="0"/>
                      </a:endParaRP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088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  <a:cs typeface="宋体" panose="02010600030101010101" pitchFamily="2" charset="-122"/>
                        </a:rPr>
                        <a:t>社会成员</a:t>
                      </a: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endParaRPr lang="zh-CN" altLang="en-US" sz="24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楷体_gb2312" charset="0"/>
                      </a:endParaRP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012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3200" b="1" smtClean="0">
                          <a:latin typeface="微软雅黑" pitchFamily="34" charset="-122"/>
                          <a:ea typeface="微软雅黑" pitchFamily="34" charset="-122"/>
                          <a:cs typeface="Arial" pitchFamily="34" charset="0"/>
                        </a:rPr>
                        <a:t>中华儿女</a:t>
                      </a:r>
                      <a:endParaRPr lang="en-US" altLang="zh-CN" sz="3200" b="1">
                        <a:latin typeface="微软雅黑" pitchFamily="34" charset="-122"/>
                        <a:ea typeface="微软雅黑" pitchFamily="34" charset="-122"/>
                        <a:cs typeface="Arial" pitchFamily="34" charset="0"/>
                      </a:endParaRP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zh-CN" sz="2400" b="1">
                        <a:solidFill>
                          <a:srgbClr val="FF0000"/>
                        </a:solidFill>
                        <a:latin typeface="微软雅黑" pitchFamily="34" charset="-122"/>
                        <a:ea typeface="微软雅黑" pitchFamily="34" charset="-122"/>
                        <a:cs typeface="Arial" pitchFamily="34" charset="0"/>
                      </a:endParaRPr>
                    </a:p>
                  </a:txBody>
                  <a:tcPr marL="35716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064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  <a:cs typeface="Arial" pitchFamily="34" charset="0"/>
                        </a:rPr>
                        <a:t>……</a:t>
                      </a: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en-US" altLang="zh-CN" sz="2400" b="1">
                          <a:solidFill>
                            <a:srgbClr val="FF0000"/>
                          </a:solidFill>
                          <a:latin typeface="微软雅黑" pitchFamily="34" charset="-122"/>
                          <a:ea typeface="微软雅黑" pitchFamily="34" charset="-122"/>
                          <a:cs typeface="Arial" pitchFamily="34" charset="0"/>
                        </a:rPr>
                        <a:t>……</a:t>
                      </a:r>
                    </a:p>
                  </a:txBody>
                  <a:tcPr marL="35716" marR="0" marT="0" marB="0" anchor="ctr">
                    <a:lnL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6666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1"/>
          <p:cNvSpPr txBox="1">
            <a:spLocks noChangeArrowheads="1"/>
          </p:cNvSpPr>
          <p:nvPr/>
        </p:nvSpPr>
        <p:spPr bwMode="auto">
          <a:xfrm>
            <a:off x="4524628" y="1242060"/>
            <a:ext cx="199450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孝敬父母</a:t>
            </a:r>
          </a:p>
        </p:txBody>
      </p:sp>
      <p:sp>
        <p:nvSpPr>
          <p:cNvPr id="4" name="文本框 2"/>
          <p:cNvSpPr txBox="1">
            <a:spLocks noChangeArrowheads="1"/>
          </p:cNvSpPr>
          <p:nvPr/>
        </p:nvSpPr>
        <p:spPr bwMode="auto">
          <a:xfrm>
            <a:off x="3383869" y="1866838"/>
            <a:ext cx="410445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遵守学校纪律，认真学习</a:t>
            </a:r>
          </a:p>
        </p:txBody>
      </p:sp>
      <p:sp>
        <p:nvSpPr>
          <p:cNvPr id="5" name="文本框 3"/>
          <p:cNvSpPr txBox="1">
            <a:spLocks noChangeArrowheads="1"/>
          </p:cNvSpPr>
          <p:nvPr/>
        </p:nvSpPr>
        <p:spPr bwMode="auto">
          <a:xfrm>
            <a:off x="3916918" y="2488248"/>
            <a:ext cx="320992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忠诚、互助、互谅</a:t>
            </a:r>
          </a:p>
        </p:txBody>
      </p:sp>
      <p:sp>
        <p:nvSpPr>
          <p:cNvPr id="6" name="文本框 4"/>
          <p:cNvSpPr txBox="1">
            <a:spLocks noChangeArrowheads="1"/>
          </p:cNvSpPr>
          <p:nvPr/>
        </p:nvSpPr>
        <p:spPr bwMode="auto">
          <a:xfrm>
            <a:off x="3451737" y="3089275"/>
            <a:ext cx="396872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遵纪守法，维护祖国的尊严和荣誉</a:t>
            </a:r>
          </a:p>
        </p:txBody>
      </p:sp>
      <p:sp>
        <p:nvSpPr>
          <p:cNvPr id="7" name="文本框 5"/>
          <p:cNvSpPr txBox="1">
            <a:spLocks noChangeArrowheads="1"/>
          </p:cNvSpPr>
          <p:nvPr/>
        </p:nvSpPr>
        <p:spPr bwMode="auto">
          <a:xfrm>
            <a:off x="3023827" y="4164695"/>
            <a:ext cx="48245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遵守社会规则，维护公共秩序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0909" r="25025"/>
          <a:stretch>
            <a:fillRect/>
          </a:stretch>
        </p:blipFill>
        <p:spPr>
          <a:xfrm>
            <a:off x="6960583" y="25641"/>
            <a:ext cx="2175321" cy="183339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2601" r="1"/>
          <a:stretch>
            <a:fillRect/>
          </a:stretch>
        </p:blipFill>
        <p:spPr>
          <a:xfrm>
            <a:off x="0" y="5013176"/>
            <a:ext cx="1888807" cy="1844824"/>
          </a:xfrm>
          <a:prstGeom prst="rect">
            <a:avLst/>
          </a:prstGeom>
        </p:spPr>
      </p:pic>
      <p:sp>
        <p:nvSpPr>
          <p:cNvPr id="10" name="文本框 5"/>
          <p:cNvSpPr txBox="1">
            <a:spLocks noChangeArrowheads="1"/>
          </p:cNvSpPr>
          <p:nvPr/>
        </p:nvSpPr>
        <p:spPr bwMode="auto">
          <a:xfrm>
            <a:off x="3011566" y="4894637"/>
            <a:ext cx="482453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“位卑未敢忘忧国”，心系祖国的前途和命运</a:t>
            </a:r>
          </a:p>
        </p:txBody>
      </p:sp>
    </p:spTree>
    <p:extLst>
      <p:ext uri="{BB962C8B-B14F-4D97-AF65-F5344CB8AC3E}">
        <p14:creationId xmlns="" xmlns:p14="http://schemas.microsoft.com/office/powerpoint/2010/main" val="237981112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4" grpId="1"/>
      <p:bldP spid="5" grpId="1"/>
      <p:bldP spid="6" grpId="1"/>
      <p:bldP spid="7" grpId="1"/>
      <p:bldP spid="1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8" descr="老师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-340094" y="2019471"/>
            <a:ext cx="3639741" cy="46101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" name="图片 1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835696" y="0"/>
            <a:ext cx="7308304" cy="738944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文本框 3"/>
          <p:cNvSpPr txBox="1"/>
          <p:nvPr/>
        </p:nvSpPr>
        <p:spPr>
          <a:xfrm>
            <a:off x="2483768" y="1340768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3600" b="1" smtClean="0">
                <a:latin typeface="黑体" pitchFamily="49" charset="-122"/>
                <a:ea typeface="黑体" pitchFamily="49" charset="-122"/>
              </a:rPr>
              <a:t>、角色与责任的关系</a:t>
            </a:r>
            <a:r>
              <a:rPr lang="en-US" altLang="zh-CN" sz="3600" b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3600" b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背诵</a:t>
            </a:r>
            <a:r>
              <a:rPr lang="en-US" altLang="zh-CN" sz="3600" b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)</a:t>
            </a:r>
            <a:endParaRPr lang="zh-CN" altLang="en-US" sz="3600" b="1" smtClean="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483768" y="2043700"/>
            <a:ext cx="590465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200" b="1" kern="0" smtClean="0">
                <a:solidFill>
                  <a:prstClr val="black"/>
                </a:solidFill>
                <a:latin typeface="黑体" pitchFamily="49" charset="-122"/>
                <a:ea typeface="黑体" pitchFamily="49" charset="-122"/>
              </a:rPr>
              <a:t>①</a:t>
            </a:r>
            <a:r>
              <a:rPr lang="zh-CN" altLang="en-US" sz="3200" b="1" kern="0">
                <a:latin typeface="黑体" pitchFamily="49" charset="-122"/>
                <a:ea typeface="黑体" pitchFamily="49" charset="-122"/>
              </a:rPr>
              <a:t>在社会生活的舞台上，每个人都扮演着</a:t>
            </a:r>
            <a:r>
              <a:rPr lang="zh-CN" altLang="en-US" sz="3200" b="1" ker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不同的角色</a:t>
            </a:r>
            <a:r>
              <a:rPr lang="zh-CN" altLang="en-US" sz="3200" b="1" kern="0" smtClean="0">
                <a:latin typeface="黑体" pitchFamily="49" charset="-122"/>
                <a:ea typeface="黑体" pitchFamily="49" charset="-122"/>
              </a:rPr>
              <a:t>。每一种角色都意味着</a:t>
            </a:r>
            <a:r>
              <a:rPr lang="zh-CN" altLang="en-US" sz="3200" b="1" kern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承担相应的责任</a:t>
            </a:r>
            <a:r>
              <a:rPr lang="zh-CN" altLang="en-US" sz="3200" b="1" kern="0" smtClean="0">
                <a:latin typeface="黑体" pitchFamily="49" charset="-122"/>
                <a:ea typeface="黑体" pitchFamily="49" charset="-122"/>
              </a:rPr>
              <a:t>。</a:t>
            </a:r>
            <a:r>
              <a:rPr lang="en-US" altLang="zh-CN" sz="3200" b="1" kern="0" smtClean="0">
                <a:latin typeface="黑体" pitchFamily="49" charset="-122"/>
                <a:ea typeface="黑体" pitchFamily="49" charset="-122"/>
              </a:rPr>
              <a:t>P66</a:t>
            </a:r>
            <a:endParaRPr lang="zh-CN" altLang="en-US" sz="3200" b="1" kern="0">
              <a:latin typeface="黑体" pitchFamily="49" charset="-122"/>
              <a:ea typeface="黑体" pitchFamily="49" charset="-122"/>
            </a:endParaRPr>
          </a:p>
          <a:p>
            <a:pPr lvl="0">
              <a:defRPr/>
            </a:pPr>
            <a:endParaRPr lang="en-US" altLang="zh-CN" b="1" kern="0" smtClean="0">
              <a:latin typeface="黑体" pitchFamily="49" charset="-122"/>
              <a:ea typeface="黑体" pitchFamily="49" charset="-122"/>
            </a:endParaRPr>
          </a:p>
          <a:p>
            <a:pPr lvl="0">
              <a:defRPr/>
            </a:pPr>
            <a:r>
              <a:rPr lang="zh-CN" altLang="en-US" sz="3200" b="1" kern="0" smtClean="0">
                <a:latin typeface="黑体" pitchFamily="49" charset="-122"/>
                <a:ea typeface="黑体" pitchFamily="49" charset="-122"/>
              </a:rPr>
              <a:t>②只有人人认识到自己扮演的角色、承担应尽的责任，才能构建</a:t>
            </a:r>
            <a:r>
              <a:rPr lang="zh-CN" altLang="en-US" sz="3200" b="1" kern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各尽其能、各得其所</a:t>
            </a:r>
            <a:r>
              <a:rPr lang="zh-CN" altLang="en-US" sz="3200" b="1" kern="0" smtClean="0">
                <a:latin typeface="黑体" pitchFamily="49" charset="-122"/>
                <a:ea typeface="黑体" pitchFamily="49" charset="-122"/>
              </a:rPr>
              <a:t>而又</a:t>
            </a:r>
            <a:r>
              <a:rPr lang="zh-CN" altLang="en-US" sz="3200" b="1" kern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和谐相处的社会</a:t>
            </a:r>
            <a:r>
              <a:rPr lang="zh-CN" altLang="en-US" sz="3200" b="1" kern="0" smtClean="0">
                <a:latin typeface="黑体" pitchFamily="49" charset="-122"/>
                <a:ea typeface="黑体" pitchFamily="49" charset="-122"/>
              </a:rPr>
              <a:t>。</a:t>
            </a:r>
            <a:r>
              <a:rPr lang="en-US" altLang="zh-CN" sz="3200" b="1" kern="0" smtClean="0">
                <a:latin typeface="黑体" pitchFamily="49" charset="-122"/>
                <a:ea typeface="黑体" pitchFamily="49" charset="-122"/>
              </a:rPr>
              <a:t>P66</a:t>
            </a:r>
            <a:endParaRPr lang="zh-CN" altLang="en-US" sz="3200" b="1" kern="0">
              <a:solidFill>
                <a:srgbClr val="002060"/>
              </a:solidFill>
              <a:latin typeface="黑体" pitchFamily="49" charset="-122"/>
              <a:ea typeface="黑体" pitchFamily="49" charset="-122"/>
            </a:endParaRPr>
          </a:p>
          <a:p>
            <a:endParaRPr lang="zh-CN" altLang="en-US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5082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0909" r="25025"/>
          <a:stretch>
            <a:fillRect/>
          </a:stretch>
        </p:blipFill>
        <p:spPr>
          <a:xfrm>
            <a:off x="6960583" y="25641"/>
            <a:ext cx="2175321" cy="1833396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2601" r="1"/>
          <a:stretch>
            <a:fillRect/>
          </a:stretch>
        </p:blipFill>
        <p:spPr>
          <a:xfrm>
            <a:off x="0" y="5085184"/>
            <a:ext cx="1888807" cy="1772816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827584" y="1268760"/>
            <a:ext cx="7589520" cy="40934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ts val="3875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itchFamily="2" charset="-122"/>
              </a:rPr>
              <a:t>东汉有个少年陈蕃，独居一室，屋内龌龊不堪，当他父亲的老朋友薛勤劝告他时，他慨然道：“大丈夫当扫除天下，安事一室乎？”薛勤反驳道：“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itchFamily="2" charset="-122"/>
              </a:rPr>
              <a:t>一屋不扫，何以扫天下</a:t>
            </a:r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itchFamily="2" charset="-122"/>
              </a:rPr>
              <a:t>？</a:t>
            </a:r>
            <a:r>
              <a:rPr lang="zh-CN" altLang="en-US" sz="3200" b="1" smtClean="0">
                <a:solidFill>
                  <a:prstClr val="black"/>
                </a:solidFill>
                <a:latin typeface="宋体" panose="02010600030101010101" pitchFamily="2" charset="-122"/>
                <a:ea typeface="宋体" pitchFamily="2" charset="-122"/>
              </a:rPr>
              <a:t>”</a:t>
            </a:r>
            <a:endParaRPr lang="en-US" altLang="zh-CN" sz="3200" b="1" smtClean="0">
              <a:solidFill>
                <a:prstClr val="black"/>
              </a:solidFill>
              <a:latin typeface="宋体" panose="02010600030101010101" pitchFamily="2" charset="-122"/>
              <a:ea typeface="宋体" pitchFamily="2" charset="-122"/>
            </a:endParaRPr>
          </a:p>
          <a:p>
            <a:pPr fontAlgn="base">
              <a:lnSpc>
                <a:spcPts val="3875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2800" b="1">
              <a:solidFill>
                <a:prstClr val="black"/>
              </a:solidFill>
              <a:latin typeface="宋体" panose="02010600030101010101" pitchFamily="2" charset="-122"/>
              <a:ea typeface="宋体" pitchFamily="2" charset="-122"/>
            </a:endParaRPr>
          </a:p>
          <a:p>
            <a:pPr lvl="0" fontAlgn="base">
              <a:lnSpc>
                <a:spcPts val="3875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itchFamily="2" charset="-122"/>
              </a:rPr>
              <a:t>思考：扫屋是谁的责任</a:t>
            </a:r>
            <a:r>
              <a:rPr lang="zh-CN" altLang="en-US" sz="3200" b="1" smtClean="0">
                <a:solidFill>
                  <a:prstClr val="black"/>
                </a:solidFill>
                <a:latin typeface="宋体" panose="02010600030101010101" pitchFamily="2" charset="-122"/>
                <a:ea typeface="宋体" pitchFamily="2" charset="-122"/>
              </a:rPr>
              <a:t>？这个</a:t>
            </a:r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itchFamily="2" charset="-122"/>
              </a:rPr>
              <a:t>故事给我们什么启示？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1052989" y="345441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微软雅黑" pitchFamily="34" charset="-122"/>
                <a:ea typeface="微软雅黑" pitchFamily="34" charset="-122"/>
              </a:rPr>
              <a:t>故事分享</a:t>
            </a:r>
            <a:endParaRPr lang="zh-CN" altLang="en-US" sz="40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9" name="Picture 9" descr="http://2c.zol-img.com.cn/product/70/382/ceqB1aXJNp9yc.gif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30004" y="16510"/>
            <a:ext cx="1022985" cy="136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圆角矩形 10"/>
          <p:cNvSpPr/>
          <p:nvPr/>
        </p:nvSpPr>
        <p:spPr>
          <a:xfrm>
            <a:off x="179512" y="3933056"/>
            <a:ext cx="8712968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4</a:t>
            </a:r>
            <a:r>
              <a:rPr lang="zh-CN" altLang="en-US" sz="3200" b="1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、我们为什么要承担责任？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背诵</a:t>
            </a:r>
            <a:r>
              <a:rPr lang="en-US" altLang="zh-CN" sz="3200" b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)</a:t>
            </a:r>
            <a:endParaRPr lang="en-US" altLang="zh-CN" sz="3200" b="1" kern="0" smtClean="0">
              <a:solidFill>
                <a:schemeClr val="tx1"/>
              </a:solidFill>
              <a:latin typeface="黑体" pitchFamily="49" charset="-122"/>
              <a:ea typeface="黑体" pitchFamily="49" charset="-122"/>
            </a:endParaRPr>
          </a:p>
          <a:p>
            <a:pPr lvl="0">
              <a:defRPr/>
            </a:pPr>
            <a:r>
              <a:rPr lang="zh-CN" altLang="en-US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①作为社会的一员，我们每个人首先要对自己负责。只有对自己负责的人，才能使自己的</a:t>
            </a:r>
            <a:r>
              <a:rPr lang="zh-CN" altLang="en-US" sz="3200" b="1" kern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潜能</a:t>
            </a:r>
            <a:r>
              <a:rPr lang="zh-CN" altLang="en-US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得到充分</a:t>
            </a:r>
            <a:r>
              <a:rPr lang="zh-CN" altLang="en-US" sz="3200" b="1" kern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挖掘和发挥</a:t>
            </a:r>
            <a:r>
              <a:rPr lang="zh-CN" altLang="en-US" sz="3200" b="1" ker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，</a:t>
            </a:r>
            <a:r>
              <a:rPr lang="zh-CN" altLang="en-US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才有资格、有能力、有信心承担起</a:t>
            </a:r>
            <a:r>
              <a:rPr lang="zh-CN" altLang="en-US" sz="3200" b="1" kern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时代和国家所赋予的使命</a:t>
            </a:r>
            <a:r>
              <a:rPr lang="zh-CN" altLang="en-US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。</a:t>
            </a:r>
            <a:r>
              <a:rPr lang="en-US" altLang="zh-CN" sz="3200" b="1" kern="0" smtClean="0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P67</a:t>
            </a:r>
            <a:endParaRPr lang="zh-CN" altLang="en-US" sz="3200" b="1" kern="0">
              <a:solidFill>
                <a:schemeClr val="tx1"/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022395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https://d.book118.com/298026131140006027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宋体</vt:lpstr>
      <vt:lpstr>黑体</vt:lpstr>
      <vt:lpstr>Copperplate Gothic Bold</vt:lpstr>
      <vt:lpstr>华文楷体</vt:lpstr>
      <vt:lpstr>微软雅黑</vt:lpstr>
      <vt:lpstr>方正卡通简体</vt:lpstr>
      <vt:lpstr>幼圆</vt:lpstr>
      <vt:lpstr>仿宋</vt:lpstr>
      <vt:lpstr>微软雅黑 Light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2024-09-06T01:02:05.504</cp:lastPrinted>
  <dcterms:created xsi:type="dcterms:W3CDTF">2024-09-05T17:02:05Z</dcterms:created>
  <dcterms:modified xsi:type="dcterms:W3CDTF">2024-09-05T17:02:07Z</dcterms:modified>
</cp:coreProperties>
</file>