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JRQJM+MS-UIGothic"/>
      <p:regular r:id="rId15"/>
    </p:embeddedFont>
    <p:embeddedFont>
      <p:font typeface="IRJBWF+SFMWSQ+ArialMT"/>
      <p:regular r:id="rId16"/>
    </p:embeddedFont>
    <p:embeddedFont>
      <p:font typeface="USQUIB+SGIDDU+MicrosoftYaHei"/>
      <p:regular r:id="rId17"/>
    </p:embeddedFont>
    <p:embeddedFont>
      <p:font typeface="NOCAHE+LLNVMW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8AC22-2748-4F2D-9F5E-4A3C952BC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09FD1-CAC8-45D3-86C2-834B5FE87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C916A-2F2A-48BE-8136-4D2A7C0C6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5A45A-6E1F-459E-9273-07F605041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0008C-17F5-41CB-9EAF-86FBF89E7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DBC92F-CC1E-4EB2-ADA1-CE97745E3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201DF-10D0-4017-89F2-12A299253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3448A-846A-4012-BAB2-2F052992C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228CC-8C48-458A-A944-C9916CFA0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555FF-2BF5-4BEA-99E9-9A05A346B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80D53-D028-4854-A829-9156EB176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340320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092877" cy="1905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EJRQJM+MS-UIGothic"/>
                <a:cs typeface="EJRQJM+MS-UIGothic"/>
              </a:rPr>
              <a:t>建筑</a:t>
            </a: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电</a:t>
            </a:r>
            <a:r>
              <a:rPr sz="3800" spc="23">
                <a:solidFill>
                  <a:srgbClr val="020000"/>
                </a:solidFill>
                <a:latin typeface="EJRQJM+MS-UIGothic"/>
                <a:cs typeface="EJRQJM+MS-UIGothic"/>
              </a:rPr>
              <a:t>气施工</a:t>
            </a: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图识图</a:t>
            </a:r>
          </a:p>
          <a:p>
            <a:pPr marL="0" marR="0">
              <a:lnSpc>
                <a:spcPts val="3800"/>
              </a:lnSpc>
              <a:spcBef>
                <a:spcPts val="1704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EJRQJM+MS-UIGothic"/>
                <a:cs typeface="EJRQJM+MS-UIGothic"/>
              </a:rPr>
              <a:t>通用</a:t>
            </a: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800">
                <a:solidFill>
                  <a:srgbClr val="020000"/>
                </a:solidFill>
                <a:latin typeface="EJRQJM+MS-UIGothic"/>
                <a:cs typeface="EJRQJ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EJRQJM+MS-UIGothic"/>
                <a:cs typeface="EJRQJM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918874"/>
            <a:ext cx="2896552" cy="6533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RJBWF+SFMWSQ+ArialMT"/>
                <a:cs typeface="IRJBWF+SFMWSQ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建筑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气施工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2000" spc="23">
                <a:solidFill>
                  <a:srgbClr val="000000"/>
                </a:solidFill>
                <a:latin typeface="EJRQJM+MS-UIGothic"/>
                <a:cs typeface="EJRQJM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474499"/>
            <a:ext cx="4962194" cy="28730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RJBWF+SFMWSQ+ArialMT"/>
                <a:cs typeface="IRJBWF+SFMWSQ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建筑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气施工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2000" spc="23">
                <a:solidFill>
                  <a:srgbClr val="000000"/>
                </a:solidFill>
                <a:latin typeface="EJRQJM+MS-UIGothic"/>
                <a:cs typeface="EJRQJM+MS-UIGothic"/>
              </a:rPr>
              <a:t>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识读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基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RJBWF+SFMWSQ+ArialMT"/>
                <a:cs typeface="IRJBWF+SFMWSQ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建筑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气施工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2000" spc="23">
                <a:solidFill>
                  <a:srgbClr val="000000"/>
                </a:solidFill>
                <a:latin typeface="EJRQJM+MS-UIGothic"/>
                <a:cs typeface="EJRQJM+MS-UIGothic"/>
              </a:rPr>
              <a:t>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识读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方法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RJBWF+SFMWSQ+ArialMT"/>
                <a:cs typeface="IRJBWF+SFMWSQ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建筑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气施工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2000" spc="23">
                <a:solidFill>
                  <a:srgbClr val="000000"/>
                </a:solidFill>
                <a:latin typeface="EJRQJM+MS-UIGothic"/>
                <a:cs typeface="EJRQJM+MS-UIGothic"/>
              </a:rPr>
              <a:t>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000" spc="23">
                <a:solidFill>
                  <a:srgbClr val="000000"/>
                </a:solidFill>
                <a:latin typeface="EJRQJM+MS-UIGothic"/>
                <a:cs typeface="EJRQJM+MS-UIGothic"/>
              </a:rPr>
              <a:t>践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000000"/>
                </a:solidFill>
                <a:latin typeface="EJRQJM+MS-UIGothic"/>
                <a:cs typeface="EJRQJM+MS-UIGothic"/>
              </a:rPr>
              <a:t>用</a:t>
            </a:r>
          </a:p>
          <a:p>
            <a:pPr marL="0" marR="0">
              <a:lnSpc>
                <a:spcPts val="2136"/>
              </a:lnSpc>
              <a:spcBef>
                <a:spcPts val="223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RJBWF+SFMWSQ+ArialMT"/>
                <a:cs typeface="IRJBWF+SFMWSQ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建筑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气施工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2000" spc="23">
                <a:solidFill>
                  <a:srgbClr val="000000"/>
                </a:solidFill>
                <a:latin typeface="EJRQJM+MS-UIGothic"/>
                <a:cs typeface="EJRQJM+MS-UIGothic"/>
              </a:rPr>
              <a:t>常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见问题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与解决方案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RJBWF+SFMWSQ+ArialMT"/>
                <a:cs typeface="IRJBWF+SFMWSQ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建筑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气施工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2000" spc="25">
                <a:solidFill>
                  <a:srgbClr val="000000"/>
                </a:solidFill>
                <a:latin typeface="EJRQJM+MS-UIGothic"/>
                <a:cs typeface="EJRQJM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46005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EJRQJM+MS-UIGothic"/>
                <a:cs typeface="EJRQJM+MS-UIGothic"/>
              </a:rPr>
              <a:t>建筑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3450">
                <a:solidFill>
                  <a:srgbClr val="000000"/>
                </a:solidFill>
                <a:latin typeface="EJRQJM+MS-UIGothic"/>
                <a:cs typeface="EJRQJM+MS-UIGothic"/>
              </a:rPr>
              <a:t>气施工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3450">
                <a:solidFill>
                  <a:srgbClr val="000000"/>
                </a:solidFill>
                <a:latin typeface="EJRQJM+MS-UIGothic"/>
                <a:cs typeface="EJRQJM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EJRQJM+MS-UIGothic"/>
                <a:cs typeface="EJRQJM+MS-UIGothic"/>
              </a:rPr>
              <a:t>施工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262626"/>
                </a:solidFill>
                <a:latin typeface="EJRQJM+MS-UIGothic"/>
                <a:cs typeface="EJRQJM+MS-UIGothic"/>
              </a:rPr>
              <a:t>的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262626"/>
                </a:solidFill>
                <a:latin typeface="EJRQJM+MS-UIGothic"/>
                <a:cs typeface="EJRQJM+MS-UIGothic"/>
              </a:rPr>
              <a:t>成与分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20950" y="278755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262626"/>
                </a:solidFill>
                <a:latin typeface="EJRQJM+MS-UIGothic"/>
                <a:cs typeface="EJRQJM+MS-UIGothic"/>
              </a:rPr>
              <a:t>气系</a:t>
            </a: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统图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23050" y="2787555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EJRQJM+MS-UIGothic"/>
                <a:cs typeface="EJRQJM+MS-UIGothic"/>
              </a:rPr>
              <a:t>平面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644505" y="2787555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详图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15820" y="345731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表示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气系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的整体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和工作原理，包括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源、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、控制等部分。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61379" y="345731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表示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的布局和安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装位置，如照明、插座、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开关等。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853930" y="345731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表示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的具体安装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方式和接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方法，包括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安装、管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EJRQJM+MS-UIGothic"/>
                <a:cs typeface="EJRQJM+MS-UIGothic"/>
              </a:rPr>
              <a:t>施工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262626"/>
                </a:solidFill>
                <a:latin typeface="EJRQJM+MS-UIGothic"/>
                <a:cs typeface="EJRQJM+MS-UIGothic"/>
              </a:rPr>
              <a:t>的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绘</a:t>
            </a:r>
            <a:r>
              <a:rPr sz="3000">
                <a:solidFill>
                  <a:srgbClr val="262626"/>
                </a:solidFill>
                <a:latin typeface="EJRQJM+MS-UIGothic"/>
                <a:cs typeface="EJRQJM+MS-UIGothic"/>
              </a:rPr>
              <a:t>制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262626"/>
                </a:solidFill>
                <a:latin typeface="EJRQJM+MS-UIGothic"/>
                <a:cs typeface="EJRQJM+MS-UIGothic"/>
              </a:rPr>
              <a:t>准与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262626"/>
                </a:solidFill>
                <a:latin typeface="EJRQJM+MS-UIGothic"/>
                <a:cs typeface="EJRQJM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3894" y="1227449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USQUIB+SGIDDU+MicrosoftYaHei"/>
                <a:cs typeface="USQUIB+SGIDDU+MicrosoftYaHei"/>
              </a:rPr>
              <a:t>STEP 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13825" y="1810122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注方式来表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格、型号、安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装高度等信息。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17384" y="20230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262626"/>
                </a:solidFill>
                <a:latin typeface="EJRQJM+MS-UIGothic"/>
                <a:cs typeface="EJRQJM+MS-UIGothic"/>
              </a:rPr>
              <a:t>注方式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85945" y="2915279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USQUIB+SGIDDU+MicrosoftYaHei"/>
                <a:cs typeface="USQUIB+SGIDDU+MicrosoftYaHei"/>
              </a:rPr>
              <a:t>STEP 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04609" y="368845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例符号来表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示不同的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、管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等，如断路器、接触器等。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69434" y="372989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图</a:t>
            </a:r>
            <a:r>
              <a:rPr sz="2000" spc="25">
                <a:solidFill>
                  <a:srgbClr val="262626"/>
                </a:solidFill>
                <a:latin typeface="EJRQJM+MS-UIGothic"/>
                <a:cs typeface="EJRQJM+MS-UIGothic"/>
              </a:rPr>
              <a:t>例符号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658620" y="4483729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USQUIB+SGIDDU+MicrosoftYaHei"/>
                <a:cs typeface="USQUIB+SGIDDU+MicrosoftYaHei"/>
              </a:rPr>
              <a:t>STEP 01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623060" y="525008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EJRQJM+MS-UIGothic"/>
                <a:cs typeface="EJRQJM+MS-UIGothic"/>
              </a:rPr>
              <a:t>国家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262626"/>
                </a:solidFill>
                <a:latin typeface="EJRQJM+MS-UIGothic"/>
                <a:cs typeface="EJRQJM+MS-UIGothic"/>
              </a:rPr>
              <a:t>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488054" y="5324847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遵循国家相关的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气制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488054" y="5667747"/>
            <a:ext cx="222669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准，如《建筑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气制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准》等。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EJRQJM+MS-UIGothic"/>
                <a:cs typeface="EJRQJM+MS-UIGothic"/>
              </a:rPr>
              <a:t>施工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262626"/>
                </a:solidFill>
                <a:latin typeface="EJRQJM+MS-UIGothic"/>
                <a:cs typeface="EJRQJM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OCAHE+LLNVMW+MicrosoftYaHei-Bold"/>
                <a:cs typeface="NOCAHE+LLNVM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OCAHE+LLNVMW+MicrosoftYaHei-Bold"/>
                <a:cs typeface="NOCAHE+LLNVM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OCAHE+LLNVMW+MicrosoftYaHei-Bold"/>
                <a:cs typeface="NOCAHE+LLNVM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EJRQJM+MS-UIGothic"/>
                <a:cs typeface="EJRQJM+MS-UIGothic"/>
              </a:rPr>
              <a:t>指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导</a:t>
            </a:r>
            <a:r>
              <a:rPr sz="2000" spc="25">
                <a:solidFill>
                  <a:srgbClr val="262626"/>
                </a:solidFill>
                <a:latin typeface="EJRQJM+MS-UIGothic"/>
                <a:cs typeface="EJRQJM+MS-UIGothic"/>
              </a:rPr>
              <a:t>施工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EJRQJM+MS-UIGothic"/>
                <a:cs typeface="EJRQJM+MS-UIGothic"/>
              </a:rPr>
              <a:t>确保安全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EJRQJM+MS-UIGothic"/>
                <a:cs typeface="EJRQJM+MS-UIGothic"/>
              </a:rPr>
              <a:t>提高效率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气施工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是施工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程中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的主要指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文件，施工人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需按照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图纸进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行安装和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正确的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气施工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可以确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气系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的安全运行，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避免因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安装或接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线导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致的安全事故。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图纸进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行施工可以加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快施工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度，提高工作效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率，减少返工和浪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6046470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EJRQJM+MS-UIGothic"/>
                <a:cs typeface="EJRQJM+MS-UIGothic"/>
              </a:rPr>
              <a:t>建筑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3450">
                <a:solidFill>
                  <a:srgbClr val="000000"/>
                </a:solidFill>
                <a:latin typeface="EJRQJM+MS-UIGothic"/>
                <a:cs typeface="EJRQJM+MS-UIGothic"/>
              </a:rPr>
              <a:t>气施工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3450">
                <a:solidFill>
                  <a:srgbClr val="000000"/>
                </a:solidFill>
                <a:latin typeface="EJRQJM+MS-UIGothic"/>
                <a:cs typeface="EJRQJM+MS-UIGothic"/>
              </a:rPr>
              <a:t>的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识读</a:t>
            </a:r>
            <a:r>
              <a:rPr sz="3450">
                <a:solidFill>
                  <a:srgbClr val="000000"/>
                </a:solidFill>
                <a:latin typeface="EJRQJM+MS-UIGothic"/>
                <a:cs typeface="EJRQJM+MS-UIGothic"/>
              </a:rPr>
              <a:t>基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3000">
                <a:solidFill>
                  <a:srgbClr val="262626"/>
                </a:solidFill>
                <a:latin typeface="EJRQJM+MS-UIGothic"/>
                <a:cs typeface="EJRQJM+MS-UIGothic"/>
              </a:rPr>
              <a:t>描述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736463"/>
            <a:ext cx="6060504" cy="1327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气元件是构成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气系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的基本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元，每种元件都有特定的符号</a:t>
            </a:r>
          </a:p>
          <a:p>
            <a:pPr marL="0" marR="0">
              <a:lnSpc>
                <a:spcPts val="1500"/>
              </a:lnSpc>
              <a:spcBef>
                <a:spcPts val="185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表示。在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识读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图时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准确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气元件及其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对应</a:t>
            </a:r>
          </a:p>
          <a:p>
            <a:pPr marL="0" marR="0">
              <a:lnSpc>
                <a:spcPts val="1500"/>
              </a:lnSpc>
              <a:spcBef>
                <a:spcPts val="185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的符号，了解其功能和作用。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225663"/>
            <a:ext cx="47460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气元件的布局与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接是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识读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的关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EJRQJM+MS-UIGothic"/>
                <a:cs typeface="EJRQJ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https://d.book118.com/298034032062006046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EJRQJM+MS-UIGothic</vt:lpstr>
      <vt:lpstr>SimSun</vt:lpstr>
      <vt:lpstr>IRJBWF+SFMWSQ+ArialMT</vt:lpstr>
      <vt:lpstr>Times New Roman</vt:lpstr>
      <vt:lpstr>USQUIB+SGIDDU+MicrosoftYaHei</vt:lpstr>
      <vt:lpstr>NOCAHE+LLNVMW+MicrosoftYaHei-Bold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2024-09-27T08:03:37.351</cp:lastPrinted>
  <dcterms:created xsi:type="dcterms:W3CDTF">2024-09-27T00:03:37Z</dcterms:created>
  <dcterms:modified xsi:type="dcterms:W3CDTF">2024-09-27T00:03:38Z</dcterms:modified>
</cp:coreProperties>
</file>